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 id="2147483674" r:id="rId2"/>
    <p:sldMasterId id="2147483878" r:id="rId3"/>
    <p:sldMasterId id="2147483904" r:id="rId4"/>
    <p:sldMasterId id="2147484047" r:id="rId5"/>
    <p:sldMasterId id="2147484052" r:id="rId6"/>
    <p:sldMasterId id="2147484079" r:id="rId7"/>
    <p:sldMasterId id="2147484096" r:id="rId8"/>
    <p:sldMasterId id="2147484146" r:id="rId9"/>
    <p:sldMasterId id="2147484200" r:id="rId10"/>
    <p:sldMasterId id="2147484410" r:id="rId11"/>
  </p:sldMasterIdLst>
  <p:notesMasterIdLst>
    <p:notesMasterId r:id="rId44"/>
  </p:notesMasterIdLst>
  <p:sldIdLst>
    <p:sldId id="5709" r:id="rId12"/>
    <p:sldId id="5483" r:id="rId13"/>
    <p:sldId id="2147376210" r:id="rId14"/>
    <p:sldId id="2147375996" r:id="rId15"/>
    <p:sldId id="431" r:id="rId16"/>
    <p:sldId id="2147376103" r:id="rId17"/>
    <p:sldId id="2147472656" r:id="rId18"/>
    <p:sldId id="2147478483" r:id="rId19"/>
    <p:sldId id="2147478489" r:id="rId20"/>
    <p:sldId id="2147478490" r:id="rId21"/>
    <p:sldId id="2147478492" r:id="rId22"/>
    <p:sldId id="2147478494" r:id="rId23"/>
    <p:sldId id="2147478495" r:id="rId24"/>
    <p:sldId id="2147478496" r:id="rId25"/>
    <p:sldId id="2147478497" r:id="rId26"/>
    <p:sldId id="2147376170" r:id="rId27"/>
    <p:sldId id="2147473307" r:id="rId28"/>
    <p:sldId id="2147473290" r:id="rId29"/>
    <p:sldId id="2147473354" r:id="rId30"/>
    <p:sldId id="2147478448" r:id="rId31"/>
    <p:sldId id="2147473357" r:id="rId32"/>
    <p:sldId id="2147473360" r:id="rId33"/>
    <p:sldId id="2147478451" r:id="rId34"/>
    <p:sldId id="2147473365" r:id="rId35"/>
    <p:sldId id="2147478453" r:id="rId36"/>
    <p:sldId id="2147472142" r:id="rId37"/>
    <p:sldId id="2147478460" r:id="rId38"/>
    <p:sldId id="2147478465" r:id="rId39"/>
    <p:sldId id="2147473376" r:id="rId40"/>
    <p:sldId id="2147473378" r:id="rId41"/>
    <p:sldId id="452" r:id="rId42"/>
    <p:sldId id="2147376208" r:id="rId43"/>
  </p:sldIdLst>
  <p:sldSz cx="12192000" cy="6858000"/>
  <p:notesSz cx="6858000" cy="9144000"/>
  <p:embeddedFontLst>
    <p:embeddedFont>
      <p:font typeface="Exo" pitchFamily="2" charset="0"/>
      <p:regular r:id="rId45"/>
      <p:bold r:id="rId46"/>
      <p:italic r:id="rId47"/>
      <p:boldItalic r:id="rId48"/>
    </p:embeddedFont>
    <p:embeddedFont>
      <p:font typeface="Montserrat" pitchFamily="2" charset="0"/>
      <p:regular r:id="rId49"/>
      <p:bold r:id="rId50"/>
      <p:italic r:id="rId51"/>
      <p:boldItalic r:id="rId52"/>
    </p:embeddedFont>
    <p:embeddedFont>
      <p:font typeface="Montserrat Light" pitchFamily="2" charset="0"/>
      <p:regular r:id="rId53"/>
      <p:italic r:id="rId54"/>
    </p:embeddedFont>
    <p:embeddedFont>
      <p:font typeface="Montserrat Medium" pitchFamily="2" charset="0"/>
      <p:regular r:id="rId55"/>
      <p:italic r:id="rId56"/>
    </p:embeddedFont>
    <p:embeddedFont>
      <p:font typeface="Montserrat SemiBold" pitchFamily="2" charset="0"/>
      <p:bold r:id="rId57"/>
      <p:boldItalic r:id="rId58"/>
    </p:embeddedFont>
    <p:embeddedFont>
      <p:font typeface="Roboto Condensed Light" panose="02000000000000000000" pitchFamily="2" charset="0"/>
      <p:regular r:id="rId59"/>
      <p:italic r:id="rId60"/>
    </p:embeddedFont>
    <p:embeddedFont>
      <p:font typeface="Roboto Light" panose="02000000000000000000" pitchFamily="2" charset="0"/>
      <p:regular r:id="rId61"/>
      <p: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2A7"/>
    <a:srgbClr val="8EE44D"/>
    <a:srgbClr val="226F54"/>
    <a:srgbClr val="55B011"/>
    <a:srgbClr val="B9EDC7"/>
    <a:srgbClr val="092439"/>
    <a:srgbClr val="FFE2B7"/>
    <a:srgbClr val="299C47"/>
    <a:srgbClr val="1E7435"/>
    <a:srgbClr val="FFAB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6127B-598C-4543-BF24-1C260404A5C0}" v="1130" dt="2025-07-07T15:33:24.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479" autoAdjust="0"/>
    <p:restoredTop sz="96247" autoAdjust="0"/>
  </p:normalViewPr>
  <p:slideViewPr>
    <p:cSldViewPr snapToGrid="0">
      <p:cViewPr varScale="1">
        <p:scale>
          <a:sx n="107" d="100"/>
          <a:sy n="107" d="100"/>
        </p:scale>
        <p:origin x="1416" y="102"/>
      </p:cViewPr>
      <p:guideLst/>
    </p:cSldViewPr>
  </p:slideViewPr>
  <p:notesTextViewPr>
    <p:cViewPr>
      <p:scale>
        <a:sx n="1" d="1"/>
        <a:sy n="1" d="1"/>
      </p:scale>
      <p:origin x="0" y="0"/>
    </p:cViewPr>
  </p:notesTextViewPr>
  <p:notesViewPr>
    <p:cSldViewPr snapToGrid="0">
      <p:cViewPr varScale="1">
        <p:scale>
          <a:sx n="81" d="100"/>
          <a:sy n="81" d="100"/>
        </p:scale>
        <p:origin x="314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7.fntdata"/><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Condensed Light" panose="02000000000000000000" pitchFamily="2"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Condensed Light" panose="02000000000000000000" pitchFamily="2" charset="0"/>
              </a:defRPr>
            </a:lvl1pPr>
          </a:lstStyle>
          <a:p>
            <a:fld id="{8289F331-8010-48BD-B7B8-4984F91339DC}" type="datetimeFigureOut">
              <a:rPr lang="en-CA" smtClean="0"/>
              <a:pPr/>
              <a:t>07-Jul-2025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Condensed Light" panose="02000000000000000000" pitchFamily="2"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Condensed Light" panose="02000000000000000000" pitchFamily="2" charset="0"/>
              </a:defRPr>
            </a:lvl1pPr>
          </a:lstStyle>
          <a:p>
            <a:fld id="{0ED26A09-4345-4322-B309-2EBECDF73B0F}" type="slidenum">
              <a:rPr lang="en-CA" smtClean="0"/>
              <a:pPr/>
              <a:t>‹#›</a:t>
            </a:fld>
            <a:endParaRPr lang="en-CA" dirty="0"/>
          </a:p>
        </p:txBody>
      </p:sp>
    </p:spTree>
    <p:extLst>
      <p:ext uri="{BB962C8B-B14F-4D97-AF65-F5344CB8AC3E}">
        <p14:creationId xmlns:p14="http://schemas.microsoft.com/office/powerpoint/2010/main" val="295664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Footer Placeholder 4"/>
          <p:cNvSpPr>
            <a:spLocks noGrp="1"/>
          </p:cNvSpPr>
          <p:nvPr>
            <p:ph type="ftr" sz="quarter" idx="4"/>
          </p:nvPr>
        </p:nvSpPr>
        <p:spPr/>
        <p:txBody>
          <a:bodyPr/>
          <a:lstStyle/>
          <a:p>
            <a:pPr marL="0" marR="0" lvl="0" indent="0" algn="l" defTabSz="94192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a:ln>
                  <a:noFill/>
                </a:ln>
                <a:solidFill>
                  <a:prstClr val="black"/>
                </a:solidFill>
                <a:effectLst/>
                <a:uLnTx/>
                <a:uFillTx/>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7489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10</a:t>
            </a:fld>
            <a:endParaRPr lang="en-US" dirty="0"/>
          </a:p>
        </p:txBody>
      </p:sp>
    </p:spTree>
    <p:extLst>
      <p:ext uri="{BB962C8B-B14F-4D97-AF65-F5344CB8AC3E}">
        <p14:creationId xmlns:p14="http://schemas.microsoft.com/office/powerpoint/2010/main" val="223557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11</a:t>
            </a:fld>
            <a:endParaRPr lang="en-US" dirty="0"/>
          </a:p>
        </p:txBody>
      </p:sp>
    </p:spTree>
    <p:extLst>
      <p:ext uri="{BB962C8B-B14F-4D97-AF65-F5344CB8AC3E}">
        <p14:creationId xmlns:p14="http://schemas.microsoft.com/office/powerpoint/2010/main" val="407478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12</a:t>
            </a:fld>
            <a:endParaRPr lang="en-US" dirty="0"/>
          </a:p>
        </p:txBody>
      </p:sp>
    </p:spTree>
    <p:extLst>
      <p:ext uri="{BB962C8B-B14F-4D97-AF65-F5344CB8AC3E}">
        <p14:creationId xmlns:p14="http://schemas.microsoft.com/office/powerpoint/2010/main" val="4198010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13</a:t>
            </a:fld>
            <a:endParaRPr lang="en-US" dirty="0"/>
          </a:p>
        </p:txBody>
      </p:sp>
    </p:spTree>
    <p:extLst>
      <p:ext uri="{BB962C8B-B14F-4D97-AF65-F5344CB8AC3E}">
        <p14:creationId xmlns:p14="http://schemas.microsoft.com/office/powerpoint/2010/main" val="3215269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14</a:t>
            </a:fld>
            <a:endParaRPr lang="en-US" dirty="0"/>
          </a:p>
        </p:txBody>
      </p:sp>
    </p:spTree>
    <p:extLst>
      <p:ext uri="{BB962C8B-B14F-4D97-AF65-F5344CB8AC3E}">
        <p14:creationId xmlns:p14="http://schemas.microsoft.com/office/powerpoint/2010/main" val="69216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15</a:t>
            </a:fld>
            <a:endParaRPr lang="en-US" dirty="0"/>
          </a:p>
        </p:txBody>
      </p:sp>
    </p:spTree>
    <p:extLst>
      <p:ext uri="{BB962C8B-B14F-4D97-AF65-F5344CB8AC3E}">
        <p14:creationId xmlns:p14="http://schemas.microsoft.com/office/powerpoint/2010/main" val="302463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16</a:t>
            </a:fld>
            <a:endParaRPr lang="en-US" dirty="0"/>
          </a:p>
        </p:txBody>
      </p:sp>
    </p:spTree>
    <p:extLst>
      <p:ext uri="{BB962C8B-B14F-4D97-AF65-F5344CB8AC3E}">
        <p14:creationId xmlns:p14="http://schemas.microsoft.com/office/powerpoint/2010/main" val="347727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17</a:t>
            </a:fld>
            <a:endParaRPr lang="en-US" dirty="0"/>
          </a:p>
        </p:txBody>
      </p:sp>
    </p:spTree>
    <p:extLst>
      <p:ext uri="{BB962C8B-B14F-4D97-AF65-F5344CB8AC3E}">
        <p14:creationId xmlns:p14="http://schemas.microsoft.com/office/powerpoint/2010/main" val="229249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18</a:t>
            </a:fld>
            <a:endParaRPr lang="en-US" dirty="0"/>
          </a:p>
        </p:txBody>
      </p:sp>
    </p:spTree>
    <p:extLst>
      <p:ext uri="{BB962C8B-B14F-4D97-AF65-F5344CB8AC3E}">
        <p14:creationId xmlns:p14="http://schemas.microsoft.com/office/powerpoint/2010/main" val="2728344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C31D-5A3E-809F-9FA7-4199880AB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9F56A-A8E3-3424-AA3F-0DDEBB0B9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D38CB-8371-EF53-1E1D-652A1EDAC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09ECAF-5D71-CDFC-BE01-64E0CD4934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21459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17645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5FFF-D2B9-EDD5-24D6-C13E85564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18937-6C7D-2E9B-4EF1-D131ABF80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B313F-19A5-A1FB-86B2-6F046328CE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4C8E40-F760-43F3-C0D3-C8B9104164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4222000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40FA-D803-273B-8132-09D502FB5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5753A-4700-9D04-3889-120BE52AD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E4A50-6A52-C66F-0596-2F3D08262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3D0542-BE06-4E46-DC7B-3EA9CB0D7B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904163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08529-7D4F-1A51-DD50-440F4CE40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2CC4F-83F8-28EF-2074-ECDF9A8A1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27BB3-CC98-0A11-E4AC-CC5B18F6B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7035E5-1092-E44C-0A07-64B1DD15C6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225021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6B97F-DB3B-301A-00C0-D5391B01A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12A0F-369B-1A0C-AE73-B2086A906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41174-83F6-6EF4-CBC0-FE35C56A94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E5AB5C-A22C-CC1E-3F74-D31C080816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216847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747AA-E4AB-8E7C-39CF-BDCCFE0D0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86062-8000-72C0-5ADD-EA83C268E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085DE-05AD-250C-BE39-4B4D2DE2E1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483E78-95AD-5EBF-C080-8A10CD0233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249742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0053-5F53-D767-6694-C1BFB8703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365AF-10B2-C3B5-ABB5-10ECFE809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EB5B8-7D81-B8B9-457B-F2014D409C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1FAECF-D3FB-E77D-07CF-B3BC63B408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102037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26</a:t>
            </a:fld>
            <a:endParaRPr lang="en-US" dirty="0"/>
          </a:p>
        </p:txBody>
      </p:sp>
    </p:spTree>
    <p:extLst>
      <p:ext uri="{BB962C8B-B14F-4D97-AF65-F5344CB8AC3E}">
        <p14:creationId xmlns:p14="http://schemas.microsoft.com/office/powerpoint/2010/main" val="55929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7657-42BB-F2BD-2408-078879939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2E237-7501-EC7D-6F8F-A1EB24701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0ADE3-09F8-6605-F8C4-742E5611ED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A1190-8BCB-97AF-378C-01001B604B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4113908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84AA-829F-9154-9553-39B17A756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EAD48-A3DE-FEF8-94EE-7DFB7ECA7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C44CE-F4D8-3F89-888D-AA7FAF0FE7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58B245-172B-B98A-0F07-010DFE9687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13933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F4285-EA53-585D-9E95-131248754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A2760-870E-62D0-102A-F209E29C3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75C23-139E-C605-1D38-8C3BE9B78F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84DBD4-F9E3-EA5F-7A0F-4FF553F3DE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422376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371623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EF3F1-F658-31A6-D183-C30B1EB9A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370E3-9EA5-F7FD-A2F8-97307A2F8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DEE53-6D88-FE89-E470-5870C54BC9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436069-3664-3F5A-8892-D74F0F50B7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F3DE9-3F78-46BF-988F-6D427EFCB248}"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534787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31</a:t>
            </a:fld>
            <a:endParaRPr lang="en-US" dirty="0"/>
          </a:p>
        </p:txBody>
      </p:sp>
    </p:spTree>
    <p:extLst>
      <p:ext uri="{BB962C8B-B14F-4D97-AF65-F5344CB8AC3E}">
        <p14:creationId xmlns:p14="http://schemas.microsoft.com/office/powerpoint/2010/main" val="785205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32</a:t>
            </a:fld>
            <a:endParaRPr lang="en-US" dirty="0"/>
          </a:p>
        </p:txBody>
      </p:sp>
    </p:spTree>
    <p:extLst>
      <p:ext uri="{BB962C8B-B14F-4D97-AF65-F5344CB8AC3E}">
        <p14:creationId xmlns:p14="http://schemas.microsoft.com/office/powerpoint/2010/main" val="415917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5FDC0BE5-8237-434B-AB26-F93C2EF449B3}" type="slidenum">
              <a:rPr kumimoji="0" lang="en-US" altLang="x-none" sz="1200" b="0" i="0" u="none" strike="noStrike" kern="1200" cap="none" spc="0" normalizeH="0" baseline="0" noProof="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4</a:t>
            </a:fld>
            <a:endParaRPr kumimoji="0" lang="en-US" altLang="x-none"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x-none" dirty="0"/>
          </a:p>
        </p:txBody>
      </p:sp>
    </p:spTree>
    <p:extLst>
      <p:ext uri="{BB962C8B-B14F-4D97-AF65-F5344CB8AC3E}">
        <p14:creationId xmlns:p14="http://schemas.microsoft.com/office/powerpoint/2010/main" val="314320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5</a:t>
            </a:fld>
            <a:endParaRPr lang="en-US" dirty="0"/>
          </a:p>
        </p:txBody>
      </p:sp>
    </p:spTree>
    <p:extLst>
      <p:ext uri="{BB962C8B-B14F-4D97-AF65-F5344CB8AC3E}">
        <p14:creationId xmlns:p14="http://schemas.microsoft.com/office/powerpoint/2010/main" val="61991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6</a:t>
            </a:fld>
            <a:endParaRPr lang="en-US" dirty="0"/>
          </a:p>
        </p:txBody>
      </p:sp>
    </p:spTree>
    <p:extLst>
      <p:ext uri="{BB962C8B-B14F-4D97-AF65-F5344CB8AC3E}">
        <p14:creationId xmlns:p14="http://schemas.microsoft.com/office/powerpoint/2010/main" val="12240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75175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8</a:t>
            </a:fld>
            <a:endParaRPr lang="en-US" dirty="0"/>
          </a:p>
        </p:txBody>
      </p:sp>
    </p:spTree>
    <p:extLst>
      <p:ext uri="{BB962C8B-B14F-4D97-AF65-F5344CB8AC3E}">
        <p14:creationId xmlns:p14="http://schemas.microsoft.com/office/powerpoint/2010/main" val="99880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6A09-4345-4322-B309-2EBECDF73B0F}" type="slidenum">
              <a:rPr lang="en-US" smtClean="0"/>
              <a:t>9</a:t>
            </a:fld>
            <a:endParaRPr lang="en-US" dirty="0"/>
          </a:p>
        </p:txBody>
      </p:sp>
    </p:spTree>
    <p:extLst>
      <p:ext uri="{BB962C8B-B14F-4D97-AF65-F5344CB8AC3E}">
        <p14:creationId xmlns:p14="http://schemas.microsoft.com/office/powerpoint/2010/main" val="20844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Option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8633-C824-2344-9778-D6E3F163D90D}"/>
              </a:ext>
            </a:extLst>
          </p:cNvPr>
          <p:cNvSpPr>
            <a:spLocks noGrp="1"/>
          </p:cNvSpPr>
          <p:nvPr>
            <p:ph type="ctrTitle"/>
          </p:nvPr>
        </p:nvSpPr>
        <p:spPr>
          <a:xfrm>
            <a:off x="1055688" y="2537912"/>
            <a:ext cx="9144000" cy="2387600"/>
          </a:xfrm>
        </p:spPr>
        <p:txBody>
          <a:bodyPr anchor="b"/>
          <a:lstStyle>
            <a:lvl1pPr algn="l">
              <a:buFontTx/>
              <a:defRPr sz="6000">
                <a:solidFill>
                  <a:srgbClr val="2563AD"/>
                </a:solidFill>
                <a:ea typeface="+mj-lt"/>
                <a:cs typeface="+mj-lt"/>
              </a:defRPr>
            </a:lvl1pPr>
          </a:lstStyle>
          <a:p>
            <a:r>
              <a:rPr lang="en-US"/>
              <a:t>Click to edit Master title style</a:t>
            </a:r>
          </a:p>
        </p:txBody>
      </p:sp>
      <p:sp>
        <p:nvSpPr>
          <p:cNvPr id="3" name="Subtitle 2">
            <a:extLst>
              <a:ext uri="{FF2B5EF4-FFF2-40B4-BE49-F238E27FC236}">
                <a16:creationId xmlns:a16="http://schemas.microsoft.com/office/drawing/2014/main" id="{29F18593-230F-614E-8C64-C3F39346A366}"/>
              </a:ext>
            </a:extLst>
          </p:cNvPr>
          <p:cNvSpPr>
            <a:spLocks noGrp="1"/>
          </p:cNvSpPr>
          <p:nvPr>
            <p:ph type="subTitle" idx="1"/>
          </p:nvPr>
        </p:nvSpPr>
        <p:spPr>
          <a:xfrm>
            <a:off x="1055688" y="5875018"/>
            <a:ext cx="9144000" cy="901340"/>
          </a:xfrm>
        </p:spPr>
        <p:txBody>
          <a:bodyPr>
            <a:normAutofit/>
          </a:bodyPr>
          <a:lstStyle>
            <a:lvl1pPr marL="0" indent="0" algn="l">
              <a:lnSpc>
                <a:spcPts val="3000"/>
              </a:lnSpc>
              <a:buFontTx/>
              <a:buNone/>
              <a:defRPr sz="1600" b="0">
                <a:solidFill>
                  <a:srgbClr val="4B4B4B"/>
                </a:solidFill>
                <a:latin typeface="Montserrat Light" panose="00000400000000000000" pitchFamily="2" charset="0"/>
                <a:ea typeface="+mn-lt"/>
                <a:cs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73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368968" y="528896"/>
            <a:ext cx="10515600" cy="1325563"/>
          </a:xfrm>
          <a:prstGeom prst="rect">
            <a:avLst/>
          </a:prstGeom>
        </p:spPr>
        <p:txBody>
          <a:bodyPr vert="horz" lIns="0" tIns="0" rIns="0" bIns="0" rtlCol="0" anchor="t">
            <a:normAutofit/>
          </a:bodyPr>
          <a:lstStyle>
            <a:lvl1pPr>
              <a:buFontTx/>
              <a:defRPr sz="4000" b="1" i="0">
                <a:solidFill>
                  <a:srgbClr val="717171"/>
                </a:solidFill>
                <a:latin typeface="Montserrat SemiBold" pitchFamily="2" charset="77"/>
                <a:ea typeface="+mj-lt"/>
                <a:cs typeface="+mj-lt"/>
              </a:defRPr>
            </a:lvl1pPr>
          </a:lstStyle>
          <a:p>
            <a:r>
              <a:rPr lang="en-US"/>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369889" y="1098119"/>
            <a:ext cx="3832225" cy="616383"/>
          </a:xfrm>
          <a:prstGeom prst="rect">
            <a:avLst/>
          </a:prstGeom>
        </p:spPr>
        <p:txBody>
          <a:bodyPr lIns="0" tIns="0" rIns="0" bIns="0"/>
          <a:lstStyle>
            <a:lvl1pPr marL="0" indent="0">
              <a:lnSpc>
                <a:spcPct val="110000"/>
              </a:lnSpc>
              <a:buFontTx/>
              <a:buNone/>
              <a:defRPr sz="1600" b="0" i="0">
                <a:solidFill>
                  <a:srgbClr val="717171"/>
                </a:solidFill>
                <a:latin typeface="Exo" panose="02000503000000000000" pitchFamily="2" charset="77"/>
                <a:ea typeface="+mn-lt"/>
                <a:cs typeface="+mn-lt"/>
              </a:defRPr>
            </a:lvl1pPr>
            <a:lvl2pPr marL="457154" indent="0">
              <a:lnSpc>
                <a:spcPct val="110000"/>
              </a:lnSpc>
              <a:buFontTx/>
              <a:buNone/>
              <a:defRPr sz="1600" b="0" i="0">
                <a:solidFill>
                  <a:srgbClr val="717171"/>
                </a:solidFill>
                <a:latin typeface="Exo" panose="02000503000000000000" pitchFamily="2" charset="77"/>
                <a:ea typeface="+mn-lt"/>
                <a:cs typeface="+mn-lt"/>
              </a:defRPr>
            </a:lvl2pPr>
            <a:lvl3pPr marL="914309" indent="0">
              <a:lnSpc>
                <a:spcPct val="110000"/>
              </a:lnSpc>
              <a:buFontTx/>
              <a:buNone/>
              <a:defRPr sz="1600" b="0" i="0">
                <a:solidFill>
                  <a:srgbClr val="717171"/>
                </a:solidFill>
                <a:latin typeface="Exo" panose="02000503000000000000" pitchFamily="2" charset="77"/>
                <a:ea typeface="+mn-lt"/>
                <a:cs typeface="+mn-lt"/>
              </a:defRPr>
            </a:lvl3pPr>
            <a:lvl4pPr marL="1371463" indent="0">
              <a:lnSpc>
                <a:spcPct val="110000"/>
              </a:lnSpc>
              <a:buFontTx/>
              <a:buNone/>
              <a:defRPr sz="1600" b="0" i="0">
                <a:solidFill>
                  <a:srgbClr val="717171"/>
                </a:solidFill>
                <a:latin typeface="Exo" panose="02000503000000000000" pitchFamily="2" charset="77"/>
                <a:ea typeface="+mn-lt"/>
                <a:cs typeface="+mn-lt"/>
              </a:defRPr>
            </a:lvl4pPr>
            <a:lvl5pPr marL="1828617" indent="0">
              <a:lnSpc>
                <a:spcPct val="110000"/>
              </a:lnSpc>
              <a:buFontTx/>
              <a:buNone/>
              <a:defRPr sz="1600" b="0" i="0">
                <a:solidFill>
                  <a:srgbClr val="717171"/>
                </a:solidFill>
                <a:latin typeface="Exo" panose="02000503000000000000" pitchFamily="2" charset="77"/>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260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buFontTx/>
              <a:defRPr b="0" i="0">
                <a:ea typeface="+mj-lt"/>
                <a:cs typeface="+mj-lt"/>
              </a:defRPr>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FontTx/>
              <a:buNone/>
              <a:defRPr sz="2000" b="0" i="0" spc="0">
                <a:solidFill>
                  <a:srgbClr val="2576B7"/>
                </a:solidFill>
                <a:latin typeface="Montserrat Medium" pitchFamily="2" charset="77"/>
                <a:ea typeface="+mn-lt"/>
                <a:cs typeface="+mn-lt"/>
              </a:defRPr>
            </a:lvl1pPr>
            <a:lvl2pPr marL="457062" indent="0">
              <a:lnSpc>
                <a:spcPts val="2400"/>
              </a:lnSpc>
              <a:buNone/>
              <a:defRPr sz="2000">
                <a:solidFill>
                  <a:srgbClr val="848585"/>
                </a:solidFill>
                <a:latin typeface="Arial" panose="020B0604020202020204" pitchFamily="34" charset="0"/>
                <a:cs typeface="Arial" panose="020B0604020202020204" pitchFamily="34" charset="0"/>
              </a:defRPr>
            </a:lvl2pPr>
            <a:lvl3pPr marL="914127" indent="0">
              <a:lnSpc>
                <a:spcPts val="2400"/>
              </a:lnSpc>
              <a:buNone/>
              <a:defRPr sz="2000">
                <a:solidFill>
                  <a:srgbClr val="848585"/>
                </a:solidFill>
                <a:latin typeface="Arial" panose="020B0604020202020204" pitchFamily="34" charset="0"/>
                <a:cs typeface="Arial" panose="020B0604020202020204" pitchFamily="34" charset="0"/>
              </a:defRPr>
            </a:lvl3pPr>
            <a:lvl4pPr marL="1371189" indent="0">
              <a:lnSpc>
                <a:spcPts val="2400"/>
              </a:lnSpc>
              <a:buNone/>
              <a:defRPr sz="2000">
                <a:solidFill>
                  <a:srgbClr val="848585"/>
                </a:solidFill>
                <a:latin typeface="Arial" panose="020B0604020202020204" pitchFamily="34" charset="0"/>
                <a:cs typeface="Arial" panose="020B0604020202020204" pitchFamily="34" charset="0"/>
              </a:defRPr>
            </a:lvl4pPr>
            <a:lvl5pPr marL="1828251"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34" indent="-179334">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1pPr>
            <a:lvl2pPr marL="628461" indent="-171399">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2pPr>
            <a:lvl3pPr marL="1088698" indent="-174574">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3pPr>
            <a:lvl4pPr marL="1548935" indent="-177746">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4pPr>
            <a:lvl5pPr marL="1999650" indent="-171399">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76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30021"/>
            <a:ext cx="5409381" cy="1130188"/>
          </a:xfrm>
        </p:spPr>
        <p:txBody>
          <a:bodyPr>
            <a:noAutofit/>
          </a:bodyPr>
          <a:lstStyle>
            <a:lvl1pPr>
              <a:buFontTx/>
              <a:defRPr b="0" i="0">
                <a:solidFill>
                  <a:srgbClr val="4A4A4A"/>
                </a:solidFill>
                <a:ea typeface="+mj-lt"/>
                <a:cs typeface="+mj-lt"/>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6155" y="1085064"/>
            <a:ext cx="4655719" cy="726888"/>
          </a:xfrm>
          <a:prstGeom prst="rect">
            <a:avLst/>
          </a:prstGeom>
        </p:spPr>
        <p:txBody>
          <a:bodyPr lIns="0" tIns="0" rIns="0" bIns="0">
            <a:noAutofit/>
          </a:bodyPr>
          <a:lstStyle>
            <a:lvl1pPr marL="0" indent="0">
              <a:lnSpc>
                <a:spcPct val="100000"/>
              </a:lnSpc>
              <a:buFontTx/>
              <a:buNone/>
              <a:defRPr sz="1200" b="0" i="0">
                <a:solidFill>
                  <a:srgbClr val="2576B7"/>
                </a:solidFill>
                <a:latin typeface="Montserrat SemiBold" pitchFamily="2" charset="77"/>
                <a:ea typeface="+mn-lt"/>
                <a:cs typeface="+mn-lt"/>
              </a:defRPr>
            </a:lvl1pPr>
          </a:lstStyle>
          <a:p>
            <a:pPr lvl="0"/>
            <a:r>
              <a:rPr lang="en-US"/>
              <a:t>Click to edit Master text styles</a:t>
            </a:r>
          </a:p>
        </p:txBody>
      </p:sp>
    </p:spTree>
    <p:extLst>
      <p:ext uri="{BB962C8B-B14F-4D97-AF65-F5344CB8AC3E}">
        <p14:creationId xmlns:p14="http://schemas.microsoft.com/office/powerpoint/2010/main" val="265550553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06818"/>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42" y="1648758"/>
            <a:ext cx="5686246" cy="456696"/>
          </a:xfrm>
          <a:prstGeom prst="rect">
            <a:avLst/>
          </a:prstGeom>
        </p:spPr>
        <p:txBody>
          <a:bodyPr lIns="0" tIns="0" rIns="0" bIns="0">
            <a:noAutofit/>
          </a:bodyPr>
          <a:lstStyle>
            <a:lvl1pPr marL="0" indent="0">
              <a:lnSpc>
                <a:spcPct val="110000"/>
              </a:lnSpc>
              <a:buFontTx/>
              <a:buNone/>
              <a:defRPr sz="2000" b="0" i="0">
                <a:solidFill>
                  <a:srgbClr val="4A4A4A"/>
                </a:solidFill>
                <a:latin typeface="Montserrat SemiBold" pitchFamily="2" charset="77"/>
                <a:ea typeface="+mn-lt"/>
                <a:cs typeface="+mn-lt"/>
              </a:defRPr>
            </a:lvl1pPr>
            <a:lvl2pPr marL="457062" indent="0">
              <a:lnSpc>
                <a:spcPts val="2400"/>
              </a:lnSpc>
              <a:buNone/>
              <a:defRPr sz="2000">
                <a:solidFill>
                  <a:srgbClr val="848585"/>
                </a:solidFill>
                <a:latin typeface="Arial" panose="020B0604020202020204" pitchFamily="34" charset="0"/>
                <a:cs typeface="Arial" panose="020B0604020202020204" pitchFamily="34" charset="0"/>
              </a:defRPr>
            </a:lvl2pPr>
            <a:lvl3pPr marL="914127" indent="0">
              <a:lnSpc>
                <a:spcPts val="2400"/>
              </a:lnSpc>
              <a:buNone/>
              <a:defRPr sz="2000">
                <a:solidFill>
                  <a:srgbClr val="848585"/>
                </a:solidFill>
                <a:latin typeface="Arial" panose="020B0604020202020204" pitchFamily="34" charset="0"/>
                <a:cs typeface="Arial" panose="020B0604020202020204" pitchFamily="34" charset="0"/>
              </a:defRPr>
            </a:lvl3pPr>
            <a:lvl4pPr marL="1371189" indent="0">
              <a:lnSpc>
                <a:spcPts val="2400"/>
              </a:lnSpc>
              <a:buNone/>
              <a:defRPr sz="2000">
                <a:solidFill>
                  <a:srgbClr val="848585"/>
                </a:solidFill>
                <a:latin typeface="Arial" panose="020B0604020202020204" pitchFamily="34" charset="0"/>
                <a:cs typeface="Arial" panose="020B0604020202020204" pitchFamily="34" charset="0"/>
              </a:defRPr>
            </a:lvl4pPr>
            <a:lvl5pPr marL="1828251"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08" y="2035250"/>
            <a:ext cx="5676478" cy="473616"/>
          </a:xfrm>
          <a:prstGeom prst="rect">
            <a:avLst/>
          </a:prstGeom>
        </p:spPr>
        <p:txBody>
          <a:bodyPr lIns="0" tIns="0" rIns="0" bIns="0">
            <a:noAutofit/>
          </a:bodyPr>
          <a:lstStyle>
            <a:lvl1pPr marL="0" indent="0">
              <a:lnSpc>
                <a:spcPct val="110000"/>
              </a:lnSpc>
              <a:buFontTx/>
              <a:buNone/>
              <a:defRPr sz="1600" b="0" i="0">
                <a:solidFill>
                  <a:srgbClr val="2576B7"/>
                </a:solidFill>
                <a:latin typeface="Exo" panose="02000503000000000000" pitchFamily="2" charset="77"/>
                <a:ea typeface="+mn-lt"/>
                <a:cs typeface="+mn-lt"/>
              </a:defRPr>
            </a:lvl1pPr>
            <a:lvl2pPr marL="457062" indent="0">
              <a:lnSpc>
                <a:spcPts val="1400"/>
              </a:lnSpc>
              <a:buNone/>
              <a:defRPr sz="1400">
                <a:solidFill>
                  <a:srgbClr val="2576B7"/>
                </a:solidFill>
                <a:latin typeface="Arial" panose="020B0604020202020204" pitchFamily="34" charset="0"/>
                <a:cs typeface="Arial" panose="020B0604020202020204" pitchFamily="34" charset="0"/>
              </a:defRPr>
            </a:lvl2pPr>
            <a:lvl3pPr marL="914127" indent="0">
              <a:lnSpc>
                <a:spcPts val="1400"/>
              </a:lnSpc>
              <a:buNone/>
              <a:defRPr sz="1400">
                <a:solidFill>
                  <a:srgbClr val="2576B7"/>
                </a:solidFill>
                <a:latin typeface="Arial" panose="020B0604020202020204" pitchFamily="34" charset="0"/>
                <a:cs typeface="Arial" panose="020B0604020202020204" pitchFamily="34" charset="0"/>
              </a:defRPr>
            </a:lvl3pPr>
            <a:lvl4pPr marL="1371189" indent="0">
              <a:lnSpc>
                <a:spcPts val="1400"/>
              </a:lnSpc>
              <a:buNone/>
              <a:defRPr sz="1400">
                <a:solidFill>
                  <a:srgbClr val="2576B7"/>
                </a:solidFill>
                <a:latin typeface="Arial" panose="020B0604020202020204" pitchFamily="34" charset="0"/>
                <a:cs typeface="Arial" panose="020B0604020202020204" pitchFamily="34" charset="0"/>
              </a:defRPr>
            </a:lvl4pPr>
            <a:lvl5pPr marL="1828251"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060" y="530021"/>
            <a:ext cx="4966394" cy="1130188"/>
          </a:xfrm>
        </p:spPr>
        <p:txBody>
          <a:bodyPr>
            <a:noAutofit/>
          </a:bodyPr>
          <a:lstStyle>
            <a:lvl1pPr>
              <a:lnSpc>
                <a:spcPct val="90000"/>
              </a:lnSpc>
              <a:buFontTx/>
              <a:defRPr sz="3200" b="0" i="0">
                <a:ea typeface="+mj-lt"/>
                <a:cs typeface="+mj-lt"/>
              </a:defRPr>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2877" y="6449573"/>
            <a:ext cx="3437887" cy="131831"/>
          </a:xfrm>
          <a:prstGeom prst="rect">
            <a:avLst/>
          </a:prstGeom>
        </p:spPr>
        <p:txBody>
          <a:bodyPr vert="horz" wrap="square" lIns="0" tIns="0" rIns="91404" bIns="0" rtlCol="0">
            <a:spAutoFit/>
          </a:bodyPr>
          <a:lstStyle/>
          <a:p>
            <a:pPr marL="7698" marR="242903" lvl="0" indent="0" algn="r" defTabSz="554327"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ea typeface="+mn-lt"/>
                <a:cs typeface="+mn-lt"/>
              </a:rPr>
              <a:t>Info-</a:t>
            </a:r>
            <a:r>
              <a:rPr lang="en-CA" sz="800" spc="-103" dirty="0">
                <a:solidFill>
                  <a:schemeClr val="bg1"/>
                </a:solidFill>
                <a:latin typeface="Exo" panose="02000503000000000000" pitchFamily="2" charset="77"/>
                <a:ea typeface="+mn-lt"/>
                <a:cs typeface="+mn-lt"/>
              </a:rPr>
              <a:t>T</a:t>
            </a:r>
            <a:r>
              <a:rPr lang="en-CA" sz="800" spc="-15" dirty="0">
                <a:solidFill>
                  <a:schemeClr val="bg1"/>
                </a:solidFill>
                <a:latin typeface="Exo" panose="02000503000000000000" pitchFamily="2" charset="77"/>
                <a:ea typeface="+mn-lt"/>
                <a:cs typeface="+mn-lt"/>
              </a:rPr>
              <a:t>ec</a:t>
            </a:r>
            <a:r>
              <a:rPr lang="en-CA" sz="800" spc="6" dirty="0">
                <a:solidFill>
                  <a:schemeClr val="bg1"/>
                </a:solidFill>
                <a:latin typeface="Exo" panose="02000503000000000000" pitchFamily="2" charset="77"/>
                <a:ea typeface="+mn-lt"/>
                <a:cs typeface="+mn-lt"/>
              </a:rPr>
              <a:t>h</a:t>
            </a:r>
            <a:r>
              <a:rPr lang="en-CA" sz="800" spc="-39" dirty="0">
                <a:solidFill>
                  <a:schemeClr val="bg1"/>
                </a:solidFill>
                <a:latin typeface="Exo" panose="02000503000000000000" pitchFamily="2" charset="77"/>
                <a:ea typeface="+mn-lt"/>
                <a:cs typeface="+mn-lt"/>
              </a:rPr>
              <a:t> </a:t>
            </a:r>
            <a:r>
              <a:rPr lang="en-CA" sz="800" spc="-15" dirty="0">
                <a:solidFill>
                  <a:schemeClr val="bg1"/>
                </a:solidFill>
                <a:latin typeface="Exo" panose="02000503000000000000" pitchFamily="2" charset="77"/>
                <a:ea typeface="+mn-lt"/>
                <a:cs typeface="+mn-lt"/>
              </a:rPr>
              <a:t>Researc</a:t>
            </a:r>
            <a:r>
              <a:rPr lang="en-CA" sz="800" spc="6" dirty="0">
                <a:solidFill>
                  <a:schemeClr val="bg1"/>
                </a:solidFill>
                <a:latin typeface="Exo" panose="02000503000000000000" pitchFamily="2" charset="77"/>
                <a:ea typeface="+mn-lt"/>
                <a:cs typeface="+mn-lt"/>
              </a:rPr>
              <a:t>h</a:t>
            </a:r>
            <a:r>
              <a:rPr lang="en-CA" sz="800" spc="-39" dirty="0">
                <a:solidFill>
                  <a:schemeClr val="bg1"/>
                </a:solidFill>
                <a:latin typeface="Exo" panose="02000503000000000000" pitchFamily="2" charset="77"/>
                <a:ea typeface="+mn-lt"/>
                <a:cs typeface="+mn-lt"/>
              </a:rPr>
              <a:t> </a:t>
            </a:r>
            <a:r>
              <a:rPr lang="en-CA" sz="800" spc="-15" dirty="0">
                <a:solidFill>
                  <a:schemeClr val="bg1"/>
                </a:solidFill>
                <a:latin typeface="Exo" panose="02000503000000000000" pitchFamily="2" charset="77"/>
                <a:ea typeface="+mn-lt"/>
                <a:cs typeface="+mn-lt"/>
              </a:rPr>
              <a:t>Grou</a:t>
            </a:r>
            <a:r>
              <a:rPr lang="en-CA" sz="800" spc="6" dirty="0">
                <a:solidFill>
                  <a:schemeClr val="bg1"/>
                </a:solidFill>
                <a:latin typeface="Exo" panose="02000503000000000000" pitchFamily="2" charset="77"/>
                <a:ea typeface="+mn-lt"/>
                <a:cs typeface="+mn-lt"/>
              </a:rPr>
              <a:t>p  |  </a:t>
            </a:r>
            <a:fld id="{81D60167-4931-47E6-BA6A-407CBD079E47}" type="slidenum">
              <a:rPr lang="en-CA" sz="800" spc="6" smtClean="0">
                <a:solidFill>
                  <a:schemeClr val="bg1"/>
                </a:solidFill>
                <a:latin typeface="Exo" panose="02000503000000000000" pitchFamily="2" charset="77"/>
                <a:ea typeface="+mn-lt"/>
                <a:cs typeface="+mn-lt"/>
              </a:rPr>
              <a:pPr marL="7698" marR="242903" lvl="0" indent="0" algn="r" defTabSz="554327"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ea typeface="+mn-lt"/>
              <a:cs typeface="+mn-lt"/>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29" y="3135637"/>
            <a:ext cx="5688859" cy="2744168"/>
          </a:xfrm>
          <a:prstGeom prst="rect">
            <a:avLst/>
          </a:prstGeom>
        </p:spPr>
        <p:txBody>
          <a:bodyPr lIns="0" tIns="0" rIns="0" bIns="0" numCol="1" spcCol="292608"/>
          <a:lstStyle>
            <a:lvl1pPr marL="179334" indent="-179334">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1pPr>
            <a:lvl2pPr marL="628461" indent="-171399">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2pPr>
            <a:lvl3pPr marL="1088698" indent="-174574">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3pPr>
            <a:lvl4pPr marL="1548935" indent="-177746">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4pPr>
            <a:lvl5pPr marL="1999650" indent="-171399">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885630B1-E463-B4AA-ACBC-F13C96AFE3F9}"/>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6" dirty="0">
                <a:solidFill>
                  <a:schemeClr val="tx1">
                    <a:lumMod val="50000"/>
                  </a:schemeClr>
                </a:solidFill>
                <a:latin typeface="Exo" panose="02000503000000000000" pitchFamily="2" charset="77"/>
                <a:ea typeface="+mn-lt"/>
                <a:cs typeface="+mn-lt"/>
              </a:rPr>
              <a:t>CITY OF X |  </a:t>
            </a:r>
            <a:fld id="{81D60167-4931-47E6-BA6A-407CBD079E47}" type="slidenum">
              <a:rPr lang="en-CA" sz="800" spc="6" smtClean="0">
                <a:solidFill>
                  <a:schemeClr val="tx1">
                    <a:lumMod val="50000"/>
                  </a:schemeClr>
                </a:solidFill>
                <a:latin typeface="Exo" panose="02000503000000000000" pitchFamily="2" charset="77"/>
                <a:ea typeface="+mn-lt"/>
                <a:cs typeface="+mn-lt"/>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ea typeface="+mn-lt"/>
              <a:cs typeface="+mn-lt"/>
            </a:endParaRPr>
          </a:p>
        </p:txBody>
      </p:sp>
      <p:pic>
        <p:nvPicPr>
          <p:cNvPr id="3" name="Picture 2" descr="A blue and purple background with a glowing blue and pink background&#10;&#10;Description automatically generated">
            <a:extLst>
              <a:ext uri="{FF2B5EF4-FFF2-40B4-BE49-F238E27FC236}">
                <a16:creationId xmlns:a16="http://schemas.microsoft.com/office/drawing/2014/main" id="{FE1FE352-C6D0-F0C6-08CF-D8736F284AAD}"/>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7234"/>
          <a:stretch/>
        </p:blipFill>
        <p:spPr>
          <a:xfrm>
            <a:off x="6978764" y="0"/>
            <a:ext cx="5214029" cy="6858000"/>
          </a:xfrm>
          <a:prstGeom prst="rect">
            <a:avLst/>
          </a:prstGeom>
        </p:spPr>
      </p:pic>
    </p:spTree>
    <p:extLst>
      <p:ext uri="{BB962C8B-B14F-4D97-AF65-F5344CB8AC3E}">
        <p14:creationId xmlns:p14="http://schemas.microsoft.com/office/powerpoint/2010/main" val="229250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 Slide-blue-rightSidebar">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213412" y="3100692"/>
            <a:ext cx="5247109" cy="1130188"/>
          </a:xfrm>
        </p:spPr>
        <p:txBody>
          <a:bodyPr>
            <a:noAutofit/>
          </a:bodyPr>
          <a:lstStyle>
            <a:lvl1pPr>
              <a:lnSpc>
                <a:spcPct val="90000"/>
              </a:lnSpc>
              <a:buFontTx/>
              <a:defRPr b="0" i="0">
                <a:ea typeface="+mj-lt"/>
                <a:cs typeface="+mj-lt"/>
              </a:defRPr>
            </a:lvl1pPr>
          </a:lstStyle>
          <a:p>
            <a:r>
              <a:rPr lang="en-US"/>
              <a:t>Click to edit Master title style</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2875" y="6449569"/>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ea typeface="+mn-lt"/>
                <a:cs typeface="+mn-lt"/>
              </a:rPr>
              <a:t>Info-</a:t>
            </a:r>
            <a:r>
              <a:rPr lang="en-CA" sz="800" spc="-103" dirty="0">
                <a:solidFill>
                  <a:schemeClr val="bg1"/>
                </a:solidFill>
                <a:latin typeface="Exo" panose="02000503000000000000" pitchFamily="2" charset="77"/>
                <a:ea typeface="+mn-lt"/>
                <a:cs typeface="+mn-lt"/>
              </a:rPr>
              <a:t>T</a:t>
            </a:r>
            <a:r>
              <a:rPr lang="en-CA" sz="800" spc="-15" dirty="0">
                <a:solidFill>
                  <a:schemeClr val="bg1"/>
                </a:solidFill>
                <a:latin typeface="Exo" panose="02000503000000000000" pitchFamily="2" charset="77"/>
                <a:ea typeface="+mn-lt"/>
                <a:cs typeface="+mn-lt"/>
              </a:rPr>
              <a:t>ec</a:t>
            </a:r>
            <a:r>
              <a:rPr lang="en-CA" sz="800" spc="6" dirty="0">
                <a:solidFill>
                  <a:schemeClr val="bg1"/>
                </a:solidFill>
                <a:latin typeface="Exo" panose="02000503000000000000" pitchFamily="2" charset="77"/>
                <a:ea typeface="+mn-lt"/>
                <a:cs typeface="+mn-lt"/>
              </a:rPr>
              <a:t>h</a:t>
            </a:r>
            <a:r>
              <a:rPr lang="en-CA" sz="800" spc="-39" dirty="0">
                <a:solidFill>
                  <a:schemeClr val="bg1"/>
                </a:solidFill>
                <a:latin typeface="Exo" panose="02000503000000000000" pitchFamily="2" charset="77"/>
                <a:ea typeface="+mn-lt"/>
                <a:cs typeface="+mn-lt"/>
              </a:rPr>
              <a:t> </a:t>
            </a:r>
            <a:r>
              <a:rPr lang="en-CA" sz="800" spc="-15" dirty="0">
                <a:solidFill>
                  <a:schemeClr val="bg1"/>
                </a:solidFill>
                <a:latin typeface="Exo" panose="02000503000000000000" pitchFamily="2" charset="77"/>
                <a:ea typeface="+mn-lt"/>
                <a:cs typeface="+mn-lt"/>
              </a:rPr>
              <a:t>Researc</a:t>
            </a:r>
            <a:r>
              <a:rPr lang="en-CA" sz="800" spc="6" dirty="0">
                <a:solidFill>
                  <a:schemeClr val="bg1"/>
                </a:solidFill>
                <a:latin typeface="Exo" panose="02000503000000000000" pitchFamily="2" charset="77"/>
                <a:ea typeface="+mn-lt"/>
                <a:cs typeface="+mn-lt"/>
              </a:rPr>
              <a:t>h</a:t>
            </a:r>
            <a:r>
              <a:rPr lang="en-CA" sz="800" spc="-39" dirty="0">
                <a:solidFill>
                  <a:schemeClr val="bg1"/>
                </a:solidFill>
                <a:latin typeface="Exo" panose="02000503000000000000" pitchFamily="2" charset="77"/>
                <a:ea typeface="+mn-lt"/>
                <a:cs typeface="+mn-lt"/>
              </a:rPr>
              <a:t> </a:t>
            </a:r>
            <a:r>
              <a:rPr lang="en-CA" sz="800" spc="-15" dirty="0">
                <a:solidFill>
                  <a:schemeClr val="bg1"/>
                </a:solidFill>
                <a:latin typeface="Exo" panose="02000503000000000000" pitchFamily="2" charset="77"/>
                <a:ea typeface="+mn-lt"/>
                <a:cs typeface="+mn-lt"/>
              </a:rPr>
              <a:t>Grou</a:t>
            </a:r>
            <a:r>
              <a:rPr lang="en-CA" sz="800" spc="6" dirty="0">
                <a:solidFill>
                  <a:schemeClr val="bg1"/>
                </a:solidFill>
                <a:latin typeface="Exo" panose="02000503000000000000" pitchFamily="2" charset="77"/>
                <a:ea typeface="+mn-lt"/>
                <a:cs typeface="+mn-lt"/>
              </a:rPr>
              <a:t>p  |  </a:t>
            </a:r>
            <a:fld id="{81D60167-4931-47E6-BA6A-407CBD079E47}" type="slidenum">
              <a:rPr lang="en-CA" sz="800" spc="6" smtClean="0">
                <a:solidFill>
                  <a:schemeClr val="bg1"/>
                </a:solidFill>
                <a:latin typeface="Exo" panose="02000503000000000000" pitchFamily="2" charset="77"/>
                <a:ea typeface="+mn-lt"/>
                <a:cs typeface="+mn-lt"/>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ea typeface="+mn-lt"/>
              <a:cs typeface="+mn-lt"/>
            </a:endParaRPr>
          </a:p>
        </p:txBody>
      </p:sp>
      <p:sp>
        <p:nvSpPr>
          <p:cNvPr id="3" name="TextBox 2">
            <a:extLst>
              <a:ext uri="{FF2B5EF4-FFF2-40B4-BE49-F238E27FC236}">
                <a16:creationId xmlns:a16="http://schemas.microsoft.com/office/drawing/2014/main" id="{C3DCF299-59DF-C34C-6BA0-B7FC8657E230}"/>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6" dirty="0">
                <a:solidFill>
                  <a:schemeClr val="bg1"/>
                </a:solidFill>
                <a:latin typeface="Exo" panose="02000503000000000000" pitchFamily="2" charset="77"/>
                <a:ea typeface="+mn-lt"/>
                <a:cs typeface="+mn-lt"/>
              </a:rPr>
              <a:t>CITY OF X |  </a:t>
            </a:r>
            <a:fld id="{81D60167-4931-47E6-BA6A-407CBD079E47}" type="slidenum">
              <a:rPr lang="en-CA" sz="800" spc="6" smtClean="0">
                <a:solidFill>
                  <a:schemeClr val="bg1"/>
                </a:solidFill>
                <a:latin typeface="Exo" panose="02000503000000000000" pitchFamily="2" charset="77"/>
                <a:ea typeface="+mn-lt"/>
                <a:cs typeface="+mn-lt"/>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ea typeface="+mn-lt"/>
              <a:cs typeface="+mn-lt"/>
            </a:endParaRPr>
          </a:p>
        </p:txBody>
      </p:sp>
      <p:pic>
        <p:nvPicPr>
          <p:cNvPr id="4" name="Picture 3" descr="A blue and purple background with a glowing blue and pink background&#10;&#10;Description automatically generated">
            <a:extLst>
              <a:ext uri="{FF2B5EF4-FFF2-40B4-BE49-F238E27FC236}">
                <a16:creationId xmlns:a16="http://schemas.microsoft.com/office/drawing/2014/main" id="{5E69C8A0-D308-56C9-5671-419CE6678223}"/>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7234"/>
          <a:stretch/>
        </p:blipFill>
        <p:spPr>
          <a:xfrm>
            <a:off x="6978764" y="0"/>
            <a:ext cx="5214029" cy="6858000"/>
          </a:xfrm>
          <a:prstGeom prst="rect">
            <a:avLst/>
          </a:prstGeom>
        </p:spPr>
      </p:pic>
    </p:spTree>
    <p:extLst>
      <p:ext uri="{BB962C8B-B14F-4D97-AF65-F5344CB8AC3E}">
        <p14:creationId xmlns:p14="http://schemas.microsoft.com/office/powerpoint/2010/main" val="104834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ED6855-6CC7-58FF-EDD0-466593AD8E9F}"/>
              </a:ext>
            </a:extLst>
          </p:cNvPr>
          <p:cNvPicPr>
            <a:picLocks noChangeAspect="1"/>
          </p:cNvPicPr>
          <p:nvPr userDrawn="1"/>
        </p:nvPicPr>
        <p:blipFill>
          <a:blip r:embed="rId2" cstate="screen">
            <a:alphaModFix amt="66000"/>
            <a:extLst>
              <a:ext uri="{28A0092B-C50C-407E-A947-70E740481C1C}">
                <a14:useLocalDpi xmlns:a14="http://schemas.microsoft.com/office/drawing/2010/main"/>
              </a:ext>
            </a:extLst>
          </a:blip>
          <a:srcRect/>
          <a:stretch/>
        </p:blipFill>
        <p:spPr>
          <a:xfrm>
            <a:off x="0" y="0"/>
            <a:ext cx="12192000" cy="6858000"/>
          </a:xfrm>
          <a:prstGeom prst="rect">
            <a:avLst/>
          </a:prstGeom>
          <a:effectLst/>
        </p:spPr>
      </p:pic>
      <p:sp>
        <p:nvSpPr>
          <p:cNvPr id="3" name="Title 2">
            <a:extLst>
              <a:ext uri="{FF2B5EF4-FFF2-40B4-BE49-F238E27FC236}">
                <a16:creationId xmlns:a16="http://schemas.microsoft.com/office/drawing/2014/main" id="{4E221A20-951A-764D-B6F1-80B2C908A706}"/>
              </a:ext>
            </a:extLst>
          </p:cNvPr>
          <p:cNvSpPr>
            <a:spLocks noGrp="1"/>
          </p:cNvSpPr>
          <p:nvPr>
            <p:ph type="title"/>
          </p:nvPr>
        </p:nvSpPr>
        <p:spPr>
          <a:xfrm>
            <a:off x="375543" y="488457"/>
            <a:ext cx="8600601" cy="1130188"/>
          </a:xfrm>
        </p:spPr>
        <p:txBody>
          <a:bodyPr/>
          <a:lstStyle>
            <a:lvl1pPr>
              <a:buFontTx/>
              <a:defRPr sz="4500">
                <a:ea typeface="+mj-lt"/>
                <a:cs typeface="+mj-lt"/>
              </a:defRPr>
            </a:lvl1pPr>
          </a:lstStyle>
          <a:p>
            <a:r>
              <a:rPr lang="en-GB"/>
              <a:t>Click to edit Master title style</a:t>
            </a:r>
            <a:endParaRPr lang="en-US"/>
          </a:p>
        </p:txBody>
      </p:sp>
    </p:spTree>
    <p:extLst>
      <p:ext uri="{BB962C8B-B14F-4D97-AF65-F5344CB8AC3E}">
        <p14:creationId xmlns:p14="http://schemas.microsoft.com/office/powerpoint/2010/main" val="3693104396"/>
      </p:ext>
    </p:extLst>
  </p:cSld>
  <p:clrMapOvr>
    <a:masterClrMapping/>
  </p:clrMapOvr>
  <p:extLst>
    <p:ext uri="{DCECCB84-F9BA-43D5-87BE-67443E8EF086}">
      <p15:sldGuideLst xmlns:p15="http://schemas.microsoft.com/office/powerpoint/2012/main">
        <p15:guide id="1" orient="horz" pos="413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20662"/>
      </p:ext>
    </p:extLst>
  </p:cSld>
  <p:clrMapOvr>
    <a:masterClrMapping/>
  </p:clrMapOvr>
  <p:extLst>
    <p:ext uri="{DCECCB84-F9BA-43D5-87BE-67443E8EF086}">
      <p15:sldGuideLst xmlns:p15="http://schemas.microsoft.com/office/powerpoint/2012/main">
        <p15:guide id="1" orient="horz" pos="7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9E64-0C95-F7A1-745C-26298631A082}"/>
              </a:ext>
            </a:extLst>
          </p:cNvPr>
          <p:cNvSpPr>
            <a:spLocks noGrp="1"/>
          </p:cNvSpPr>
          <p:nvPr>
            <p:ph type="title"/>
          </p:nvPr>
        </p:nvSpPr>
        <p:spPr/>
        <p:txBody>
          <a:bodyPr/>
          <a:lstStyle>
            <a:lvl1pPr>
              <a:buFontTx/>
              <a:defRPr>
                <a:ea typeface="+mj-lt"/>
                <a:cs typeface="+mj-lt"/>
              </a:defRPr>
            </a:lvl1pPr>
          </a:lstStyle>
          <a:p>
            <a:r>
              <a:rPr lang="en-US"/>
              <a:t>Click to edit Master title style</a:t>
            </a:r>
          </a:p>
        </p:txBody>
      </p:sp>
    </p:spTree>
    <p:extLst>
      <p:ext uri="{BB962C8B-B14F-4D97-AF65-F5344CB8AC3E}">
        <p14:creationId xmlns:p14="http://schemas.microsoft.com/office/powerpoint/2010/main" val="120179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ontent Slide-blue-rightSidebar">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213412" y="3100692"/>
            <a:ext cx="5247109" cy="1130188"/>
          </a:xfrm>
        </p:spPr>
        <p:txBody>
          <a:bodyPr>
            <a:noAutofit/>
          </a:bodyPr>
          <a:lstStyle>
            <a:lvl1pPr>
              <a:lnSpc>
                <a:spcPct val="90000"/>
              </a:lnSpc>
              <a:buFontTx/>
              <a:defRPr b="0" i="0">
                <a:ea typeface="+mj-lt"/>
                <a:cs typeface="+mj-lt"/>
              </a:defRPr>
            </a:lvl1pPr>
          </a:lstStyle>
          <a:p>
            <a:r>
              <a:rPr lang="en-US"/>
              <a:t>Click to edit Master title style</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2875" y="6449569"/>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ea typeface="+mn-lt"/>
                <a:cs typeface="+mn-lt"/>
              </a:rPr>
              <a:t>Info-</a:t>
            </a:r>
            <a:r>
              <a:rPr lang="en-CA" sz="800" spc="-103">
                <a:solidFill>
                  <a:schemeClr val="bg1"/>
                </a:solidFill>
                <a:latin typeface="Exo" panose="02000503000000000000" pitchFamily="2" charset="77"/>
                <a:ea typeface="+mn-lt"/>
                <a:cs typeface="+mn-lt"/>
              </a:rPr>
              <a:t>T</a:t>
            </a:r>
            <a:r>
              <a:rPr lang="en-CA" sz="800" spc="-15">
                <a:solidFill>
                  <a:schemeClr val="bg1"/>
                </a:solidFill>
                <a:latin typeface="Exo" panose="02000503000000000000" pitchFamily="2" charset="77"/>
                <a:ea typeface="+mn-lt"/>
                <a:cs typeface="+mn-lt"/>
              </a:rPr>
              <a:t>ec</a:t>
            </a:r>
            <a:r>
              <a:rPr lang="en-CA" sz="800" spc="6">
                <a:solidFill>
                  <a:schemeClr val="bg1"/>
                </a:solidFill>
                <a:latin typeface="Exo" panose="02000503000000000000" pitchFamily="2" charset="77"/>
                <a:ea typeface="+mn-lt"/>
                <a:cs typeface="+mn-lt"/>
              </a:rPr>
              <a:t>h</a:t>
            </a:r>
            <a:r>
              <a:rPr lang="en-CA" sz="800" spc="-39">
                <a:solidFill>
                  <a:schemeClr val="bg1"/>
                </a:solidFill>
                <a:latin typeface="Exo" panose="02000503000000000000" pitchFamily="2" charset="77"/>
                <a:ea typeface="+mn-lt"/>
                <a:cs typeface="+mn-lt"/>
              </a:rPr>
              <a:t> </a:t>
            </a:r>
            <a:r>
              <a:rPr lang="en-CA" sz="800" spc="-15">
                <a:solidFill>
                  <a:schemeClr val="bg1"/>
                </a:solidFill>
                <a:latin typeface="Exo" panose="02000503000000000000" pitchFamily="2" charset="77"/>
                <a:ea typeface="+mn-lt"/>
                <a:cs typeface="+mn-lt"/>
              </a:rPr>
              <a:t>Researc</a:t>
            </a:r>
            <a:r>
              <a:rPr lang="en-CA" sz="800" spc="6">
                <a:solidFill>
                  <a:schemeClr val="bg1"/>
                </a:solidFill>
                <a:latin typeface="Exo" panose="02000503000000000000" pitchFamily="2" charset="77"/>
                <a:ea typeface="+mn-lt"/>
                <a:cs typeface="+mn-lt"/>
              </a:rPr>
              <a:t>h</a:t>
            </a:r>
            <a:r>
              <a:rPr lang="en-CA" sz="800" spc="-39">
                <a:solidFill>
                  <a:schemeClr val="bg1"/>
                </a:solidFill>
                <a:latin typeface="Exo" panose="02000503000000000000" pitchFamily="2" charset="77"/>
                <a:ea typeface="+mn-lt"/>
                <a:cs typeface="+mn-lt"/>
              </a:rPr>
              <a:t> </a:t>
            </a:r>
            <a:r>
              <a:rPr lang="en-CA" sz="800" spc="-15">
                <a:solidFill>
                  <a:schemeClr val="bg1"/>
                </a:solidFill>
                <a:latin typeface="Exo" panose="02000503000000000000" pitchFamily="2" charset="77"/>
                <a:ea typeface="+mn-lt"/>
                <a:cs typeface="+mn-lt"/>
              </a:rPr>
              <a:t>Grou</a:t>
            </a:r>
            <a:r>
              <a:rPr lang="en-CA" sz="800" spc="6">
                <a:solidFill>
                  <a:schemeClr val="bg1"/>
                </a:solidFill>
                <a:latin typeface="Exo" panose="02000503000000000000" pitchFamily="2" charset="77"/>
                <a:ea typeface="+mn-lt"/>
                <a:cs typeface="+mn-lt"/>
              </a:rPr>
              <a:t>p   |   </a:t>
            </a:r>
            <a:fld id="{81D60167-4931-47E6-BA6A-407CBD079E47}" type="slidenum">
              <a:rPr lang="en-CA" sz="800" spc="6" smtClean="0">
                <a:solidFill>
                  <a:schemeClr val="bg1"/>
                </a:solidFill>
                <a:latin typeface="Exo" panose="02000503000000000000" pitchFamily="2" charset="77"/>
                <a:ea typeface="+mn-lt"/>
                <a:cs typeface="+mn-lt"/>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ea typeface="+mn-lt"/>
              <a:cs typeface="+mn-lt"/>
            </a:endParaRPr>
          </a:p>
        </p:txBody>
      </p:sp>
      <p:sp>
        <p:nvSpPr>
          <p:cNvPr id="3" name="TextBox 2">
            <a:extLst>
              <a:ext uri="{FF2B5EF4-FFF2-40B4-BE49-F238E27FC236}">
                <a16:creationId xmlns:a16="http://schemas.microsoft.com/office/drawing/2014/main" id="{C3DCF299-59DF-C34C-6BA0-B7FC8657E230}"/>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6">
                <a:solidFill>
                  <a:schemeClr val="bg1"/>
                </a:solidFill>
                <a:latin typeface="Exo" panose="02000503000000000000" pitchFamily="2" charset="77"/>
                <a:ea typeface="+mn-lt"/>
                <a:cs typeface="+mn-lt"/>
              </a:rPr>
              <a:t>CITY OF X  |   </a:t>
            </a:r>
            <a:fld id="{81D60167-4931-47E6-BA6A-407CBD079E47}" type="slidenum">
              <a:rPr lang="en-CA" sz="800" spc="6" smtClean="0">
                <a:solidFill>
                  <a:schemeClr val="bg1"/>
                </a:solidFill>
                <a:latin typeface="Exo" panose="02000503000000000000" pitchFamily="2" charset="77"/>
                <a:ea typeface="+mn-lt"/>
                <a:cs typeface="+mn-lt"/>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bg1"/>
              </a:solidFill>
              <a:latin typeface="Exo" panose="02000503000000000000" pitchFamily="2" charset="77"/>
              <a:ea typeface="+mn-lt"/>
              <a:cs typeface="+mn-lt"/>
            </a:endParaRPr>
          </a:p>
        </p:txBody>
      </p:sp>
      <p:pic>
        <p:nvPicPr>
          <p:cNvPr id="4" name="Picture 3" descr="A blue and purple background with a glowing blue and pink background&#10;&#10;Description automatically generated">
            <a:extLst>
              <a:ext uri="{FF2B5EF4-FFF2-40B4-BE49-F238E27FC236}">
                <a16:creationId xmlns:a16="http://schemas.microsoft.com/office/drawing/2014/main" id="{5E69C8A0-D308-56C9-5671-419CE6678223}"/>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7234"/>
          <a:stretch/>
        </p:blipFill>
        <p:spPr>
          <a:xfrm>
            <a:off x="6978764" y="0"/>
            <a:ext cx="5214029" cy="6858000"/>
          </a:xfrm>
          <a:prstGeom prst="rect">
            <a:avLst/>
          </a:prstGeom>
        </p:spPr>
      </p:pic>
    </p:spTree>
    <p:extLst>
      <p:ext uri="{BB962C8B-B14F-4D97-AF65-F5344CB8AC3E}">
        <p14:creationId xmlns:p14="http://schemas.microsoft.com/office/powerpoint/2010/main" val="161549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buFontTx/>
              <a:defRPr b="0" i="0">
                <a:ea typeface="+mj-lt"/>
                <a:cs typeface="+mj-lt"/>
              </a:defRPr>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FontTx/>
              <a:buNone/>
              <a:defRPr sz="2000" b="0" i="0" spc="0">
                <a:solidFill>
                  <a:srgbClr val="2576B7"/>
                </a:solidFill>
                <a:latin typeface="Montserrat Medium" pitchFamily="2" charset="77"/>
                <a:ea typeface="+mn-lt"/>
                <a:cs typeface="+mn-lt"/>
              </a:defRPr>
            </a:lvl1pPr>
            <a:lvl2pPr marL="457108" indent="0">
              <a:lnSpc>
                <a:spcPts val="2400"/>
              </a:lnSpc>
              <a:buNone/>
              <a:defRPr sz="2000">
                <a:solidFill>
                  <a:srgbClr val="848585"/>
                </a:solidFill>
                <a:latin typeface="Arial" panose="020B0604020202020204" pitchFamily="34" charset="0"/>
                <a:cs typeface="Arial" panose="020B0604020202020204" pitchFamily="34" charset="0"/>
              </a:defRPr>
            </a:lvl2pPr>
            <a:lvl3pPr marL="914218" indent="0">
              <a:lnSpc>
                <a:spcPts val="2400"/>
              </a:lnSpc>
              <a:buNone/>
              <a:defRPr sz="2000">
                <a:solidFill>
                  <a:srgbClr val="848585"/>
                </a:solidFill>
                <a:latin typeface="Arial" panose="020B0604020202020204" pitchFamily="34" charset="0"/>
                <a:cs typeface="Arial" panose="020B0604020202020204" pitchFamily="34" charset="0"/>
              </a:defRPr>
            </a:lvl3pPr>
            <a:lvl4pPr marL="1371326" indent="0">
              <a:lnSpc>
                <a:spcPts val="2400"/>
              </a:lnSpc>
              <a:buNone/>
              <a:defRPr sz="2000">
                <a:solidFill>
                  <a:srgbClr val="848585"/>
                </a:solidFill>
                <a:latin typeface="Arial" panose="020B0604020202020204" pitchFamily="34" charset="0"/>
                <a:cs typeface="Arial" panose="020B0604020202020204" pitchFamily="34" charset="0"/>
              </a:defRPr>
            </a:lvl4pPr>
            <a:lvl5pPr marL="1828434"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52" indent="-179352">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1pPr>
            <a:lvl2pPr marL="628524" indent="-171416">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2pPr>
            <a:lvl3pPr marL="1088807" indent="-174591">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3pPr>
            <a:lvl4pPr marL="1549090" indent="-177764">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4pPr>
            <a:lvl5pPr marL="1999850" indent="-171416">
              <a:lnSpc>
                <a:spcPct val="110000"/>
              </a:lnSpc>
              <a:buFont typeface="Arial" panose="020B0604020202020204" pitchFamily="34" charset="0"/>
              <a:buChar char="○"/>
              <a:tabLst/>
              <a:defRPr sz="1400">
                <a:solidFill>
                  <a:srgbClr val="000000"/>
                </a:solidFill>
                <a:latin typeface="Roboto Condensed Light" panose="02000000000000000000" pitchFamily="2" charset="0"/>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926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buFontTx/>
              <a:defRPr sz="1000">
                <a:solidFill>
                  <a:schemeClr val="tx1">
                    <a:tint val="75000"/>
                  </a:schemeClr>
                </a:solidFill>
                <a:latin typeface="Montserrat" pitchFamily="2" charset="77"/>
                <a:ea typeface="+mn-lt"/>
                <a:cs typeface="+mn-lt"/>
              </a:defRPr>
            </a:lvl1pPr>
          </a:lstStyle>
          <a:p>
            <a:r>
              <a:rPr lang="en-US"/>
              <a:t>Info-Tech Consulting Services</a:t>
            </a:r>
            <a:endParaRPr lang="en-US" dirty="0"/>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buFontTx/>
              <a:defRPr sz="1000">
                <a:solidFill>
                  <a:schemeClr val="tx1">
                    <a:tint val="75000"/>
                  </a:schemeClr>
                </a:solidFill>
                <a:latin typeface="Montserrat" pitchFamily="2" charset="77"/>
                <a:ea typeface="+mn-lt"/>
                <a:cs typeface="+mn-lt"/>
              </a:defRPr>
            </a:lvl1pPr>
          </a:lstStyle>
          <a:p>
            <a:r>
              <a:rPr lang="en-US"/>
              <a:t> City of X | </a:t>
            </a:r>
            <a:fld id="{EE8C57DE-1A3C-DE4B-A738-E42A62AA58C7}" type="slidenum">
              <a:rPr lang="en-US" smtClean="0"/>
              <a:pPr/>
              <a:t>‹#›</a:t>
            </a:fld>
            <a:endParaRPr lang="en-US" dirty="0"/>
          </a:p>
        </p:txBody>
      </p:sp>
    </p:spTree>
    <p:extLst>
      <p:ext uri="{BB962C8B-B14F-4D97-AF65-F5344CB8AC3E}">
        <p14:creationId xmlns:p14="http://schemas.microsoft.com/office/powerpoint/2010/main" val="1403816052"/>
      </p:ext>
    </p:extLst>
  </p:cSld>
  <p:clrMap bg1="lt1" tx1="dk1" bg2="lt2" tx2="dk2" accent1="accent1" accent2="accent2" accent3="accent3" accent4="accent4" accent5="accent5" accent6="accent6" hlink="hlink" folHlink="folHlink"/>
  <p:sldLayoutIdLst>
    <p:sldLayoutId id="2147483661" r:id="rId1"/>
    <p:sldLayoutId id="2147483667" r:id="rId2"/>
  </p:sldLayoutIdLst>
  <p:hf hdr="0" dt="0"/>
  <p:txStyles>
    <p:titleStyle>
      <a:lvl1pPr algn="l" defTabSz="914400" rtl="0" eaLnBrk="1" latinLnBrk="0" hangingPunct="1">
        <a:lnSpc>
          <a:spcPct val="90000"/>
        </a:lnSpc>
        <a:spcBef>
          <a:spcPct val="0"/>
        </a:spcBef>
        <a:buFontTx/>
        <a:buNone/>
        <a:defRPr sz="4000" b="1" i="0" kern="1200">
          <a:solidFill>
            <a:srgbClr val="717272"/>
          </a:solidFill>
          <a:latin typeface="Montserrat" pitchFamily="2" charset="77"/>
          <a:ea typeface="+mj-lt"/>
          <a:cs typeface="+mj-lt"/>
        </a:defRPr>
      </a:lvl1pPr>
    </p:titleStyle>
    <p:bodyStyle>
      <a:lvl1pPr marL="0" indent="0" algn="l" defTabSz="914400" rtl="0" eaLnBrk="1" latinLnBrk="0" hangingPunct="1">
        <a:lnSpc>
          <a:spcPct val="90000"/>
        </a:lnSpc>
        <a:spcBef>
          <a:spcPts val="1000"/>
        </a:spcBef>
        <a:buFontTx/>
        <a:buNone/>
        <a:defRPr sz="2400" b="1" i="0" kern="1200">
          <a:solidFill>
            <a:srgbClr val="717272"/>
          </a:solidFill>
          <a:latin typeface="Montserrat" pitchFamily="2" charset="77"/>
          <a:ea typeface="+mn-lt"/>
          <a:cs typeface="+mn-lt"/>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mn-lt"/>
          <a:cs typeface="+mn-lt"/>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mn-lt"/>
          <a:cs typeface="+mn-lt"/>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mn-lt"/>
          <a:cs typeface="+mn-lt"/>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mn-lt"/>
          <a:cs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1"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ea typeface="+mn-lt"/>
                <a:cs typeface="+mn-lt"/>
              </a:rPr>
              <a:t>Info-</a:t>
            </a:r>
            <a:r>
              <a:rPr lang="en-CA" sz="800" spc="-103" dirty="0">
                <a:solidFill>
                  <a:schemeClr val="tx1">
                    <a:lumMod val="50000"/>
                  </a:schemeClr>
                </a:solidFill>
                <a:latin typeface="Exo" panose="02000503000000000000" pitchFamily="2" charset="77"/>
                <a:ea typeface="+mn-lt"/>
                <a:cs typeface="+mn-lt"/>
              </a:rPr>
              <a:t>T</a:t>
            </a:r>
            <a:r>
              <a:rPr lang="en-CA" sz="800" spc="-15" dirty="0">
                <a:solidFill>
                  <a:schemeClr val="tx1">
                    <a:lumMod val="50000"/>
                  </a:schemeClr>
                </a:solidFill>
                <a:latin typeface="Exo" panose="02000503000000000000" pitchFamily="2" charset="77"/>
                <a:ea typeface="+mn-lt"/>
                <a:cs typeface="+mn-lt"/>
              </a:rPr>
              <a:t>ec</a:t>
            </a:r>
            <a:r>
              <a:rPr lang="en-CA" sz="800" spc="6" dirty="0">
                <a:solidFill>
                  <a:schemeClr val="tx1">
                    <a:lumMod val="50000"/>
                  </a:schemeClr>
                </a:solidFill>
                <a:latin typeface="Exo" panose="02000503000000000000" pitchFamily="2" charset="77"/>
                <a:ea typeface="+mn-lt"/>
                <a:cs typeface="+mn-lt"/>
              </a:rPr>
              <a:t>h</a:t>
            </a:r>
            <a:r>
              <a:rPr lang="en-CA" sz="800" spc="-39" dirty="0">
                <a:solidFill>
                  <a:schemeClr val="tx1">
                    <a:lumMod val="50000"/>
                  </a:schemeClr>
                </a:solidFill>
                <a:latin typeface="Exo" panose="02000503000000000000" pitchFamily="2" charset="77"/>
                <a:ea typeface="+mn-lt"/>
                <a:cs typeface="+mn-lt"/>
              </a:rPr>
              <a:t> </a:t>
            </a:r>
            <a:r>
              <a:rPr lang="en-CA" sz="800" spc="-15" dirty="0">
                <a:solidFill>
                  <a:schemeClr val="tx1">
                    <a:lumMod val="50000"/>
                  </a:schemeClr>
                </a:solidFill>
                <a:latin typeface="Exo" panose="02000503000000000000" pitchFamily="2" charset="77"/>
                <a:ea typeface="+mn-lt"/>
                <a:cs typeface="+mn-lt"/>
              </a:rPr>
              <a:t>Researc</a:t>
            </a:r>
            <a:r>
              <a:rPr lang="en-CA" sz="800" spc="6" dirty="0">
                <a:solidFill>
                  <a:schemeClr val="tx1">
                    <a:lumMod val="50000"/>
                  </a:schemeClr>
                </a:solidFill>
                <a:latin typeface="Exo" panose="02000503000000000000" pitchFamily="2" charset="77"/>
                <a:ea typeface="+mn-lt"/>
                <a:cs typeface="+mn-lt"/>
              </a:rPr>
              <a:t>h</a:t>
            </a:r>
            <a:r>
              <a:rPr lang="en-CA" sz="800" spc="-39" dirty="0">
                <a:solidFill>
                  <a:schemeClr val="tx1">
                    <a:lumMod val="50000"/>
                  </a:schemeClr>
                </a:solidFill>
                <a:latin typeface="Exo" panose="02000503000000000000" pitchFamily="2" charset="77"/>
                <a:ea typeface="+mn-lt"/>
                <a:cs typeface="+mn-lt"/>
              </a:rPr>
              <a:t> </a:t>
            </a:r>
            <a:r>
              <a:rPr lang="en-CA" sz="800" spc="-15" dirty="0">
                <a:solidFill>
                  <a:schemeClr val="tx1">
                    <a:lumMod val="50000"/>
                  </a:schemeClr>
                </a:solidFill>
                <a:latin typeface="Exo" panose="02000503000000000000" pitchFamily="2" charset="77"/>
                <a:ea typeface="+mn-lt"/>
                <a:cs typeface="+mn-lt"/>
              </a:rPr>
              <a:t>Grou</a:t>
            </a:r>
            <a:r>
              <a:rPr lang="en-CA" sz="800" spc="6" dirty="0">
                <a:solidFill>
                  <a:schemeClr val="tx1">
                    <a:lumMod val="50000"/>
                  </a:schemeClr>
                </a:solidFill>
                <a:latin typeface="Exo" panose="02000503000000000000" pitchFamily="2" charset="77"/>
                <a:ea typeface="+mn-lt"/>
                <a:cs typeface="+mn-lt"/>
              </a:rPr>
              <a:t>p  |  </a:t>
            </a:r>
            <a:fld id="{81D60167-4931-47E6-BA6A-407CBD079E47}" type="slidenum">
              <a:rPr lang="en-CA" sz="800" spc="6" smtClean="0">
                <a:solidFill>
                  <a:schemeClr val="tx1">
                    <a:lumMod val="50000"/>
                  </a:schemeClr>
                </a:solidFill>
                <a:latin typeface="Exo" panose="02000503000000000000" pitchFamily="2" charset="77"/>
                <a:ea typeface="+mn-lt"/>
                <a:cs typeface="+mn-lt"/>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ea typeface="+mn-lt"/>
              <a:cs typeface="+mn-lt"/>
            </a:endParaRPr>
          </a:p>
        </p:txBody>
      </p:sp>
    </p:spTree>
    <p:extLst>
      <p:ext uri="{BB962C8B-B14F-4D97-AF65-F5344CB8AC3E}">
        <p14:creationId xmlns:p14="http://schemas.microsoft.com/office/powerpoint/2010/main" val="939601770"/>
      </p:ext>
    </p:extLst>
  </p:cSld>
  <p:clrMap bg1="lt1" tx1="dk1" bg2="lt2" tx2="dk2" accent1="accent1" accent2="accent2" accent3="accent3" accent4="accent4" accent5="accent5" accent6="accent6" hlink="hlink" folHlink="folHlink"/>
  <p:sldLayoutIdLst>
    <p:sldLayoutId id="2147484257" r:id="rId1"/>
  </p:sldLayoutIdLst>
  <p:hf hdr="0" ftr="0" dt="0"/>
  <p:txStyles>
    <p:titleStyle>
      <a:lvl1pPr algn="l" defTabSz="914309" rtl="0" eaLnBrk="1" latinLnBrk="0" hangingPunct="1">
        <a:lnSpc>
          <a:spcPct val="90000"/>
        </a:lnSpc>
        <a:spcBef>
          <a:spcPct val="0"/>
        </a:spcBef>
        <a:buFontTx/>
        <a:buNone/>
        <a:defRPr sz="4000" b="0" i="0" kern="1200">
          <a:solidFill>
            <a:srgbClr val="717171"/>
          </a:solidFill>
          <a:latin typeface="Montserrat SemiBold" pitchFamily="2" charset="77"/>
          <a:ea typeface="+mj-lt"/>
          <a:cs typeface="+mj-lt"/>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3"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2877" y="6449573"/>
            <a:ext cx="3437887" cy="123111"/>
          </a:xfrm>
          <a:prstGeom prst="rect">
            <a:avLst/>
          </a:prstGeom>
        </p:spPr>
        <p:txBody>
          <a:bodyPr vert="horz" wrap="square" lIns="0" tIns="0" rIns="91404" bIns="0" rtlCol="0">
            <a:spAutoFit/>
          </a:bodyPr>
          <a:lstStyle/>
          <a:p>
            <a:pPr marL="7698" marR="242903" lvl="0" indent="0" algn="r" defTabSz="554327"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ea typeface="+mn-lt"/>
                <a:cs typeface="+mn-lt"/>
              </a:rPr>
              <a:t>Info-</a:t>
            </a:r>
            <a:r>
              <a:rPr lang="en-CA" sz="800" spc="-103" dirty="0">
                <a:solidFill>
                  <a:schemeClr val="tx1">
                    <a:lumMod val="50000"/>
                  </a:schemeClr>
                </a:solidFill>
                <a:latin typeface="Exo" panose="02000503000000000000" pitchFamily="2" charset="77"/>
                <a:ea typeface="+mn-lt"/>
                <a:cs typeface="+mn-lt"/>
              </a:rPr>
              <a:t>T</a:t>
            </a:r>
            <a:r>
              <a:rPr lang="en-CA" sz="800" spc="-15" dirty="0">
                <a:solidFill>
                  <a:schemeClr val="tx1">
                    <a:lumMod val="50000"/>
                  </a:schemeClr>
                </a:solidFill>
                <a:latin typeface="Exo" panose="02000503000000000000" pitchFamily="2" charset="77"/>
                <a:ea typeface="+mn-lt"/>
                <a:cs typeface="+mn-lt"/>
              </a:rPr>
              <a:t>ec</a:t>
            </a:r>
            <a:r>
              <a:rPr lang="en-CA" sz="800" spc="6" dirty="0">
                <a:solidFill>
                  <a:schemeClr val="tx1">
                    <a:lumMod val="50000"/>
                  </a:schemeClr>
                </a:solidFill>
                <a:latin typeface="Exo" panose="02000503000000000000" pitchFamily="2" charset="77"/>
                <a:ea typeface="+mn-lt"/>
                <a:cs typeface="+mn-lt"/>
              </a:rPr>
              <a:t>h</a:t>
            </a:r>
            <a:r>
              <a:rPr lang="en-CA" sz="800" spc="-39" dirty="0">
                <a:solidFill>
                  <a:schemeClr val="tx1">
                    <a:lumMod val="50000"/>
                  </a:schemeClr>
                </a:solidFill>
                <a:latin typeface="Exo" panose="02000503000000000000" pitchFamily="2" charset="77"/>
                <a:ea typeface="+mn-lt"/>
                <a:cs typeface="+mn-lt"/>
              </a:rPr>
              <a:t> </a:t>
            </a:r>
            <a:r>
              <a:rPr lang="en-CA" sz="800" spc="-15" dirty="0">
                <a:solidFill>
                  <a:schemeClr val="tx1">
                    <a:lumMod val="50000"/>
                  </a:schemeClr>
                </a:solidFill>
                <a:latin typeface="Exo" panose="02000503000000000000" pitchFamily="2" charset="77"/>
                <a:ea typeface="+mn-lt"/>
                <a:cs typeface="+mn-lt"/>
              </a:rPr>
              <a:t>Researc</a:t>
            </a:r>
            <a:r>
              <a:rPr lang="en-CA" sz="800" spc="6" dirty="0">
                <a:solidFill>
                  <a:schemeClr val="tx1">
                    <a:lumMod val="50000"/>
                  </a:schemeClr>
                </a:solidFill>
                <a:latin typeface="Exo" panose="02000503000000000000" pitchFamily="2" charset="77"/>
                <a:ea typeface="+mn-lt"/>
                <a:cs typeface="+mn-lt"/>
              </a:rPr>
              <a:t>h</a:t>
            </a:r>
            <a:r>
              <a:rPr lang="en-CA" sz="800" spc="-39" dirty="0">
                <a:solidFill>
                  <a:schemeClr val="tx1">
                    <a:lumMod val="50000"/>
                  </a:schemeClr>
                </a:solidFill>
                <a:latin typeface="Exo" panose="02000503000000000000" pitchFamily="2" charset="77"/>
                <a:ea typeface="+mn-lt"/>
                <a:cs typeface="+mn-lt"/>
              </a:rPr>
              <a:t> </a:t>
            </a:r>
            <a:r>
              <a:rPr lang="en-CA" sz="800" spc="-15" dirty="0">
                <a:solidFill>
                  <a:schemeClr val="tx1">
                    <a:lumMod val="50000"/>
                  </a:schemeClr>
                </a:solidFill>
                <a:latin typeface="Exo" panose="02000503000000000000" pitchFamily="2" charset="77"/>
                <a:ea typeface="+mn-lt"/>
                <a:cs typeface="+mn-lt"/>
              </a:rPr>
              <a:t>Grou</a:t>
            </a:r>
            <a:r>
              <a:rPr lang="en-CA" sz="800" spc="6" dirty="0">
                <a:solidFill>
                  <a:schemeClr val="tx1">
                    <a:lumMod val="50000"/>
                  </a:schemeClr>
                </a:solidFill>
                <a:latin typeface="Exo" panose="02000503000000000000" pitchFamily="2" charset="77"/>
                <a:ea typeface="+mn-lt"/>
                <a:cs typeface="+mn-lt"/>
              </a:rPr>
              <a:t>p  |  </a:t>
            </a:r>
            <a:fld id="{81D60167-4931-47E6-BA6A-407CBD079E47}" type="slidenum">
              <a:rPr lang="en-CA" sz="800" spc="6" smtClean="0">
                <a:solidFill>
                  <a:schemeClr val="tx1">
                    <a:lumMod val="50000"/>
                  </a:schemeClr>
                </a:solidFill>
                <a:latin typeface="Exo" panose="02000503000000000000" pitchFamily="2" charset="77"/>
                <a:ea typeface="+mn-lt"/>
                <a:cs typeface="+mn-lt"/>
              </a:rPr>
              <a:pPr marL="7698" marR="242903" lvl="0" indent="0" algn="r" defTabSz="554327"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ea typeface="+mn-lt"/>
              <a:cs typeface="+mn-lt"/>
            </a:endParaRPr>
          </a:p>
        </p:txBody>
      </p:sp>
    </p:spTree>
    <p:extLst>
      <p:ext uri="{BB962C8B-B14F-4D97-AF65-F5344CB8AC3E}">
        <p14:creationId xmlns:p14="http://schemas.microsoft.com/office/powerpoint/2010/main" val="1308600269"/>
      </p:ext>
    </p:extLst>
  </p:cSld>
  <p:clrMap bg1="lt1" tx1="dk1" bg2="lt2" tx2="dk2" accent1="accent1" accent2="accent2" accent3="accent3" accent4="accent4" accent5="accent5" accent6="accent6" hlink="hlink" folHlink="folHlink"/>
  <p:sldLayoutIdLst>
    <p:sldLayoutId id="2147484420" r:id="rId1"/>
    <p:sldLayoutId id="2147484431" r:id="rId2"/>
  </p:sldLayoutIdLst>
  <p:hf hdr="0" ftr="0" dt="0"/>
  <p:txStyles>
    <p:titleStyle>
      <a:lvl1pPr algn="l" defTabSz="914127" rtl="0" eaLnBrk="1" latinLnBrk="0" hangingPunct="1">
        <a:lnSpc>
          <a:spcPct val="90000"/>
        </a:lnSpc>
        <a:spcBef>
          <a:spcPct val="0"/>
        </a:spcBef>
        <a:buFontTx/>
        <a:buNone/>
        <a:defRPr sz="4000" b="0" i="0" kern="1200">
          <a:solidFill>
            <a:srgbClr val="4A4A4A"/>
          </a:solidFill>
          <a:latin typeface="Montserrat SemiBold" pitchFamily="2" charset="77"/>
          <a:ea typeface="+mj-lt"/>
          <a:cs typeface="+mj-lt"/>
        </a:defRPr>
      </a:lvl1pPr>
    </p:titleStyle>
    <p:bodyStyle>
      <a:lvl1pPr marL="228531" indent="-228531" algn="l" defTabSz="9141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3" indent="-228531" algn="l" defTabSz="9141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8" indent="-228531" algn="l" defTabSz="9141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2"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7"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3"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3"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3"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2" name="TextBox 1">
            <a:extLst>
              <a:ext uri="{FF2B5EF4-FFF2-40B4-BE49-F238E27FC236}">
                <a16:creationId xmlns:a16="http://schemas.microsoft.com/office/drawing/2014/main" id="{3AA93AA6-5AF3-927A-5C36-2A145B5441F5}"/>
              </a:ext>
            </a:extLst>
          </p:cNvPr>
          <p:cNvSpPr txBox="1"/>
          <p:nvPr userDrawn="1"/>
        </p:nvSpPr>
        <p:spPr>
          <a:xfrm>
            <a:off x="8802876" y="6550714"/>
            <a:ext cx="3437887" cy="107722"/>
          </a:xfrm>
          <a:prstGeom prst="rect">
            <a:avLst/>
          </a:prstGeom>
        </p:spPr>
        <p:txBody>
          <a:bodyPr vert="horz" wrap="square" lIns="0" tIns="0" rIns="91416" bIns="0" rtlCol="0">
            <a:spAutoFit/>
          </a:bodyPr>
          <a:lstStyle/>
          <a:p>
            <a:pPr marL="7699" marR="242927" lvl="0" indent="0" algn="r" defTabSz="554382" rtl="0" eaLnBrk="1" fontAlgn="auto" latinLnBrk="0" hangingPunct="1">
              <a:lnSpc>
                <a:spcPct val="100000"/>
              </a:lnSpc>
              <a:spcBef>
                <a:spcPts val="55"/>
              </a:spcBef>
              <a:spcAft>
                <a:spcPts val="0"/>
              </a:spcAft>
              <a:buClrTx/>
              <a:buSzTx/>
              <a:buFontTx/>
              <a:buNone/>
              <a:tabLst/>
              <a:defRPr/>
            </a:pPr>
            <a:r>
              <a:rPr lang="en-CA" sz="700" b="0" i="0" spc="30" baseline="0" dirty="0">
                <a:solidFill>
                  <a:schemeClr val="tx1">
                    <a:lumMod val="50000"/>
                  </a:schemeClr>
                </a:solidFill>
                <a:latin typeface="Montserrat Light" pitchFamily="2" charset="77"/>
                <a:ea typeface="+mn-lt"/>
                <a:cs typeface="+mn-lt"/>
              </a:rPr>
              <a:t>ACME Corp AI Strategy|  </a:t>
            </a:r>
            <a:fld id="{81D60167-4931-47E6-BA6A-407CBD079E47}" type="slidenum">
              <a:rPr lang="en-CA" sz="700" b="0" i="0" spc="30" baseline="0" smtClean="0">
                <a:solidFill>
                  <a:schemeClr val="tx1">
                    <a:lumMod val="50000"/>
                  </a:schemeClr>
                </a:solidFill>
                <a:latin typeface="Montserrat Light" pitchFamily="2" charset="77"/>
                <a:ea typeface="+mn-lt"/>
                <a:cs typeface="+mn-lt"/>
              </a:rPr>
              <a:pPr marL="7699" marR="242927" lvl="0" indent="0" algn="r" defTabSz="554382" rtl="0" eaLnBrk="1" fontAlgn="auto" latinLnBrk="0" hangingPunct="1">
                <a:lnSpc>
                  <a:spcPct val="100000"/>
                </a:lnSpc>
                <a:spcBef>
                  <a:spcPts val="55"/>
                </a:spcBef>
                <a:spcAft>
                  <a:spcPts val="0"/>
                </a:spcAft>
                <a:buClrTx/>
                <a:buSzTx/>
                <a:buFontTx/>
                <a:buNone/>
                <a:tabLst/>
                <a:defRPr/>
              </a:pPr>
              <a:t>‹#›</a:t>
            </a:fld>
            <a:endParaRPr sz="700" b="0" i="0" spc="30" baseline="0" dirty="0">
              <a:solidFill>
                <a:schemeClr val="tx1">
                  <a:lumMod val="50000"/>
                </a:schemeClr>
              </a:solidFill>
              <a:latin typeface="Montserrat Light" pitchFamily="2" charset="77"/>
              <a:ea typeface="+mn-lt"/>
              <a:cs typeface="+mn-lt"/>
            </a:endParaRPr>
          </a:p>
        </p:txBody>
      </p:sp>
    </p:spTree>
    <p:extLst>
      <p:ext uri="{BB962C8B-B14F-4D97-AF65-F5344CB8AC3E}">
        <p14:creationId xmlns:p14="http://schemas.microsoft.com/office/powerpoint/2010/main" val="869282725"/>
      </p:ext>
    </p:extLst>
  </p:cSld>
  <p:clrMap bg1="lt1" tx1="dk1" bg2="lt2" tx2="dk2" accent1="accent1" accent2="accent2" accent3="accent3" accent4="accent4" accent5="accent5" accent6="accent6" hlink="hlink" folHlink="folHlink"/>
  <p:sldLayoutIdLst>
    <p:sldLayoutId id="2147483729" r:id="rId1"/>
  </p:sldLayoutIdLst>
  <p:hf hdr="0" ftr="0" dt="0"/>
  <p:txStyles>
    <p:titleStyle>
      <a:lvl1pPr algn="l" defTabSz="914127" rtl="0" eaLnBrk="1" latinLnBrk="0" hangingPunct="1">
        <a:lnSpc>
          <a:spcPct val="90000"/>
        </a:lnSpc>
        <a:spcBef>
          <a:spcPct val="0"/>
        </a:spcBef>
        <a:buFontTx/>
        <a:buNone/>
        <a:defRPr sz="4000" b="0" i="0" kern="1200">
          <a:solidFill>
            <a:srgbClr val="4A4A4A"/>
          </a:solidFill>
          <a:latin typeface="Montserrat SemiBold" pitchFamily="2" charset="77"/>
          <a:ea typeface="+mj-lt"/>
          <a:cs typeface="+mj-lt"/>
        </a:defRPr>
      </a:lvl1pPr>
    </p:titleStyle>
    <p:bodyStyle>
      <a:lvl1pPr marL="228531" indent="-228531" algn="l" defTabSz="9141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3" indent="-228531" algn="l" defTabSz="9141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8" indent="-228531" algn="l" defTabSz="9141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2"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7"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3"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3"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71427" y="532473"/>
            <a:ext cx="11520574" cy="976051"/>
          </a:xfrm>
          <a:prstGeom prst="rect">
            <a:avLst/>
          </a:prstGeom>
        </p:spPr>
        <p:txBody>
          <a:bodyPr vert="horz" lIns="0" tIns="0" rIns="0" bIns="0" rtlCol="0" anchor="t" anchorCtr="0">
            <a:noAutofit/>
          </a:bodyPr>
          <a:lstStyle/>
          <a:p>
            <a:r>
              <a:rPr lang="en-US"/>
              <a:t>Click to edit Master title style</a:t>
            </a:r>
          </a:p>
        </p:txBody>
      </p:sp>
      <p:sp>
        <p:nvSpPr>
          <p:cNvPr id="2" name="TextBox 1">
            <a:extLst>
              <a:ext uri="{FF2B5EF4-FFF2-40B4-BE49-F238E27FC236}">
                <a16:creationId xmlns:a16="http://schemas.microsoft.com/office/drawing/2014/main" id="{B77ED808-3572-CD56-CA16-F3C3BED32AE1}"/>
              </a:ext>
            </a:extLst>
          </p:cNvPr>
          <p:cNvSpPr txBox="1"/>
          <p:nvPr userDrawn="1"/>
        </p:nvSpPr>
        <p:spPr>
          <a:xfrm>
            <a:off x="8802876" y="6550714"/>
            <a:ext cx="3437887" cy="107722"/>
          </a:xfrm>
          <a:prstGeom prst="rect">
            <a:avLst/>
          </a:prstGeom>
        </p:spPr>
        <p:txBody>
          <a:bodyPr vert="horz" wrap="square" lIns="0" tIns="0" rIns="91416" bIns="0" rtlCol="0">
            <a:spAutoFit/>
          </a:bodyPr>
          <a:lstStyle/>
          <a:p>
            <a:pPr marL="7699" marR="242927" lvl="0" indent="0" algn="r" defTabSz="554382" rtl="0" eaLnBrk="1" fontAlgn="auto" latinLnBrk="0" hangingPunct="1">
              <a:lnSpc>
                <a:spcPct val="100000"/>
              </a:lnSpc>
              <a:spcBef>
                <a:spcPts val="55"/>
              </a:spcBef>
              <a:spcAft>
                <a:spcPts val="0"/>
              </a:spcAft>
              <a:buClrTx/>
              <a:buSzTx/>
              <a:buFontTx/>
              <a:buNone/>
              <a:tabLst/>
              <a:defRPr/>
            </a:pPr>
            <a:r>
              <a:rPr lang="en-CA" sz="700" b="0" i="0" spc="30" baseline="0" dirty="0">
                <a:solidFill>
                  <a:schemeClr val="tx1">
                    <a:lumMod val="50000"/>
                  </a:schemeClr>
                </a:solidFill>
                <a:latin typeface="Montserrat Light" pitchFamily="2" charset="77"/>
                <a:ea typeface="+mn-lt"/>
                <a:cs typeface="+mn-lt"/>
              </a:rPr>
              <a:t>ACME Corp AI Strategy|  </a:t>
            </a:r>
            <a:fld id="{81D60167-4931-47E6-BA6A-407CBD079E47}" type="slidenum">
              <a:rPr lang="en-CA" sz="700" b="0" i="0" spc="30" baseline="0" smtClean="0">
                <a:solidFill>
                  <a:schemeClr val="tx1">
                    <a:lumMod val="50000"/>
                  </a:schemeClr>
                </a:solidFill>
                <a:latin typeface="Montserrat Light" pitchFamily="2" charset="77"/>
                <a:ea typeface="+mn-lt"/>
                <a:cs typeface="+mn-lt"/>
              </a:rPr>
              <a:pPr marL="7699" marR="242927" lvl="0" indent="0" algn="r" defTabSz="554382" rtl="0" eaLnBrk="1" fontAlgn="auto" latinLnBrk="0" hangingPunct="1">
                <a:lnSpc>
                  <a:spcPct val="100000"/>
                </a:lnSpc>
                <a:spcBef>
                  <a:spcPts val="55"/>
                </a:spcBef>
                <a:spcAft>
                  <a:spcPts val="0"/>
                </a:spcAft>
                <a:buClrTx/>
                <a:buSzTx/>
                <a:buFontTx/>
                <a:buNone/>
                <a:tabLst/>
                <a:defRPr/>
              </a:pPr>
              <a:t>‹#›</a:t>
            </a:fld>
            <a:endParaRPr sz="700" b="0" i="0" spc="30" baseline="0" dirty="0">
              <a:solidFill>
                <a:schemeClr val="tx1">
                  <a:lumMod val="50000"/>
                </a:schemeClr>
              </a:solidFill>
              <a:latin typeface="Montserrat Light" pitchFamily="2" charset="77"/>
              <a:ea typeface="+mn-lt"/>
              <a:cs typeface="+mn-lt"/>
            </a:endParaRPr>
          </a:p>
        </p:txBody>
      </p:sp>
    </p:spTree>
    <p:extLst>
      <p:ext uri="{BB962C8B-B14F-4D97-AF65-F5344CB8AC3E}">
        <p14:creationId xmlns:p14="http://schemas.microsoft.com/office/powerpoint/2010/main" val="1881130898"/>
      </p:ext>
    </p:extLst>
  </p:cSld>
  <p:clrMap bg1="lt1" tx1="dk1" bg2="lt2" tx2="dk2" accent1="accent1" accent2="accent2" accent3="accent3" accent4="accent4" accent5="accent5" accent6="accent6" hlink="hlink" folHlink="folHlink"/>
  <p:sldLayoutIdLst>
    <p:sldLayoutId id="2147483881" r:id="rId1"/>
  </p:sldLayoutIdLst>
  <p:hf hdr="0" ftr="0" dt="0"/>
  <p:txStyles>
    <p:titleStyle>
      <a:lvl1pPr algn="l" defTabSz="914218" rtl="0" eaLnBrk="1" latinLnBrk="0" hangingPunct="1">
        <a:lnSpc>
          <a:spcPct val="90000"/>
        </a:lnSpc>
        <a:spcBef>
          <a:spcPct val="0"/>
        </a:spcBef>
        <a:buFontTx/>
        <a:buNone/>
        <a:defRPr sz="4000" b="0" i="0" kern="1200">
          <a:solidFill>
            <a:srgbClr val="717171"/>
          </a:solidFill>
          <a:latin typeface="Montserrat SemiBold" pitchFamily="2" charset="77"/>
          <a:ea typeface="+mj-lt"/>
          <a:cs typeface="+mj-lt"/>
        </a:defRPr>
      </a:lvl1pPr>
    </p:titleStyle>
    <p:bodyStyle>
      <a:lvl1pPr marL="228554" indent="-228554"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2" indent="-228554"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2" indent="-228554"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8"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8"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2"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765516"/>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bodyStyle>
    <p:other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999543"/>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bodyStyle>
    <p:other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410844"/>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bodyStyle>
    <p:other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1" y="530021"/>
            <a:ext cx="10760167" cy="1130188"/>
          </a:xfrm>
          <a:prstGeom prst="rect">
            <a:avLst/>
          </a:prstGeom>
        </p:spPr>
        <p:txBody>
          <a:bodyPr vert="horz" lIns="0" tIns="0" rIns="0" bIns="0" rtlCol="0" anchor="t" anchorCtr="0">
            <a:noAutofit/>
          </a:bodyPr>
          <a:lstStyle/>
          <a:p>
            <a:r>
              <a:rPr lang="en-US"/>
              <a:t>Click to edit Master title style</a:t>
            </a:r>
          </a:p>
        </p:txBody>
      </p:sp>
      <p:sp>
        <p:nvSpPr>
          <p:cNvPr id="3" name="TextBox 2">
            <a:extLst>
              <a:ext uri="{FF2B5EF4-FFF2-40B4-BE49-F238E27FC236}">
                <a16:creationId xmlns:a16="http://schemas.microsoft.com/office/drawing/2014/main" id="{25D29427-8EE2-7ED2-4F8C-A1F812DFA097}"/>
              </a:ext>
            </a:extLst>
          </p:cNvPr>
          <p:cNvSpPr txBox="1"/>
          <p:nvPr userDrawn="1"/>
        </p:nvSpPr>
        <p:spPr>
          <a:xfrm>
            <a:off x="8802876" y="6550714"/>
            <a:ext cx="3437887" cy="107722"/>
          </a:xfrm>
          <a:prstGeom prst="rect">
            <a:avLst/>
          </a:prstGeom>
        </p:spPr>
        <p:txBody>
          <a:bodyPr vert="horz" wrap="square" lIns="0" tIns="0" rIns="91416" bIns="0" rtlCol="0">
            <a:spAutoFit/>
          </a:bodyPr>
          <a:lstStyle/>
          <a:p>
            <a:pPr marL="7699" marR="242927" lvl="0" indent="0" algn="r" defTabSz="554382" rtl="0" eaLnBrk="1" fontAlgn="auto" latinLnBrk="0" hangingPunct="1">
              <a:lnSpc>
                <a:spcPct val="100000"/>
              </a:lnSpc>
              <a:spcBef>
                <a:spcPts val="55"/>
              </a:spcBef>
              <a:spcAft>
                <a:spcPts val="0"/>
              </a:spcAft>
              <a:buClrTx/>
              <a:buSzTx/>
              <a:buFontTx/>
              <a:buNone/>
              <a:tabLst/>
              <a:defRPr/>
            </a:pPr>
            <a:r>
              <a:rPr lang="en-CA" sz="700" b="0" i="0" spc="30" baseline="0" dirty="0">
                <a:solidFill>
                  <a:schemeClr val="tx1">
                    <a:lumMod val="50000"/>
                  </a:schemeClr>
                </a:solidFill>
                <a:latin typeface="Montserrat Light" pitchFamily="2" charset="77"/>
                <a:ea typeface="+mn-lt"/>
                <a:cs typeface="+mn-lt"/>
              </a:rPr>
              <a:t>ACME Corp AI Strategy|  </a:t>
            </a:r>
            <a:fld id="{81D60167-4931-47E6-BA6A-407CBD079E47}" type="slidenum">
              <a:rPr lang="en-CA" sz="700" b="0" i="0" spc="30" baseline="0" smtClean="0">
                <a:solidFill>
                  <a:schemeClr val="tx1">
                    <a:lumMod val="50000"/>
                  </a:schemeClr>
                </a:solidFill>
                <a:latin typeface="Montserrat Light" pitchFamily="2" charset="77"/>
                <a:ea typeface="+mn-lt"/>
                <a:cs typeface="+mn-lt"/>
              </a:rPr>
              <a:pPr marL="7699" marR="242927" lvl="0" indent="0" algn="r" defTabSz="554382" rtl="0" eaLnBrk="1" fontAlgn="auto" latinLnBrk="0" hangingPunct="1">
                <a:lnSpc>
                  <a:spcPct val="100000"/>
                </a:lnSpc>
                <a:spcBef>
                  <a:spcPts val="55"/>
                </a:spcBef>
                <a:spcAft>
                  <a:spcPts val="0"/>
                </a:spcAft>
                <a:buClrTx/>
                <a:buSzTx/>
                <a:buFontTx/>
                <a:buNone/>
                <a:tabLst/>
                <a:defRPr/>
              </a:pPr>
              <a:t>‹#›</a:t>
            </a:fld>
            <a:endParaRPr sz="700" b="0" i="0" spc="30" baseline="0" dirty="0">
              <a:solidFill>
                <a:schemeClr val="tx1">
                  <a:lumMod val="50000"/>
                </a:schemeClr>
              </a:solidFill>
              <a:latin typeface="Montserrat Light" pitchFamily="2" charset="77"/>
              <a:ea typeface="+mn-lt"/>
              <a:cs typeface="+mn-lt"/>
            </a:endParaRPr>
          </a:p>
        </p:txBody>
      </p:sp>
    </p:spTree>
    <p:extLst>
      <p:ext uri="{BB962C8B-B14F-4D97-AF65-F5344CB8AC3E}">
        <p14:creationId xmlns:p14="http://schemas.microsoft.com/office/powerpoint/2010/main" val="1146627186"/>
      </p:ext>
    </p:extLst>
  </p:cSld>
  <p:clrMap bg1="lt1" tx1="dk1" bg2="lt2" tx2="dk2" accent1="accent1" accent2="accent2" accent3="accent3" accent4="accent4" accent5="accent5" accent6="accent6" hlink="hlink" folHlink="folHlink"/>
  <p:sldLayoutIdLst>
    <p:sldLayoutId id="2147484080" r:id="rId1"/>
    <p:sldLayoutId id="2147484144" r:id="rId2"/>
  </p:sldLayoutIdLst>
  <p:hf hdr="0" ftr="0" dt="0"/>
  <p:txStyles>
    <p:titleStyle>
      <a:lvl1pPr algn="l" defTabSz="914309" rtl="0" eaLnBrk="1" latinLnBrk="0" hangingPunct="1">
        <a:lnSpc>
          <a:spcPct val="90000"/>
        </a:lnSpc>
        <a:spcBef>
          <a:spcPct val="0"/>
        </a:spcBef>
        <a:buFontTx/>
        <a:buNone/>
        <a:defRPr sz="4000" b="0" i="0" kern="1200">
          <a:solidFill>
            <a:srgbClr val="4A4A4A"/>
          </a:solidFill>
          <a:latin typeface="Montserrat SemiBold" pitchFamily="2" charset="77"/>
          <a:ea typeface="+mj-lt"/>
          <a:cs typeface="+mj-lt"/>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guide id="26" orient="horz" pos="413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1" y="530021"/>
            <a:ext cx="10760167" cy="1130188"/>
          </a:xfrm>
          <a:prstGeom prst="rect">
            <a:avLst/>
          </a:prstGeom>
        </p:spPr>
        <p:txBody>
          <a:bodyPr vert="horz" lIns="0" tIns="0" rIns="0" bIns="0" rtlCol="0" anchor="t" anchorCtr="0">
            <a:noAutofit/>
          </a:bodyPr>
          <a:lstStyle/>
          <a:p>
            <a:r>
              <a:rPr lang="en-US"/>
              <a:t>Click to edit Master title style</a:t>
            </a:r>
          </a:p>
        </p:txBody>
      </p:sp>
      <p:sp>
        <p:nvSpPr>
          <p:cNvPr id="4" name="TextBox 3">
            <a:extLst>
              <a:ext uri="{FF2B5EF4-FFF2-40B4-BE49-F238E27FC236}">
                <a16:creationId xmlns:a16="http://schemas.microsoft.com/office/drawing/2014/main" id="{BABAB27C-8C62-C94E-B2A6-91145A92B7D2}"/>
              </a:ext>
            </a:extLst>
          </p:cNvPr>
          <p:cNvSpPr txBox="1"/>
          <p:nvPr userDrawn="1"/>
        </p:nvSpPr>
        <p:spPr>
          <a:xfrm>
            <a:off x="8802876" y="6550714"/>
            <a:ext cx="3437887" cy="107722"/>
          </a:xfrm>
          <a:prstGeom prst="rect">
            <a:avLst/>
          </a:prstGeom>
        </p:spPr>
        <p:txBody>
          <a:bodyPr vert="horz" wrap="square" lIns="0" tIns="0" rIns="91416" bIns="0" rtlCol="0">
            <a:spAutoFit/>
          </a:bodyPr>
          <a:lstStyle/>
          <a:p>
            <a:pPr marL="7699" marR="242927" lvl="0" indent="0" algn="r" defTabSz="554382" rtl="0" eaLnBrk="1" fontAlgn="auto" latinLnBrk="0" hangingPunct="1">
              <a:lnSpc>
                <a:spcPct val="100000"/>
              </a:lnSpc>
              <a:spcBef>
                <a:spcPts val="55"/>
              </a:spcBef>
              <a:spcAft>
                <a:spcPts val="0"/>
              </a:spcAft>
              <a:buClrTx/>
              <a:buSzTx/>
              <a:buFontTx/>
              <a:buNone/>
              <a:tabLst/>
              <a:defRPr/>
            </a:pPr>
            <a:r>
              <a:rPr lang="en-CA" sz="700" b="0" i="0" spc="30" baseline="0" dirty="0">
                <a:solidFill>
                  <a:schemeClr val="tx1">
                    <a:lumMod val="50000"/>
                  </a:schemeClr>
                </a:solidFill>
                <a:latin typeface="Montserrat Light" pitchFamily="2" charset="77"/>
                <a:ea typeface="+mn-lt"/>
                <a:cs typeface="+mn-lt"/>
              </a:rPr>
              <a:t>  INFO-TECH RESEARCH GROUP  |  </a:t>
            </a:r>
            <a:fld id="{81D60167-4931-47E6-BA6A-407CBD079E47}" type="slidenum">
              <a:rPr lang="en-CA" sz="700" b="0" i="0" spc="30" baseline="0" smtClean="0">
                <a:solidFill>
                  <a:schemeClr val="tx1">
                    <a:lumMod val="50000"/>
                  </a:schemeClr>
                </a:solidFill>
                <a:latin typeface="Montserrat Light" pitchFamily="2" charset="77"/>
                <a:ea typeface="+mn-lt"/>
                <a:cs typeface="+mn-lt"/>
              </a:rPr>
              <a:pPr marL="7699" marR="242927" lvl="0" indent="0" algn="r" defTabSz="554382" rtl="0" eaLnBrk="1" fontAlgn="auto" latinLnBrk="0" hangingPunct="1">
                <a:lnSpc>
                  <a:spcPct val="100000"/>
                </a:lnSpc>
                <a:spcBef>
                  <a:spcPts val="55"/>
                </a:spcBef>
                <a:spcAft>
                  <a:spcPts val="0"/>
                </a:spcAft>
                <a:buClrTx/>
                <a:buSzTx/>
                <a:buFontTx/>
                <a:buNone/>
                <a:tabLst/>
                <a:defRPr/>
              </a:pPr>
              <a:t>‹#›</a:t>
            </a:fld>
            <a:endParaRPr sz="700" b="0" i="0" spc="30" baseline="0" dirty="0">
              <a:solidFill>
                <a:schemeClr val="tx1">
                  <a:lumMod val="50000"/>
                </a:schemeClr>
              </a:solidFill>
              <a:latin typeface="Montserrat Light" pitchFamily="2" charset="77"/>
              <a:ea typeface="+mn-lt"/>
              <a:cs typeface="+mn-lt"/>
            </a:endParaRPr>
          </a:p>
        </p:txBody>
      </p:sp>
      <p:sp>
        <p:nvSpPr>
          <p:cNvPr id="2" name="TextBox 1">
            <a:extLst>
              <a:ext uri="{FF2B5EF4-FFF2-40B4-BE49-F238E27FC236}">
                <a16:creationId xmlns:a16="http://schemas.microsoft.com/office/drawing/2014/main" id="{85FCD860-65DE-0363-02DD-9A959796E639}"/>
              </a:ext>
            </a:extLst>
          </p:cNvPr>
          <p:cNvSpPr txBox="1"/>
          <p:nvPr userDrawn="1"/>
        </p:nvSpPr>
        <p:spPr>
          <a:xfrm>
            <a:off x="375543" y="6547747"/>
            <a:ext cx="1668563" cy="216371"/>
          </a:xfrm>
          <a:prstGeom prst="rect">
            <a:avLst/>
          </a:prstGeom>
        </p:spPr>
        <p:txBody>
          <a:bodyPr wrap="none" lIns="0" tIns="0" rIns="0" bIns="0" numCol="1" spcCol="360000" rtlCol="0">
            <a:noAutofit/>
          </a:bodyPr>
          <a:lstStyle/>
          <a:p>
            <a:pPr algn="l">
              <a:lnSpc>
                <a:spcPct val="110000"/>
              </a:lnSpc>
              <a:buFontTx/>
            </a:pPr>
            <a:r>
              <a:rPr lang="en-US" sz="700" b="1" spc="30" dirty="0">
                <a:solidFill>
                  <a:schemeClr val="tx2"/>
                </a:solidFill>
                <a:latin typeface="Montserrat" pitchFamily="2" charset="77"/>
                <a:ea typeface="+mn-lt"/>
                <a:cs typeface="+mn-lt"/>
              </a:rPr>
              <a:t>FY24 AI STRATEGY</a:t>
            </a:r>
          </a:p>
        </p:txBody>
      </p:sp>
    </p:spTree>
    <p:extLst>
      <p:ext uri="{BB962C8B-B14F-4D97-AF65-F5344CB8AC3E}">
        <p14:creationId xmlns:p14="http://schemas.microsoft.com/office/powerpoint/2010/main" val="1102245005"/>
      </p:ext>
    </p:extLst>
  </p:cSld>
  <p:clrMap bg1="lt1" tx1="dk1" bg2="lt2" tx2="dk2" accent1="accent1" accent2="accent2" accent3="accent3" accent4="accent4" accent5="accent5" accent6="accent6" hlink="hlink" folHlink="folHlink"/>
  <p:sldLayoutIdLst>
    <p:sldLayoutId id="2147484104" r:id="rId1"/>
    <p:sldLayoutId id="2147484112" r:id="rId2"/>
  </p:sldLayoutIdLst>
  <p:hf hdr="0" ftr="0" dt="0"/>
  <p:txStyles>
    <p:titleStyle>
      <a:lvl1pPr algn="l" defTabSz="914309" rtl="0" eaLnBrk="1" latinLnBrk="0" hangingPunct="1">
        <a:lnSpc>
          <a:spcPct val="90000"/>
        </a:lnSpc>
        <a:spcBef>
          <a:spcPct val="0"/>
        </a:spcBef>
        <a:buFontTx/>
        <a:buNone/>
        <a:defRPr sz="4000" b="0" i="0" kern="1200">
          <a:solidFill>
            <a:srgbClr val="4A4A4A"/>
          </a:solidFill>
          <a:latin typeface="Montserrat SemiBold" pitchFamily="2" charset="77"/>
          <a:ea typeface="+mj-lt"/>
          <a:cs typeface="+mj-lt"/>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guide id="26" orient="horz" pos="413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2"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2876" y="6449571"/>
            <a:ext cx="3437887" cy="123111"/>
          </a:xfrm>
          <a:prstGeom prst="rect">
            <a:avLst/>
          </a:prstGeom>
        </p:spPr>
        <p:txBody>
          <a:bodyPr vert="horz" wrap="square" lIns="0" tIns="0" rIns="91416" bIns="0" rtlCol="0">
            <a:spAutoFit/>
          </a:bodyPr>
          <a:lstStyle/>
          <a:p>
            <a:pPr marL="7699" marR="242927" lvl="0" indent="0" algn="r" defTabSz="55438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ea typeface="+mn-lt"/>
                <a:cs typeface="+mn-lt"/>
              </a:rPr>
              <a:t>Info-</a:t>
            </a:r>
            <a:r>
              <a:rPr lang="en-CA" sz="800" spc="-103" dirty="0">
                <a:solidFill>
                  <a:schemeClr val="tx1">
                    <a:lumMod val="50000"/>
                  </a:schemeClr>
                </a:solidFill>
                <a:latin typeface="Exo" panose="02000503000000000000" pitchFamily="2" charset="77"/>
                <a:ea typeface="+mn-lt"/>
                <a:cs typeface="+mn-lt"/>
              </a:rPr>
              <a:t>T</a:t>
            </a:r>
            <a:r>
              <a:rPr lang="en-CA" sz="800" spc="-15" dirty="0">
                <a:solidFill>
                  <a:schemeClr val="tx1">
                    <a:lumMod val="50000"/>
                  </a:schemeClr>
                </a:solidFill>
                <a:latin typeface="Exo" panose="02000503000000000000" pitchFamily="2" charset="77"/>
                <a:ea typeface="+mn-lt"/>
                <a:cs typeface="+mn-lt"/>
              </a:rPr>
              <a:t>ec</a:t>
            </a:r>
            <a:r>
              <a:rPr lang="en-CA" sz="800" spc="6" dirty="0">
                <a:solidFill>
                  <a:schemeClr val="tx1">
                    <a:lumMod val="50000"/>
                  </a:schemeClr>
                </a:solidFill>
                <a:latin typeface="Exo" panose="02000503000000000000" pitchFamily="2" charset="77"/>
                <a:ea typeface="+mn-lt"/>
                <a:cs typeface="+mn-lt"/>
              </a:rPr>
              <a:t>h</a:t>
            </a:r>
            <a:r>
              <a:rPr lang="en-CA" sz="800" spc="-39" dirty="0">
                <a:solidFill>
                  <a:schemeClr val="tx1">
                    <a:lumMod val="50000"/>
                  </a:schemeClr>
                </a:solidFill>
                <a:latin typeface="Exo" panose="02000503000000000000" pitchFamily="2" charset="77"/>
                <a:ea typeface="+mn-lt"/>
                <a:cs typeface="+mn-lt"/>
              </a:rPr>
              <a:t> </a:t>
            </a:r>
            <a:r>
              <a:rPr lang="en-CA" sz="800" spc="-15" dirty="0">
                <a:solidFill>
                  <a:schemeClr val="tx1">
                    <a:lumMod val="50000"/>
                  </a:schemeClr>
                </a:solidFill>
                <a:latin typeface="Exo" panose="02000503000000000000" pitchFamily="2" charset="77"/>
                <a:ea typeface="+mn-lt"/>
                <a:cs typeface="+mn-lt"/>
              </a:rPr>
              <a:t>Researc</a:t>
            </a:r>
            <a:r>
              <a:rPr lang="en-CA" sz="800" spc="6" dirty="0">
                <a:solidFill>
                  <a:schemeClr val="tx1">
                    <a:lumMod val="50000"/>
                  </a:schemeClr>
                </a:solidFill>
                <a:latin typeface="Exo" panose="02000503000000000000" pitchFamily="2" charset="77"/>
                <a:ea typeface="+mn-lt"/>
                <a:cs typeface="+mn-lt"/>
              </a:rPr>
              <a:t>h</a:t>
            </a:r>
            <a:r>
              <a:rPr lang="en-CA" sz="800" spc="-39" dirty="0">
                <a:solidFill>
                  <a:schemeClr val="tx1">
                    <a:lumMod val="50000"/>
                  </a:schemeClr>
                </a:solidFill>
                <a:latin typeface="Exo" panose="02000503000000000000" pitchFamily="2" charset="77"/>
                <a:ea typeface="+mn-lt"/>
                <a:cs typeface="+mn-lt"/>
              </a:rPr>
              <a:t> </a:t>
            </a:r>
            <a:r>
              <a:rPr lang="en-CA" sz="800" spc="-15" dirty="0">
                <a:solidFill>
                  <a:schemeClr val="tx1">
                    <a:lumMod val="50000"/>
                  </a:schemeClr>
                </a:solidFill>
                <a:latin typeface="Exo" panose="02000503000000000000" pitchFamily="2" charset="77"/>
                <a:ea typeface="+mn-lt"/>
                <a:cs typeface="+mn-lt"/>
              </a:rPr>
              <a:t>Grou</a:t>
            </a:r>
            <a:r>
              <a:rPr lang="en-CA" sz="800" spc="6" dirty="0">
                <a:solidFill>
                  <a:schemeClr val="tx1">
                    <a:lumMod val="50000"/>
                  </a:schemeClr>
                </a:solidFill>
                <a:latin typeface="Exo" panose="02000503000000000000" pitchFamily="2" charset="77"/>
                <a:ea typeface="+mn-lt"/>
                <a:cs typeface="+mn-lt"/>
              </a:rPr>
              <a:t>p  |  </a:t>
            </a:r>
            <a:fld id="{81D60167-4931-47E6-BA6A-407CBD079E47}" type="slidenum">
              <a:rPr lang="en-CA" sz="800" spc="6" smtClean="0">
                <a:solidFill>
                  <a:schemeClr val="tx1">
                    <a:lumMod val="50000"/>
                  </a:schemeClr>
                </a:solidFill>
                <a:latin typeface="Exo" panose="02000503000000000000" pitchFamily="2" charset="77"/>
                <a:ea typeface="+mn-lt"/>
                <a:cs typeface="+mn-lt"/>
              </a:rPr>
              <a:pPr marL="7699" marR="242927" lvl="0" indent="0" algn="r" defTabSz="55438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ea typeface="+mn-lt"/>
              <a:cs typeface="+mn-lt"/>
            </a:endParaRPr>
          </a:p>
        </p:txBody>
      </p:sp>
    </p:spTree>
    <p:extLst>
      <p:ext uri="{BB962C8B-B14F-4D97-AF65-F5344CB8AC3E}">
        <p14:creationId xmlns:p14="http://schemas.microsoft.com/office/powerpoint/2010/main" val="166413535"/>
      </p:ext>
    </p:extLst>
  </p:cSld>
  <p:clrMap bg1="lt1" tx1="dk1" bg2="lt2" tx2="dk2" accent1="accent1" accent2="accent2" accent3="accent3" accent4="accent4" accent5="accent5" accent6="accent6" hlink="hlink" folHlink="folHlink"/>
  <p:sldLayoutIdLst>
    <p:sldLayoutId id="2147484149" r:id="rId1"/>
  </p:sldLayoutIdLst>
  <p:hf hdr="0" ftr="0" dt="0"/>
  <p:txStyles>
    <p:titleStyle>
      <a:lvl1pPr algn="l" defTabSz="914218" rtl="0" eaLnBrk="1" latinLnBrk="0" hangingPunct="1">
        <a:lnSpc>
          <a:spcPct val="90000"/>
        </a:lnSpc>
        <a:spcBef>
          <a:spcPct val="0"/>
        </a:spcBef>
        <a:buFontTx/>
        <a:buNone/>
        <a:defRPr sz="4000" b="0" i="0" kern="1200">
          <a:solidFill>
            <a:srgbClr val="4A4A4A"/>
          </a:solidFill>
          <a:latin typeface="Montserrat SemiBold" pitchFamily="2" charset="77"/>
          <a:ea typeface="+mj-lt"/>
          <a:cs typeface="+mj-lt"/>
        </a:defRPr>
      </a:lvl1pPr>
    </p:titleStyle>
    <p:bodyStyle>
      <a:lvl1pPr marL="228554" indent="-228554"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2" indent="-228554"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2" indent="-228554"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8"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8"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2"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6E1496-28A0-024A-BB52-818043934A40}"/>
              </a:ext>
            </a:extLst>
          </p:cNvPr>
          <p:cNvSpPr>
            <a:spLocks/>
          </p:cNvSpPr>
          <p:nvPr>
            <p:ph type="subTitle" idx="1"/>
          </p:nvPr>
        </p:nvSpPr>
        <p:spPr>
          <a:xfrm>
            <a:off x="649023" y="4102863"/>
            <a:ext cx="6263999" cy="412977"/>
          </a:xfrm>
        </p:spPr>
        <p:txBody>
          <a:bodyPr>
            <a:normAutofit/>
          </a:bodyPr>
          <a:lstStyle/>
          <a:p>
            <a:r>
              <a:rPr lang="en-US" sz="2000" dirty="0">
                <a:solidFill>
                  <a:schemeClr val="tx1">
                    <a:lumMod val="50000"/>
                    <a:lumOff val="50000"/>
                  </a:schemeClr>
                </a:solidFill>
                <a:latin typeface="Montserrat Medium" panose="00000600000000000000" pitchFamily="2" charset="0"/>
              </a:rPr>
              <a:t>Final Report</a:t>
            </a:r>
          </a:p>
        </p:txBody>
      </p:sp>
      <p:cxnSp>
        <p:nvCxnSpPr>
          <p:cNvPr id="15" name="Straight Connector 14">
            <a:extLst>
              <a:ext uri="{FF2B5EF4-FFF2-40B4-BE49-F238E27FC236}">
                <a16:creationId xmlns:a16="http://schemas.microsoft.com/office/drawing/2014/main" id="{FA3A2265-0A31-49CD-B66A-07E38A18A0E0}"/>
              </a:ext>
              <a:ext uri="{C183D7F6-B498-43B3-948B-1728B52AA6E4}">
                <adec:decorative xmlns:adec="http://schemas.microsoft.com/office/drawing/2017/decorative" val="1"/>
              </a:ext>
            </a:extLst>
          </p:cNvPr>
          <p:cNvCxnSpPr>
            <a:cxnSpLocks/>
          </p:cNvCxnSpPr>
          <p:nvPr/>
        </p:nvCxnSpPr>
        <p:spPr>
          <a:xfrm>
            <a:off x="649022" y="3913843"/>
            <a:ext cx="5856553" cy="0"/>
          </a:xfrm>
          <a:prstGeom prst="line">
            <a:avLst/>
          </a:prstGeom>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3AF7349-2FC5-4A0F-AC9E-E76C0EEA8DF0}"/>
              </a:ext>
            </a:extLst>
          </p:cNvPr>
          <p:cNvSpPr txBox="1">
            <a:spLocks/>
          </p:cNvSpPr>
          <p:nvPr/>
        </p:nvSpPr>
        <p:spPr>
          <a:xfrm>
            <a:off x="517317" y="1727257"/>
            <a:ext cx="6395705" cy="193899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Montserrat SemiBold" panose="00000700000000000000" pitchFamily="2" charset="0"/>
                <a:ea typeface="+mn-lt"/>
                <a:cs typeface="+mn-lt"/>
              </a:rPr>
              <a:t>Solution Development &amp; Implementation Report (</a:t>
            </a:r>
            <a:r>
              <a:rPr kumimoji="0" lang="en-US" sz="4000" b="1" i="0" u="none" strike="noStrike" kern="1200" cap="none" spc="0" normalizeH="0" baseline="0" noProof="0" dirty="0" err="1">
                <a:ln>
                  <a:noFill/>
                </a:ln>
                <a:solidFill>
                  <a:srgbClr val="0070C0"/>
                </a:solidFill>
                <a:effectLst/>
                <a:uLnTx/>
                <a:uFillTx/>
                <a:latin typeface="Montserrat SemiBold" panose="00000700000000000000" pitchFamily="2" charset="0"/>
                <a:ea typeface="+mn-lt"/>
                <a:cs typeface="+mn-lt"/>
              </a:rPr>
              <a:t>SDAIR</a:t>
            </a:r>
            <a:r>
              <a:rPr kumimoji="0" lang="en-US" sz="4000" b="1" i="0" u="none" strike="noStrike" kern="1200" cap="none" spc="0" normalizeH="0" baseline="0" noProof="0" dirty="0">
                <a:ln>
                  <a:noFill/>
                </a:ln>
                <a:solidFill>
                  <a:srgbClr val="0070C0"/>
                </a:solidFill>
                <a:effectLst/>
                <a:uLnTx/>
                <a:uFillTx/>
                <a:latin typeface="Montserrat SemiBold" panose="00000700000000000000" pitchFamily="2" charset="0"/>
                <a:ea typeface="+mn-lt"/>
                <a:cs typeface="+mn-lt"/>
              </a:rPr>
              <a:t>)</a:t>
            </a:r>
          </a:p>
        </p:txBody>
      </p:sp>
      <p:sp>
        <p:nvSpPr>
          <p:cNvPr id="12" name="Subtitle 2">
            <a:extLst>
              <a:ext uri="{FF2B5EF4-FFF2-40B4-BE49-F238E27FC236}">
                <a16:creationId xmlns:a16="http://schemas.microsoft.com/office/drawing/2014/main" id="{6BB9D6AA-A32B-4549-94D7-BC4E3AFE4D5B}"/>
              </a:ext>
            </a:extLst>
          </p:cNvPr>
          <p:cNvSpPr txBox="1">
            <a:spLocks/>
          </p:cNvSpPr>
          <p:nvPr/>
        </p:nvSpPr>
        <p:spPr>
          <a:xfrm>
            <a:off x="649022" y="4498370"/>
            <a:ext cx="9074801" cy="412977"/>
          </a:xfrm>
          <a:prstGeom prst="rect">
            <a:avLst/>
          </a:prstGeom>
        </p:spPr>
        <p:txBody>
          <a:bodyPr vert="horz" lIns="0" tIns="0" rIns="0" bIns="0" rtlCol="0">
            <a:normAutofit/>
          </a:bodyPr>
          <a:lstStyle>
            <a:lvl1pPr marL="0" indent="0" algn="l" defTabSz="914400" rtl="0" eaLnBrk="1" latinLnBrk="0" hangingPunct="1">
              <a:lnSpc>
                <a:spcPts val="3000"/>
              </a:lnSpc>
              <a:spcBef>
                <a:spcPts val="1000"/>
              </a:spcBef>
              <a:buFont typeface="Arial" panose="020B0604020202020204" pitchFamily="34" charset="0"/>
              <a:buNone/>
              <a:defRPr sz="1600" b="0" i="0" kern="1200">
                <a:solidFill>
                  <a:srgbClr val="4B4B4B"/>
                </a:solidFill>
                <a:latin typeface="Montserrat Light" panose="000004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4B4B4B"/>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4B4B4B"/>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ts val="2000"/>
              </a:lnSpc>
              <a:spcBef>
                <a:spcPts val="500"/>
              </a:spcBef>
              <a:buFont typeface="Arial" panose="020B0604020202020204" pitchFamily="34" charset="0"/>
              <a:buNone/>
              <a:defRPr sz="1600" b="0" i="0" kern="1200">
                <a:solidFill>
                  <a:srgbClr val="4B4B4B"/>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ts val="1600"/>
              </a:lnSpc>
              <a:spcBef>
                <a:spcPts val="500"/>
              </a:spcBef>
              <a:buFont typeface="Arial" panose="020B0604020202020204" pitchFamily="34" charset="0"/>
              <a:buNone/>
              <a:defRPr sz="1600" b="0" i="0" kern="1200">
                <a:solidFill>
                  <a:srgbClr val="4B4B4B"/>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3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FFFFFF">
                    <a:lumMod val="65000"/>
                  </a:srgbClr>
                </a:solidFill>
                <a:effectLst/>
                <a:uLnTx/>
                <a:uFillTx/>
                <a:latin typeface="Roboto Condensed Light" panose="02000000000000000000" pitchFamily="2" charset="0"/>
                <a:ea typeface="+mn-lt"/>
                <a:cs typeface="+mn-lt"/>
              </a:rPr>
              <a:t>Oct 31, 2025</a:t>
            </a:r>
          </a:p>
        </p:txBody>
      </p:sp>
      <p:sp>
        <p:nvSpPr>
          <p:cNvPr id="11" name="Subtitle 2">
            <a:extLst>
              <a:ext uri="{FF2B5EF4-FFF2-40B4-BE49-F238E27FC236}">
                <a16:creationId xmlns:a16="http://schemas.microsoft.com/office/drawing/2014/main" id="{01A7FBF4-BDA7-C8CF-6761-3C8B5F21A6FC}"/>
              </a:ext>
            </a:extLst>
          </p:cNvPr>
          <p:cNvSpPr txBox="1">
            <a:spLocks/>
          </p:cNvSpPr>
          <p:nvPr/>
        </p:nvSpPr>
        <p:spPr>
          <a:xfrm>
            <a:off x="575048" y="5705154"/>
            <a:ext cx="6263999" cy="412977"/>
          </a:xfrm>
          <a:prstGeom prst="rect">
            <a:avLst/>
          </a:prstGeom>
        </p:spPr>
        <p:txBody>
          <a:bodyPr vert="horz" lIns="0" tIns="0" rIns="0" bIns="0" rtlCol="0">
            <a:normAutofit/>
          </a:bodyPr>
          <a:lstStyle>
            <a:lvl1pPr marL="0" indent="0" algn="l" defTabSz="914400" rtl="0" eaLnBrk="1" latinLnBrk="0" hangingPunct="1">
              <a:lnSpc>
                <a:spcPts val="3000"/>
              </a:lnSpc>
              <a:spcBef>
                <a:spcPts val="1000"/>
              </a:spcBef>
              <a:buFont typeface="Arial" panose="020B0604020202020204" pitchFamily="34" charset="0"/>
              <a:buNone/>
              <a:defRPr sz="1600" b="0" i="0" kern="1200">
                <a:solidFill>
                  <a:srgbClr val="4B4B4B"/>
                </a:solidFill>
                <a:latin typeface="Montserrat Light" panose="000004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4B4B4B"/>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4B4B4B"/>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ts val="2000"/>
              </a:lnSpc>
              <a:spcBef>
                <a:spcPts val="500"/>
              </a:spcBef>
              <a:buFont typeface="Arial" panose="020B0604020202020204" pitchFamily="34" charset="0"/>
              <a:buNone/>
              <a:defRPr sz="1600" b="0" i="0" kern="1200">
                <a:solidFill>
                  <a:srgbClr val="4B4B4B"/>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ts val="1600"/>
              </a:lnSpc>
              <a:spcBef>
                <a:spcPts val="500"/>
              </a:spcBef>
              <a:buFont typeface="Arial" panose="020B0604020202020204" pitchFamily="34" charset="0"/>
              <a:buNone/>
              <a:defRPr sz="1600" b="0" i="0" kern="1200">
                <a:solidFill>
                  <a:srgbClr val="4B4B4B"/>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3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000000">
                    <a:lumMod val="50000"/>
                    <a:lumOff val="50000"/>
                  </a:srgbClr>
                </a:solidFill>
                <a:effectLst/>
                <a:uLnTx/>
                <a:uFillTx/>
                <a:latin typeface="Montserrat Medium" panose="00000600000000000000" pitchFamily="2" charset="0"/>
                <a:ea typeface="+mn-lt"/>
                <a:cs typeface="+mn-lt"/>
              </a:rPr>
              <a:t>Prepared by: John Doe, CIO</a:t>
            </a:r>
          </a:p>
        </p:txBody>
      </p:sp>
      <p:sp>
        <p:nvSpPr>
          <p:cNvPr id="4" name="Subtitle 2">
            <a:extLst>
              <a:ext uri="{FF2B5EF4-FFF2-40B4-BE49-F238E27FC236}">
                <a16:creationId xmlns:a16="http://schemas.microsoft.com/office/drawing/2014/main" id="{DD53AB7D-C812-315E-BA57-E7A14356A880}"/>
              </a:ext>
            </a:extLst>
          </p:cNvPr>
          <p:cNvSpPr txBox="1">
            <a:spLocks/>
          </p:cNvSpPr>
          <p:nvPr/>
        </p:nvSpPr>
        <p:spPr>
          <a:xfrm>
            <a:off x="714766" y="430263"/>
            <a:ext cx="6263999" cy="412977"/>
          </a:xfrm>
          <a:prstGeom prst="rect">
            <a:avLst/>
          </a:prstGeom>
        </p:spPr>
        <p:txBody>
          <a:bodyPr vert="horz" lIns="0" tIns="0" rIns="0" bIns="0" rtlCol="0">
            <a:normAutofit/>
          </a:bodyPr>
          <a:lstStyle>
            <a:lvl1pPr marL="0" indent="0" algn="l" defTabSz="914400" rtl="0" eaLnBrk="1" latinLnBrk="0" hangingPunct="1">
              <a:lnSpc>
                <a:spcPts val="3000"/>
              </a:lnSpc>
              <a:spcBef>
                <a:spcPts val="1000"/>
              </a:spcBef>
              <a:buFont typeface="Arial" panose="020B0604020202020204" pitchFamily="34" charset="0"/>
              <a:buNone/>
              <a:defRPr sz="1600" b="0" i="0" kern="1200">
                <a:solidFill>
                  <a:srgbClr val="4B4B4B"/>
                </a:solidFill>
                <a:latin typeface="Montserrat Light" panose="000004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4B4B4B"/>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4B4B4B"/>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ts val="2000"/>
              </a:lnSpc>
              <a:spcBef>
                <a:spcPts val="500"/>
              </a:spcBef>
              <a:buFont typeface="Arial" panose="020B0604020202020204" pitchFamily="34" charset="0"/>
              <a:buNone/>
              <a:defRPr sz="1600" b="0" i="0" kern="1200">
                <a:solidFill>
                  <a:srgbClr val="4B4B4B"/>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ts val="1600"/>
              </a:lnSpc>
              <a:spcBef>
                <a:spcPts val="500"/>
              </a:spcBef>
              <a:buFont typeface="Arial" panose="020B0604020202020204" pitchFamily="34" charset="0"/>
              <a:buNone/>
              <a:defRPr sz="1600" b="0" i="0" kern="1200">
                <a:solidFill>
                  <a:srgbClr val="4B4B4B"/>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pPr>
            <a:r>
              <a:rPr lang="en-US" sz="2000" dirty="0">
                <a:solidFill>
                  <a:schemeClr val="tx1">
                    <a:lumMod val="50000"/>
                    <a:lumOff val="50000"/>
                  </a:schemeClr>
                </a:solidFill>
                <a:latin typeface="Montserrat Medium" panose="00000600000000000000" pitchFamily="2" charset="0"/>
                <a:ea typeface="+mn-lt"/>
                <a:cs typeface="+mn-lt"/>
              </a:rPr>
              <a:t>&lt;Organization Logo&gt;</a:t>
            </a:r>
          </a:p>
        </p:txBody>
      </p:sp>
      <p:pic>
        <p:nvPicPr>
          <p:cNvPr id="2" name="Picture 1">
            <a:extLst>
              <a:ext uri="{FF2B5EF4-FFF2-40B4-BE49-F238E27FC236}">
                <a16:creationId xmlns:a16="http://schemas.microsoft.com/office/drawing/2014/main" id="{6827A19A-70FD-AF71-8CA5-1582240153E9}"/>
              </a:ext>
              <a:ext uri="{C183D7F6-B498-43B3-948B-1728B52AA6E4}">
                <adec:decorative xmlns:adec="http://schemas.microsoft.com/office/drawing/2017/decorative" val="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57234"/>
          <a:stretch/>
        </p:blipFill>
        <p:spPr>
          <a:xfrm>
            <a:off x="6978764" y="0"/>
            <a:ext cx="5214029" cy="6858000"/>
          </a:xfrm>
          <a:prstGeom prst="rect">
            <a:avLst/>
          </a:prstGeom>
        </p:spPr>
      </p:pic>
    </p:spTree>
    <p:extLst>
      <p:ext uri="{BB962C8B-B14F-4D97-AF65-F5344CB8AC3E}">
        <p14:creationId xmlns:p14="http://schemas.microsoft.com/office/powerpoint/2010/main" val="210556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04B7-417E-8966-1C2C-1F61DF766AA2}"/>
            </a:ext>
          </a:extLst>
        </p:cNvPr>
        <p:cNvGrpSpPr/>
        <p:nvPr/>
      </p:nvGrpSpPr>
      <p:grpSpPr>
        <a:xfrm>
          <a:off x="0" y="0"/>
          <a:ext cx="0" cy="0"/>
          <a:chOff x="0" y="0"/>
          <a:chExt cx="0" cy="0"/>
        </a:xfrm>
      </p:grpSpPr>
      <p:pic>
        <p:nvPicPr>
          <p:cNvPr id="2" name="Graphic 1" descr="Checkbox Checked with solid fill">
            <a:extLst>
              <a:ext uri="{FF2B5EF4-FFF2-40B4-BE49-F238E27FC236}">
                <a16:creationId xmlns:a16="http://schemas.microsoft.com/office/drawing/2014/main" id="{52E7AA33-DAB4-3171-BA59-F11651B7A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A588E77C-F790-AF24-7FE6-578D9562D458}"/>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7" name="Title 10">
            <a:extLst>
              <a:ext uri="{FF2B5EF4-FFF2-40B4-BE49-F238E27FC236}">
                <a16:creationId xmlns:a16="http://schemas.microsoft.com/office/drawing/2014/main" id="{914875D1-40A5-AA73-9DF5-A38F7688B50D}"/>
              </a:ext>
            </a:extLst>
          </p:cNvPr>
          <p:cNvSpPr>
            <a:spLocks/>
          </p:cNvSpPr>
          <p:nvPr>
            <p:ph type="title"/>
          </p:nvPr>
        </p:nvSpPr>
        <p:spPr>
          <a:xfrm>
            <a:off x="368967" y="418485"/>
            <a:ext cx="6881117" cy="408301"/>
          </a:xfrm>
        </p:spPr>
        <p:txBody>
          <a:bodyPr/>
          <a:lstStyle/>
          <a:p>
            <a:r>
              <a:rPr lang="en-US" sz="2800" dirty="0">
                <a:solidFill>
                  <a:schemeClr val="accent1"/>
                </a:solidFill>
              </a:rPr>
              <a:t>2.1.4</a:t>
            </a:r>
            <a:r>
              <a:rPr lang="en-US" sz="2800" dirty="0"/>
              <a:t> Solution success criteria</a:t>
            </a:r>
          </a:p>
        </p:txBody>
      </p:sp>
      <p:sp>
        <p:nvSpPr>
          <p:cNvPr id="3" name="TextBox 2">
            <a:extLst>
              <a:ext uri="{FF2B5EF4-FFF2-40B4-BE49-F238E27FC236}">
                <a16:creationId xmlns:a16="http://schemas.microsoft.com/office/drawing/2014/main" id="{39755693-5D13-9122-CD30-DE6E34E04C2F}"/>
              </a:ext>
            </a:extLst>
          </p:cNvPr>
          <p:cNvSpPr txBox="1">
            <a:spLocks/>
          </p:cNvSpPr>
          <p:nvPr/>
        </p:nvSpPr>
        <p:spPr>
          <a:xfrm>
            <a:off x="399015" y="827715"/>
            <a:ext cx="9164085" cy="369332"/>
          </a:xfrm>
          <a:prstGeom prst="rect">
            <a:avLst/>
          </a:prstGeom>
          <a:noFill/>
        </p:spPr>
        <p:txBody>
          <a:bodyPr wrap="square">
            <a:spAutoFit/>
          </a:bodyPr>
          <a:lstStyle/>
          <a:p>
            <a:pPr defTabSz="914309">
              <a:defRPr/>
            </a:pPr>
            <a:r>
              <a:rPr lang="en-US" b="1" dirty="0">
                <a:solidFill>
                  <a:srgbClr val="5E3391"/>
                </a:solidFill>
                <a:ea typeface="+mn-lt"/>
                <a:cs typeface="+mn-lt"/>
              </a:rPr>
              <a:t>Below is an outline of the key metrics that our solution will be optimized against and measured by.</a:t>
            </a:r>
          </a:p>
        </p:txBody>
      </p:sp>
      <p:sp>
        <p:nvSpPr>
          <p:cNvPr id="4" name="Rectangle 3">
            <a:extLst>
              <a:ext uri="{FF2B5EF4-FFF2-40B4-BE49-F238E27FC236}">
                <a16:creationId xmlns:a16="http://schemas.microsoft.com/office/drawing/2014/main" id="{1B1BBDCD-5222-9184-BCDB-C4894C2BC3B9}"/>
              </a:ext>
              <a:ext uri="{C183D7F6-B498-43B3-948B-1728B52AA6E4}">
                <adec:decorative xmlns:adec="http://schemas.microsoft.com/office/drawing/2017/decorative" val="1"/>
              </a:ext>
            </a:extLst>
          </p:cNvPr>
          <p:cNvSpPr>
            <a:spLocks/>
          </p:cNvSpPr>
          <p:nvPr/>
        </p:nvSpPr>
        <p:spPr>
          <a:xfrm>
            <a:off x="475565"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 name="Rectangle 4">
            <a:extLst>
              <a:ext uri="{FF2B5EF4-FFF2-40B4-BE49-F238E27FC236}">
                <a16:creationId xmlns:a16="http://schemas.microsoft.com/office/drawing/2014/main" id="{484E234C-F5A6-71FF-A020-68039C6072A1}"/>
              </a:ext>
              <a:ext uri="{C183D7F6-B498-43B3-948B-1728B52AA6E4}">
                <adec:decorative xmlns:adec="http://schemas.microsoft.com/office/drawing/2017/decorative" val="1"/>
              </a:ext>
            </a:extLst>
          </p:cNvPr>
          <p:cNvSpPr>
            <a:spLocks/>
          </p:cNvSpPr>
          <p:nvPr/>
        </p:nvSpPr>
        <p:spPr>
          <a:xfrm>
            <a:off x="475564" y="1456069"/>
            <a:ext cx="106666" cy="1462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1" name="TextBox 50">
            <a:extLst>
              <a:ext uri="{FF2B5EF4-FFF2-40B4-BE49-F238E27FC236}">
                <a16:creationId xmlns:a16="http://schemas.microsoft.com/office/drawing/2014/main" id="{6D6F6F46-3EAB-C394-FA16-DB91865EE84E}"/>
              </a:ext>
            </a:extLst>
          </p:cNvPr>
          <p:cNvSpPr txBox="1">
            <a:spLocks/>
          </p:cNvSpPr>
          <p:nvPr/>
        </p:nvSpPr>
        <p:spPr>
          <a:xfrm>
            <a:off x="604578" y="1725504"/>
            <a:ext cx="678304"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01.</a:t>
            </a:r>
          </a:p>
        </p:txBody>
      </p:sp>
      <p:sp>
        <p:nvSpPr>
          <p:cNvPr id="28" name="Subtitle 2">
            <a:extLst>
              <a:ext uri="{FF2B5EF4-FFF2-40B4-BE49-F238E27FC236}">
                <a16:creationId xmlns:a16="http://schemas.microsoft.com/office/drawing/2014/main" id="{8603068D-1110-0088-7DC1-F65819B825CC}"/>
              </a:ext>
            </a:extLst>
          </p:cNvPr>
          <p:cNvSpPr txBox="1">
            <a:spLocks/>
          </p:cNvSpPr>
          <p:nvPr/>
        </p:nvSpPr>
        <p:spPr>
          <a:xfrm>
            <a:off x="1411897" y="2028160"/>
            <a:ext cx="4408404" cy="369284"/>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Metric Name:</a:t>
            </a:r>
          </a:p>
          <a:p>
            <a:pPr marL="171450" indent="-171450" algn="l" defTabSz="914309">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Average wait time (AWT)</a:t>
            </a:r>
          </a:p>
        </p:txBody>
      </p:sp>
      <p:sp>
        <p:nvSpPr>
          <p:cNvPr id="8" name="Rectangle 7">
            <a:extLst>
              <a:ext uri="{FF2B5EF4-FFF2-40B4-BE49-F238E27FC236}">
                <a16:creationId xmlns:a16="http://schemas.microsoft.com/office/drawing/2014/main" id="{7E660F21-2B91-9034-7811-A0795AF9FFF0}"/>
              </a:ext>
              <a:ext uri="{C183D7F6-B498-43B3-948B-1728B52AA6E4}">
                <adec:decorative xmlns:adec="http://schemas.microsoft.com/office/drawing/2017/decorative" val="1"/>
              </a:ext>
            </a:extLst>
          </p:cNvPr>
          <p:cNvSpPr>
            <a:spLocks/>
          </p:cNvSpPr>
          <p:nvPr/>
        </p:nvSpPr>
        <p:spPr>
          <a:xfrm>
            <a:off x="475564" y="3091868"/>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9" name="Rectangle 8">
            <a:extLst>
              <a:ext uri="{FF2B5EF4-FFF2-40B4-BE49-F238E27FC236}">
                <a16:creationId xmlns:a16="http://schemas.microsoft.com/office/drawing/2014/main" id="{BB82F55B-CD2E-58DB-187F-A72D9949C1EF}"/>
              </a:ext>
              <a:ext uri="{C183D7F6-B498-43B3-948B-1728B52AA6E4}">
                <adec:decorative xmlns:adec="http://schemas.microsoft.com/office/drawing/2017/decorative" val="1"/>
              </a:ext>
            </a:extLst>
          </p:cNvPr>
          <p:cNvSpPr>
            <a:spLocks/>
          </p:cNvSpPr>
          <p:nvPr/>
        </p:nvSpPr>
        <p:spPr>
          <a:xfrm>
            <a:off x="475563" y="3091868"/>
            <a:ext cx="106666" cy="1462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2" name="TextBox 51">
            <a:extLst>
              <a:ext uri="{FF2B5EF4-FFF2-40B4-BE49-F238E27FC236}">
                <a16:creationId xmlns:a16="http://schemas.microsoft.com/office/drawing/2014/main" id="{DD55762B-C69D-6491-E860-2622CC8151CE}"/>
              </a:ext>
            </a:extLst>
          </p:cNvPr>
          <p:cNvSpPr txBox="1">
            <a:spLocks/>
          </p:cNvSpPr>
          <p:nvPr/>
        </p:nvSpPr>
        <p:spPr>
          <a:xfrm>
            <a:off x="562105" y="3361303"/>
            <a:ext cx="763252" cy="553926"/>
          </a:xfrm>
          <a:prstGeom prst="rect">
            <a:avLst/>
          </a:prstGeom>
          <a:noFill/>
        </p:spPr>
        <p:txBody>
          <a:bodyPr wrap="none" rtlCol="0" anchor="ctr" anchorCtr="0">
            <a:spAutoFit/>
          </a:bodyPr>
          <a:lstStyle/>
          <a:p>
            <a:pPr algn="ctr" defTabSz="554437">
              <a:defRPr/>
            </a:pPr>
            <a:r>
              <a:rPr lang="en-US" sz="3000" b="1" dirty="0">
                <a:solidFill>
                  <a:srgbClr val="5090C4"/>
                </a:solidFill>
                <a:latin typeface="Montserrat SemiBold" pitchFamily="2" charset="77"/>
                <a:ea typeface="+mn-lt"/>
                <a:cs typeface="+mn-lt"/>
              </a:rPr>
              <a:t>02.</a:t>
            </a:r>
          </a:p>
        </p:txBody>
      </p:sp>
      <p:sp>
        <p:nvSpPr>
          <p:cNvPr id="32" name="Subtitle 2">
            <a:extLst>
              <a:ext uri="{FF2B5EF4-FFF2-40B4-BE49-F238E27FC236}">
                <a16:creationId xmlns:a16="http://schemas.microsoft.com/office/drawing/2014/main" id="{97BA8126-4D49-27D1-8985-5CC1DE59DE97}"/>
              </a:ext>
            </a:extLst>
          </p:cNvPr>
          <p:cNvSpPr txBox="1">
            <a:spLocks/>
          </p:cNvSpPr>
          <p:nvPr/>
        </p:nvSpPr>
        <p:spPr>
          <a:xfrm>
            <a:off x="1325356" y="3405379"/>
            <a:ext cx="4408404" cy="73856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Description:</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This metric tracks the </a:t>
            </a:r>
            <a:r>
              <a:rPr lang="en-US" sz="1200" b="1" dirty="0">
                <a:solidFill>
                  <a:srgbClr val="494949"/>
                </a:solidFill>
                <a:latin typeface="+mn-lt"/>
                <a:ea typeface="+mn-lt"/>
                <a:cs typeface="+mn-lt"/>
              </a:rPr>
              <a:t>average time</a:t>
            </a:r>
            <a:r>
              <a:rPr lang="en-US" sz="1200" dirty="0">
                <a:solidFill>
                  <a:srgbClr val="494949"/>
                </a:solidFill>
                <a:latin typeface="+mn-lt"/>
                <a:ea typeface="+mn-lt"/>
                <a:cs typeface="+mn-lt"/>
              </a:rPr>
              <a:t> a customer waits on hold before connecting with an agent. A lower AWT typically correlates with higher customer satisfaction.</a:t>
            </a:r>
          </a:p>
        </p:txBody>
      </p:sp>
      <p:sp>
        <p:nvSpPr>
          <p:cNvPr id="11" name="Rectangle 10">
            <a:extLst>
              <a:ext uri="{FF2B5EF4-FFF2-40B4-BE49-F238E27FC236}">
                <a16:creationId xmlns:a16="http://schemas.microsoft.com/office/drawing/2014/main" id="{FC74732C-7D43-76F0-351B-BC5EF4783F64}"/>
              </a:ext>
              <a:ext uri="{C183D7F6-B498-43B3-948B-1728B52AA6E4}">
                <adec:decorative xmlns:adec="http://schemas.microsoft.com/office/drawing/2017/decorative" val="1"/>
              </a:ext>
            </a:extLst>
          </p:cNvPr>
          <p:cNvSpPr>
            <a:spLocks/>
          </p:cNvSpPr>
          <p:nvPr/>
        </p:nvSpPr>
        <p:spPr>
          <a:xfrm>
            <a:off x="475565"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2" name="Rectangle 11">
            <a:extLst>
              <a:ext uri="{FF2B5EF4-FFF2-40B4-BE49-F238E27FC236}">
                <a16:creationId xmlns:a16="http://schemas.microsoft.com/office/drawing/2014/main" id="{D6970DB0-7F98-DF07-E8BA-7E30302F8C0B}"/>
              </a:ext>
              <a:ext uri="{C183D7F6-B498-43B3-948B-1728B52AA6E4}">
                <adec:decorative xmlns:adec="http://schemas.microsoft.com/office/drawing/2017/decorative" val="1"/>
              </a:ext>
            </a:extLst>
          </p:cNvPr>
          <p:cNvSpPr>
            <a:spLocks/>
          </p:cNvSpPr>
          <p:nvPr/>
        </p:nvSpPr>
        <p:spPr>
          <a:xfrm>
            <a:off x="475564" y="4866426"/>
            <a:ext cx="106666" cy="1462302"/>
          </a:xfrm>
          <a:prstGeom prst="rect">
            <a:avLst/>
          </a:prstGeom>
          <a:solidFill>
            <a:schemeClr val="tx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3" name="TextBox 52">
            <a:extLst>
              <a:ext uri="{FF2B5EF4-FFF2-40B4-BE49-F238E27FC236}">
                <a16:creationId xmlns:a16="http://schemas.microsoft.com/office/drawing/2014/main" id="{69DBB635-A358-856A-B932-D80C36F1E9E5}"/>
              </a:ext>
            </a:extLst>
          </p:cNvPr>
          <p:cNvSpPr txBox="1">
            <a:spLocks/>
          </p:cNvSpPr>
          <p:nvPr/>
        </p:nvSpPr>
        <p:spPr>
          <a:xfrm>
            <a:off x="562106" y="5135861"/>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03.</a:t>
            </a:r>
          </a:p>
        </p:txBody>
      </p:sp>
      <p:sp>
        <p:nvSpPr>
          <p:cNvPr id="35" name="Subtitle 2">
            <a:extLst>
              <a:ext uri="{FF2B5EF4-FFF2-40B4-BE49-F238E27FC236}">
                <a16:creationId xmlns:a16="http://schemas.microsoft.com/office/drawing/2014/main" id="{26A326F1-DB40-CA8B-E0C5-DE69C31CB653}"/>
              </a:ext>
            </a:extLst>
          </p:cNvPr>
          <p:cNvSpPr txBox="1">
            <a:spLocks/>
          </p:cNvSpPr>
          <p:nvPr/>
        </p:nvSpPr>
        <p:spPr>
          <a:xfrm>
            <a:off x="1393588" y="5145519"/>
            <a:ext cx="4408404" cy="55392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Baseline &amp; Target:</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Current AWT: 6 minutes</a:t>
            </a: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Target AWT: 2 minutes (achieved within 6 months)</a:t>
            </a:r>
          </a:p>
        </p:txBody>
      </p:sp>
      <p:sp>
        <p:nvSpPr>
          <p:cNvPr id="18" name="Rectangle 17">
            <a:extLst>
              <a:ext uri="{FF2B5EF4-FFF2-40B4-BE49-F238E27FC236}">
                <a16:creationId xmlns:a16="http://schemas.microsoft.com/office/drawing/2014/main" id="{4E657996-BA12-31EF-35FE-55DACE84A010}"/>
              </a:ext>
              <a:ext uri="{C183D7F6-B498-43B3-948B-1728B52AA6E4}">
                <adec:decorative xmlns:adec="http://schemas.microsoft.com/office/drawing/2017/decorative" val="1"/>
              </a:ext>
            </a:extLst>
          </p:cNvPr>
          <p:cNvSpPr>
            <a:spLocks/>
          </p:cNvSpPr>
          <p:nvPr/>
        </p:nvSpPr>
        <p:spPr>
          <a:xfrm>
            <a:off x="6410589"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9" name="Rectangle 18">
            <a:extLst>
              <a:ext uri="{FF2B5EF4-FFF2-40B4-BE49-F238E27FC236}">
                <a16:creationId xmlns:a16="http://schemas.microsoft.com/office/drawing/2014/main" id="{F83D57E9-055D-837B-E649-284FF5C9F8FF}"/>
              </a:ext>
              <a:ext uri="{C183D7F6-B498-43B3-948B-1728B52AA6E4}">
                <adec:decorative xmlns:adec="http://schemas.microsoft.com/office/drawing/2017/decorative" val="1"/>
              </a:ext>
            </a:extLst>
          </p:cNvPr>
          <p:cNvSpPr>
            <a:spLocks/>
          </p:cNvSpPr>
          <p:nvPr/>
        </p:nvSpPr>
        <p:spPr>
          <a:xfrm>
            <a:off x="6410588" y="1456069"/>
            <a:ext cx="106666" cy="146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8" name="TextBox 57">
            <a:extLst>
              <a:ext uri="{FF2B5EF4-FFF2-40B4-BE49-F238E27FC236}">
                <a16:creationId xmlns:a16="http://schemas.microsoft.com/office/drawing/2014/main" id="{E9086F57-F791-E746-E3C9-1FD27E867F58}"/>
              </a:ext>
            </a:extLst>
          </p:cNvPr>
          <p:cNvSpPr txBox="1">
            <a:spLocks/>
          </p:cNvSpPr>
          <p:nvPr/>
        </p:nvSpPr>
        <p:spPr>
          <a:xfrm>
            <a:off x="6468403" y="1725504"/>
            <a:ext cx="800115"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04.</a:t>
            </a:r>
          </a:p>
        </p:txBody>
      </p:sp>
      <p:sp>
        <p:nvSpPr>
          <p:cNvPr id="41" name="Subtitle 2">
            <a:extLst>
              <a:ext uri="{FF2B5EF4-FFF2-40B4-BE49-F238E27FC236}">
                <a16:creationId xmlns:a16="http://schemas.microsoft.com/office/drawing/2014/main" id="{F8E1C672-9526-00F5-9234-FBFD0B589D12}"/>
              </a:ext>
            </a:extLst>
          </p:cNvPr>
          <p:cNvSpPr txBox="1">
            <a:spLocks/>
          </p:cNvSpPr>
          <p:nvPr/>
        </p:nvSpPr>
        <p:spPr>
          <a:xfrm>
            <a:off x="7303980" y="1779454"/>
            <a:ext cx="4283442" cy="73856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Measurement Method:</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Gather daily </a:t>
            </a:r>
            <a:r>
              <a:rPr lang="en-US" sz="1200" b="1" dirty="0">
                <a:solidFill>
                  <a:srgbClr val="494949"/>
                </a:solidFill>
                <a:latin typeface="+mn-lt"/>
                <a:ea typeface="+mn-lt"/>
                <a:cs typeface="+mn-lt"/>
              </a:rPr>
              <a:t>call queue data</a:t>
            </a:r>
            <a:r>
              <a:rPr lang="en-US" sz="1200" dirty="0">
                <a:solidFill>
                  <a:srgbClr val="494949"/>
                </a:solidFill>
                <a:latin typeface="+mn-lt"/>
                <a:ea typeface="+mn-lt"/>
                <a:cs typeface="+mn-lt"/>
              </a:rPr>
              <a:t> from the contact center system.</a:t>
            </a: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Review weekly trends and compare them against the 6-month target to ensure </a:t>
            </a:r>
            <a:r>
              <a:rPr lang="en-US" sz="1200" b="1" dirty="0">
                <a:solidFill>
                  <a:srgbClr val="494949"/>
                </a:solidFill>
                <a:latin typeface="+mn-lt"/>
                <a:ea typeface="+mn-lt"/>
                <a:cs typeface="+mn-lt"/>
              </a:rPr>
              <a:t>on-track</a:t>
            </a:r>
            <a:r>
              <a:rPr lang="en-US" sz="1200" dirty="0">
                <a:solidFill>
                  <a:srgbClr val="494949"/>
                </a:solidFill>
                <a:latin typeface="+mn-lt"/>
                <a:ea typeface="+mn-lt"/>
                <a:cs typeface="+mn-lt"/>
              </a:rPr>
              <a:t> progress.</a:t>
            </a:r>
          </a:p>
        </p:txBody>
      </p:sp>
      <p:sp>
        <p:nvSpPr>
          <p:cNvPr id="20" name="Rectangle 19">
            <a:extLst>
              <a:ext uri="{FF2B5EF4-FFF2-40B4-BE49-F238E27FC236}">
                <a16:creationId xmlns:a16="http://schemas.microsoft.com/office/drawing/2014/main" id="{107B8A2B-762D-7583-B4EC-9A36DB092BEE}"/>
              </a:ext>
              <a:ext uri="{C183D7F6-B498-43B3-948B-1728B52AA6E4}">
                <adec:decorative xmlns:adec="http://schemas.microsoft.com/office/drawing/2017/decorative" val="1"/>
              </a:ext>
            </a:extLst>
          </p:cNvPr>
          <p:cNvSpPr>
            <a:spLocks/>
          </p:cNvSpPr>
          <p:nvPr/>
        </p:nvSpPr>
        <p:spPr>
          <a:xfrm>
            <a:off x="6410588" y="3091867"/>
            <a:ext cx="5412443" cy="1462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1" name="Rectangle 20">
            <a:extLst>
              <a:ext uri="{FF2B5EF4-FFF2-40B4-BE49-F238E27FC236}">
                <a16:creationId xmlns:a16="http://schemas.microsoft.com/office/drawing/2014/main" id="{2E058051-E37D-2D9D-8D76-CA5443FC5BD6}"/>
              </a:ext>
              <a:ext uri="{C183D7F6-B498-43B3-948B-1728B52AA6E4}">
                <adec:decorative xmlns:adec="http://schemas.microsoft.com/office/drawing/2017/decorative" val="1"/>
              </a:ext>
            </a:extLst>
          </p:cNvPr>
          <p:cNvSpPr>
            <a:spLocks/>
          </p:cNvSpPr>
          <p:nvPr/>
        </p:nvSpPr>
        <p:spPr>
          <a:xfrm>
            <a:off x="6410587" y="3091868"/>
            <a:ext cx="106666" cy="1462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9" name="TextBox 58">
            <a:extLst>
              <a:ext uri="{FF2B5EF4-FFF2-40B4-BE49-F238E27FC236}">
                <a16:creationId xmlns:a16="http://schemas.microsoft.com/office/drawing/2014/main" id="{597FA2D9-8607-1DD0-265C-E5BE2CD12254}"/>
              </a:ext>
            </a:extLst>
          </p:cNvPr>
          <p:cNvSpPr txBox="1">
            <a:spLocks/>
          </p:cNvSpPr>
          <p:nvPr/>
        </p:nvSpPr>
        <p:spPr>
          <a:xfrm>
            <a:off x="6486832" y="3361303"/>
            <a:ext cx="763252" cy="553926"/>
          </a:xfrm>
          <a:prstGeom prst="rect">
            <a:avLst/>
          </a:prstGeom>
          <a:noFill/>
        </p:spPr>
        <p:txBody>
          <a:bodyPr wrap="none" rtlCol="0" anchor="ctr" anchorCtr="0">
            <a:spAutoFit/>
          </a:bodyPr>
          <a:lstStyle/>
          <a:p>
            <a:pPr algn="ctr" defTabSz="554437">
              <a:defRPr/>
            </a:pPr>
            <a:r>
              <a:rPr lang="en-US" sz="3000" b="1" dirty="0">
                <a:solidFill>
                  <a:srgbClr val="299C47"/>
                </a:solidFill>
                <a:latin typeface="Montserrat SemiBold" pitchFamily="2" charset="77"/>
                <a:ea typeface="+mn-lt"/>
                <a:cs typeface="+mn-lt"/>
              </a:rPr>
              <a:t>05.</a:t>
            </a:r>
          </a:p>
        </p:txBody>
      </p:sp>
      <p:sp>
        <p:nvSpPr>
          <p:cNvPr id="44" name="Subtitle 2">
            <a:extLst>
              <a:ext uri="{FF2B5EF4-FFF2-40B4-BE49-F238E27FC236}">
                <a16:creationId xmlns:a16="http://schemas.microsoft.com/office/drawing/2014/main" id="{63069BA7-C7F5-46A3-6B3A-04990D80535B}"/>
              </a:ext>
            </a:extLst>
          </p:cNvPr>
          <p:cNvSpPr txBox="1">
            <a:spLocks/>
          </p:cNvSpPr>
          <p:nvPr/>
        </p:nvSpPr>
        <p:spPr>
          <a:xfrm>
            <a:off x="7368031" y="3450026"/>
            <a:ext cx="4155340" cy="73856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Ownership:</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CX Operations team owns day-to-day reporting.</a:t>
            </a: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Head of AI</a:t>
            </a:r>
            <a:r>
              <a:rPr lang="en-US" sz="1200" dirty="0">
                <a:solidFill>
                  <a:srgbClr val="494949"/>
                </a:solidFill>
                <a:latin typeface="+mn-lt"/>
                <a:ea typeface="+mn-lt"/>
                <a:cs typeface="+mn-lt"/>
              </a:rPr>
              <a:t> ensures that the Agent Assist tool is functioning optimally, assisting with inbound calls and escalations.</a:t>
            </a:r>
          </a:p>
        </p:txBody>
      </p:sp>
      <p:sp>
        <p:nvSpPr>
          <p:cNvPr id="22" name="Rectangle 21">
            <a:extLst>
              <a:ext uri="{FF2B5EF4-FFF2-40B4-BE49-F238E27FC236}">
                <a16:creationId xmlns:a16="http://schemas.microsoft.com/office/drawing/2014/main" id="{461C4C04-3730-E88A-C268-CC97B3A00A70}"/>
              </a:ext>
              <a:ext uri="{C183D7F6-B498-43B3-948B-1728B52AA6E4}">
                <adec:decorative xmlns:adec="http://schemas.microsoft.com/office/drawing/2017/decorative" val="1"/>
              </a:ext>
            </a:extLst>
          </p:cNvPr>
          <p:cNvSpPr>
            <a:spLocks/>
          </p:cNvSpPr>
          <p:nvPr/>
        </p:nvSpPr>
        <p:spPr>
          <a:xfrm>
            <a:off x="6410589"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3" name="Rectangle 22">
            <a:extLst>
              <a:ext uri="{FF2B5EF4-FFF2-40B4-BE49-F238E27FC236}">
                <a16:creationId xmlns:a16="http://schemas.microsoft.com/office/drawing/2014/main" id="{D74EE3D6-9D06-F9DB-0B61-54CF1981828C}"/>
              </a:ext>
              <a:ext uri="{C183D7F6-B498-43B3-948B-1728B52AA6E4}">
                <adec:decorative xmlns:adec="http://schemas.microsoft.com/office/drawing/2017/decorative" val="1"/>
              </a:ext>
            </a:extLst>
          </p:cNvPr>
          <p:cNvSpPr>
            <a:spLocks/>
          </p:cNvSpPr>
          <p:nvPr/>
        </p:nvSpPr>
        <p:spPr>
          <a:xfrm>
            <a:off x="6410588" y="4866426"/>
            <a:ext cx="106666" cy="14623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60" name="TextBox 59">
            <a:extLst>
              <a:ext uri="{FF2B5EF4-FFF2-40B4-BE49-F238E27FC236}">
                <a16:creationId xmlns:a16="http://schemas.microsoft.com/office/drawing/2014/main" id="{59697125-3C75-C851-49A9-638E2AD155DD}"/>
              </a:ext>
            </a:extLst>
          </p:cNvPr>
          <p:cNvSpPr txBox="1">
            <a:spLocks/>
          </p:cNvSpPr>
          <p:nvPr/>
        </p:nvSpPr>
        <p:spPr>
          <a:xfrm>
            <a:off x="6478820" y="5135861"/>
            <a:ext cx="779280" cy="553926"/>
          </a:xfrm>
          <a:prstGeom prst="rect">
            <a:avLst/>
          </a:prstGeom>
          <a:noFill/>
        </p:spPr>
        <p:txBody>
          <a:bodyPr wrap="none" rtlCol="0" anchor="ctr" anchorCtr="0">
            <a:spAutoFit/>
          </a:bodyPr>
          <a:lstStyle/>
          <a:p>
            <a:pPr algn="ctr" defTabSz="554437">
              <a:defRPr/>
            </a:pPr>
            <a:r>
              <a:rPr lang="en-US" sz="3000" b="1" dirty="0">
                <a:solidFill>
                  <a:srgbClr val="494A4A"/>
                </a:solidFill>
                <a:latin typeface="Montserrat SemiBold" pitchFamily="2" charset="77"/>
                <a:ea typeface="+mn-lt"/>
                <a:cs typeface="+mn-lt"/>
              </a:rPr>
              <a:t>06.</a:t>
            </a:r>
          </a:p>
        </p:txBody>
      </p:sp>
      <p:sp>
        <p:nvSpPr>
          <p:cNvPr id="47" name="Subtitle 2">
            <a:extLst>
              <a:ext uri="{FF2B5EF4-FFF2-40B4-BE49-F238E27FC236}">
                <a16:creationId xmlns:a16="http://schemas.microsoft.com/office/drawing/2014/main" id="{4F34C1C7-09D8-B353-11AF-C23083141EE9}"/>
              </a:ext>
            </a:extLst>
          </p:cNvPr>
          <p:cNvSpPr txBox="1">
            <a:spLocks/>
          </p:cNvSpPr>
          <p:nvPr/>
        </p:nvSpPr>
        <p:spPr>
          <a:xfrm>
            <a:off x="7368031" y="5135861"/>
            <a:ext cx="4155340" cy="92321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Risks or Assumptions:</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Inconsistent data logging or </a:t>
            </a:r>
            <a:r>
              <a:rPr lang="en-US" sz="1200" b="1" dirty="0">
                <a:solidFill>
                  <a:srgbClr val="494949"/>
                </a:solidFill>
                <a:latin typeface="+mn-lt"/>
                <a:ea typeface="+mn-lt"/>
                <a:cs typeface="+mn-lt"/>
              </a:rPr>
              <a:t>system downtime</a:t>
            </a:r>
            <a:r>
              <a:rPr lang="en-US" sz="1200" dirty="0">
                <a:solidFill>
                  <a:srgbClr val="494949"/>
                </a:solidFill>
                <a:latin typeface="+mn-lt"/>
                <a:ea typeface="+mn-lt"/>
                <a:cs typeface="+mn-lt"/>
              </a:rPr>
              <a:t> could inflate average wait times.</a:t>
            </a: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Agent Assist tool must effectively guide agents to handle calls faster; poor adoption would limit improvements.</a:t>
            </a:r>
          </a:p>
        </p:txBody>
      </p:sp>
    </p:spTree>
    <p:extLst>
      <p:ext uri="{BB962C8B-B14F-4D97-AF65-F5344CB8AC3E}">
        <p14:creationId xmlns:p14="http://schemas.microsoft.com/office/powerpoint/2010/main" val="281476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7B45D-2D83-8875-0DC2-7E71B71E02F6}"/>
            </a:ext>
          </a:extLst>
        </p:cNvPr>
        <p:cNvGrpSpPr/>
        <p:nvPr/>
      </p:nvGrpSpPr>
      <p:grpSpPr>
        <a:xfrm>
          <a:off x="0" y="0"/>
          <a:ext cx="0" cy="0"/>
          <a:chOff x="0" y="0"/>
          <a:chExt cx="0" cy="0"/>
        </a:xfrm>
      </p:grpSpPr>
      <p:pic>
        <p:nvPicPr>
          <p:cNvPr id="2" name="Graphic 1" descr="Checkbox Checked with solid fill">
            <a:extLst>
              <a:ext uri="{FF2B5EF4-FFF2-40B4-BE49-F238E27FC236}">
                <a16:creationId xmlns:a16="http://schemas.microsoft.com/office/drawing/2014/main" id="{F3AEE029-D3EF-7DD0-FFA7-A645C3DF5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75ED0439-6656-DC6F-0C81-1DCDEA3BDA7F}"/>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7" name="Title 10">
            <a:extLst>
              <a:ext uri="{FF2B5EF4-FFF2-40B4-BE49-F238E27FC236}">
                <a16:creationId xmlns:a16="http://schemas.microsoft.com/office/drawing/2014/main" id="{3AD9F7CC-2F67-3076-2000-F71ADEA0FA74}"/>
              </a:ext>
            </a:extLst>
          </p:cNvPr>
          <p:cNvSpPr>
            <a:spLocks/>
          </p:cNvSpPr>
          <p:nvPr>
            <p:ph type="title"/>
          </p:nvPr>
        </p:nvSpPr>
        <p:spPr>
          <a:xfrm>
            <a:off x="368967" y="418485"/>
            <a:ext cx="6641433" cy="398643"/>
          </a:xfrm>
        </p:spPr>
        <p:txBody>
          <a:bodyPr/>
          <a:lstStyle/>
          <a:p>
            <a:r>
              <a:rPr lang="en-US" sz="2800" dirty="0">
                <a:solidFill>
                  <a:schemeClr val="accent1"/>
                </a:solidFill>
              </a:rPr>
              <a:t>2.2.1</a:t>
            </a:r>
            <a:r>
              <a:rPr lang="en-US" sz="2800" dirty="0"/>
              <a:t> Current-state process</a:t>
            </a:r>
          </a:p>
        </p:txBody>
      </p:sp>
      <p:sp>
        <p:nvSpPr>
          <p:cNvPr id="3" name="TextBox 2">
            <a:extLst>
              <a:ext uri="{FF2B5EF4-FFF2-40B4-BE49-F238E27FC236}">
                <a16:creationId xmlns:a16="http://schemas.microsoft.com/office/drawing/2014/main" id="{A364FE91-4F8B-15F7-558E-08E04988D355}"/>
              </a:ext>
            </a:extLst>
          </p:cNvPr>
          <p:cNvSpPr txBox="1">
            <a:spLocks/>
          </p:cNvSpPr>
          <p:nvPr/>
        </p:nvSpPr>
        <p:spPr>
          <a:xfrm>
            <a:off x="399015" y="827715"/>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Below is an outline of the current state process that will form the baseline for our AI enabled process evolution.</a:t>
            </a:r>
          </a:p>
        </p:txBody>
      </p:sp>
      <p:sp>
        <p:nvSpPr>
          <p:cNvPr id="4" name="Rectangle 3">
            <a:extLst>
              <a:ext uri="{FF2B5EF4-FFF2-40B4-BE49-F238E27FC236}">
                <a16:creationId xmlns:a16="http://schemas.microsoft.com/office/drawing/2014/main" id="{82310421-EEA5-32EC-8485-EBB19DBBEA1E}"/>
              </a:ext>
              <a:ext uri="{C183D7F6-B498-43B3-948B-1728B52AA6E4}">
                <adec:decorative xmlns:adec="http://schemas.microsoft.com/office/drawing/2017/decorative" val="1"/>
              </a:ext>
            </a:extLst>
          </p:cNvPr>
          <p:cNvSpPr>
            <a:spLocks/>
          </p:cNvSpPr>
          <p:nvPr/>
        </p:nvSpPr>
        <p:spPr>
          <a:xfrm>
            <a:off x="475565" y="1456069"/>
            <a:ext cx="5412443" cy="10619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 name="Rectangle 4">
            <a:extLst>
              <a:ext uri="{FF2B5EF4-FFF2-40B4-BE49-F238E27FC236}">
                <a16:creationId xmlns:a16="http://schemas.microsoft.com/office/drawing/2014/main" id="{7DA38F30-38FC-83BA-9683-CC66E97BBB7C}"/>
              </a:ext>
              <a:ext uri="{C183D7F6-B498-43B3-948B-1728B52AA6E4}">
                <adec:decorative xmlns:adec="http://schemas.microsoft.com/office/drawing/2017/decorative" val="1"/>
              </a:ext>
            </a:extLst>
          </p:cNvPr>
          <p:cNvSpPr>
            <a:spLocks/>
          </p:cNvSpPr>
          <p:nvPr/>
        </p:nvSpPr>
        <p:spPr>
          <a:xfrm>
            <a:off x="475563" y="1456069"/>
            <a:ext cx="106667" cy="1061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8" name="Subtitle 2">
            <a:extLst>
              <a:ext uri="{FF2B5EF4-FFF2-40B4-BE49-F238E27FC236}">
                <a16:creationId xmlns:a16="http://schemas.microsoft.com/office/drawing/2014/main" id="{19F1939C-E366-1417-3881-643A04E5B824}"/>
              </a:ext>
            </a:extLst>
          </p:cNvPr>
          <p:cNvSpPr txBox="1">
            <a:spLocks/>
          </p:cNvSpPr>
          <p:nvPr/>
        </p:nvSpPr>
        <p:spPr>
          <a:xfrm>
            <a:off x="1393588" y="1649524"/>
            <a:ext cx="4408404" cy="72318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400" b="1" dirty="0">
                <a:solidFill>
                  <a:srgbClr val="0070C0"/>
                </a:solidFill>
                <a:latin typeface="+mn-lt"/>
                <a:ea typeface="+mn-lt"/>
                <a:cs typeface="+mn-lt"/>
              </a:rPr>
              <a:t>Process Overview:</a:t>
            </a:r>
          </a:p>
          <a:p>
            <a:pPr marL="171450"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Our contact center receives about </a:t>
            </a:r>
            <a:r>
              <a:rPr lang="en-US" sz="1100" b="1" dirty="0">
                <a:solidFill>
                  <a:srgbClr val="494949"/>
                </a:solidFill>
                <a:latin typeface="+mn-lt"/>
                <a:ea typeface="+mn-lt"/>
                <a:cs typeface="+mn-lt"/>
              </a:rPr>
              <a:t>2,000 calls per day</a:t>
            </a:r>
            <a:r>
              <a:rPr lang="en-US" sz="1100" dirty="0">
                <a:solidFill>
                  <a:srgbClr val="494949"/>
                </a:solidFill>
                <a:latin typeface="+mn-lt"/>
                <a:ea typeface="+mn-lt"/>
                <a:cs typeface="+mn-lt"/>
              </a:rPr>
              <a:t>, primarily around claims inquiries. Agents currently use a knowledge base and CRM to locate relevant policy details.</a:t>
            </a:r>
          </a:p>
        </p:txBody>
      </p:sp>
      <p:sp>
        <p:nvSpPr>
          <p:cNvPr id="51" name="TextBox 50">
            <a:extLst>
              <a:ext uri="{FF2B5EF4-FFF2-40B4-BE49-F238E27FC236}">
                <a16:creationId xmlns:a16="http://schemas.microsoft.com/office/drawing/2014/main" id="{C751077F-7ADB-FBBC-9A00-014A35C69DD2}"/>
              </a:ext>
            </a:extLst>
          </p:cNvPr>
          <p:cNvSpPr txBox="1">
            <a:spLocks/>
          </p:cNvSpPr>
          <p:nvPr/>
        </p:nvSpPr>
        <p:spPr>
          <a:xfrm>
            <a:off x="604578" y="1725504"/>
            <a:ext cx="678304"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01.</a:t>
            </a:r>
          </a:p>
        </p:txBody>
      </p:sp>
      <p:sp>
        <p:nvSpPr>
          <p:cNvPr id="8" name="Rectangle 7">
            <a:extLst>
              <a:ext uri="{FF2B5EF4-FFF2-40B4-BE49-F238E27FC236}">
                <a16:creationId xmlns:a16="http://schemas.microsoft.com/office/drawing/2014/main" id="{97E67BB3-0A88-DC7A-F961-A8A7DA6119F7}"/>
              </a:ext>
              <a:ext uri="{C183D7F6-B498-43B3-948B-1728B52AA6E4}">
                <adec:decorative xmlns:adec="http://schemas.microsoft.com/office/drawing/2017/decorative" val="1"/>
              </a:ext>
            </a:extLst>
          </p:cNvPr>
          <p:cNvSpPr>
            <a:spLocks/>
          </p:cNvSpPr>
          <p:nvPr/>
        </p:nvSpPr>
        <p:spPr>
          <a:xfrm>
            <a:off x="475564" y="2636823"/>
            <a:ext cx="5412443" cy="1991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9" name="Rectangle 8">
            <a:extLst>
              <a:ext uri="{FF2B5EF4-FFF2-40B4-BE49-F238E27FC236}">
                <a16:creationId xmlns:a16="http://schemas.microsoft.com/office/drawing/2014/main" id="{B5442B41-ACC9-410D-A19B-B52EE9C70F78}"/>
              </a:ext>
              <a:ext uri="{C183D7F6-B498-43B3-948B-1728B52AA6E4}">
                <adec:decorative xmlns:adec="http://schemas.microsoft.com/office/drawing/2017/decorative" val="1"/>
              </a:ext>
            </a:extLst>
          </p:cNvPr>
          <p:cNvSpPr>
            <a:spLocks/>
          </p:cNvSpPr>
          <p:nvPr/>
        </p:nvSpPr>
        <p:spPr>
          <a:xfrm>
            <a:off x="475563" y="2636823"/>
            <a:ext cx="98530" cy="19910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2" name="Subtitle 2">
            <a:extLst>
              <a:ext uri="{FF2B5EF4-FFF2-40B4-BE49-F238E27FC236}">
                <a16:creationId xmlns:a16="http://schemas.microsoft.com/office/drawing/2014/main" id="{0E620E35-5D7B-DE4E-1205-BF3938FC5EAB}"/>
              </a:ext>
            </a:extLst>
          </p:cNvPr>
          <p:cNvSpPr txBox="1">
            <a:spLocks/>
          </p:cNvSpPr>
          <p:nvPr/>
        </p:nvSpPr>
        <p:spPr>
          <a:xfrm>
            <a:off x="1325357" y="2756613"/>
            <a:ext cx="4476636" cy="173893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400" b="1" dirty="0">
                <a:solidFill>
                  <a:srgbClr val="0070C0"/>
                </a:solidFill>
                <a:latin typeface="+mn-lt"/>
                <a:ea typeface="+mn-lt"/>
                <a:cs typeface="+mn-lt"/>
              </a:rPr>
              <a:t>Process Flow &amp; Steps:</a:t>
            </a:r>
          </a:p>
          <a:p>
            <a:pPr marL="228577" indent="-228577" algn="l" defTabSz="914309" fontAlgn="ctr">
              <a:lnSpc>
                <a:spcPct val="100000"/>
              </a:lnSpc>
              <a:spcBef>
                <a:spcPts val="0"/>
              </a:spcBef>
              <a:buFont typeface="+mj-lt"/>
              <a:buAutoNum type="arabicPeriod"/>
              <a:defRPr/>
            </a:pPr>
            <a:r>
              <a:rPr lang="en-US" sz="1100" dirty="0">
                <a:solidFill>
                  <a:srgbClr val="494949"/>
                </a:solidFill>
                <a:latin typeface="+mn-lt"/>
                <a:ea typeface="+mn-lt"/>
                <a:cs typeface="+mn-lt"/>
              </a:rPr>
              <a:t>​</a:t>
            </a:r>
            <a:r>
              <a:rPr lang="en-US" sz="1100" b="1" dirty="0">
                <a:solidFill>
                  <a:srgbClr val="494949"/>
                </a:solidFill>
                <a:latin typeface="+mn-lt"/>
                <a:ea typeface="+mn-lt"/>
                <a:cs typeface="+mn-lt"/>
              </a:rPr>
              <a:t>Customer calls</a:t>
            </a:r>
            <a:r>
              <a:rPr lang="en-US" sz="1100" dirty="0">
                <a:solidFill>
                  <a:srgbClr val="494949"/>
                </a:solidFill>
                <a:latin typeface="+mn-lt"/>
                <a:ea typeface="+mn-lt"/>
                <a:cs typeface="+mn-lt"/>
              </a:rPr>
              <a:t> the claims hotline.</a:t>
            </a:r>
            <a:endParaRPr lang="en-US" sz="1100" b="1" dirty="0">
              <a:solidFill>
                <a:srgbClr val="494949"/>
              </a:solidFill>
              <a:latin typeface="+mn-lt"/>
              <a:ea typeface="+mn-lt"/>
              <a:cs typeface="+mn-lt"/>
            </a:endParaRPr>
          </a:p>
          <a:p>
            <a:pPr marL="228577" indent="-228577" algn="l" defTabSz="914309" fontAlgn="ctr">
              <a:lnSpc>
                <a:spcPct val="100000"/>
              </a:lnSpc>
              <a:spcBef>
                <a:spcPts val="0"/>
              </a:spcBef>
              <a:buFont typeface="+mj-lt"/>
              <a:buAutoNum type="arabicPeriod"/>
              <a:defRPr/>
            </a:pPr>
            <a:r>
              <a:rPr lang="en-US" sz="1100" dirty="0">
                <a:solidFill>
                  <a:srgbClr val="494949"/>
                </a:solidFill>
                <a:latin typeface="+mn-lt"/>
                <a:ea typeface="+mn-lt"/>
                <a:cs typeface="+mn-lt"/>
              </a:rPr>
              <a:t>An </a:t>
            </a:r>
            <a:r>
              <a:rPr lang="en-US" sz="1100" b="1" dirty="0">
                <a:solidFill>
                  <a:srgbClr val="494949"/>
                </a:solidFill>
                <a:latin typeface="+mn-lt"/>
                <a:ea typeface="+mn-lt"/>
                <a:cs typeface="+mn-lt"/>
              </a:rPr>
              <a:t>interactive voice response (IVR) system</a:t>
            </a:r>
            <a:r>
              <a:rPr lang="en-US" sz="1100" dirty="0">
                <a:solidFill>
                  <a:srgbClr val="494949"/>
                </a:solidFill>
                <a:latin typeface="+mn-lt"/>
                <a:ea typeface="+mn-lt"/>
                <a:cs typeface="+mn-lt"/>
              </a:rPr>
              <a:t> prompts the customer for basic info (policy number, reason for call).</a:t>
            </a:r>
          </a:p>
          <a:p>
            <a:pPr marL="228577" indent="-228577" algn="l" defTabSz="914309" fontAlgn="ctr">
              <a:lnSpc>
                <a:spcPct val="100000"/>
              </a:lnSpc>
              <a:spcBef>
                <a:spcPts val="0"/>
              </a:spcBef>
              <a:buFont typeface="+mj-lt"/>
              <a:buAutoNum type="arabicPeriod"/>
              <a:defRPr/>
            </a:pPr>
            <a:r>
              <a:rPr lang="en-US" sz="1100" dirty="0">
                <a:solidFill>
                  <a:srgbClr val="494949"/>
                </a:solidFill>
                <a:latin typeface="+mn-lt"/>
                <a:ea typeface="+mn-lt"/>
                <a:cs typeface="+mn-lt"/>
              </a:rPr>
              <a:t>The call is </a:t>
            </a:r>
            <a:r>
              <a:rPr lang="en-US" sz="1100" b="1" dirty="0">
                <a:solidFill>
                  <a:srgbClr val="494949"/>
                </a:solidFill>
                <a:latin typeface="+mn-lt"/>
                <a:ea typeface="+mn-lt"/>
                <a:cs typeface="+mn-lt"/>
              </a:rPr>
              <a:t>routed</a:t>
            </a:r>
            <a:r>
              <a:rPr lang="en-US" sz="1100" dirty="0">
                <a:solidFill>
                  <a:srgbClr val="494949"/>
                </a:solidFill>
                <a:latin typeface="+mn-lt"/>
                <a:ea typeface="+mn-lt"/>
                <a:cs typeface="+mn-lt"/>
              </a:rPr>
              <a:t> to an available agent based on the queue.</a:t>
            </a:r>
          </a:p>
          <a:p>
            <a:pPr marL="228577" indent="-228577" algn="l" defTabSz="914309" fontAlgn="ctr">
              <a:lnSpc>
                <a:spcPct val="100000"/>
              </a:lnSpc>
              <a:spcBef>
                <a:spcPts val="0"/>
              </a:spcBef>
              <a:buFont typeface="+mj-lt"/>
              <a:buAutoNum type="arabicPeriod"/>
              <a:defRPr/>
            </a:pPr>
            <a:r>
              <a:rPr lang="en-US" sz="1100" dirty="0">
                <a:solidFill>
                  <a:srgbClr val="494949"/>
                </a:solidFill>
                <a:latin typeface="+mn-lt"/>
                <a:ea typeface="+mn-lt"/>
                <a:cs typeface="+mn-lt"/>
              </a:rPr>
              <a:t>The agent </a:t>
            </a:r>
            <a:r>
              <a:rPr lang="en-US" sz="1100" b="1" dirty="0">
                <a:solidFill>
                  <a:srgbClr val="494949"/>
                </a:solidFill>
                <a:latin typeface="+mn-lt"/>
                <a:ea typeface="+mn-lt"/>
                <a:cs typeface="+mn-lt"/>
              </a:rPr>
              <a:t>authenticates</a:t>
            </a:r>
            <a:r>
              <a:rPr lang="en-US" sz="1100" dirty="0">
                <a:solidFill>
                  <a:srgbClr val="494949"/>
                </a:solidFill>
                <a:latin typeface="+mn-lt"/>
                <a:ea typeface="+mn-lt"/>
                <a:cs typeface="+mn-lt"/>
              </a:rPr>
              <a:t> the caller and </a:t>
            </a:r>
            <a:r>
              <a:rPr lang="en-US" sz="1100" b="1" dirty="0">
                <a:solidFill>
                  <a:srgbClr val="494949"/>
                </a:solidFill>
                <a:latin typeface="+mn-lt"/>
                <a:ea typeface="+mn-lt"/>
                <a:cs typeface="+mn-lt"/>
              </a:rPr>
              <a:t>pulls up</a:t>
            </a:r>
            <a:r>
              <a:rPr lang="en-US" sz="1100" dirty="0">
                <a:solidFill>
                  <a:srgbClr val="494949"/>
                </a:solidFill>
                <a:latin typeface="+mn-lt"/>
                <a:ea typeface="+mn-lt"/>
                <a:cs typeface="+mn-lt"/>
              </a:rPr>
              <a:t> policy information in the CRM.</a:t>
            </a:r>
          </a:p>
          <a:p>
            <a:pPr marL="228577" indent="-228577" algn="l" defTabSz="914309" fontAlgn="ctr">
              <a:lnSpc>
                <a:spcPct val="100000"/>
              </a:lnSpc>
              <a:spcBef>
                <a:spcPts val="0"/>
              </a:spcBef>
              <a:buFont typeface="+mj-lt"/>
              <a:buAutoNum type="arabicPeriod"/>
              <a:defRPr/>
            </a:pPr>
            <a:r>
              <a:rPr lang="en-US" sz="1100" dirty="0">
                <a:solidFill>
                  <a:srgbClr val="494949"/>
                </a:solidFill>
                <a:latin typeface="+mn-lt"/>
                <a:ea typeface="+mn-lt"/>
                <a:cs typeface="+mn-lt"/>
              </a:rPr>
              <a:t>The agent </a:t>
            </a:r>
            <a:r>
              <a:rPr lang="en-US" sz="1100" b="1" dirty="0">
                <a:solidFill>
                  <a:srgbClr val="494949"/>
                </a:solidFill>
                <a:latin typeface="+mn-lt"/>
                <a:ea typeface="+mn-lt"/>
                <a:cs typeface="+mn-lt"/>
              </a:rPr>
              <a:t>consults</a:t>
            </a:r>
            <a:r>
              <a:rPr lang="en-US" sz="1100" dirty="0">
                <a:solidFill>
                  <a:srgbClr val="494949"/>
                </a:solidFill>
                <a:latin typeface="+mn-lt"/>
                <a:ea typeface="+mn-lt"/>
                <a:cs typeface="+mn-lt"/>
              </a:rPr>
              <a:t> the internal knowledge base or frequently referenced documents.</a:t>
            </a:r>
          </a:p>
          <a:p>
            <a:pPr marL="228577" indent="-228577" algn="l" defTabSz="914309" fontAlgn="ctr">
              <a:lnSpc>
                <a:spcPct val="100000"/>
              </a:lnSpc>
              <a:spcBef>
                <a:spcPts val="0"/>
              </a:spcBef>
              <a:buFont typeface="+mj-lt"/>
              <a:buAutoNum type="arabicPeriod"/>
              <a:defRPr/>
            </a:pPr>
            <a:r>
              <a:rPr lang="en-US" sz="1100" dirty="0">
                <a:solidFill>
                  <a:srgbClr val="494949"/>
                </a:solidFill>
                <a:latin typeface="+mn-lt"/>
                <a:ea typeface="+mn-lt"/>
                <a:cs typeface="+mn-lt"/>
              </a:rPr>
              <a:t>The agent </a:t>
            </a:r>
            <a:r>
              <a:rPr lang="en-US" sz="1100" b="1" dirty="0">
                <a:solidFill>
                  <a:srgbClr val="494949"/>
                </a:solidFill>
                <a:latin typeface="+mn-lt"/>
                <a:ea typeface="+mn-lt"/>
                <a:cs typeface="+mn-lt"/>
              </a:rPr>
              <a:t>resolves</a:t>
            </a:r>
            <a:r>
              <a:rPr lang="en-US" sz="1100" dirty="0">
                <a:solidFill>
                  <a:srgbClr val="494949"/>
                </a:solidFill>
                <a:latin typeface="+mn-lt"/>
                <a:ea typeface="+mn-lt"/>
                <a:cs typeface="+mn-lt"/>
              </a:rPr>
              <a:t> the inquiry (e.g. processes a claim or updates account details) and </a:t>
            </a:r>
            <a:r>
              <a:rPr lang="en-US" sz="1100" b="1" dirty="0">
                <a:solidFill>
                  <a:srgbClr val="494949"/>
                </a:solidFill>
                <a:latin typeface="+mn-lt"/>
                <a:ea typeface="+mn-lt"/>
                <a:cs typeface="+mn-lt"/>
              </a:rPr>
              <a:t>logs</a:t>
            </a:r>
            <a:r>
              <a:rPr lang="en-US" sz="1100" dirty="0">
                <a:solidFill>
                  <a:srgbClr val="494949"/>
                </a:solidFill>
                <a:latin typeface="+mn-lt"/>
                <a:ea typeface="+mn-lt"/>
                <a:cs typeface="+mn-lt"/>
              </a:rPr>
              <a:t> the outcome.</a:t>
            </a:r>
          </a:p>
        </p:txBody>
      </p:sp>
      <p:sp>
        <p:nvSpPr>
          <p:cNvPr id="52" name="TextBox 51">
            <a:extLst>
              <a:ext uri="{FF2B5EF4-FFF2-40B4-BE49-F238E27FC236}">
                <a16:creationId xmlns:a16="http://schemas.microsoft.com/office/drawing/2014/main" id="{47D96803-9B73-24AA-4F4C-D2E3883D2D2E}"/>
              </a:ext>
            </a:extLst>
          </p:cNvPr>
          <p:cNvSpPr txBox="1">
            <a:spLocks/>
          </p:cNvSpPr>
          <p:nvPr/>
        </p:nvSpPr>
        <p:spPr>
          <a:xfrm>
            <a:off x="562105" y="3199329"/>
            <a:ext cx="763252" cy="553926"/>
          </a:xfrm>
          <a:prstGeom prst="rect">
            <a:avLst/>
          </a:prstGeom>
          <a:noFill/>
        </p:spPr>
        <p:txBody>
          <a:bodyPr wrap="none" rtlCol="0" anchor="ctr" anchorCtr="0">
            <a:spAutoFit/>
          </a:bodyPr>
          <a:lstStyle/>
          <a:p>
            <a:pPr algn="ctr" defTabSz="554437">
              <a:defRPr/>
            </a:pPr>
            <a:r>
              <a:rPr lang="en-US" sz="3000" b="1" dirty="0">
                <a:solidFill>
                  <a:srgbClr val="5090C4"/>
                </a:solidFill>
                <a:latin typeface="Montserrat SemiBold" pitchFamily="2" charset="77"/>
                <a:ea typeface="+mn-lt"/>
                <a:cs typeface="+mn-lt"/>
              </a:rPr>
              <a:t>02.</a:t>
            </a:r>
          </a:p>
        </p:txBody>
      </p:sp>
      <p:sp>
        <p:nvSpPr>
          <p:cNvPr id="11" name="Rectangle 10">
            <a:extLst>
              <a:ext uri="{FF2B5EF4-FFF2-40B4-BE49-F238E27FC236}">
                <a16:creationId xmlns:a16="http://schemas.microsoft.com/office/drawing/2014/main" id="{067C0917-49CE-BF11-17A2-15142EA43207}"/>
              </a:ext>
              <a:ext uri="{C183D7F6-B498-43B3-948B-1728B52AA6E4}">
                <adec:decorative xmlns:adec="http://schemas.microsoft.com/office/drawing/2017/decorative" val="1"/>
              </a:ext>
            </a:extLst>
          </p:cNvPr>
          <p:cNvSpPr>
            <a:spLocks/>
          </p:cNvSpPr>
          <p:nvPr/>
        </p:nvSpPr>
        <p:spPr>
          <a:xfrm>
            <a:off x="475565"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2" name="Rectangle 11">
            <a:extLst>
              <a:ext uri="{FF2B5EF4-FFF2-40B4-BE49-F238E27FC236}">
                <a16:creationId xmlns:a16="http://schemas.microsoft.com/office/drawing/2014/main" id="{D0E19A5B-4E81-340B-E4AA-3E2917326998}"/>
              </a:ext>
              <a:ext uri="{C183D7F6-B498-43B3-948B-1728B52AA6E4}">
                <adec:decorative xmlns:adec="http://schemas.microsoft.com/office/drawing/2017/decorative" val="1"/>
              </a:ext>
            </a:extLst>
          </p:cNvPr>
          <p:cNvSpPr>
            <a:spLocks/>
          </p:cNvSpPr>
          <p:nvPr/>
        </p:nvSpPr>
        <p:spPr>
          <a:xfrm>
            <a:off x="475564" y="4866426"/>
            <a:ext cx="106666" cy="1462302"/>
          </a:xfrm>
          <a:prstGeom prst="rect">
            <a:avLst/>
          </a:prstGeom>
          <a:solidFill>
            <a:schemeClr val="tx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5" name="Subtitle 2">
            <a:extLst>
              <a:ext uri="{FF2B5EF4-FFF2-40B4-BE49-F238E27FC236}">
                <a16:creationId xmlns:a16="http://schemas.microsoft.com/office/drawing/2014/main" id="{DD1E2BB7-CDA8-3946-14AE-1F73F1778BD2}"/>
              </a:ext>
            </a:extLst>
          </p:cNvPr>
          <p:cNvSpPr txBox="1">
            <a:spLocks/>
          </p:cNvSpPr>
          <p:nvPr/>
        </p:nvSpPr>
        <p:spPr>
          <a:xfrm>
            <a:off x="1393588" y="5092187"/>
            <a:ext cx="4408404" cy="90782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400" b="1" dirty="0">
                <a:solidFill>
                  <a:srgbClr val="0070C0"/>
                </a:solidFill>
                <a:latin typeface="+mn-lt"/>
                <a:ea typeface="+mn-lt"/>
                <a:cs typeface="+mn-lt"/>
              </a:rPr>
              <a:t>Data &amp; Systems:</a:t>
            </a:r>
          </a:p>
          <a:p>
            <a:pPr marL="171450"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IVR system </a:t>
            </a:r>
            <a:r>
              <a:rPr lang="en-US" sz="1100" dirty="0">
                <a:solidFill>
                  <a:srgbClr val="494949"/>
                </a:solidFill>
                <a:latin typeface="+mn-lt"/>
                <a:ea typeface="+mn-lt"/>
                <a:cs typeface="+mn-lt"/>
              </a:rPr>
              <a:t>collects call reason and basic account info.</a:t>
            </a:r>
          </a:p>
          <a:p>
            <a:pPr marL="171450"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CRM </a:t>
            </a:r>
            <a:r>
              <a:rPr lang="en-US" sz="1100" dirty="0">
                <a:solidFill>
                  <a:srgbClr val="494949"/>
                </a:solidFill>
                <a:latin typeface="+mn-lt"/>
                <a:ea typeface="+mn-lt"/>
                <a:cs typeface="+mn-lt"/>
              </a:rPr>
              <a:t>holds policy details and call history</a:t>
            </a:r>
            <a:r>
              <a:rPr lang="en-US" sz="1100" b="1" dirty="0">
                <a:solidFill>
                  <a:srgbClr val="494949"/>
                </a:solidFill>
                <a:latin typeface="+mn-lt"/>
                <a:ea typeface="+mn-lt"/>
                <a:cs typeface="+mn-lt"/>
              </a:rPr>
              <a:t>.</a:t>
            </a:r>
          </a:p>
          <a:p>
            <a:pPr marL="171450"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Knowledge base </a:t>
            </a:r>
            <a:r>
              <a:rPr lang="en-US" sz="1100" dirty="0">
                <a:solidFill>
                  <a:srgbClr val="494949"/>
                </a:solidFill>
                <a:latin typeface="+mn-lt"/>
                <a:ea typeface="+mn-lt"/>
                <a:cs typeface="+mn-lt"/>
              </a:rPr>
              <a:t>is a standalone resource with policy guidelines and FAQs.</a:t>
            </a:r>
          </a:p>
          <a:p>
            <a:pPr algn="l" defTabSz="914309" fontAlgn="ctr">
              <a:lnSpc>
                <a:spcPct val="100000"/>
              </a:lnSpc>
              <a:spcBef>
                <a:spcPts val="0"/>
              </a:spcBef>
              <a:defRPr/>
            </a:pPr>
            <a:endParaRPr lang="en-US" sz="1200" dirty="0">
              <a:solidFill>
                <a:srgbClr val="494949"/>
              </a:solidFill>
              <a:latin typeface="+mn-lt"/>
              <a:ea typeface="+mn-lt"/>
              <a:cs typeface="+mn-lt"/>
            </a:endParaRPr>
          </a:p>
        </p:txBody>
      </p:sp>
      <p:sp>
        <p:nvSpPr>
          <p:cNvPr id="53" name="TextBox 52">
            <a:extLst>
              <a:ext uri="{FF2B5EF4-FFF2-40B4-BE49-F238E27FC236}">
                <a16:creationId xmlns:a16="http://schemas.microsoft.com/office/drawing/2014/main" id="{1AFE5966-15AB-3FD9-4D28-17C9D3562396}"/>
              </a:ext>
            </a:extLst>
          </p:cNvPr>
          <p:cNvSpPr txBox="1">
            <a:spLocks/>
          </p:cNvSpPr>
          <p:nvPr/>
        </p:nvSpPr>
        <p:spPr>
          <a:xfrm>
            <a:off x="562106" y="5135861"/>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03.</a:t>
            </a:r>
          </a:p>
        </p:txBody>
      </p:sp>
      <p:sp>
        <p:nvSpPr>
          <p:cNvPr id="18" name="Rectangle 17">
            <a:extLst>
              <a:ext uri="{FF2B5EF4-FFF2-40B4-BE49-F238E27FC236}">
                <a16:creationId xmlns:a16="http://schemas.microsoft.com/office/drawing/2014/main" id="{0DD6C440-9BA5-556D-4CE9-E1BA5F8CEB1E}"/>
              </a:ext>
              <a:ext uri="{C183D7F6-B498-43B3-948B-1728B52AA6E4}">
                <adec:decorative xmlns:adec="http://schemas.microsoft.com/office/drawing/2017/decorative" val="1"/>
              </a:ext>
            </a:extLst>
          </p:cNvPr>
          <p:cNvSpPr>
            <a:spLocks/>
          </p:cNvSpPr>
          <p:nvPr/>
        </p:nvSpPr>
        <p:spPr>
          <a:xfrm>
            <a:off x="6410589"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9" name="Rectangle 18">
            <a:extLst>
              <a:ext uri="{FF2B5EF4-FFF2-40B4-BE49-F238E27FC236}">
                <a16:creationId xmlns:a16="http://schemas.microsoft.com/office/drawing/2014/main" id="{AD0B29BA-3155-BC4C-B581-1C7BB9A1D5BD}"/>
              </a:ext>
              <a:ext uri="{C183D7F6-B498-43B3-948B-1728B52AA6E4}">
                <adec:decorative xmlns:adec="http://schemas.microsoft.com/office/drawing/2017/decorative" val="1"/>
              </a:ext>
            </a:extLst>
          </p:cNvPr>
          <p:cNvSpPr>
            <a:spLocks/>
          </p:cNvSpPr>
          <p:nvPr/>
        </p:nvSpPr>
        <p:spPr>
          <a:xfrm>
            <a:off x="6410588" y="1456069"/>
            <a:ext cx="106666" cy="146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1" name="Subtitle 2">
            <a:extLst>
              <a:ext uri="{FF2B5EF4-FFF2-40B4-BE49-F238E27FC236}">
                <a16:creationId xmlns:a16="http://schemas.microsoft.com/office/drawing/2014/main" id="{80301794-0213-259D-3323-666D2935F46A}"/>
              </a:ext>
            </a:extLst>
          </p:cNvPr>
          <p:cNvSpPr txBox="1">
            <a:spLocks/>
          </p:cNvSpPr>
          <p:nvPr/>
        </p:nvSpPr>
        <p:spPr>
          <a:xfrm>
            <a:off x="7268517" y="1621341"/>
            <a:ext cx="4283442" cy="106169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400" b="1" dirty="0">
                <a:solidFill>
                  <a:srgbClr val="0070C0"/>
                </a:solidFill>
                <a:latin typeface="+mn-lt"/>
                <a:ea typeface="+mn-lt"/>
                <a:cs typeface="+mn-lt"/>
              </a:rPr>
              <a:t>Pain Points &amp; Inefficiencies:</a:t>
            </a:r>
          </a:p>
          <a:p>
            <a:pPr marL="171450"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Agents often spend </a:t>
            </a:r>
            <a:r>
              <a:rPr lang="en-US" sz="1100" b="1" dirty="0">
                <a:solidFill>
                  <a:srgbClr val="494949"/>
                </a:solidFill>
                <a:latin typeface="+mn-lt"/>
                <a:ea typeface="+mn-lt"/>
                <a:cs typeface="+mn-lt"/>
              </a:rPr>
              <a:t>extra time</a:t>
            </a:r>
            <a:r>
              <a:rPr lang="en-US" sz="1100" dirty="0">
                <a:solidFill>
                  <a:srgbClr val="494949"/>
                </a:solidFill>
                <a:latin typeface="+mn-lt"/>
                <a:ea typeface="+mn-lt"/>
                <a:cs typeface="+mn-lt"/>
              </a:rPr>
              <a:t> switching between CRM and knowledge base tabs.</a:t>
            </a:r>
          </a:p>
          <a:p>
            <a:pPr marL="171450"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Wait times</a:t>
            </a:r>
            <a:r>
              <a:rPr lang="en-US" sz="1100" dirty="0">
                <a:solidFill>
                  <a:srgbClr val="494949"/>
                </a:solidFill>
                <a:latin typeface="+mn-lt"/>
                <a:ea typeface="+mn-lt"/>
                <a:cs typeface="+mn-lt"/>
              </a:rPr>
              <a:t> exceed 6 minutes during peak hours.</a:t>
            </a:r>
          </a:p>
          <a:p>
            <a:pPr marL="171450"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Some </a:t>
            </a:r>
            <a:r>
              <a:rPr lang="en-US" sz="1100" b="1" dirty="0">
                <a:solidFill>
                  <a:srgbClr val="494949"/>
                </a:solidFill>
                <a:latin typeface="+mn-lt"/>
                <a:ea typeface="+mn-lt"/>
                <a:cs typeface="+mn-lt"/>
              </a:rPr>
              <a:t>IVR data</a:t>
            </a:r>
            <a:r>
              <a:rPr lang="en-US" sz="1100" dirty="0">
                <a:solidFill>
                  <a:srgbClr val="494949"/>
                </a:solidFill>
                <a:latin typeface="+mn-lt"/>
                <a:ea typeface="+mn-lt"/>
                <a:cs typeface="+mn-lt"/>
              </a:rPr>
              <a:t> doesn’t sync seamlessly with the CRM, causing duplicate input.</a:t>
            </a:r>
          </a:p>
        </p:txBody>
      </p:sp>
      <p:sp>
        <p:nvSpPr>
          <p:cNvPr id="58" name="TextBox 57">
            <a:extLst>
              <a:ext uri="{FF2B5EF4-FFF2-40B4-BE49-F238E27FC236}">
                <a16:creationId xmlns:a16="http://schemas.microsoft.com/office/drawing/2014/main" id="{60C402B2-4658-B10A-F262-F17D81C5FDF0}"/>
              </a:ext>
            </a:extLst>
          </p:cNvPr>
          <p:cNvSpPr txBox="1">
            <a:spLocks/>
          </p:cNvSpPr>
          <p:nvPr/>
        </p:nvSpPr>
        <p:spPr>
          <a:xfrm>
            <a:off x="6468403" y="1725504"/>
            <a:ext cx="800115"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04.</a:t>
            </a:r>
          </a:p>
        </p:txBody>
      </p:sp>
      <p:sp>
        <p:nvSpPr>
          <p:cNvPr id="20" name="Rectangle 19">
            <a:extLst>
              <a:ext uri="{FF2B5EF4-FFF2-40B4-BE49-F238E27FC236}">
                <a16:creationId xmlns:a16="http://schemas.microsoft.com/office/drawing/2014/main" id="{B4531A9C-D2D4-2FE9-2F6D-55110F4861C2}"/>
              </a:ext>
              <a:ext uri="{C183D7F6-B498-43B3-948B-1728B52AA6E4}">
                <adec:decorative xmlns:adec="http://schemas.microsoft.com/office/drawing/2017/decorative" val="1"/>
              </a:ext>
            </a:extLst>
          </p:cNvPr>
          <p:cNvSpPr>
            <a:spLocks/>
          </p:cNvSpPr>
          <p:nvPr/>
        </p:nvSpPr>
        <p:spPr>
          <a:xfrm>
            <a:off x="6410588" y="3091867"/>
            <a:ext cx="5412443" cy="1462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1" name="Rectangle 20">
            <a:extLst>
              <a:ext uri="{FF2B5EF4-FFF2-40B4-BE49-F238E27FC236}">
                <a16:creationId xmlns:a16="http://schemas.microsoft.com/office/drawing/2014/main" id="{2CDCEB5A-A212-4DFC-2F97-2F3CBF422D04}"/>
              </a:ext>
              <a:ext uri="{C183D7F6-B498-43B3-948B-1728B52AA6E4}">
                <adec:decorative xmlns:adec="http://schemas.microsoft.com/office/drawing/2017/decorative" val="1"/>
              </a:ext>
            </a:extLst>
          </p:cNvPr>
          <p:cNvSpPr>
            <a:spLocks/>
          </p:cNvSpPr>
          <p:nvPr/>
        </p:nvSpPr>
        <p:spPr>
          <a:xfrm>
            <a:off x="6410587" y="3091868"/>
            <a:ext cx="106666" cy="1462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9" name="TextBox 58">
            <a:extLst>
              <a:ext uri="{FF2B5EF4-FFF2-40B4-BE49-F238E27FC236}">
                <a16:creationId xmlns:a16="http://schemas.microsoft.com/office/drawing/2014/main" id="{1AD460C7-D32C-E50A-388B-9DF3C257B9B7}"/>
              </a:ext>
            </a:extLst>
          </p:cNvPr>
          <p:cNvSpPr txBox="1">
            <a:spLocks/>
          </p:cNvSpPr>
          <p:nvPr/>
        </p:nvSpPr>
        <p:spPr>
          <a:xfrm>
            <a:off x="6486832" y="3361303"/>
            <a:ext cx="763252" cy="553926"/>
          </a:xfrm>
          <a:prstGeom prst="rect">
            <a:avLst/>
          </a:prstGeom>
          <a:noFill/>
        </p:spPr>
        <p:txBody>
          <a:bodyPr wrap="none" rtlCol="0" anchor="ctr" anchorCtr="0">
            <a:spAutoFit/>
          </a:bodyPr>
          <a:lstStyle/>
          <a:p>
            <a:pPr algn="ctr" defTabSz="554437">
              <a:defRPr/>
            </a:pPr>
            <a:r>
              <a:rPr lang="en-US" sz="3000" b="1" dirty="0">
                <a:solidFill>
                  <a:srgbClr val="299C47"/>
                </a:solidFill>
                <a:latin typeface="Montserrat SemiBold" pitchFamily="2" charset="77"/>
                <a:ea typeface="+mn-lt"/>
                <a:cs typeface="+mn-lt"/>
              </a:rPr>
              <a:t>05.</a:t>
            </a:r>
          </a:p>
        </p:txBody>
      </p:sp>
      <p:sp>
        <p:nvSpPr>
          <p:cNvPr id="44" name="Subtitle 2">
            <a:extLst>
              <a:ext uri="{FF2B5EF4-FFF2-40B4-BE49-F238E27FC236}">
                <a16:creationId xmlns:a16="http://schemas.microsoft.com/office/drawing/2014/main" id="{BB798976-CE2A-A96F-36D6-853B53B1F82A}"/>
              </a:ext>
            </a:extLst>
          </p:cNvPr>
          <p:cNvSpPr txBox="1">
            <a:spLocks/>
          </p:cNvSpPr>
          <p:nvPr/>
        </p:nvSpPr>
        <p:spPr>
          <a:xfrm>
            <a:off x="7368030" y="3391664"/>
            <a:ext cx="4155340" cy="72318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400" b="1" dirty="0">
                <a:solidFill>
                  <a:srgbClr val="0070C0"/>
                </a:solidFill>
                <a:latin typeface="+mn-lt"/>
                <a:ea typeface="+mn-lt"/>
                <a:cs typeface="+mn-lt"/>
              </a:rPr>
              <a:t>Compliance &amp; Risk Considerations:</a:t>
            </a:r>
          </a:p>
          <a:p>
            <a:pPr marL="171450"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All calls are recorded for </a:t>
            </a:r>
            <a:r>
              <a:rPr lang="en-US" sz="1100" b="1" dirty="0">
                <a:solidFill>
                  <a:srgbClr val="494949"/>
                </a:solidFill>
                <a:latin typeface="+mn-lt"/>
                <a:ea typeface="+mn-lt"/>
                <a:cs typeface="+mn-lt"/>
              </a:rPr>
              <a:t>quality assurance</a:t>
            </a:r>
            <a:r>
              <a:rPr lang="en-US" sz="1100" dirty="0">
                <a:solidFill>
                  <a:srgbClr val="494949"/>
                </a:solidFill>
                <a:latin typeface="+mn-lt"/>
                <a:ea typeface="+mn-lt"/>
                <a:cs typeface="+mn-lt"/>
              </a:rPr>
              <a:t> and must follow state regulations for data privacy.</a:t>
            </a:r>
          </a:p>
          <a:p>
            <a:pPr marL="171450"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Limited</a:t>
            </a:r>
            <a:r>
              <a:rPr lang="en-US" sz="1100" dirty="0">
                <a:solidFill>
                  <a:srgbClr val="494949"/>
                </a:solidFill>
                <a:latin typeface="+mn-lt"/>
                <a:ea typeface="+mn-lt"/>
                <a:cs typeface="+mn-lt"/>
              </a:rPr>
              <a:t> data-sharing policies hamper real-time AI suggestions.</a:t>
            </a:r>
          </a:p>
        </p:txBody>
      </p:sp>
      <p:sp>
        <p:nvSpPr>
          <p:cNvPr id="22" name="Rectangle 21">
            <a:extLst>
              <a:ext uri="{FF2B5EF4-FFF2-40B4-BE49-F238E27FC236}">
                <a16:creationId xmlns:a16="http://schemas.microsoft.com/office/drawing/2014/main" id="{EC0C1FB2-B228-618B-490F-3C76B7996551}"/>
              </a:ext>
              <a:ext uri="{C183D7F6-B498-43B3-948B-1728B52AA6E4}">
                <adec:decorative xmlns:adec="http://schemas.microsoft.com/office/drawing/2017/decorative" val="1"/>
              </a:ext>
            </a:extLst>
          </p:cNvPr>
          <p:cNvSpPr>
            <a:spLocks/>
          </p:cNvSpPr>
          <p:nvPr/>
        </p:nvSpPr>
        <p:spPr>
          <a:xfrm>
            <a:off x="6410589"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3" name="Rectangle 22">
            <a:extLst>
              <a:ext uri="{FF2B5EF4-FFF2-40B4-BE49-F238E27FC236}">
                <a16:creationId xmlns:a16="http://schemas.microsoft.com/office/drawing/2014/main" id="{EFBDCA98-C54D-EC37-AA23-645C2E9003A0}"/>
              </a:ext>
              <a:ext uri="{C183D7F6-B498-43B3-948B-1728B52AA6E4}">
                <adec:decorative xmlns:adec="http://schemas.microsoft.com/office/drawing/2017/decorative" val="1"/>
              </a:ext>
            </a:extLst>
          </p:cNvPr>
          <p:cNvSpPr>
            <a:spLocks/>
          </p:cNvSpPr>
          <p:nvPr/>
        </p:nvSpPr>
        <p:spPr>
          <a:xfrm>
            <a:off x="6410588" y="4866426"/>
            <a:ext cx="106666" cy="14623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7" name="Subtitle 2">
            <a:extLst>
              <a:ext uri="{FF2B5EF4-FFF2-40B4-BE49-F238E27FC236}">
                <a16:creationId xmlns:a16="http://schemas.microsoft.com/office/drawing/2014/main" id="{3FD7DABB-5D99-CE53-C20E-C9B0EC8F3DBE}"/>
              </a:ext>
            </a:extLst>
          </p:cNvPr>
          <p:cNvSpPr txBox="1">
            <a:spLocks/>
          </p:cNvSpPr>
          <p:nvPr/>
        </p:nvSpPr>
        <p:spPr>
          <a:xfrm>
            <a:off x="7368031" y="5005184"/>
            <a:ext cx="4155340" cy="106169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400" b="1" dirty="0">
                <a:solidFill>
                  <a:srgbClr val="0070C0"/>
                </a:solidFill>
                <a:latin typeface="+mn-lt"/>
                <a:ea typeface="+mn-lt"/>
                <a:cs typeface="+mn-lt"/>
              </a:rPr>
              <a:t>Stakeholder Feedback &amp; Validation:</a:t>
            </a:r>
          </a:p>
          <a:p>
            <a:pPr marL="171450"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Head of Claims: </a:t>
            </a:r>
            <a:r>
              <a:rPr lang="en-US" sz="1100" dirty="0">
                <a:solidFill>
                  <a:srgbClr val="494949"/>
                </a:solidFill>
                <a:latin typeface="+mn-lt"/>
                <a:ea typeface="+mn-lt"/>
                <a:cs typeface="+mn-lt"/>
              </a:rPr>
              <a:t>Frustrated by slow resolution of complex queries.</a:t>
            </a:r>
          </a:p>
          <a:p>
            <a:pPr marL="171450"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Agents: </a:t>
            </a:r>
            <a:r>
              <a:rPr lang="en-US" sz="1100" dirty="0">
                <a:solidFill>
                  <a:srgbClr val="494949"/>
                </a:solidFill>
                <a:latin typeface="+mn-lt"/>
                <a:ea typeface="+mn-lt"/>
                <a:cs typeface="+mn-lt"/>
              </a:rPr>
              <a:t>Cite frequent knowledge base updates that are hard to keep up with.</a:t>
            </a:r>
          </a:p>
          <a:p>
            <a:pPr marL="171450"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Customer Feedback: </a:t>
            </a:r>
            <a:r>
              <a:rPr lang="en-US" sz="1100" dirty="0">
                <a:solidFill>
                  <a:srgbClr val="494949"/>
                </a:solidFill>
                <a:latin typeface="+mn-lt"/>
                <a:ea typeface="+mn-lt"/>
                <a:cs typeface="+mn-lt"/>
              </a:rPr>
              <a:t>High dissatisfaction due to long hold times and repetitive questions.</a:t>
            </a:r>
          </a:p>
        </p:txBody>
      </p:sp>
      <p:sp>
        <p:nvSpPr>
          <p:cNvPr id="60" name="TextBox 59">
            <a:extLst>
              <a:ext uri="{FF2B5EF4-FFF2-40B4-BE49-F238E27FC236}">
                <a16:creationId xmlns:a16="http://schemas.microsoft.com/office/drawing/2014/main" id="{FD10EA93-BA82-F082-FAB1-6770B0364FAF}"/>
              </a:ext>
            </a:extLst>
          </p:cNvPr>
          <p:cNvSpPr txBox="1">
            <a:spLocks/>
          </p:cNvSpPr>
          <p:nvPr/>
        </p:nvSpPr>
        <p:spPr>
          <a:xfrm>
            <a:off x="6478820" y="5135861"/>
            <a:ext cx="779280" cy="553926"/>
          </a:xfrm>
          <a:prstGeom prst="rect">
            <a:avLst/>
          </a:prstGeom>
          <a:noFill/>
        </p:spPr>
        <p:txBody>
          <a:bodyPr wrap="none" rtlCol="0" anchor="ctr" anchorCtr="0">
            <a:spAutoFit/>
          </a:bodyPr>
          <a:lstStyle/>
          <a:p>
            <a:pPr algn="ctr" defTabSz="554437">
              <a:defRPr/>
            </a:pPr>
            <a:r>
              <a:rPr lang="en-US" sz="3000" b="1" dirty="0">
                <a:solidFill>
                  <a:srgbClr val="494A4A"/>
                </a:solidFill>
                <a:latin typeface="Montserrat SemiBold" pitchFamily="2" charset="77"/>
                <a:ea typeface="+mn-lt"/>
                <a:cs typeface="+mn-lt"/>
              </a:rPr>
              <a:t>06.</a:t>
            </a:r>
          </a:p>
        </p:txBody>
      </p:sp>
    </p:spTree>
    <p:extLst>
      <p:ext uri="{BB962C8B-B14F-4D97-AF65-F5344CB8AC3E}">
        <p14:creationId xmlns:p14="http://schemas.microsoft.com/office/powerpoint/2010/main" val="366760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48189-D699-9B97-81F4-7ABD1F030DEE}"/>
            </a:ext>
          </a:extLst>
        </p:cNvPr>
        <p:cNvGrpSpPr/>
        <p:nvPr/>
      </p:nvGrpSpPr>
      <p:grpSpPr>
        <a:xfrm>
          <a:off x="0" y="0"/>
          <a:ext cx="0" cy="0"/>
          <a:chOff x="0" y="0"/>
          <a:chExt cx="0" cy="0"/>
        </a:xfrm>
      </p:grpSpPr>
      <p:pic>
        <p:nvPicPr>
          <p:cNvPr id="2" name="Graphic 1" descr="Checkbox Checked with solid fill">
            <a:extLst>
              <a:ext uri="{FF2B5EF4-FFF2-40B4-BE49-F238E27FC236}">
                <a16:creationId xmlns:a16="http://schemas.microsoft.com/office/drawing/2014/main" id="{933E4C24-D092-8DD7-B858-6CE9582B77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13" name="Rectangle 12">
            <a:extLst>
              <a:ext uri="{FF2B5EF4-FFF2-40B4-BE49-F238E27FC236}">
                <a16:creationId xmlns:a16="http://schemas.microsoft.com/office/drawing/2014/main" id="{CB03155D-0302-3D4B-E88B-FCA77A66849F}"/>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7" name="Title 10">
            <a:extLst>
              <a:ext uri="{FF2B5EF4-FFF2-40B4-BE49-F238E27FC236}">
                <a16:creationId xmlns:a16="http://schemas.microsoft.com/office/drawing/2014/main" id="{4EF05E2C-FE94-BB3F-4B71-E9BC5B4761B0}"/>
              </a:ext>
            </a:extLst>
          </p:cNvPr>
          <p:cNvSpPr>
            <a:spLocks/>
          </p:cNvSpPr>
          <p:nvPr>
            <p:ph type="title"/>
          </p:nvPr>
        </p:nvSpPr>
        <p:spPr>
          <a:xfrm>
            <a:off x="368967" y="418485"/>
            <a:ext cx="6957363" cy="392261"/>
          </a:xfrm>
        </p:spPr>
        <p:txBody>
          <a:bodyPr/>
          <a:lstStyle/>
          <a:p>
            <a:r>
              <a:rPr lang="en-US" sz="2800" dirty="0">
                <a:solidFill>
                  <a:schemeClr val="accent1"/>
                </a:solidFill>
              </a:rPr>
              <a:t>2.2.2</a:t>
            </a:r>
            <a:r>
              <a:rPr lang="en-US" sz="2800" dirty="0"/>
              <a:t> Target-state process</a:t>
            </a:r>
          </a:p>
        </p:txBody>
      </p:sp>
      <p:sp>
        <p:nvSpPr>
          <p:cNvPr id="6" name="TextBox 5">
            <a:extLst>
              <a:ext uri="{FF2B5EF4-FFF2-40B4-BE49-F238E27FC236}">
                <a16:creationId xmlns:a16="http://schemas.microsoft.com/office/drawing/2014/main" id="{E0D8A7C3-428B-EAC5-10A4-E469479A5570}"/>
              </a:ext>
            </a:extLst>
          </p:cNvPr>
          <p:cNvSpPr txBox="1">
            <a:spLocks/>
          </p:cNvSpPr>
          <p:nvPr/>
        </p:nvSpPr>
        <p:spPr>
          <a:xfrm>
            <a:off x="399015" y="827715"/>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Below is an outline of the target state process that our AI solution will enable.</a:t>
            </a:r>
          </a:p>
        </p:txBody>
      </p:sp>
      <p:sp>
        <p:nvSpPr>
          <p:cNvPr id="4" name="Rectangle 3">
            <a:extLst>
              <a:ext uri="{FF2B5EF4-FFF2-40B4-BE49-F238E27FC236}">
                <a16:creationId xmlns:a16="http://schemas.microsoft.com/office/drawing/2014/main" id="{D824D6C6-44D1-8535-460E-3D4A21BCA32D}"/>
              </a:ext>
              <a:ext uri="{C183D7F6-B498-43B3-948B-1728B52AA6E4}">
                <adec:decorative xmlns:adec="http://schemas.microsoft.com/office/drawing/2017/decorative" val="1"/>
              </a:ext>
            </a:extLst>
          </p:cNvPr>
          <p:cNvSpPr>
            <a:spLocks/>
          </p:cNvSpPr>
          <p:nvPr/>
        </p:nvSpPr>
        <p:spPr>
          <a:xfrm>
            <a:off x="475565" y="1456069"/>
            <a:ext cx="5412443" cy="10619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 name="Rectangle 4">
            <a:extLst>
              <a:ext uri="{FF2B5EF4-FFF2-40B4-BE49-F238E27FC236}">
                <a16:creationId xmlns:a16="http://schemas.microsoft.com/office/drawing/2014/main" id="{67BB73EA-318A-BA86-7BF8-9B42FFBB7866}"/>
              </a:ext>
              <a:ext uri="{C183D7F6-B498-43B3-948B-1728B52AA6E4}">
                <adec:decorative xmlns:adec="http://schemas.microsoft.com/office/drawing/2017/decorative" val="1"/>
              </a:ext>
            </a:extLst>
          </p:cNvPr>
          <p:cNvSpPr>
            <a:spLocks/>
          </p:cNvSpPr>
          <p:nvPr/>
        </p:nvSpPr>
        <p:spPr>
          <a:xfrm>
            <a:off x="475563" y="1456069"/>
            <a:ext cx="106667" cy="1061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8" name="Subtitle 2">
            <a:extLst>
              <a:ext uri="{FF2B5EF4-FFF2-40B4-BE49-F238E27FC236}">
                <a16:creationId xmlns:a16="http://schemas.microsoft.com/office/drawing/2014/main" id="{441B1C6B-02FD-540F-B83D-9D7BA0C933D3}"/>
              </a:ext>
            </a:extLst>
          </p:cNvPr>
          <p:cNvSpPr txBox="1">
            <a:spLocks/>
          </p:cNvSpPr>
          <p:nvPr/>
        </p:nvSpPr>
        <p:spPr>
          <a:xfrm>
            <a:off x="1393588" y="1649524"/>
            <a:ext cx="4408404" cy="67702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Future Workflow Overview</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We envision a streamlined contact center process where AI-driven Agent Assist tools provide real-time prompts to agents. This will cut average wait times by 67% and boost NPS by 5 points.</a:t>
            </a:r>
          </a:p>
        </p:txBody>
      </p:sp>
      <p:sp>
        <p:nvSpPr>
          <p:cNvPr id="51" name="TextBox 50">
            <a:extLst>
              <a:ext uri="{FF2B5EF4-FFF2-40B4-BE49-F238E27FC236}">
                <a16:creationId xmlns:a16="http://schemas.microsoft.com/office/drawing/2014/main" id="{2292E0DE-C748-FA2C-1973-A76EFAED5392}"/>
              </a:ext>
            </a:extLst>
          </p:cNvPr>
          <p:cNvSpPr txBox="1">
            <a:spLocks/>
          </p:cNvSpPr>
          <p:nvPr/>
        </p:nvSpPr>
        <p:spPr>
          <a:xfrm>
            <a:off x="604578" y="1725504"/>
            <a:ext cx="678304"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01.</a:t>
            </a:r>
          </a:p>
        </p:txBody>
      </p:sp>
      <p:sp>
        <p:nvSpPr>
          <p:cNvPr id="8" name="Rectangle 7">
            <a:extLst>
              <a:ext uri="{FF2B5EF4-FFF2-40B4-BE49-F238E27FC236}">
                <a16:creationId xmlns:a16="http://schemas.microsoft.com/office/drawing/2014/main" id="{B1B40F23-61C2-2A8B-17A3-0C6D7716A9EE}"/>
              </a:ext>
              <a:ext uri="{C183D7F6-B498-43B3-948B-1728B52AA6E4}">
                <adec:decorative xmlns:adec="http://schemas.microsoft.com/office/drawing/2017/decorative" val="1"/>
              </a:ext>
            </a:extLst>
          </p:cNvPr>
          <p:cNvSpPr>
            <a:spLocks/>
          </p:cNvSpPr>
          <p:nvPr/>
        </p:nvSpPr>
        <p:spPr>
          <a:xfrm>
            <a:off x="475564" y="2636823"/>
            <a:ext cx="5412443" cy="1991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9" name="Rectangle 8">
            <a:extLst>
              <a:ext uri="{FF2B5EF4-FFF2-40B4-BE49-F238E27FC236}">
                <a16:creationId xmlns:a16="http://schemas.microsoft.com/office/drawing/2014/main" id="{B2F52F76-93B8-50DC-6642-661DD09A9617}"/>
              </a:ext>
              <a:ext uri="{C183D7F6-B498-43B3-948B-1728B52AA6E4}">
                <adec:decorative xmlns:adec="http://schemas.microsoft.com/office/drawing/2017/decorative" val="1"/>
              </a:ext>
            </a:extLst>
          </p:cNvPr>
          <p:cNvSpPr>
            <a:spLocks/>
          </p:cNvSpPr>
          <p:nvPr/>
        </p:nvSpPr>
        <p:spPr>
          <a:xfrm>
            <a:off x="475563" y="2636823"/>
            <a:ext cx="98530" cy="19910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2" name="Subtitle 2">
            <a:extLst>
              <a:ext uri="{FF2B5EF4-FFF2-40B4-BE49-F238E27FC236}">
                <a16:creationId xmlns:a16="http://schemas.microsoft.com/office/drawing/2014/main" id="{8FD7BAD5-33A1-16A8-E07F-7272D887BD9F}"/>
              </a:ext>
            </a:extLst>
          </p:cNvPr>
          <p:cNvSpPr txBox="1">
            <a:spLocks/>
          </p:cNvSpPr>
          <p:nvPr/>
        </p:nvSpPr>
        <p:spPr>
          <a:xfrm>
            <a:off x="1325357" y="2804370"/>
            <a:ext cx="4476636" cy="169255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Step-by-Step Flow</a:t>
            </a:r>
          </a:p>
          <a:p>
            <a:pPr marL="742876" lvl="1" indent="-285721" algn="l" defTabSz="914309" fontAlgn="ctr">
              <a:lnSpc>
                <a:spcPct val="100000"/>
              </a:lnSpc>
              <a:spcBef>
                <a:spcPts val="0"/>
              </a:spcBef>
              <a:buFont typeface="+mj-lt"/>
              <a:buAutoNum type="arabicPeriod"/>
              <a:defRPr/>
            </a:pPr>
            <a:r>
              <a:rPr lang="en-US" sz="1100" b="1" dirty="0">
                <a:solidFill>
                  <a:srgbClr val="494949"/>
                </a:solidFill>
                <a:latin typeface="+mn-lt"/>
                <a:ea typeface="+mn-lt"/>
                <a:cs typeface="+mn-lt"/>
              </a:rPr>
              <a:t>Customer</a:t>
            </a:r>
            <a:r>
              <a:rPr lang="en-US" sz="1100" dirty="0">
                <a:solidFill>
                  <a:srgbClr val="494949"/>
                </a:solidFill>
                <a:latin typeface="+mn-lt"/>
                <a:ea typeface="+mn-lt"/>
                <a:cs typeface="+mn-lt"/>
              </a:rPr>
              <a:t> calls the claims hotline; IVR collects policy number.</a:t>
            </a:r>
            <a:endParaRPr lang="en-US" sz="1100" b="1" dirty="0">
              <a:solidFill>
                <a:srgbClr val="494949"/>
              </a:solidFill>
              <a:latin typeface="+mn-lt"/>
              <a:ea typeface="+mn-lt"/>
              <a:cs typeface="+mn-lt"/>
            </a:endParaRPr>
          </a:p>
          <a:p>
            <a:pPr marL="742876" lvl="1" indent="-285721" algn="l" defTabSz="914309" fontAlgn="ctr">
              <a:lnSpc>
                <a:spcPct val="100000"/>
              </a:lnSpc>
              <a:spcBef>
                <a:spcPts val="0"/>
              </a:spcBef>
              <a:buFont typeface="+mj-lt"/>
              <a:buAutoNum type="arabicPeriod"/>
              <a:defRPr/>
            </a:pPr>
            <a:r>
              <a:rPr lang="en-US" sz="1100" b="1" dirty="0">
                <a:solidFill>
                  <a:srgbClr val="494949"/>
                </a:solidFill>
                <a:latin typeface="+mn-lt"/>
                <a:ea typeface="+mn-lt"/>
                <a:cs typeface="+mn-lt"/>
              </a:rPr>
              <a:t>CRM</a:t>
            </a:r>
            <a:r>
              <a:rPr lang="en-US" sz="1100" dirty="0">
                <a:solidFill>
                  <a:srgbClr val="494949"/>
                </a:solidFill>
                <a:latin typeface="+mn-lt"/>
                <a:ea typeface="+mn-lt"/>
                <a:cs typeface="+mn-lt"/>
              </a:rPr>
              <a:t> fetches the customer’s policy details and queues them for the agent.</a:t>
            </a:r>
            <a:endParaRPr lang="en-US" sz="1100" b="1" dirty="0">
              <a:solidFill>
                <a:srgbClr val="494949"/>
              </a:solidFill>
              <a:latin typeface="+mn-lt"/>
              <a:ea typeface="+mn-lt"/>
              <a:cs typeface="+mn-lt"/>
            </a:endParaRPr>
          </a:p>
          <a:p>
            <a:pPr marL="742876" lvl="1" indent="-285721" algn="l" defTabSz="914309" fontAlgn="ctr">
              <a:lnSpc>
                <a:spcPct val="100000"/>
              </a:lnSpc>
              <a:spcBef>
                <a:spcPts val="0"/>
              </a:spcBef>
              <a:buFont typeface="+mj-lt"/>
              <a:buAutoNum type="arabicPeriod" startAt="3"/>
              <a:defRPr/>
            </a:pPr>
            <a:r>
              <a:rPr lang="en-US" sz="1100" dirty="0">
                <a:solidFill>
                  <a:srgbClr val="494949"/>
                </a:solidFill>
                <a:latin typeface="+mn-lt"/>
                <a:ea typeface="+mn-lt"/>
                <a:cs typeface="+mn-lt"/>
              </a:rPr>
              <a:t>The </a:t>
            </a:r>
            <a:r>
              <a:rPr lang="en-US" sz="1100" b="1" dirty="0">
                <a:solidFill>
                  <a:srgbClr val="494949"/>
                </a:solidFill>
                <a:latin typeface="+mn-lt"/>
                <a:ea typeface="+mn-lt"/>
                <a:cs typeface="+mn-lt"/>
              </a:rPr>
              <a:t>Agent Assist</a:t>
            </a:r>
            <a:r>
              <a:rPr lang="en-US" sz="1100" dirty="0">
                <a:solidFill>
                  <a:srgbClr val="494949"/>
                </a:solidFill>
                <a:latin typeface="+mn-lt"/>
                <a:ea typeface="+mn-lt"/>
                <a:cs typeface="+mn-lt"/>
              </a:rPr>
              <a:t> tool </a:t>
            </a:r>
            <a:r>
              <a:rPr lang="en-US" sz="1100" b="1" dirty="0">
                <a:solidFill>
                  <a:srgbClr val="494949"/>
                </a:solidFill>
                <a:latin typeface="+mn-lt"/>
                <a:ea typeface="+mn-lt"/>
                <a:cs typeface="+mn-lt"/>
              </a:rPr>
              <a:t>analyzes</a:t>
            </a:r>
            <a:r>
              <a:rPr lang="en-US" sz="1100" dirty="0">
                <a:solidFill>
                  <a:srgbClr val="494949"/>
                </a:solidFill>
                <a:latin typeface="+mn-lt"/>
                <a:ea typeface="+mn-lt"/>
                <a:cs typeface="+mn-lt"/>
              </a:rPr>
              <a:t> the caller’s history and suggests likely queries or relevant knowledge base articles.</a:t>
            </a:r>
          </a:p>
          <a:p>
            <a:pPr marL="742876" lvl="1" indent="-285721" algn="l" defTabSz="914309" fontAlgn="ctr">
              <a:lnSpc>
                <a:spcPct val="100000"/>
              </a:lnSpc>
              <a:spcBef>
                <a:spcPts val="0"/>
              </a:spcBef>
              <a:buFont typeface="+mj-lt"/>
              <a:buAutoNum type="arabicPeriod" startAt="4"/>
              <a:defRPr/>
            </a:pPr>
            <a:r>
              <a:rPr lang="en-US" sz="1100" b="1" dirty="0">
                <a:solidFill>
                  <a:srgbClr val="494949"/>
                </a:solidFill>
                <a:latin typeface="+mn-lt"/>
                <a:ea typeface="+mn-lt"/>
                <a:cs typeface="+mn-lt"/>
              </a:rPr>
              <a:t>Agent</a:t>
            </a:r>
            <a:r>
              <a:rPr lang="en-US" sz="1100" dirty="0">
                <a:solidFill>
                  <a:srgbClr val="494949"/>
                </a:solidFill>
                <a:latin typeface="+mn-lt"/>
                <a:ea typeface="+mn-lt"/>
                <a:cs typeface="+mn-lt"/>
              </a:rPr>
              <a:t> quickly references suggested info, adds personal context, and updates the claim.</a:t>
            </a:r>
            <a:endParaRPr lang="en-US" sz="1100" b="1" dirty="0">
              <a:solidFill>
                <a:srgbClr val="494949"/>
              </a:solidFill>
              <a:latin typeface="+mn-lt"/>
              <a:ea typeface="+mn-lt"/>
              <a:cs typeface="+mn-lt"/>
            </a:endParaRPr>
          </a:p>
          <a:p>
            <a:pPr marL="742876" lvl="1" indent="-285721" algn="l" defTabSz="914309" fontAlgn="ctr">
              <a:lnSpc>
                <a:spcPct val="100000"/>
              </a:lnSpc>
              <a:spcBef>
                <a:spcPts val="0"/>
              </a:spcBef>
              <a:buFont typeface="+mj-lt"/>
              <a:buAutoNum type="arabicPeriod" startAt="5"/>
              <a:defRPr/>
            </a:pPr>
            <a:r>
              <a:rPr lang="en-US" sz="1100" dirty="0">
                <a:solidFill>
                  <a:srgbClr val="494949"/>
                </a:solidFill>
                <a:latin typeface="+mn-lt"/>
                <a:ea typeface="+mn-lt"/>
                <a:cs typeface="+mn-lt"/>
              </a:rPr>
              <a:t>The </a:t>
            </a:r>
            <a:r>
              <a:rPr lang="en-US" sz="1100" b="1" dirty="0">
                <a:solidFill>
                  <a:srgbClr val="494949"/>
                </a:solidFill>
                <a:latin typeface="+mn-lt"/>
                <a:ea typeface="+mn-lt"/>
                <a:cs typeface="+mn-lt"/>
              </a:rPr>
              <a:t>CRM</a:t>
            </a:r>
            <a:r>
              <a:rPr lang="en-US" sz="1100" dirty="0">
                <a:solidFill>
                  <a:srgbClr val="494949"/>
                </a:solidFill>
                <a:latin typeface="+mn-lt"/>
                <a:ea typeface="+mn-lt"/>
                <a:cs typeface="+mn-lt"/>
              </a:rPr>
              <a:t> auto-sends confirmation or next steps to the customer’s email.</a:t>
            </a:r>
          </a:p>
        </p:txBody>
      </p:sp>
      <p:sp>
        <p:nvSpPr>
          <p:cNvPr id="52" name="TextBox 51">
            <a:extLst>
              <a:ext uri="{FF2B5EF4-FFF2-40B4-BE49-F238E27FC236}">
                <a16:creationId xmlns:a16="http://schemas.microsoft.com/office/drawing/2014/main" id="{8DA072DD-0E05-A0A7-3F46-90DD5B93EE8D}"/>
              </a:ext>
            </a:extLst>
          </p:cNvPr>
          <p:cNvSpPr txBox="1">
            <a:spLocks/>
          </p:cNvSpPr>
          <p:nvPr/>
        </p:nvSpPr>
        <p:spPr>
          <a:xfrm>
            <a:off x="562105" y="3199329"/>
            <a:ext cx="763252" cy="553926"/>
          </a:xfrm>
          <a:prstGeom prst="rect">
            <a:avLst/>
          </a:prstGeom>
          <a:noFill/>
        </p:spPr>
        <p:txBody>
          <a:bodyPr wrap="none" rtlCol="0" anchor="ctr" anchorCtr="0">
            <a:spAutoFit/>
          </a:bodyPr>
          <a:lstStyle/>
          <a:p>
            <a:pPr algn="ctr" defTabSz="554437">
              <a:defRPr/>
            </a:pPr>
            <a:r>
              <a:rPr lang="en-US" sz="3000" b="1" dirty="0">
                <a:solidFill>
                  <a:srgbClr val="5090C4"/>
                </a:solidFill>
                <a:latin typeface="Montserrat SemiBold" pitchFamily="2" charset="77"/>
                <a:ea typeface="+mn-lt"/>
                <a:cs typeface="+mn-lt"/>
              </a:rPr>
              <a:t>02.</a:t>
            </a:r>
          </a:p>
        </p:txBody>
      </p:sp>
      <p:sp>
        <p:nvSpPr>
          <p:cNvPr id="11" name="Rectangle 10">
            <a:extLst>
              <a:ext uri="{FF2B5EF4-FFF2-40B4-BE49-F238E27FC236}">
                <a16:creationId xmlns:a16="http://schemas.microsoft.com/office/drawing/2014/main" id="{FAFE4969-829B-6523-8572-9D3F80B0FFA0}"/>
              </a:ext>
              <a:ext uri="{C183D7F6-B498-43B3-948B-1728B52AA6E4}">
                <adec:decorative xmlns:adec="http://schemas.microsoft.com/office/drawing/2017/decorative" val="1"/>
              </a:ext>
            </a:extLst>
          </p:cNvPr>
          <p:cNvSpPr>
            <a:spLocks/>
          </p:cNvSpPr>
          <p:nvPr/>
        </p:nvSpPr>
        <p:spPr>
          <a:xfrm>
            <a:off x="475565"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2" name="Rectangle 11">
            <a:extLst>
              <a:ext uri="{FF2B5EF4-FFF2-40B4-BE49-F238E27FC236}">
                <a16:creationId xmlns:a16="http://schemas.microsoft.com/office/drawing/2014/main" id="{EA95D9FE-1673-1057-C38D-556D26082964}"/>
              </a:ext>
              <a:ext uri="{C183D7F6-B498-43B3-948B-1728B52AA6E4}">
                <adec:decorative xmlns:adec="http://schemas.microsoft.com/office/drawing/2017/decorative" val="1"/>
              </a:ext>
            </a:extLst>
          </p:cNvPr>
          <p:cNvSpPr>
            <a:spLocks/>
          </p:cNvSpPr>
          <p:nvPr/>
        </p:nvSpPr>
        <p:spPr>
          <a:xfrm>
            <a:off x="475564" y="4866426"/>
            <a:ext cx="106666" cy="1462302"/>
          </a:xfrm>
          <a:prstGeom prst="rect">
            <a:avLst/>
          </a:prstGeom>
          <a:solidFill>
            <a:schemeClr val="tx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5" name="Subtitle 2">
            <a:extLst>
              <a:ext uri="{FF2B5EF4-FFF2-40B4-BE49-F238E27FC236}">
                <a16:creationId xmlns:a16="http://schemas.microsoft.com/office/drawing/2014/main" id="{D75FB6F0-4E42-119E-337B-2848ECE45FCB}"/>
              </a:ext>
            </a:extLst>
          </p:cNvPr>
          <p:cNvSpPr txBox="1">
            <a:spLocks/>
          </p:cNvSpPr>
          <p:nvPr/>
        </p:nvSpPr>
        <p:spPr>
          <a:xfrm>
            <a:off x="1393588" y="4984479"/>
            <a:ext cx="4408404" cy="103105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AI vs. Human Roles</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AI: </a:t>
            </a:r>
            <a:r>
              <a:rPr lang="en-US" sz="1100" dirty="0">
                <a:solidFill>
                  <a:srgbClr val="494949"/>
                </a:solidFill>
                <a:latin typeface="+mn-lt"/>
                <a:ea typeface="+mn-lt"/>
                <a:cs typeface="+mn-lt"/>
              </a:rPr>
              <a:t>Real-time text analysis of call transcripts (when available), dynamic knowledge base recommendations, next-best-action prompts.</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Human Agent: </a:t>
            </a:r>
            <a:r>
              <a:rPr lang="en-US" sz="1100" dirty="0">
                <a:solidFill>
                  <a:srgbClr val="494949"/>
                </a:solidFill>
                <a:latin typeface="+mn-lt"/>
                <a:ea typeface="+mn-lt"/>
                <a:cs typeface="+mn-lt"/>
              </a:rPr>
              <a:t>Applies emotional intelligence, clarifies complex policy details, escalates or negotiates sensitive claims.</a:t>
            </a:r>
          </a:p>
          <a:p>
            <a:pPr algn="l" defTabSz="914309" fontAlgn="ctr">
              <a:lnSpc>
                <a:spcPct val="100000"/>
              </a:lnSpc>
              <a:spcBef>
                <a:spcPts val="0"/>
              </a:spcBef>
              <a:defRPr/>
            </a:pPr>
            <a:endParaRPr lang="en-US" sz="1200" dirty="0">
              <a:solidFill>
                <a:srgbClr val="494949"/>
              </a:solidFill>
              <a:latin typeface="+mn-lt"/>
              <a:ea typeface="+mn-lt"/>
              <a:cs typeface="+mn-lt"/>
            </a:endParaRPr>
          </a:p>
        </p:txBody>
      </p:sp>
      <p:sp>
        <p:nvSpPr>
          <p:cNvPr id="53" name="TextBox 52">
            <a:extLst>
              <a:ext uri="{FF2B5EF4-FFF2-40B4-BE49-F238E27FC236}">
                <a16:creationId xmlns:a16="http://schemas.microsoft.com/office/drawing/2014/main" id="{8E0F8807-7BC4-810A-FE53-D36EB4F05B43}"/>
              </a:ext>
            </a:extLst>
          </p:cNvPr>
          <p:cNvSpPr txBox="1">
            <a:spLocks/>
          </p:cNvSpPr>
          <p:nvPr/>
        </p:nvSpPr>
        <p:spPr>
          <a:xfrm>
            <a:off x="562106" y="5135861"/>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03.</a:t>
            </a:r>
          </a:p>
        </p:txBody>
      </p:sp>
      <p:sp>
        <p:nvSpPr>
          <p:cNvPr id="18" name="Rectangle 17">
            <a:extLst>
              <a:ext uri="{FF2B5EF4-FFF2-40B4-BE49-F238E27FC236}">
                <a16:creationId xmlns:a16="http://schemas.microsoft.com/office/drawing/2014/main" id="{064AA628-3874-F715-3FD7-0521A4F9EE04}"/>
              </a:ext>
              <a:ext uri="{C183D7F6-B498-43B3-948B-1728B52AA6E4}">
                <adec:decorative xmlns:adec="http://schemas.microsoft.com/office/drawing/2017/decorative" val="1"/>
              </a:ext>
            </a:extLst>
          </p:cNvPr>
          <p:cNvSpPr>
            <a:spLocks/>
          </p:cNvSpPr>
          <p:nvPr/>
        </p:nvSpPr>
        <p:spPr>
          <a:xfrm>
            <a:off x="6410589"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9" name="Rectangle 18">
            <a:extLst>
              <a:ext uri="{FF2B5EF4-FFF2-40B4-BE49-F238E27FC236}">
                <a16:creationId xmlns:a16="http://schemas.microsoft.com/office/drawing/2014/main" id="{61414ADF-0284-ACAE-9398-C9B8A5B5EE3F}"/>
              </a:ext>
              <a:ext uri="{C183D7F6-B498-43B3-948B-1728B52AA6E4}">
                <adec:decorative xmlns:adec="http://schemas.microsoft.com/office/drawing/2017/decorative" val="1"/>
              </a:ext>
            </a:extLst>
          </p:cNvPr>
          <p:cNvSpPr>
            <a:spLocks/>
          </p:cNvSpPr>
          <p:nvPr/>
        </p:nvSpPr>
        <p:spPr>
          <a:xfrm>
            <a:off x="6410588" y="1456069"/>
            <a:ext cx="106666" cy="146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1" name="Subtitle 2">
            <a:extLst>
              <a:ext uri="{FF2B5EF4-FFF2-40B4-BE49-F238E27FC236}">
                <a16:creationId xmlns:a16="http://schemas.microsoft.com/office/drawing/2014/main" id="{A86BAD4E-2924-0D1A-7900-0E808BB0D785}"/>
              </a:ext>
            </a:extLst>
          </p:cNvPr>
          <p:cNvSpPr txBox="1">
            <a:spLocks/>
          </p:cNvSpPr>
          <p:nvPr/>
        </p:nvSpPr>
        <p:spPr>
          <a:xfrm>
            <a:off x="7326330" y="1621340"/>
            <a:ext cx="4225629" cy="118478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System &amp; Data Integration</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Agent Assist uses API connections to our CRM and Knowledge Base.</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Call audio and transcripts are captured in a cloud data lake for ongoing model improvement.</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Real-time dashboards allow supervisors to monitor call volumes and AI suggestions usage rates.</a:t>
            </a:r>
          </a:p>
        </p:txBody>
      </p:sp>
      <p:sp>
        <p:nvSpPr>
          <p:cNvPr id="58" name="TextBox 57">
            <a:extLst>
              <a:ext uri="{FF2B5EF4-FFF2-40B4-BE49-F238E27FC236}">
                <a16:creationId xmlns:a16="http://schemas.microsoft.com/office/drawing/2014/main" id="{E6B148E9-0748-5522-ABC1-528D3E5F4495}"/>
              </a:ext>
            </a:extLst>
          </p:cNvPr>
          <p:cNvSpPr txBox="1">
            <a:spLocks/>
          </p:cNvSpPr>
          <p:nvPr/>
        </p:nvSpPr>
        <p:spPr>
          <a:xfrm>
            <a:off x="6468403" y="1725504"/>
            <a:ext cx="800115"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04.</a:t>
            </a:r>
          </a:p>
        </p:txBody>
      </p:sp>
      <p:sp>
        <p:nvSpPr>
          <p:cNvPr id="20" name="Rectangle 19">
            <a:extLst>
              <a:ext uri="{FF2B5EF4-FFF2-40B4-BE49-F238E27FC236}">
                <a16:creationId xmlns:a16="http://schemas.microsoft.com/office/drawing/2014/main" id="{7C9539A1-E6E6-8E31-4DAE-E684C86E9462}"/>
              </a:ext>
              <a:ext uri="{C183D7F6-B498-43B3-948B-1728B52AA6E4}">
                <adec:decorative xmlns:adec="http://schemas.microsoft.com/office/drawing/2017/decorative" val="1"/>
              </a:ext>
            </a:extLst>
          </p:cNvPr>
          <p:cNvSpPr>
            <a:spLocks/>
          </p:cNvSpPr>
          <p:nvPr/>
        </p:nvSpPr>
        <p:spPr>
          <a:xfrm>
            <a:off x="6410588" y="3091867"/>
            <a:ext cx="5412443" cy="1462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1" name="Rectangle 20">
            <a:extLst>
              <a:ext uri="{FF2B5EF4-FFF2-40B4-BE49-F238E27FC236}">
                <a16:creationId xmlns:a16="http://schemas.microsoft.com/office/drawing/2014/main" id="{3D6F8E5F-6D52-94A7-C349-CD27BD69CC6A}"/>
              </a:ext>
              <a:ext uri="{C183D7F6-B498-43B3-948B-1728B52AA6E4}">
                <adec:decorative xmlns:adec="http://schemas.microsoft.com/office/drawing/2017/decorative" val="1"/>
              </a:ext>
            </a:extLst>
          </p:cNvPr>
          <p:cNvSpPr>
            <a:spLocks/>
          </p:cNvSpPr>
          <p:nvPr/>
        </p:nvSpPr>
        <p:spPr>
          <a:xfrm>
            <a:off x="6410587" y="3091868"/>
            <a:ext cx="106666" cy="1462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9" name="TextBox 58">
            <a:extLst>
              <a:ext uri="{FF2B5EF4-FFF2-40B4-BE49-F238E27FC236}">
                <a16:creationId xmlns:a16="http://schemas.microsoft.com/office/drawing/2014/main" id="{3C8618CF-2CA3-4DBF-7536-22753EA48754}"/>
              </a:ext>
            </a:extLst>
          </p:cNvPr>
          <p:cNvSpPr txBox="1">
            <a:spLocks/>
          </p:cNvSpPr>
          <p:nvPr/>
        </p:nvSpPr>
        <p:spPr>
          <a:xfrm>
            <a:off x="6486832" y="3361303"/>
            <a:ext cx="763252" cy="553926"/>
          </a:xfrm>
          <a:prstGeom prst="rect">
            <a:avLst/>
          </a:prstGeom>
          <a:noFill/>
        </p:spPr>
        <p:txBody>
          <a:bodyPr wrap="none" rtlCol="0" anchor="ctr" anchorCtr="0">
            <a:spAutoFit/>
          </a:bodyPr>
          <a:lstStyle/>
          <a:p>
            <a:pPr algn="ctr" defTabSz="554437">
              <a:defRPr/>
            </a:pPr>
            <a:r>
              <a:rPr lang="en-US" sz="3000" b="1" dirty="0">
                <a:solidFill>
                  <a:srgbClr val="299C47"/>
                </a:solidFill>
                <a:latin typeface="Montserrat SemiBold" pitchFamily="2" charset="77"/>
                <a:ea typeface="+mn-lt"/>
                <a:cs typeface="+mn-lt"/>
              </a:rPr>
              <a:t>05.</a:t>
            </a:r>
          </a:p>
        </p:txBody>
      </p:sp>
      <p:sp>
        <p:nvSpPr>
          <p:cNvPr id="44" name="Subtitle 2">
            <a:extLst>
              <a:ext uri="{FF2B5EF4-FFF2-40B4-BE49-F238E27FC236}">
                <a16:creationId xmlns:a16="http://schemas.microsoft.com/office/drawing/2014/main" id="{E6A53503-6CA7-B463-49E4-8AA64E9FF36E}"/>
              </a:ext>
            </a:extLst>
          </p:cNvPr>
          <p:cNvSpPr txBox="1">
            <a:spLocks/>
          </p:cNvSpPr>
          <p:nvPr/>
        </p:nvSpPr>
        <p:spPr>
          <a:xfrm>
            <a:off x="7368031" y="3450026"/>
            <a:ext cx="4155340" cy="84627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Compliance &amp; Governance</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All customer data usage complies with state insurance regulations and the broader company privacy policy.</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Monthly AI audits check for suggestion accuracy, bias, and potential data leaks.</a:t>
            </a:r>
          </a:p>
        </p:txBody>
      </p:sp>
      <p:sp>
        <p:nvSpPr>
          <p:cNvPr id="22" name="Rectangle 21">
            <a:extLst>
              <a:ext uri="{FF2B5EF4-FFF2-40B4-BE49-F238E27FC236}">
                <a16:creationId xmlns:a16="http://schemas.microsoft.com/office/drawing/2014/main" id="{605D9247-7394-D403-FA13-8DCE7D2AAAD1}"/>
              </a:ext>
              <a:ext uri="{C183D7F6-B498-43B3-948B-1728B52AA6E4}">
                <adec:decorative xmlns:adec="http://schemas.microsoft.com/office/drawing/2017/decorative" val="1"/>
              </a:ext>
            </a:extLst>
          </p:cNvPr>
          <p:cNvSpPr>
            <a:spLocks/>
          </p:cNvSpPr>
          <p:nvPr/>
        </p:nvSpPr>
        <p:spPr>
          <a:xfrm>
            <a:off x="6410589"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3" name="Rectangle 22">
            <a:extLst>
              <a:ext uri="{FF2B5EF4-FFF2-40B4-BE49-F238E27FC236}">
                <a16:creationId xmlns:a16="http://schemas.microsoft.com/office/drawing/2014/main" id="{3A4CB1E6-7AAE-97AC-05C9-4C6C75437BB8}"/>
              </a:ext>
              <a:ext uri="{C183D7F6-B498-43B3-948B-1728B52AA6E4}">
                <adec:decorative xmlns:adec="http://schemas.microsoft.com/office/drawing/2017/decorative" val="1"/>
              </a:ext>
            </a:extLst>
          </p:cNvPr>
          <p:cNvSpPr>
            <a:spLocks/>
          </p:cNvSpPr>
          <p:nvPr/>
        </p:nvSpPr>
        <p:spPr>
          <a:xfrm>
            <a:off x="6410588" y="4866426"/>
            <a:ext cx="106666" cy="14623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7" name="Subtitle 2">
            <a:extLst>
              <a:ext uri="{FF2B5EF4-FFF2-40B4-BE49-F238E27FC236}">
                <a16:creationId xmlns:a16="http://schemas.microsoft.com/office/drawing/2014/main" id="{084481A1-EDED-BCDF-D2DF-3704DE274CE0}"/>
              </a:ext>
            </a:extLst>
          </p:cNvPr>
          <p:cNvSpPr txBox="1">
            <a:spLocks/>
          </p:cNvSpPr>
          <p:nvPr/>
        </p:nvSpPr>
        <p:spPr>
          <a:xfrm>
            <a:off x="7368031" y="5005184"/>
            <a:ext cx="4155340" cy="84627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Validation &amp; Stakeholder Sign-off</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Pilot testers (10 agents) confirm the system reduces average handle time by ~25% in initial trials.</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Head of Claims supports full rollout, given strong pilot feedback and improved policy resolution rates.</a:t>
            </a:r>
          </a:p>
        </p:txBody>
      </p:sp>
      <p:sp>
        <p:nvSpPr>
          <p:cNvPr id="60" name="TextBox 59">
            <a:extLst>
              <a:ext uri="{FF2B5EF4-FFF2-40B4-BE49-F238E27FC236}">
                <a16:creationId xmlns:a16="http://schemas.microsoft.com/office/drawing/2014/main" id="{A72C1BFA-0605-DEB8-CC21-EC79B411ACF2}"/>
              </a:ext>
            </a:extLst>
          </p:cNvPr>
          <p:cNvSpPr txBox="1">
            <a:spLocks/>
          </p:cNvSpPr>
          <p:nvPr/>
        </p:nvSpPr>
        <p:spPr>
          <a:xfrm>
            <a:off x="6478820" y="5135861"/>
            <a:ext cx="779280" cy="553926"/>
          </a:xfrm>
          <a:prstGeom prst="rect">
            <a:avLst/>
          </a:prstGeom>
          <a:noFill/>
        </p:spPr>
        <p:txBody>
          <a:bodyPr wrap="none" rtlCol="0" anchor="ctr" anchorCtr="0">
            <a:spAutoFit/>
          </a:bodyPr>
          <a:lstStyle/>
          <a:p>
            <a:pPr algn="ctr" defTabSz="554437">
              <a:defRPr/>
            </a:pPr>
            <a:r>
              <a:rPr lang="en-US" sz="3000" b="1" dirty="0">
                <a:solidFill>
                  <a:srgbClr val="494A4A"/>
                </a:solidFill>
                <a:latin typeface="Montserrat SemiBold" pitchFamily="2" charset="77"/>
                <a:ea typeface="+mn-lt"/>
                <a:cs typeface="+mn-lt"/>
              </a:rPr>
              <a:t>06.</a:t>
            </a:r>
          </a:p>
        </p:txBody>
      </p:sp>
    </p:spTree>
    <p:extLst>
      <p:ext uri="{BB962C8B-B14F-4D97-AF65-F5344CB8AC3E}">
        <p14:creationId xmlns:p14="http://schemas.microsoft.com/office/powerpoint/2010/main" val="38541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CD1F-93B1-6E29-4B65-FCB5EF50ABDB}"/>
            </a:ext>
          </a:extLst>
        </p:cNvPr>
        <p:cNvGrpSpPr/>
        <p:nvPr/>
      </p:nvGrpSpPr>
      <p:grpSpPr>
        <a:xfrm>
          <a:off x="0" y="0"/>
          <a:ext cx="0" cy="0"/>
          <a:chOff x="0" y="0"/>
          <a:chExt cx="0" cy="0"/>
        </a:xfrm>
      </p:grpSpPr>
      <p:pic>
        <p:nvPicPr>
          <p:cNvPr id="2" name="Graphic 1" descr="Checkbox Checked with solid fill">
            <a:extLst>
              <a:ext uri="{FF2B5EF4-FFF2-40B4-BE49-F238E27FC236}">
                <a16:creationId xmlns:a16="http://schemas.microsoft.com/office/drawing/2014/main" id="{49D53046-C9F0-3C98-01E1-AADC62004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08C41DBE-C7CE-6C7D-F53C-08058D77D36C}"/>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7" name="Title 10">
            <a:extLst>
              <a:ext uri="{FF2B5EF4-FFF2-40B4-BE49-F238E27FC236}">
                <a16:creationId xmlns:a16="http://schemas.microsoft.com/office/drawing/2014/main" id="{48C6FBC6-D3AA-5F97-504F-814EE893E3E6}"/>
              </a:ext>
            </a:extLst>
          </p:cNvPr>
          <p:cNvSpPr>
            <a:spLocks/>
          </p:cNvSpPr>
          <p:nvPr>
            <p:ph type="title"/>
          </p:nvPr>
        </p:nvSpPr>
        <p:spPr>
          <a:xfrm>
            <a:off x="368967" y="418485"/>
            <a:ext cx="8260683" cy="430696"/>
          </a:xfrm>
        </p:spPr>
        <p:txBody>
          <a:bodyPr/>
          <a:lstStyle/>
          <a:p>
            <a:r>
              <a:rPr lang="en-US" sz="2800" dirty="0">
                <a:solidFill>
                  <a:schemeClr val="accent1"/>
                </a:solidFill>
              </a:rPr>
              <a:t>2.2.3</a:t>
            </a:r>
            <a:r>
              <a:rPr lang="en-US" sz="2800" dirty="0"/>
              <a:t> User requirements</a:t>
            </a:r>
          </a:p>
        </p:txBody>
      </p:sp>
      <p:sp>
        <p:nvSpPr>
          <p:cNvPr id="3" name="TextBox 2">
            <a:extLst>
              <a:ext uri="{FF2B5EF4-FFF2-40B4-BE49-F238E27FC236}">
                <a16:creationId xmlns:a16="http://schemas.microsoft.com/office/drawing/2014/main" id="{2724BAEA-D2D1-8725-E98F-5C65A31357D0}"/>
              </a:ext>
            </a:extLst>
          </p:cNvPr>
          <p:cNvSpPr txBox="1">
            <a:spLocks/>
          </p:cNvSpPr>
          <p:nvPr/>
        </p:nvSpPr>
        <p:spPr>
          <a:xfrm>
            <a:off x="399015" y="827715"/>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user requirements that will drive the development of our AI solution are defined below.</a:t>
            </a:r>
          </a:p>
        </p:txBody>
      </p:sp>
      <p:sp>
        <p:nvSpPr>
          <p:cNvPr id="4" name="Rectangle 3">
            <a:extLst>
              <a:ext uri="{FF2B5EF4-FFF2-40B4-BE49-F238E27FC236}">
                <a16:creationId xmlns:a16="http://schemas.microsoft.com/office/drawing/2014/main" id="{2D710FBB-97DE-40F0-AEBC-3AFABC212492}"/>
              </a:ext>
              <a:ext uri="{C183D7F6-B498-43B3-948B-1728B52AA6E4}">
                <adec:decorative xmlns:adec="http://schemas.microsoft.com/office/drawing/2017/decorative" val="1"/>
              </a:ext>
            </a:extLst>
          </p:cNvPr>
          <p:cNvSpPr>
            <a:spLocks/>
          </p:cNvSpPr>
          <p:nvPr/>
        </p:nvSpPr>
        <p:spPr>
          <a:xfrm>
            <a:off x="475565" y="1456069"/>
            <a:ext cx="5412443" cy="1462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 name="Rectangle 4">
            <a:extLst>
              <a:ext uri="{FF2B5EF4-FFF2-40B4-BE49-F238E27FC236}">
                <a16:creationId xmlns:a16="http://schemas.microsoft.com/office/drawing/2014/main" id="{DDB6EE60-2983-F426-EC76-8884BE74B880}"/>
              </a:ext>
              <a:ext uri="{C183D7F6-B498-43B3-948B-1728B52AA6E4}">
                <adec:decorative xmlns:adec="http://schemas.microsoft.com/office/drawing/2017/decorative" val="1"/>
              </a:ext>
            </a:extLst>
          </p:cNvPr>
          <p:cNvSpPr>
            <a:spLocks/>
          </p:cNvSpPr>
          <p:nvPr/>
        </p:nvSpPr>
        <p:spPr>
          <a:xfrm>
            <a:off x="475564" y="1456069"/>
            <a:ext cx="106666" cy="146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1" name="TextBox 50">
            <a:extLst>
              <a:ext uri="{FF2B5EF4-FFF2-40B4-BE49-F238E27FC236}">
                <a16:creationId xmlns:a16="http://schemas.microsoft.com/office/drawing/2014/main" id="{0B336362-0E45-786E-5752-C3A56D51959C}"/>
              </a:ext>
            </a:extLst>
          </p:cNvPr>
          <p:cNvSpPr txBox="1">
            <a:spLocks/>
          </p:cNvSpPr>
          <p:nvPr/>
        </p:nvSpPr>
        <p:spPr>
          <a:xfrm>
            <a:off x="604578" y="1659807"/>
            <a:ext cx="678304"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01.</a:t>
            </a:r>
          </a:p>
        </p:txBody>
      </p:sp>
      <p:sp>
        <p:nvSpPr>
          <p:cNvPr id="28" name="Subtitle 2">
            <a:extLst>
              <a:ext uri="{FF2B5EF4-FFF2-40B4-BE49-F238E27FC236}">
                <a16:creationId xmlns:a16="http://schemas.microsoft.com/office/drawing/2014/main" id="{28C681F7-C124-F223-F177-3B5D57E489C6}"/>
              </a:ext>
            </a:extLst>
          </p:cNvPr>
          <p:cNvSpPr txBox="1">
            <a:spLocks/>
          </p:cNvSpPr>
          <p:nvPr/>
        </p:nvSpPr>
        <p:spPr>
          <a:xfrm>
            <a:off x="1282882" y="1759367"/>
            <a:ext cx="4408404" cy="67702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User Persona &amp; Context:</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Persona: </a:t>
            </a:r>
            <a:r>
              <a:rPr lang="en-US" sz="1100" dirty="0">
                <a:solidFill>
                  <a:srgbClr val="494949"/>
                </a:solidFill>
                <a:latin typeface="+mn-lt"/>
                <a:ea typeface="+mn-lt"/>
                <a:cs typeface="+mn-lt"/>
              </a:rPr>
              <a:t>Contact center agent specializing in claims. Processes an average of 50 calls/day and relies heavily on the CRM + knowledge base.</a:t>
            </a:r>
          </a:p>
        </p:txBody>
      </p:sp>
      <p:sp>
        <p:nvSpPr>
          <p:cNvPr id="8" name="Rectangle 7">
            <a:extLst>
              <a:ext uri="{FF2B5EF4-FFF2-40B4-BE49-F238E27FC236}">
                <a16:creationId xmlns:a16="http://schemas.microsoft.com/office/drawing/2014/main" id="{252D3D5E-0F79-39E6-D90D-94635FF2B9B1}"/>
              </a:ext>
              <a:ext uri="{C183D7F6-B498-43B3-948B-1728B52AA6E4}">
                <adec:decorative xmlns:adec="http://schemas.microsoft.com/office/drawing/2017/decorative" val="1"/>
              </a:ext>
            </a:extLst>
          </p:cNvPr>
          <p:cNvSpPr>
            <a:spLocks/>
          </p:cNvSpPr>
          <p:nvPr/>
        </p:nvSpPr>
        <p:spPr>
          <a:xfrm>
            <a:off x="475564" y="3091867"/>
            <a:ext cx="5412443" cy="1462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9" name="Rectangle 8">
            <a:extLst>
              <a:ext uri="{FF2B5EF4-FFF2-40B4-BE49-F238E27FC236}">
                <a16:creationId xmlns:a16="http://schemas.microsoft.com/office/drawing/2014/main" id="{B27D89F9-45F2-0506-2F8E-C0099723DA31}"/>
              </a:ext>
              <a:ext uri="{C183D7F6-B498-43B3-948B-1728B52AA6E4}">
                <adec:decorative xmlns:adec="http://schemas.microsoft.com/office/drawing/2017/decorative" val="1"/>
              </a:ext>
            </a:extLst>
          </p:cNvPr>
          <p:cNvSpPr>
            <a:spLocks/>
          </p:cNvSpPr>
          <p:nvPr/>
        </p:nvSpPr>
        <p:spPr>
          <a:xfrm>
            <a:off x="475564" y="3091868"/>
            <a:ext cx="86541" cy="1462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2" name="Subtitle 2">
            <a:extLst>
              <a:ext uri="{FF2B5EF4-FFF2-40B4-BE49-F238E27FC236}">
                <a16:creationId xmlns:a16="http://schemas.microsoft.com/office/drawing/2014/main" id="{96EB964F-35B5-E300-CCDD-293C9BA79712}"/>
              </a:ext>
            </a:extLst>
          </p:cNvPr>
          <p:cNvSpPr txBox="1">
            <a:spLocks/>
          </p:cNvSpPr>
          <p:nvPr/>
        </p:nvSpPr>
        <p:spPr>
          <a:xfrm>
            <a:off x="1282882" y="3280772"/>
            <a:ext cx="4476636" cy="101553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Functional Requirements:</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Provide real-time AI recommendations based on caller’s policy history and claim type.</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Auto-fetch relevant knowledge base articles and present them in a pop-up window.</a:t>
            </a:r>
          </a:p>
          <a:p>
            <a:pPr marL="628604" lvl="1" indent="-171450" algn="l" defTabSz="914309" fontAlgn="ctr">
              <a:lnSpc>
                <a:spcPct val="100000"/>
              </a:lnSpc>
              <a:spcBef>
                <a:spcPts val="0"/>
              </a:spcBef>
              <a:buFont typeface="Arial" panose="020B0604020202020204" pitchFamily="34" charset="0"/>
              <a:buChar char="○"/>
              <a:defRPr/>
            </a:pPr>
            <a:r>
              <a:rPr lang="en-US" sz="1100" dirty="0">
                <a:solidFill>
                  <a:srgbClr val="494949"/>
                </a:solidFill>
                <a:latin typeface="+mn-lt"/>
                <a:ea typeface="+mn-lt"/>
                <a:cs typeface="+mn-lt"/>
              </a:rPr>
              <a:t>Include a “hotkeys” feature for quick notetaking and claim updates.</a:t>
            </a:r>
          </a:p>
        </p:txBody>
      </p:sp>
      <p:sp>
        <p:nvSpPr>
          <p:cNvPr id="52" name="TextBox 51">
            <a:extLst>
              <a:ext uri="{FF2B5EF4-FFF2-40B4-BE49-F238E27FC236}">
                <a16:creationId xmlns:a16="http://schemas.microsoft.com/office/drawing/2014/main" id="{5BF6B4DF-8E9F-E6C0-C224-08AFC8EA1D6E}"/>
              </a:ext>
            </a:extLst>
          </p:cNvPr>
          <p:cNvSpPr txBox="1">
            <a:spLocks/>
          </p:cNvSpPr>
          <p:nvPr/>
        </p:nvSpPr>
        <p:spPr>
          <a:xfrm>
            <a:off x="550051" y="3319238"/>
            <a:ext cx="763252" cy="553926"/>
          </a:xfrm>
          <a:prstGeom prst="rect">
            <a:avLst/>
          </a:prstGeom>
          <a:noFill/>
        </p:spPr>
        <p:txBody>
          <a:bodyPr wrap="none" rtlCol="0" anchor="ctr" anchorCtr="0">
            <a:spAutoFit/>
          </a:bodyPr>
          <a:lstStyle/>
          <a:p>
            <a:pPr algn="ctr" defTabSz="554437">
              <a:defRPr/>
            </a:pPr>
            <a:r>
              <a:rPr lang="en-US" sz="3000" b="1" dirty="0">
                <a:solidFill>
                  <a:srgbClr val="5090C4"/>
                </a:solidFill>
                <a:latin typeface="Montserrat SemiBold" pitchFamily="2" charset="77"/>
                <a:ea typeface="+mn-lt"/>
                <a:cs typeface="+mn-lt"/>
              </a:rPr>
              <a:t>02.</a:t>
            </a:r>
          </a:p>
        </p:txBody>
      </p:sp>
      <p:sp>
        <p:nvSpPr>
          <p:cNvPr id="11" name="Rectangle 10">
            <a:extLst>
              <a:ext uri="{FF2B5EF4-FFF2-40B4-BE49-F238E27FC236}">
                <a16:creationId xmlns:a16="http://schemas.microsoft.com/office/drawing/2014/main" id="{CC6C763D-FF4C-18FA-7CAC-5F2039155065}"/>
              </a:ext>
              <a:ext uri="{C183D7F6-B498-43B3-948B-1728B52AA6E4}">
                <adec:decorative xmlns:adec="http://schemas.microsoft.com/office/drawing/2017/decorative" val="1"/>
              </a:ext>
            </a:extLst>
          </p:cNvPr>
          <p:cNvSpPr>
            <a:spLocks/>
          </p:cNvSpPr>
          <p:nvPr/>
        </p:nvSpPr>
        <p:spPr>
          <a:xfrm>
            <a:off x="475565" y="4866426"/>
            <a:ext cx="5412443" cy="1570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2" name="Rectangle 11">
            <a:extLst>
              <a:ext uri="{FF2B5EF4-FFF2-40B4-BE49-F238E27FC236}">
                <a16:creationId xmlns:a16="http://schemas.microsoft.com/office/drawing/2014/main" id="{91DFDD9C-9F64-38FA-CFB6-5D4B0058D69D}"/>
              </a:ext>
              <a:ext uri="{C183D7F6-B498-43B3-948B-1728B52AA6E4}">
                <adec:decorative xmlns:adec="http://schemas.microsoft.com/office/drawing/2017/decorative" val="1"/>
              </a:ext>
            </a:extLst>
          </p:cNvPr>
          <p:cNvSpPr>
            <a:spLocks/>
          </p:cNvSpPr>
          <p:nvPr/>
        </p:nvSpPr>
        <p:spPr>
          <a:xfrm>
            <a:off x="493874" y="4866426"/>
            <a:ext cx="88355" cy="1570544"/>
          </a:xfrm>
          <a:prstGeom prst="rect">
            <a:avLst/>
          </a:prstGeom>
          <a:solidFill>
            <a:schemeClr val="tx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5" name="Subtitle 2">
            <a:extLst>
              <a:ext uri="{FF2B5EF4-FFF2-40B4-BE49-F238E27FC236}">
                <a16:creationId xmlns:a16="http://schemas.microsoft.com/office/drawing/2014/main" id="{D444CE60-46F7-5E2A-499D-E6BA35CB839B}"/>
              </a:ext>
            </a:extLst>
          </p:cNvPr>
          <p:cNvSpPr txBox="1">
            <a:spLocks/>
          </p:cNvSpPr>
          <p:nvPr/>
        </p:nvSpPr>
        <p:spPr>
          <a:xfrm>
            <a:off x="1282882" y="4963542"/>
            <a:ext cx="4408404" cy="153868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Non-Functional Requirements:</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Response Time: </a:t>
            </a:r>
            <a:r>
              <a:rPr lang="en-US" sz="1100" dirty="0">
                <a:solidFill>
                  <a:srgbClr val="494949"/>
                </a:solidFill>
                <a:latin typeface="+mn-lt"/>
                <a:ea typeface="+mn-lt"/>
                <a:cs typeface="+mn-lt"/>
              </a:rPr>
              <a:t>AI suggestions must appear within 2 seconds of the system detecting key call terms.</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Usability: </a:t>
            </a:r>
            <a:r>
              <a:rPr lang="en-US" sz="1100" dirty="0">
                <a:solidFill>
                  <a:srgbClr val="494949"/>
                </a:solidFill>
                <a:latin typeface="+mn-lt"/>
                <a:ea typeface="+mn-lt"/>
                <a:cs typeface="+mn-lt"/>
              </a:rPr>
              <a:t>The interface must reduce agent clicks by 30% compared to the current workflow.</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Security/Compliance</a:t>
            </a:r>
            <a:r>
              <a:rPr lang="en-US" sz="1100" dirty="0">
                <a:solidFill>
                  <a:srgbClr val="494949"/>
                </a:solidFill>
                <a:latin typeface="+mn-lt"/>
                <a:ea typeface="+mn-lt"/>
                <a:cs typeface="+mn-lt"/>
              </a:rPr>
              <a:t>: All data must comply with (state insurance regulations) for call records. System logs must store only minimal personal data.</a:t>
            </a:r>
          </a:p>
          <a:p>
            <a:pPr algn="l" defTabSz="914309" fontAlgn="ctr">
              <a:lnSpc>
                <a:spcPct val="100000"/>
              </a:lnSpc>
              <a:spcBef>
                <a:spcPts val="0"/>
              </a:spcBef>
              <a:defRPr/>
            </a:pPr>
            <a:endParaRPr lang="en-US" sz="1200" dirty="0">
              <a:solidFill>
                <a:srgbClr val="494949"/>
              </a:solidFill>
              <a:latin typeface="+mn-lt"/>
              <a:ea typeface="+mn-lt"/>
              <a:cs typeface="+mn-lt"/>
            </a:endParaRPr>
          </a:p>
        </p:txBody>
      </p:sp>
      <p:sp>
        <p:nvSpPr>
          <p:cNvPr id="53" name="TextBox 52">
            <a:extLst>
              <a:ext uri="{FF2B5EF4-FFF2-40B4-BE49-F238E27FC236}">
                <a16:creationId xmlns:a16="http://schemas.microsoft.com/office/drawing/2014/main" id="{978F6641-A124-3ABF-C5D0-754B546BC8BA}"/>
              </a:ext>
            </a:extLst>
          </p:cNvPr>
          <p:cNvSpPr txBox="1">
            <a:spLocks/>
          </p:cNvSpPr>
          <p:nvPr/>
        </p:nvSpPr>
        <p:spPr>
          <a:xfrm>
            <a:off x="562106" y="5135861"/>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03.</a:t>
            </a:r>
          </a:p>
        </p:txBody>
      </p:sp>
      <p:sp>
        <p:nvSpPr>
          <p:cNvPr id="18" name="Rectangle 17">
            <a:extLst>
              <a:ext uri="{FF2B5EF4-FFF2-40B4-BE49-F238E27FC236}">
                <a16:creationId xmlns:a16="http://schemas.microsoft.com/office/drawing/2014/main" id="{A6E0955F-37DB-7CB7-6E29-FDB3C65C2F70}"/>
              </a:ext>
              <a:ext uri="{C183D7F6-B498-43B3-948B-1728B52AA6E4}">
                <adec:decorative xmlns:adec="http://schemas.microsoft.com/office/drawing/2017/decorative" val="1"/>
              </a:ext>
            </a:extLst>
          </p:cNvPr>
          <p:cNvSpPr>
            <a:spLocks/>
          </p:cNvSpPr>
          <p:nvPr/>
        </p:nvSpPr>
        <p:spPr>
          <a:xfrm>
            <a:off x="6410589"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9" name="Rectangle 18">
            <a:extLst>
              <a:ext uri="{FF2B5EF4-FFF2-40B4-BE49-F238E27FC236}">
                <a16:creationId xmlns:a16="http://schemas.microsoft.com/office/drawing/2014/main" id="{AE84F7E9-D48A-BCF6-758F-B4B58108A2BA}"/>
              </a:ext>
              <a:ext uri="{C183D7F6-B498-43B3-948B-1728B52AA6E4}">
                <adec:decorative xmlns:adec="http://schemas.microsoft.com/office/drawing/2017/decorative" val="1"/>
              </a:ext>
            </a:extLst>
          </p:cNvPr>
          <p:cNvSpPr>
            <a:spLocks/>
          </p:cNvSpPr>
          <p:nvPr/>
        </p:nvSpPr>
        <p:spPr>
          <a:xfrm>
            <a:off x="6410588" y="1456069"/>
            <a:ext cx="106666" cy="146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1" name="Subtitle 2">
            <a:extLst>
              <a:ext uri="{FF2B5EF4-FFF2-40B4-BE49-F238E27FC236}">
                <a16:creationId xmlns:a16="http://schemas.microsoft.com/office/drawing/2014/main" id="{E7D9B677-4BF4-31AC-0C05-181CB7516DA6}"/>
              </a:ext>
            </a:extLst>
          </p:cNvPr>
          <p:cNvSpPr txBox="1">
            <a:spLocks/>
          </p:cNvSpPr>
          <p:nvPr/>
        </p:nvSpPr>
        <p:spPr>
          <a:xfrm>
            <a:off x="7268518" y="1621340"/>
            <a:ext cx="4225629" cy="118478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Success Criteria:</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Adoption Rate: </a:t>
            </a:r>
            <a:r>
              <a:rPr lang="en-US" sz="1100" dirty="0">
                <a:solidFill>
                  <a:srgbClr val="494949"/>
                </a:solidFill>
                <a:latin typeface="+mn-lt"/>
                <a:ea typeface="+mn-lt"/>
                <a:cs typeface="+mn-lt"/>
              </a:rPr>
              <a:t>At least 80% of eligible calls should use the Agent Assist suggestions within 2 months of launch.</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User Satisfaction: </a:t>
            </a:r>
            <a:r>
              <a:rPr lang="en-US" sz="1100" dirty="0">
                <a:solidFill>
                  <a:srgbClr val="494949"/>
                </a:solidFill>
                <a:latin typeface="+mn-lt"/>
                <a:ea typeface="+mn-lt"/>
                <a:cs typeface="+mn-lt"/>
              </a:rPr>
              <a:t>Agents rate the new interface as at least 8/10 in post-pilot surveys.</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Error Reduction: </a:t>
            </a:r>
            <a:r>
              <a:rPr lang="en-US" sz="1100" dirty="0">
                <a:solidFill>
                  <a:srgbClr val="494949"/>
                </a:solidFill>
                <a:latin typeface="+mn-lt"/>
                <a:ea typeface="+mn-lt"/>
                <a:cs typeface="+mn-lt"/>
              </a:rPr>
              <a:t>Data entry errors should decrease by 20% as measured in the CRM logs.</a:t>
            </a:r>
          </a:p>
        </p:txBody>
      </p:sp>
      <p:sp>
        <p:nvSpPr>
          <p:cNvPr id="58" name="TextBox 57">
            <a:extLst>
              <a:ext uri="{FF2B5EF4-FFF2-40B4-BE49-F238E27FC236}">
                <a16:creationId xmlns:a16="http://schemas.microsoft.com/office/drawing/2014/main" id="{22979998-8D02-EEB6-386F-917BDADA6BF8}"/>
              </a:ext>
            </a:extLst>
          </p:cNvPr>
          <p:cNvSpPr txBox="1">
            <a:spLocks/>
          </p:cNvSpPr>
          <p:nvPr/>
        </p:nvSpPr>
        <p:spPr>
          <a:xfrm>
            <a:off x="6468403" y="1725504"/>
            <a:ext cx="800115"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04.</a:t>
            </a:r>
          </a:p>
        </p:txBody>
      </p:sp>
      <p:sp>
        <p:nvSpPr>
          <p:cNvPr id="20" name="Rectangle 19">
            <a:extLst>
              <a:ext uri="{FF2B5EF4-FFF2-40B4-BE49-F238E27FC236}">
                <a16:creationId xmlns:a16="http://schemas.microsoft.com/office/drawing/2014/main" id="{55FB067E-BB80-9843-A782-28EACE18042F}"/>
              </a:ext>
              <a:ext uri="{C183D7F6-B498-43B3-948B-1728B52AA6E4}">
                <adec:decorative xmlns:adec="http://schemas.microsoft.com/office/drawing/2017/decorative" val="1"/>
              </a:ext>
            </a:extLst>
          </p:cNvPr>
          <p:cNvSpPr>
            <a:spLocks/>
          </p:cNvSpPr>
          <p:nvPr/>
        </p:nvSpPr>
        <p:spPr>
          <a:xfrm>
            <a:off x="6410588" y="3091867"/>
            <a:ext cx="5412443" cy="1462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1" name="Rectangle 20">
            <a:extLst>
              <a:ext uri="{FF2B5EF4-FFF2-40B4-BE49-F238E27FC236}">
                <a16:creationId xmlns:a16="http://schemas.microsoft.com/office/drawing/2014/main" id="{A35CC0B8-D68F-1089-960F-9C5BDDA3C421}"/>
              </a:ext>
              <a:ext uri="{C183D7F6-B498-43B3-948B-1728B52AA6E4}">
                <adec:decorative xmlns:adec="http://schemas.microsoft.com/office/drawing/2017/decorative" val="1"/>
              </a:ext>
            </a:extLst>
          </p:cNvPr>
          <p:cNvSpPr>
            <a:spLocks/>
          </p:cNvSpPr>
          <p:nvPr/>
        </p:nvSpPr>
        <p:spPr>
          <a:xfrm>
            <a:off x="6410587" y="3091868"/>
            <a:ext cx="106666" cy="1462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9" name="TextBox 58">
            <a:extLst>
              <a:ext uri="{FF2B5EF4-FFF2-40B4-BE49-F238E27FC236}">
                <a16:creationId xmlns:a16="http://schemas.microsoft.com/office/drawing/2014/main" id="{FBE6FF1F-C30E-A632-F9C6-3B4DDDDCEC19}"/>
              </a:ext>
            </a:extLst>
          </p:cNvPr>
          <p:cNvSpPr txBox="1">
            <a:spLocks/>
          </p:cNvSpPr>
          <p:nvPr/>
        </p:nvSpPr>
        <p:spPr>
          <a:xfrm>
            <a:off x="6486832" y="3361303"/>
            <a:ext cx="763252" cy="553926"/>
          </a:xfrm>
          <a:prstGeom prst="rect">
            <a:avLst/>
          </a:prstGeom>
          <a:noFill/>
        </p:spPr>
        <p:txBody>
          <a:bodyPr wrap="none" rtlCol="0" anchor="ctr" anchorCtr="0">
            <a:spAutoFit/>
          </a:bodyPr>
          <a:lstStyle/>
          <a:p>
            <a:pPr algn="ctr" defTabSz="554437">
              <a:defRPr/>
            </a:pPr>
            <a:r>
              <a:rPr lang="en-US" sz="3000" b="1" dirty="0">
                <a:solidFill>
                  <a:srgbClr val="299C47"/>
                </a:solidFill>
                <a:latin typeface="Montserrat SemiBold" pitchFamily="2" charset="77"/>
                <a:ea typeface="+mn-lt"/>
                <a:cs typeface="+mn-lt"/>
              </a:rPr>
              <a:t>05.</a:t>
            </a:r>
          </a:p>
        </p:txBody>
      </p:sp>
      <p:sp>
        <p:nvSpPr>
          <p:cNvPr id="44" name="Subtitle 2">
            <a:extLst>
              <a:ext uri="{FF2B5EF4-FFF2-40B4-BE49-F238E27FC236}">
                <a16:creationId xmlns:a16="http://schemas.microsoft.com/office/drawing/2014/main" id="{303D8ED8-AE7C-40C9-9F8D-32B11D2C0DDB}"/>
              </a:ext>
            </a:extLst>
          </p:cNvPr>
          <p:cNvSpPr txBox="1">
            <a:spLocks/>
          </p:cNvSpPr>
          <p:nvPr/>
        </p:nvSpPr>
        <p:spPr>
          <a:xfrm>
            <a:off x="7268518" y="3450026"/>
            <a:ext cx="4155340" cy="67702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Priority &amp; Dependencies:</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Priority: </a:t>
            </a:r>
            <a:r>
              <a:rPr lang="en-US" sz="1100" dirty="0">
                <a:solidFill>
                  <a:srgbClr val="494949"/>
                </a:solidFill>
                <a:latin typeface="+mn-lt"/>
                <a:ea typeface="+mn-lt"/>
                <a:cs typeface="+mn-lt"/>
              </a:rPr>
              <a:t>Must-have, critical to project success.</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Dependencies: </a:t>
            </a:r>
            <a:r>
              <a:rPr lang="en-US" sz="1100" dirty="0">
                <a:solidFill>
                  <a:srgbClr val="494949"/>
                </a:solidFill>
                <a:latin typeface="+mn-lt"/>
                <a:ea typeface="+mn-lt"/>
                <a:cs typeface="+mn-lt"/>
              </a:rPr>
              <a:t>Requires the CRM integration (v2.0 update) planned for Q3, plus agent training curriculum finalization.</a:t>
            </a:r>
          </a:p>
        </p:txBody>
      </p:sp>
      <p:sp>
        <p:nvSpPr>
          <p:cNvPr id="22" name="Rectangle 21">
            <a:extLst>
              <a:ext uri="{FF2B5EF4-FFF2-40B4-BE49-F238E27FC236}">
                <a16:creationId xmlns:a16="http://schemas.microsoft.com/office/drawing/2014/main" id="{D6F1F74B-E26E-EF58-1948-A4FD4ECD2ED3}"/>
              </a:ext>
              <a:ext uri="{C183D7F6-B498-43B3-948B-1728B52AA6E4}">
                <adec:decorative xmlns:adec="http://schemas.microsoft.com/office/drawing/2017/decorative" val="1"/>
              </a:ext>
            </a:extLst>
          </p:cNvPr>
          <p:cNvSpPr>
            <a:spLocks/>
          </p:cNvSpPr>
          <p:nvPr/>
        </p:nvSpPr>
        <p:spPr>
          <a:xfrm>
            <a:off x="6410589"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3" name="Rectangle 22">
            <a:extLst>
              <a:ext uri="{FF2B5EF4-FFF2-40B4-BE49-F238E27FC236}">
                <a16:creationId xmlns:a16="http://schemas.microsoft.com/office/drawing/2014/main" id="{9E2E364A-11AE-0D4E-4AF6-960894DEC303}"/>
              </a:ext>
              <a:ext uri="{C183D7F6-B498-43B3-948B-1728B52AA6E4}">
                <adec:decorative xmlns:adec="http://schemas.microsoft.com/office/drawing/2017/decorative" val="1"/>
              </a:ext>
            </a:extLst>
          </p:cNvPr>
          <p:cNvSpPr>
            <a:spLocks/>
          </p:cNvSpPr>
          <p:nvPr/>
        </p:nvSpPr>
        <p:spPr>
          <a:xfrm>
            <a:off x="6410588" y="4866426"/>
            <a:ext cx="106666" cy="14623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60" name="TextBox 59">
            <a:extLst>
              <a:ext uri="{FF2B5EF4-FFF2-40B4-BE49-F238E27FC236}">
                <a16:creationId xmlns:a16="http://schemas.microsoft.com/office/drawing/2014/main" id="{EFADA4B9-F5E6-EBF8-CFF7-B7FA1739A6F9}"/>
              </a:ext>
            </a:extLst>
          </p:cNvPr>
          <p:cNvSpPr txBox="1">
            <a:spLocks/>
          </p:cNvSpPr>
          <p:nvPr/>
        </p:nvSpPr>
        <p:spPr>
          <a:xfrm>
            <a:off x="6478820" y="5135861"/>
            <a:ext cx="779280" cy="553926"/>
          </a:xfrm>
          <a:prstGeom prst="rect">
            <a:avLst/>
          </a:prstGeom>
          <a:noFill/>
        </p:spPr>
        <p:txBody>
          <a:bodyPr wrap="none" rtlCol="0" anchor="ctr" anchorCtr="0">
            <a:spAutoFit/>
          </a:bodyPr>
          <a:lstStyle/>
          <a:p>
            <a:pPr algn="ctr" defTabSz="554437">
              <a:defRPr/>
            </a:pPr>
            <a:r>
              <a:rPr lang="en-US" sz="3000" b="1" dirty="0">
                <a:solidFill>
                  <a:srgbClr val="494A4A"/>
                </a:solidFill>
                <a:latin typeface="Montserrat SemiBold" pitchFamily="2" charset="77"/>
                <a:ea typeface="+mn-lt"/>
                <a:cs typeface="+mn-lt"/>
              </a:rPr>
              <a:t>06.</a:t>
            </a:r>
          </a:p>
        </p:txBody>
      </p:sp>
      <p:sp>
        <p:nvSpPr>
          <p:cNvPr id="47" name="Subtitle 2">
            <a:extLst>
              <a:ext uri="{FF2B5EF4-FFF2-40B4-BE49-F238E27FC236}">
                <a16:creationId xmlns:a16="http://schemas.microsoft.com/office/drawing/2014/main" id="{F222A9E2-6ACB-EB0B-CCCF-3A1CDFB62D19}"/>
              </a:ext>
            </a:extLst>
          </p:cNvPr>
          <p:cNvSpPr txBox="1">
            <a:spLocks/>
          </p:cNvSpPr>
          <p:nvPr/>
        </p:nvSpPr>
        <p:spPr>
          <a:xfrm>
            <a:off x="7268518" y="5213734"/>
            <a:ext cx="4155340" cy="67710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lnSpc>
                <a:spcPct val="100000"/>
              </a:lnSpc>
              <a:spcBef>
                <a:spcPts val="0"/>
              </a:spcBef>
              <a:buFontTx/>
              <a:defRPr/>
            </a:pPr>
            <a:r>
              <a:rPr lang="en-US" sz="1100" b="1" dirty="0">
                <a:solidFill>
                  <a:srgbClr val="494949"/>
                </a:solidFill>
                <a:latin typeface="+mn-lt"/>
                <a:ea typeface="+mn-lt"/>
                <a:cs typeface="+mn-lt"/>
              </a:rPr>
              <a:t>Validation &amp; Sign-Off:</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Stakeholders:</a:t>
            </a:r>
            <a:r>
              <a:rPr lang="en-US" sz="1100" dirty="0">
                <a:solidFill>
                  <a:srgbClr val="494949"/>
                </a:solidFill>
                <a:latin typeface="+mn-lt"/>
                <a:ea typeface="+mn-lt"/>
                <a:cs typeface="+mn-lt"/>
              </a:rPr>
              <a:t> Head of AI, CX Lead, and Contact Center Manager.</a:t>
            </a:r>
          </a:p>
          <a:p>
            <a:pPr marL="628604" lvl="1" indent="-171450" algn="l" defTabSz="914309" fontAlgn="ctr">
              <a:lnSpc>
                <a:spcPct val="100000"/>
              </a:lnSpc>
              <a:spcBef>
                <a:spcPts val="0"/>
              </a:spcBef>
              <a:buFont typeface="Arial" panose="020B0604020202020204" pitchFamily="34" charset="0"/>
              <a:buChar char="○"/>
              <a:defRPr/>
            </a:pPr>
            <a:r>
              <a:rPr lang="en-US" sz="1100" b="1" dirty="0">
                <a:solidFill>
                  <a:srgbClr val="494949"/>
                </a:solidFill>
                <a:latin typeface="+mn-lt"/>
                <a:ea typeface="+mn-lt"/>
                <a:cs typeface="+mn-lt"/>
              </a:rPr>
              <a:t>Testing: </a:t>
            </a:r>
            <a:r>
              <a:rPr lang="en-US" sz="1100" dirty="0">
                <a:solidFill>
                  <a:srgbClr val="494949"/>
                </a:solidFill>
                <a:latin typeface="+mn-lt"/>
                <a:ea typeface="+mn-lt"/>
                <a:cs typeface="+mn-lt"/>
              </a:rPr>
              <a:t>Pilot with 10 agents for 4 weeks. Sign-off on final version after reviewing pilot results.</a:t>
            </a:r>
          </a:p>
        </p:txBody>
      </p:sp>
    </p:spTree>
    <p:extLst>
      <p:ext uri="{BB962C8B-B14F-4D97-AF65-F5344CB8AC3E}">
        <p14:creationId xmlns:p14="http://schemas.microsoft.com/office/powerpoint/2010/main" val="140267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47C73-92E9-E966-0E88-A186EA2C9082}"/>
            </a:ext>
          </a:extLst>
        </p:cNvPr>
        <p:cNvGrpSpPr/>
        <p:nvPr/>
      </p:nvGrpSpPr>
      <p:grpSpPr>
        <a:xfrm>
          <a:off x="0" y="0"/>
          <a:ext cx="0" cy="0"/>
          <a:chOff x="0" y="0"/>
          <a:chExt cx="0" cy="0"/>
        </a:xfrm>
      </p:grpSpPr>
      <p:pic>
        <p:nvPicPr>
          <p:cNvPr id="15" name="Graphic 14" descr="Checkbox Checked with solid fill">
            <a:extLst>
              <a:ext uri="{FF2B5EF4-FFF2-40B4-BE49-F238E27FC236}">
                <a16:creationId xmlns:a16="http://schemas.microsoft.com/office/drawing/2014/main" id="{82D7D43F-A33E-5082-9647-B98B238632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16" name="Rectangle 15">
            <a:extLst>
              <a:ext uri="{FF2B5EF4-FFF2-40B4-BE49-F238E27FC236}">
                <a16:creationId xmlns:a16="http://schemas.microsoft.com/office/drawing/2014/main" id="{9E671013-91C0-32E9-A1F6-117851BCB35A}"/>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7" name="Title 10">
            <a:extLst>
              <a:ext uri="{FF2B5EF4-FFF2-40B4-BE49-F238E27FC236}">
                <a16:creationId xmlns:a16="http://schemas.microsoft.com/office/drawing/2014/main" id="{FF2EE5FE-3608-6803-0425-072E5C68C981}"/>
              </a:ext>
            </a:extLst>
          </p:cNvPr>
          <p:cNvSpPr>
            <a:spLocks/>
          </p:cNvSpPr>
          <p:nvPr>
            <p:ph type="title"/>
          </p:nvPr>
        </p:nvSpPr>
        <p:spPr>
          <a:xfrm>
            <a:off x="368967" y="418485"/>
            <a:ext cx="5828286" cy="452852"/>
          </a:xfrm>
        </p:spPr>
        <p:txBody>
          <a:bodyPr/>
          <a:lstStyle/>
          <a:p>
            <a:r>
              <a:rPr lang="en-US" sz="2800" dirty="0">
                <a:solidFill>
                  <a:schemeClr val="accent1"/>
                </a:solidFill>
              </a:rPr>
              <a:t>2.2.4</a:t>
            </a:r>
            <a:r>
              <a:rPr lang="en-US" sz="2800" dirty="0"/>
              <a:t> Data requirements</a:t>
            </a:r>
          </a:p>
        </p:txBody>
      </p:sp>
      <p:sp>
        <p:nvSpPr>
          <p:cNvPr id="6" name="TextBox 5">
            <a:extLst>
              <a:ext uri="{FF2B5EF4-FFF2-40B4-BE49-F238E27FC236}">
                <a16:creationId xmlns:a16="http://schemas.microsoft.com/office/drawing/2014/main" id="{59531F67-8EC4-5979-EBE9-011E3E865517}"/>
              </a:ext>
            </a:extLst>
          </p:cNvPr>
          <p:cNvSpPr txBox="1">
            <a:spLocks/>
          </p:cNvSpPr>
          <p:nvPr/>
        </p:nvSpPr>
        <p:spPr>
          <a:xfrm>
            <a:off x="399015" y="827715"/>
            <a:ext cx="6234003" cy="369332"/>
          </a:xfrm>
          <a:prstGeom prst="rect">
            <a:avLst/>
          </a:prstGeom>
          <a:noFill/>
        </p:spPr>
        <p:txBody>
          <a:bodyPr wrap="square">
            <a:spAutoFit/>
          </a:bodyPr>
          <a:lstStyle/>
          <a:p>
            <a:pPr defTabSz="914309">
              <a:defRPr/>
            </a:pPr>
            <a:r>
              <a:rPr lang="en-US" b="1" dirty="0">
                <a:solidFill>
                  <a:srgbClr val="5E3391"/>
                </a:solidFill>
                <a:ea typeface="+mn-lt"/>
                <a:cs typeface="+mn-lt"/>
              </a:rPr>
              <a:t>The data requirements for our AI solution are defined below.</a:t>
            </a:r>
          </a:p>
        </p:txBody>
      </p:sp>
      <p:sp>
        <p:nvSpPr>
          <p:cNvPr id="4" name="Rectangle 3">
            <a:extLst>
              <a:ext uri="{FF2B5EF4-FFF2-40B4-BE49-F238E27FC236}">
                <a16:creationId xmlns:a16="http://schemas.microsoft.com/office/drawing/2014/main" id="{9DEFB821-C238-E58D-F2C7-06A4804FBB6F}"/>
              </a:ext>
              <a:ext uri="{C183D7F6-B498-43B3-948B-1728B52AA6E4}">
                <adec:decorative xmlns:adec="http://schemas.microsoft.com/office/drawing/2017/decorative" val="1"/>
              </a:ext>
            </a:extLst>
          </p:cNvPr>
          <p:cNvSpPr>
            <a:spLocks/>
          </p:cNvSpPr>
          <p:nvPr/>
        </p:nvSpPr>
        <p:spPr>
          <a:xfrm>
            <a:off x="475565" y="1456069"/>
            <a:ext cx="5412443" cy="1169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 name="Rectangle 4">
            <a:extLst>
              <a:ext uri="{FF2B5EF4-FFF2-40B4-BE49-F238E27FC236}">
                <a16:creationId xmlns:a16="http://schemas.microsoft.com/office/drawing/2014/main" id="{07782C40-B0E4-AB2B-729C-FE6703BB3795}"/>
              </a:ext>
              <a:ext uri="{C183D7F6-B498-43B3-948B-1728B52AA6E4}">
                <adec:decorative xmlns:adec="http://schemas.microsoft.com/office/drawing/2017/decorative" val="1"/>
              </a:ext>
            </a:extLst>
          </p:cNvPr>
          <p:cNvSpPr>
            <a:spLocks/>
          </p:cNvSpPr>
          <p:nvPr/>
        </p:nvSpPr>
        <p:spPr>
          <a:xfrm>
            <a:off x="475563" y="1456069"/>
            <a:ext cx="129014" cy="1129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8" name="Subtitle 2">
            <a:extLst>
              <a:ext uri="{FF2B5EF4-FFF2-40B4-BE49-F238E27FC236}">
                <a16:creationId xmlns:a16="http://schemas.microsoft.com/office/drawing/2014/main" id="{38DFD643-FD0D-FC43-0144-8551E22C7345}"/>
              </a:ext>
            </a:extLst>
          </p:cNvPr>
          <p:cNvSpPr txBox="1">
            <a:spLocks/>
          </p:cNvSpPr>
          <p:nvPr/>
        </p:nvSpPr>
        <p:spPr>
          <a:xfrm>
            <a:off x="1282882" y="1510578"/>
            <a:ext cx="4408404" cy="1046304"/>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000" b="1" dirty="0">
                <a:solidFill>
                  <a:srgbClr val="494949"/>
                </a:solidFill>
                <a:latin typeface="+mn-lt"/>
                <a:ea typeface="+mn-lt"/>
                <a:cs typeface="+mn-lt"/>
              </a:rPr>
              <a:t>Business Outcome &amp; Relevant Metrics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Outcome: </a:t>
            </a:r>
            <a:r>
              <a:rPr lang="en-US" sz="1000" dirty="0">
                <a:solidFill>
                  <a:srgbClr val="494949"/>
                </a:solidFill>
                <a:latin typeface="+mn-lt"/>
                <a:ea typeface="+mn-lt"/>
                <a:cs typeface="+mn-lt"/>
              </a:rPr>
              <a:t>Decrease average wait times from 6 minutes to 2 minutes; boost NPS by 5 points.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Metrics: </a:t>
            </a:r>
            <a:r>
              <a:rPr lang="en-US" sz="1000" dirty="0">
                <a:solidFill>
                  <a:srgbClr val="494949"/>
                </a:solidFill>
                <a:latin typeface="+mn-lt"/>
                <a:ea typeface="+mn-lt"/>
                <a:cs typeface="+mn-lt"/>
              </a:rPr>
              <a:t>Average wait time (AWT), Net Promoter Score (NPS), Agent Productivity (calls handled/hour).</a:t>
            </a:r>
          </a:p>
        </p:txBody>
      </p:sp>
      <p:sp>
        <p:nvSpPr>
          <p:cNvPr id="51" name="TextBox 50">
            <a:extLst>
              <a:ext uri="{FF2B5EF4-FFF2-40B4-BE49-F238E27FC236}">
                <a16:creationId xmlns:a16="http://schemas.microsoft.com/office/drawing/2014/main" id="{F14FFB6F-B2AD-8863-FEF7-3EB9BF32E652}"/>
              </a:ext>
            </a:extLst>
          </p:cNvPr>
          <p:cNvSpPr txBox="1">
            <a:spLocks/>
          </p:cNvSpPr>
          <p:nvPr/>
        </p:nvSpPr>
        <p:spPr>
          <a:xfrm>
            <a:off x="604578" y="1725504"/>
            <a:ext cx="678304"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01.</a:t>
            </a:r>
          </a:p>
        </p:txBody>
      </p:sp>
      <p:sp>
        <p:nvSpPr>
          <p:cNvPr id="8" name="Rectangle 7">
            <a:extLst>
              <a:ext uri="{FF2B5EF4-FFF2-40B4-BE49-F238E27FC236}">
                <a16:creationId xmlns:a16="http://schemas.microsoft.com/office/drawing/2014/main" id="{124D9297-850F-6019-82EE-01D73765C486}"/>
              </a:ext>
              <a:ext uri="{C183D7F6-B498-43B3-948B-1728B52AA6E4}">
                <adec:decorative xmlns:adec="http://schemas.microsoft.com/office/drawing/2017/decorative" val="1"/>
              </a:ext>
            </a:extLst>
          </p:cNvPr>
          <p:cNvSpPr>
            <a:spLocks/>
          </p:cNvSpPr>
          <p:nvPr/>
        </p:nvSpPr>
        <p:spPr>
          <a:xfrm>
            <a:off x="475564" y="2756616"/>
            <a:ext cx="5412443" cy="1539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9" name="Rectangle 8">
            <a:extLst>
              <a:ext uri="{FF2B5EF4-FFF2-40B4-BE49-F238E27FC236}">
                <a16:creationId xmlns:a16="http://schemas.microsoft.com/office/drawing/2014/main" id="{6859543B-233E-FF27-09F0-61E2A3B69A02}"/>
              </a:ext>
              <a:ext uri="{C183D7F6-B498-43B3-948B-1728B52AA6E4}">
                <adec:decorative xmlns:adec="http://schemas.microsoft.com/office/drawing/2017/decorative" val="1"/>
              </a:ext>
            </a:extLst>
          </p:cNvPr>
          <p:cNvSpPr>
            <a:spLocks/>
          </p:cNvSpPr>
          <p:nvPr/>
        </p:nvSpPr>
        <p:spPr>
          <a:xfrm>
            <a:off x="475564" y="2755669"/>
            <a:ext cx="129013" cy="1539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2" name="Subtitle 2">
            <a:extLst>
              <a:ext uri="{FF2B5EF4-FFF2-40B4-BE49-F238E27FC236}">
                <a16:creationId xmlns:a16="http://schemas.microsoft.com/office/drawing/2014/main" id="{00B11D67-F1BD-0DDC-2B12-3F923C0288D0}"/>
              </a:ext>
            </a:extLst>
          </p:cNvPr>
          <p:cNvSpPr txBox="1">
            <a:spLocks/>
          </p:cNvSpPr>
          <p:nvPr/>
        </p:nvSpPr>
        <p:spPr>
          <a:xfrm>
            <a:off x="1325357" y="2804369"/>
            <a:ext cx="4476636" cy="130788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000" b="1" dirty="0">
                <a:solidFill>
                  <a:srgbClr val="494949"/>
                </a:solidFill>
                <a:latin typeface="+mn-lt"/>
                <a:ea typeface="+mn-lt"/>
                <a:cs typeface="+mn-lt"/>
              </a:rPr>
              <a:t>Potential Data Sources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CRM: </a:t>
            </a:r>
            <a:r>
              <a:rPr lang="en-US" sz="1000" dirty="0">
                <a:solidFill>
                  <a:srgbClr val="494949"/>
                </a:solidFill>
                <a:latin typeface="+mn-lt"/>
                <a:ea typeface="+mn-lt"/>
                <a:cs typeface="+mn-lt"/>
              </a:rPr>
              <a:t>Houses customer profiles, policy details, and call history.</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Contact Center Transcripts: </a:t>
            </a:r>
            <a:r>
              <a:rPr lang="en-US" sz="1000" dirty="0">
                <a:solidFill>
                  <a:srgbClr val="494949"/>
                </a:solidFill>
                <a:latin typeface="+mn-lt"/>
                <a:ea typeface="+mn-lt"/>
                <a:cs typeface="+mn-lt"/>
              </a:rPr>
              <a:t>Text logs of customer-agent interactions (where available).</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Agent Notes: </a:t>
            </a:r>
            <a:r>
              <a:rPr lang="en-US" sz="1000" dirty="0">
                <a:solidFill>
                  <a:srgbClr val="494949"/>
                </a:solidFill>
                <a:latin typeface="+mn-lt"/>
                <a:ea typeface="+mn-lt"/>
                <a:cs typeface="+mn-lt"/>
              </a:rPr>
              <a:t>Key takeaways or manual updates during/after calls.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Customer Satisfaction Surveys: </a:t>
            </a:r>
            <a:r>
              <a:rPr lang="en-US" sz="1000" dirty="0">
                <a:solidFill>
                  <a:srgbClr val="494949"/>
                </a:solidFill>
                <a:latin typeface="+mn-lt"/>
                <a:ea typeface="+mn-lt"/>
                <a:cs typeface="+mn-lt"/>
              </a:rPr>
              <a:t>Post-call feedback scores and comments.</a:t>
            </a:r>
          </a:p>
        </p:txBody>
      </p:sp>
      <p:sp>
        <p:nvSpPr>
          <p:cNvPr id="52" name="TextBox 51">
            <a:extLst>
              <a:ext uri="{FF2B5EF4-FFF2-40B4-BE49-F238E27FC236}">
                <a16:creationId xmlns:a16="http://schemas.microsoft.com/office/drawing/2014/main" id="{FA6F5E7C-91DE-8C4E-0CB0-63DA649F5C1A}"/>
              </a:ext>
            </a:extLst>
          </p:cNvPr>
          <p:cNvSpPr txBox="1">
            <a:spLocks/>
          </p:cNvSpPr>
          <p:nvPr/>
        </p:nvSpPr>
        <p:spPr>
          <a:xfrm>
            <a:off x="562105" y="3199329"/>
            <a:ext cx="763252" cy="553926"/>
          </a:xfrm>
          <a:prstGeom prst="rect">
            <a:avLst/>
          </a:prstGeom>
          <a:noFill/>
        </p:spPr>
        <p:txBody>
          <a:bodyPr wrap="none" rtlCol="0" anchor="ctr" anchorCtr="0">
            <a:spAutoFit/>
          </a:bodyPr>
          <a:lstStyle/>
          <a:p>
            <a:pPr algn="ctr" defTabSz="554437">
              <a:defRPr/>
            </a:pPr>
            <a:r>
              <a:rPr lang="en-US" sz="3000" b="1" dirty="0">
                <a:solidFill>
                  <a:srgbClr val="5090C4"/>
                </a:solidFill>
                <a:latin typeface="Montserrat SemiBold" pitchFamily="2" charset="77"/>
                <a:ea typeface="+mn-lt"/>
                <a:cs typeface="+mn-lt"/>
              </a:rPr>
              <a:t>02.</a:t>
            </a:r>
          </a:p>
        </p:txBody>
      </p:sp>
      <p:sp>
        <p:nvSpPr>
          <p:cNvPr id="11" name="Rectangle 10">
            <a:extLst>
              <a:ext uri="{FF2B5EF4-FFF2-40B4-BE49-F238E27FC236}">
                <a16:creationId xmlns:a16="http://schemas.microsoft.com/office/drawing/2014/main" id="{E6DF2411-679A-DB9D-4228-DC13EE4DDA9E}"/>
              </a:ext>
              <a:ext uri="{C183D7F6-B498-43B3-948B-1728B52AA6E4}">
                <adec:decorative xmlns:adec="http://schemas.microsoft.com/office/drawing/2017/decorative" val="1"/>
              </a:ext>
            </a:extLst>
          </p:cNvPr>
          <p:cNvSpPr>
            <a:spLocks/>
          </p:cNvSpPr>
          <p:nvPr/>
        </p:nvSpPr>
        <p:spPr>
          <a:xfrm>
            <a:off x="475565" y="4497797"/>
            <a:ext cx="5412443" cy="1830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2" name="Rectangle 11">
            <a:extLst>
              <a:ext uri="{FF2B5EF4-FFF2-40B4-BE49-F238E27FC236}">
                <a16:creationId xmlns:a16="http://schemas.microsoft.com/office/drawing/2014/main" id="{DCE53A61-E200-2800-A7A6-0183EB18DED7}"/>
              </a:ext>
              <a:ext uri="{C183D7F6-B498-43B3-948B-1728B52AA6E4}">
                <adec:decorative xmlns:adec="http://schemas.microsoft.com/office/drawing/2017/decorative" val="1"/>
              </a:ext>
            </a:extLst>
          </p:cNvPr>
          <p:cNvSpPr>
            <a:spLocks/>
          </p:cNvSpPr>
          <p:nvPr/>
        </p:nvSpPr>
        <p:spPr>
          <a:xfrm>
            <a:off x="475564" y="4497797"/>
            <a:ext cx="129013" cy="1830931"/>
          </a:xfrm>
          <a:prstGeom prst="rect">
            <a:avLst/>
          </a:prstGeom>
          <a:solidFill>
            <a:schemeClr val="tx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5" name="Subtitle 2">
            <a:extLst>
              <a:ext uri="{FF2B5EF4-FFF2-40B4-BE49-F238E27FC236}">
                <a16:creationId xmlns:a16="http://schemas.microsoft.com/office/drawing/2014/main" id="{908A4D7D-84A8-C1DF-78F6-5CB2106544DA}"/>
              </a:ext>
            </a:extLst>
          </p:cNvPr>
          <p:cNvSpPr txBox="1">
            <a:spLocks/>
          </p:cNvSpPr>
          <p:nvPr/>
        </p:nvSpPr>
        <p:spPr>
          <a:xfrm>
            <a:off x="1373008" y="4666674"/>
            <a:ext cx="4408404" cy="152329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000" b="1" dirty="0">
                <a:solidFill>
                  <a:srgbClr val="494949"/>
                </a:solidFill>
                <a:latin typeface="+mn-lt"/>
                <a:ea typeface="+mn-lt"/>
                <a:cs typeface="+mn-lt"/>
              </a:rPr>
              <a:t>Key Data Fields or Types</a:t>
            </a:r>
          </a:p>
          <a:p>
            <a:pPr marL="628604" lvl="1" indent="-171450" algn="l" defTabSz="914309" fontAlgn="ctr">
              <a:buFont typeface="Arial" panose="020B0604020202020204" pitchFamily="34" charset="0"/>
              <a:buChar char="•"/>
              <a:defRPr/>
            </a:pPr>
            <a:r>
              <a:rPr lang="en-US" sz="1000" dirty="0">
                <a:solidFill>
                  <a:srgbClr val="494949"/>
                </a:solidFill>
                <a:latin typeface="+mn-lt"/>
                <a:ea typeface="+mn-lt"/>
                <a:cs typeface="+mn-lt"/>
              </a:rPr>
              <a:t>Customer identifier (e.g. account number, policy number)</a:t>
            </a:r>
          </a:p>
          <a:p>
            <a:pPr marL="628604" lvl="1" indent="-171450" algn="l" defTabSz="914309" fontAlgn="ctr">
              <a:buFont typeface="Arial" panose="020B0604020202020204" pitchFamily="34" charset="0"/>
              <a:buChar char="•"/>
              <a:defRPr/>
            </a:pPr>
            <a:r>
              <a:rPr lang="en-US" sz="1000" dirty="0">
                <a:solidFill>
                  <a:srgbClr val="494949"/>
                </a:solidFill>
                <a:latin typeface="+mn-lt"/>
                <a:ea typeface="+mn-lt"/>
                <a:cs typeface="+mn-lt"/>
              </a:rPr>
              <a:t>Call start/end times and duration</a:t>
            </a:r>
          </a:p>
          <a:p>
            <a:pPr marL="628604" lvl="1" indent="-171450" algn="l" defTabSz="914309" fontAlgn="ctr">
              <a:buFont typeface="Arial" panose="020B0604020202020204" pitchFamily="34" charset="0"/>
              <a:buChar char="•"/>
              <a:defRPr/>
            </a:pPr>
            <a:r>
              <a:rPr lang="en-US" sz="1000" dirty="0">
                <a:solidFill>
                  <a:srgbClr val="494949"/>
                </a:solidFill>
                <a:latin typeface="+mn-lt"/>
                <a:ea typeface="+mn-lt"/>
                <a:cs typeface="+mn-lt"/>
              </a:rPr>
              <a:t>Transcript text (key phrases, sentiment indicators)</a:t>
            </a:r>
          </a:p>
          <a:p>
            <a:pPr marL="628604" lvl="1" indent="-171450" algn="l" defTabSz="914309" fontAlgn="ctr">
              <a:buFont typeface="Arial" panose="020B0604020202020204" pitchFamily="34" charset="0"/>
              <a:buChar char="•"/>
              <a:defRPr/>
            </a:pPr>
            <a:r>
              <a:rPr lang="en-US" sz="1000" dirty="0">
                <a:solidFill>
                  <a:srgbClr val="494949"/>
                </a:solidFill>
                <a:latin typeface="+mn-lt"/>
                <a:ea typeface="+mn-lt"/>
                <a:cs typeface="+mn-lt"/>
              </a:rPr>
              <a:t>Agent action codes (e.g. claim processed, policy updated)</a:t>
            </a:r>
          </a:p>
          <a:p>
            <a:pPr marL="628604" lvl="1" indent="-171450" algn="l" defTabSz="914309" fontAlgn="ctr">
              <a:buFont typeface="Arial" panose="020B0604020202020204" pitchFamily="34" charset="0"/>
              <a:buChar char="•"/>
              <a:defRPr/>
            </a:pPr>
            <a:r>
              <a:rPr lang="en-US" sz="1000" dirty="0">
                <a:solidFill>
                  <a:srgbClr val="494949"/>
                </a:solidFill>
                <a:latin typeface="+mn-lt"/>
                <a:ea typeface="+mn-lt"/>
                <a:cs typeface="+mn-lt"/>
              </a:rPr>
              <a:t>Survey responses (rating scale, free-text comments)</a:t>
            </a:r>
          </a:p>
          <a:p>
            <a:pPr algn="l" defTabSz="914309" fontAlgn="ctr">
              <a:lnSpc>
                <a:spcPct val="100000"/>
              </a:lnSpc>
              <a:spcBef>
                <a:spcPts val="0"/>
              </a:spcBef>
              <a:defRPr/>
            </a:pPr>
            <a:endParaRPr lang="en-US" sz="1200" dirty="0">
              <a:solidFill>
                <a:srgbClr val="494949"/>
              </a:solidFill>
              <a:latin typeface="+mn-lt"/>
              <a:ea typeface="+mn-lt"/>
              <a:cs typeface="+mn-lt"/>
            </a:endParaRPr>
          </a:p>
        </p:txBody>
      </p:sp>
      <p:sp>
        <p:nvSpPr>
          <p:cNvPr id="53" name="TextBox 52">
            <a:extLst>
              <a:ext uri="{FF2B5EF4-FFF2-40B4-BE49-F238E27FC236}">
                <a16:creationId xmlns:a16="http://schemas.microsoft.com/office/drawing/2014/main" id="{805E430E-C3CA-9F73-50B5-FCC87F4437B0}"/>
              </a:ext>
            </a:extLst>
          </p:cNvPr>
          <p:cNvSpPr txBox="1">
            <a:spLocks/>
          </p:cNvSpPr>
          <p:nvPr/>
        </p:nvSpPr>
        <p:spPr>
          <a:xfrm>
            <a:off x="562106" y="5135861"/>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03.</a:t>
            </a:r>
          </a:p>
        </p:txBody>
      </p:sp>
      <p:sp>
        <p:nvSpPr>
          <p:cNvPr id="18" name="Rectangle 17">
            <a:extLst>
              <a:ext uri="{FF2B5EF4-FFF2-40B4-BE49-F238E27FC236}">
                <a16:creationId xmlns:a16="http://schemas.microsoft.com/office/drawing/2014/main" id="{352449E2-2089-6644-3B00-24DAB0927E75}"/>
              </a:ext>
              <a:ext uri="{C183D7F6-B498-43B3-948B-1728B52AA6E4}">
                <adec:decorative xmlns:adec="http://schemas.microsoft.com/office/drawing/2017/decorative" val="1"/>
              </a:ext>
            </a:extLst>
          </p:cNvPr>
          <p:cNvSpPr>
            <a:spLocks/>
          </p:cNvSpPr>
          <p:nvPr/>
        </p:nvSpPr>
        <p:spPr>
          <a:xfrm>
            <a:off x="6410589" y="871337"/>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9" name="Rectangle 18">
            <a:extLst>
              <a:ext uri="{FF2B5EF4-FFF2-40B4-BE49-F238E27FC236}">
                <a16:creationId xmlns:a16="http://schemas.microsoft.com/office/drawing/2014/main" id="{C3C639C8-42A0-BF3A-A19E-1B9A1E094D1B}"/>
              </a:ext>
              <a:ext uri="{C183D7F6-B498-43B3-948B-1728B52AA6E4}">
                <adec:decorative xmlns:adec="http://schemas.microsoft.com/office/drawing/2017/decorative" val="1"/>
              </a:ext>
            </a:extLst>
          </p:cNvPr>
          <p:cNvSpPr>
            <a:spLocks/>
          </p:cNvSpPr>
          <p:nvPr/>
        </p:nvSpPr>
        <p:spPr>
          <a:xfrm>
            <a:off x="6410588" y="871337"/>
            <a:ext cx="106666" cy="146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1" name="Subtitle 2">
            <a:extLst>
              <a:ext uri="{FF2B5EF4-FFF2-40B4-BE49-F238E27FC236}">
                <a16:creationId xmlns:a16="http://schemas.microsoft.com/office/drawing/2014/main" id="{016FD52A-6964-A196-5504-35E095D429A5}"/>
              </a:ext>
            </a:extLst>
          </p:cNvPr>
          <p:cNvSpPr txBox="1">
            <a:spLocks/>
          </p:cNvSpPr>
          <p:nvPr/>
        </p:nvSpPr>
        <p:spPr>
          <a:xfrm>
            <a:off x="7219734" y="949247"/>
            <a:ext cx="4496701" cy="107721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000" b="1" dirty="0">
                <a:solidFill>
                  <a:srgbClr val="494949"/>
                </a:solidFill>
                <a:latin typeface="+mn-lt"/>
                <a:ea typeface="+mn-lt"/>
                <a:cs typeface="+mn-lt"/>
              </a:rPr>
              <a:t>High-Level Quality &amp; Coverage Considerations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Known Gaps: </a:t>
            </a:r>
            <a:r>
              <a:rPr lang="en-US" sz="1000" dirty="0">
                <a:solidFill>
                  <a:srgbClr val="494949"/>
                </a:solidFill>
                <a:latin typeface="+mn-lt"/>
                <a:ea typeface="+mn-lt"/>
                <a:cs typeface="+mn-lt"/>
              </a:rPr>
              <a:t>~10% of calls lack transcripts due to prior technology limitations.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Data Completeness: </a:t>
            </a:r>
            <a:r>
              <a:rPr lang="en-US" sz="1000" dirty="0">
                <a:solidFill>
                  <a:srgbClr val="494949"/>
                </a:solidFill>
                <a:latin typeface="+mn-lt"/>
                <a:ea typeface="+mn-lt"/>
                <a:cs typeface="+mn-lt"/>
              </a:rPr>
              <a:t>CRM data is generally robust for the last 2 years; older records may be archived or partially missing.</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Potential Bias: </a:t>
            </a:r>
            <a:r>
              <a:rPr lang="en-US" sz="1000" dirty="0">
                <a:solidFill>
                  <a:srgbClr val="494949"/>
                </a:solidFill>
                <a:latin typeface="+mn-lt"/>
                <a:ea typeface="+mn-lt"/>
                <a:cs typeface="+mn-lt"/>
              </a:rPr>
              <a:t>Agents might inconsistently record notes, affecting text analysis.</a:t>
            </a:r>
          </a:p>
        </p:txBody>
      </p:sp>
      <p:sp>
        <p:nvSpPr>
          <p:cNvPr id="58" name="TextBox 57">
            <a:extLst>
              <a:ext uri="{FF2B5EF4-FFF2-40B4-BE49-F238E27FC236}">
                <a16:creationId xmlns:a16="http://schemas.microsoft.com/office/drawing/2014/main" id="{9ABCC48A-18A3-3837-1C33-E60C8AD06DD6}"/>
              </a:ext>
            </a:extLst>
          </p:cNvPr>
          <p:cNvSpPr txBox="1">
            <a:spLocks/>
          </p:cNvSpPr>
          <p:nvPr/>
        </p:nvSpPr>
        <p:spPr>
          <a:xfrm>
            <a:off x="6468403" y="1140772"/>
            <a:ext cx="800115"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04.</a:t>
            </a:r>
          </a:p>
        </p:txBody>
      </p:sp>
      <p:sp>
        <p:nvSpPr>
          <p:cNvPr id="20" name="Rectangle 19">
            <a:extLst>
              <a:ext uri="{FF2B5EF4-FFF2-40B4-BE49-F238E27FC236}">
                <a16:creationId xmlns:a16="http://schemas.microsoft.com/office/drawing/2014/main" id="{38EC2864-67DC-CCF0-7EEE-C05E7F24C939}"/>
              </a:ext>
              <a:ext uri="{C183D7F6-B498-43B3-948B-1728B52AA6E4}">
                <adec:decorative xmlns:adec="http://schemas.microsoft.com/office/drawing/2017/decorative" val="1"/>
              </a:ext>
            </a:extLst>
          </p:cNvPr>
          <p:cNvSpPr>
            <a:spLocks/>
          </p:cNvSpPr>
          <p:nvPr/>
        </p:nvSpPr>
        <p:spPr>
          <a:xfrm>
            <a:off x="6410588" y="2507136"/>
            <a:ext cx="5412443" cy="1135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1" name="Rectangle 20">
            <a:extLst>
              <a:ext uri="{FF2B5EF4-FFF2-40B4-BE49-F238E27FC236}">
                <a16:creationId xmlns:a16="http://schemas.microsoft.com/office/drawing/2014/main" id="{10BCA2EC-060D-5983-2A3E-27C37F01A26D}"/>
              </a:ext>
              <a:ext uri="{C183D7F6-B498-43B3-948B-1728B52AA6E4}">
                <adec:decorative xmlns:adec="http://schemas.microsoft.com/office/drawing/2017/decorative" val="1"/>
              </a:ext>
            </a:extLst>
          </p:cNvPr>
          <p:cNvSpPr>
            <a:spLocks/>
          </p:cNvSpPr>
          <p:nvPr/>
        </p:nvSpPr>
        <p:spPr>
          <a:xfrm>
            <a:off x="6410587" y="2507136"/>
            <a:ext cx="106666" cy="11298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4" name="Subtitle 2">
            <a:extLst>
              <a:ext uri="{FF2B5EF4-FFF2-40B4-BE49-F238E27FC236}">
                <a16:creationId xmlns:a16="http://schemas.microsoft.com/office/drawing/2014/main" id="{D693E0B5-5940-B1F2-9D5A-8E72E7EC8FF9}"/>
              </a:ext>
            </a:extLst>
          </p:cNvPr>
          <p:cNvSpPr txBox="1">
            <a:spLocks/>
          </p:cNvSpPr>
          <p:nvPr/>
        </p:nvSpPr>
        <p:spPr>
          <a:xfrm>
            <a:off x="7268518" y="2556110"/>
            <a:ext cx="4155340" cy="1046304"/>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000" b="1" dirty="0">
                <a:solidFill>
                  <a:srgbClr val="494949"/>
                </a:solidFill>
                <a:latin typeface="+mn-lt"/>
                <a:ea typeface="+mn-lt"/>
                <a:cs typeface="+mn-lt"/>
              </a:rPr>
              <a:t>Frequency &amp; Refresh Rate</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Current State: </a:t>
            </a:r>
            <a:r>
              <a:rPr lang="en-US" sz="1000" dirty="0">
                <a:solidFill>
                  <a:srgbClr val="494949"/>
                </a:solidFill>
                <a:latin typeface="+mn-lt"/>
                <a:ea typeface="+mn-lt"/>
                <a:cs typeface="+mn-lt"/>
              </a:rPr>
              <a:t>Transcripts are stored daily; CRM updates happen in real-time when agents modify records.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Future Need: </a:t>
            </a:r>
            <a:r>
              <a:rPr lang="en-US" sz="1000" dirty="0">
                <a:solidFill>
                  <a:srgbClr val="494949"/>
                </a:solidFill>
                <a:latin typeface="+mn-lt"/>
                <a:ea typeface="+mn-lt"/>
                <a:cs typeface="+mn-lt"/>
              </a:rPr>
              <a:t>Potential near real-time transcript processing for live Agent Assist suggestions.</a:t>
            </a:r>
          </a:p>
        </p:txBody>
      </p:sp>
      <p:sp>
        <p:nvSpPr>
          <p:cNvPr id="59" name="TextBox 58">
            <a:extLst>
              <a:ext uri="{FF2B5EF4-FFF2-40B4-BE49-F238E27FC236}">
                <a16:creationId xmlns:a16="http://schemas.microsoft.com/office/drawing/2014/main" id="{B9E68CEE-54A4-411F-D039-5F09675526BD}"/>
              </a:ext>
            </a:extLst>
          </p:cNvPr>
          <p:cNvSpPr txBox="1">
            <a:spLocks/>
          </p:cNvSpPr>
          <p:nvPr/>
        </p:nvSpPr>
        <p:spPr>
          <a:xfrm>
            <a:off x="6486832" y="2776571"/>
            <a:ext cx="763252" cy="553926"/>
          </a:xfrm>
          <a:prstGeom prst="rect">
            <a:avLst/>
          </a:prstGeom>
          <a:noFill/>
        </p:spPr>
        <p:txBody>
          <a:bodyPr wrap="none" rtlCol="0" anchor="ctr" anchorCtr="0">
            <a:spAutoFit/>
          </a:bodyPr>
          <a:lstStyle/>
          <a:p>
            <a:pPr algn="ctr" defTabSz="554437">
              <a:defRPr/>
            </a:pPr>
            <a:r>
              <a:rPr lang="en-US" sz="3000" b="1" dirty="0">
                <a:solidFill>
                  <a:srgbClr val="299C47"/>
                </a:solidFill>
                <a:latin typeface="Montserrat SemiBold" pitchFamily="2" charset="77"/>
                <a:ea typeface="+mn-lt"/>
                <a:cs typeface="+mn-lt"/>
              </a:rPr>
              <a:t>05.</a:t>
            </a:r>
          </a:p>
        </p:txBody>
      </p:sp>
      <p:sp>
        <p:nvSpPr>
          <p:cNvPr id="22" name="Rectangle 21">
            <a:extLst>
              <a:ext uri="{FF2B5EF4-FFF2-40B4-BE49-F238E27FC236}">
                <a16:creationId xmlns:a16="http://schemas.microsoft.com/office/drawing/2014/main" id="{4DE35A3E-6320-1510-6A25-37B4BDD3A5BA}"/>
              </a:ext>
              <a:ext uri="{C183D7F6-B498-43B3-948B-1728B52AA6E4}">
                <adec:decorative xmlns:adec="http://schemas.microsoft.com/office/drawing/2017/decorative" val="1"/>
              </a:ext>
            </a:extLst>
          </p:cNvPr>
          <p:cNvSpPr>
            <a:spLocks/>
          </p:cNvSpPr>
          <p:nvPr/>
        </p:nvSpPr>
        <p:spPr>
          <a:xfrm>
            <a:off x="6410589" y="3771406"/>
            <a:ext cx="5412443" cy="14091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3" name="Rectangle 22">
            <a:extLst>
              <a:ext uri="{FF2B5EF4-FFF2-40B4-BE49-F238E27FC236}">
                <a16:creationId xmlns:a16="http://schemas.microsoft.com/office/drawing/2014/main" id="{8B5F6E6F-2AD2-5B88-9351-3DCD324D9323}"/>
              </a:ext>
              <a:ext uri="{C183D7F6-B498-43B3-948B-1728B52AA6E4}">
                <adec:decorative xmlns:adec="http://schemas.microsoft.com/office/drawing/2017/decorative" val="1"/>
              </a:ext>
            </a:extLst>
          </p:cNvPr>
          <p:cNvSpPr>
            <a:spLocks/>
          </p:cNvSpPr>
          <p:nvPr/>
        </p:nvSpPr>
        <p:spPr>
          <a:xfrm>
            <a:off x="6410589" y="3771406"/>
            <a:ext cx="106665" cy="14091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7" name="Subtitle 2">
            <a:extLst>
              <a:ext uri="{FF2B5EF4-FFF2-40B4-BE49-F238E27FC236}">
                <a16:creationId xmlns:a16="http://schemas.microsoft.com/office/drawing/2014/main" id="{5D9EB219-F3B1-3217-3A5F-22E64DE73515}"/>
              </a:ext>
            </a:extLst>
          </p:cNvPr>
          <p:cNvSpPr txBox="1">
            <a:spLocks/>
          </p:cNvSpPr>
          <p:nvPr/>
        </p:nvSpPr>
        <p:spPr>
          <a:xfrm>
            <a:off x="7326331" y="3803416"/>
            <a:ext cx="4155340" cy="127710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000" b="1" dirty="0">
                <a:solidFill>
                  <a:srgbClr val="494949"/>
                </a:solidFill>
                <a:latin typeface="+mn-lt"/>
                <a:ea typeface="+mn-lt"/>
                <a:cs typeface="+mn-lt"/>
              </a:rPr>
              <a:t>Value Proposition</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Call Transcripts: </a:t>
            </a:r>
            <a:r>
              <a:rPr lang="en-US" sz="1000" dirty="0">
                <a:solidFill>
                  <a:srgbClr val="494949"/>
                </a:solidFill>
                <a:latin typeface="+mn-lt"/>
                <a:ea typeface="+mn-lt"/>
                <a:cs typeface="+mn-lt"/>
              </a:rPr>
              <a:t>Identify common questions to trigger quick knowledge base lookups, reducing handle time.</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Customer IDs: </a:t>
            </a:r>
            <a:r>
              <a:rPr lang="en-US" sz="1000" dirty="0">
                <a:solidFill>
                  <a:srgbClr val="494949"/>
                </a:solidFill>
                <a:latin typeface="+mn-lt"/>
                <a:ea typeface="+mn-lt"/>
                <a:cs typeface="+mn-lt"/>
              </a:rPr>
              <a:t>Track repeat callers, spot potential churn signals.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Survey Feedback: </a:t>
            </a:r>
            <a:r>
              <a:rPr lang="en-US" sz="1000" dirty="0">
                <a:solidFill>
                  <a:srgbClr val="494949"/>
                </a:solidFill>
                <a:latin typeface="+mn-lt"/>
                <a:ea typeface="+mn-lt"/>
                <a:cs typeface="+mn-lt"/>
              </a:rPr>
              <a:t>Gauge satisfaction changes after implementing Agent Assist prompts.</a:t>
            </a:r>
          </a:p>
        </p:txBody>
      </p:sp>
      <p:sp>
        <p:nvSpPr>
          <p:cNvPr id="60" name="TextBox 59">
            <a:extLst>
              <a:ext uri="{FF2B5EF4-FFF2-40B4-BE49-F238E27FC236}">
                <a16:creationId xmlns:a16="http://schemas.microsoft.com/office/drawing/2014/main" id="{AE8D4FB9-323D-B7C1-A573-BDB7D1038D5E}"/>
              </a:ext>
            </a:extLst>
          </p:cNvPr>
          <p:cNvSpPr txBox="1">
            <a:spLocks/>
          </p:cNvSpPr>
          <p:nvPr/>
        </p:nvSpPr>
        <p:spPr>
          <a:xfrm>
            <a:off x="6478820" y="4040841"/>
            <a:ext cx="779280" cy="553926"/>
          </a:xfrm>
          <a:prstGeom prst="rect">
            <a:avLst/>
          </a:prstGeom>
          <a:noFill/>
        </p:spPr>
        <p:txBody>
          <a:bodyPr wrap="none" rtlCol="0" anchor="ctr" anchorCtr="0">
            <a:spAutoFit/>
          </a:bodyPr>
          <a:lstStyle/>
          <a:p>
            <a:pPr algn="ctr" defTabSz="554437">
              <a:defRPr/>
            </a:pPr>
            <a:r>
              <a:rPr lang="en-US" sz="3000" b="1" dirty="0">
                <a:solidFill>
                  <a:srgbClr val="494A4A"/>
                </a:solidFill>
                <a:latin typeface="Montserrat SemiBold" pitchFamily="2" charset="77"/>
                <a:ea typeface="+mn-lt"/>
                <a:cs typeface="+mn-lt"/>
              </a:rPr>
              <a:t>06.</a:t>
            </a:r>
          </a:p>
        </p:txBody>
      </p:sp>
      <p:sp>
        <p:nvSpPr>
          <p:cNvPr id="2" name="Rectangle 1">
            <a:extLst>
              <a:ext uri="{FF2B5EF4-FFF2-40B4-BE49-F238E27FC236}">
                <a16:creationId xmlns:a16="http://schemas.microsoft.com/office/drawing/2014/main" id="{B8C9CEB3-A25F-B6F9-BE1E-A9731C2CEF9F}"/>
              </a:ext>
              <a:ext uri="{C183D7F6-B498-43B3-948B-1728B52AA6E4}">
                <adec:decorative xmlns:adec="http://schemas.microsoft.com/office/drawing/2017/decorative" val="1"/>
              </a:ext>
            </a:extLst>
          </p:cNvPr>
          <p:cNvSpPr>
            <a:spLocks/>
          </p:cNvSpPr>
          <p:nvPr/>
        </p:nvSpPr>
        <p:spPr>
          <a:xfrm>
            <a:off x="6410587" y="5305284"/>
            <a:ext cx="5412443" cy="1313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 name="Rectangle 2">
            <a:extLst>
              <a:ext uri="{FF2B5EF4-FFF2-40B4-BE49-F238E27FC236}">
                <a16:creationId xmlns:a16="http://schemas.microsoft.com/office/drawing/2014/main" id="{730BEAC9-FCE8-B5EF-809C-2316BAD90543}"/>
              </a:ext>
              <a:ext uri="{C183D7F6-B498-43B3-948B-1728B52AA6E4}">
                <adec:decorative xmlns:adec="http://schemas.microsoft.com/office/drawing/2017/decorative" val="1"/>
              </a:ext>
            </a:extLst>
          </p:cNvPr>
          <p:cNvSpPr>
            <a:spLocks/>
          </p:cNvSpPr>
          <p:nvPr/>
        </p:nvSpPr>
        <p:spPr>
          <a:xfrm>
            <a:off x="6410585" y="5300651"/>
            <a:ext cx="139258" cy="1313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4" name="Subtitle 2">
            <a:extLst>
              <a:ext uri="{FF2B5EF4-FFF2-40B4-BE49-F238E27FC236}">
                <a16:creationId xmlns:a16="http://schemas.microsoft.com/office/drawing/2014/main" id="{AB2A7D67-FA51-387D-4A07-CF58A2242F48}"/>
              </a:ext>
            </a:extLst>
          </p:cNvPr>
          <p:cNvSpPr txBox="1">
            <a:spLocks/>
          </p:cNvSpPr>
          <p:nvPr/>
        </p:nvSpPr>
        <p:spPr>
          <a:xfrm>
            <a:off x="7258100" y="5448124"/>
            <a:ext cx="4371795" cy="107721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000" b="1" dirty="0">
                <a:solidFill>
                  <a:srgbClr val="494949"/>
                </a:solidFill>
                <a:latin typeface="+mn-lt"/>
                <a:ea typeface="+mn-lt"/>
                <a:cs typeface="+mn-lt"/>
              </a:rPr>
              <a:t>Stakeholder Input</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Contact Center Ops: </a:t>
            </a:r>
            <a:r>
              <a:rPr lang="en-US" sz="1000" dirty="0">
                <a:solidFill>
                  <a:srgbClr val="494949"/>
                </a:solidFill>
                <a:latin typeface="+mn-lt"/>
                <a:ea typeface="+mn-lt"/>
                <a:cs typeface="+mn-lt"/>
              </a:rPr>
              <a:t>Confirms how transcripts are generated and stored.</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Sales Ops/CRM Owner: </a:t>
            </a:r>
            <a:r>
              <a:rPr lang="en-US" sz="1000" dirty="0">
                <a:solidFill>
                  <a:srgbClr val="494949"/>
                </a:solidFill>
                <a:latin typeface="+mn-lt"/>
                <a:ea typeface="+mn-lt"/>
                <a:cs typeface="+mn-lt"/>
              </a:rPr>
              <a:t>Validates the reliability of customer data fields.</a:t>
            </a:r>
          </a:p>
          <a:p>
            <a:pPr marL="628604" lvl="1" indent="-171450" algn="l" defTabSz="914309" fontAlgn="ctr">
              <a:buFont typeface="Arial" panose="020B0604020202020204" pitchFamily="34" charset="0"/>
              <a:buChar char="•"/>
              <a:defRPr/>
            </a:pPr>
            <a:r>
              <a:rPr lang="en-US" sz="1000" b="1" dirty="0">
                <a:solidFill>
                  <a:srgbClr val="494949"/>
                </a:solidFill>
                <a:latin typeface="+mn-lt"/>
                <a:ea typeface="+mn-lt"/>
                <a:cs typeface="+mn-lt"/>
              </a:rPr>
              <a:t>Data Analytics Team: </a:t>
            </a:r>
            <a:r>
              <a:rPr lang="en-US" sz="1000" dirty="0">
                <a:solidFill>
                  <a:srgbClr val="494949"/>
                </a:solidFill>
                <a:latin typeface="+mn-lt"/>
                <a:ea typeface="+mn-lt"/>
                <a:cs typeface="+mn-lt"/>
              </a:rPr>
              <a:t>Provides insights on current data ingestion flows and future real-time capabilities.</a:t>
            </a:r>
          </a:p>
        </p:txBody>
      </p:sp>
      <p:sp>
        <p:nvSpPr>
          <p:cNvPr id="13" name="TextBox 12">
            <a:extLst>
              <a:ext uri="{FF2B5EF4-FFF2-40B4-BE49-F238E27FC236}">
                <a16:creationId xmlns:a16="http://schemas.microsoft.com/office/drawing/2014/main" id="{7F2A69CF-3080-B68F-F63C-F41A4160C46D}"/>
              </a:ext>
            </a:extLst>
          </p:cNvPr>
          <p:cNvSpPr txBox="1">
            <a:spLocks/>
          </p:cNvSpPr>
          <p:nvPr/>
        </p:nvSpPr>
        <p:spPr>
          <a:xfrm>
            <a:off x="6463921" y="5670663"/>
            <a:ext cx="772868"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07.</a:t>
            </a:r>
          </a:p>
        </p:txBody>
      </p:sp>
    </p:spTree>
    <p:extLst>
      <p:ext uri="{BB962C8B-B14F-4D97-AF65-F5344CB8AC3E}">
        <p14:creationId xmlns:p14="http://schemas.microsoft.com/office/powerpoint/2010/main" val="378006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69583-E680-A4F2-D21B-43F160099C4F}"/>
            </a:ext>
          </a:extLst>
        </p:cNvPr>
        <p:cNvGrpSpPr/>
        <p:nvPr/>
      </p:nvGrpSpPr>
      <p:grpSpPr>
        <a:xfrm>
          <a:off x="0" y="0"/>
          <a:ext cx="0" cy="0"/>
          <a:chOff x="0" y="0"/>
          <a:chExt cx="0" cy="0"/>
        </a:xfrm>
      </p:grpSpPr>
      <p:pic>
        <p:nvPicPr>
          <p:cNvPr id="6" name="Graphic 5" descr="Checkbox Checked with solid fill">
            <a:extLst>
              <a:ext uri="{FF2B5EF4-FFF2-40B4-BE49-F238E27FC236}">
                <a16:creationId xmlns:a16="http://schemas.microsoft.com/office/drawing/2014/main" id="{AF3B5720-8CCF-BB86-EB71-829F2E5765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10" name="Rectangle 9">
            <a:extLst>
              <a:ext uri="{FF2B5EF4-FFF2-40B4-BE49-F238E27FC236}">
                <a16:creationId xmlns:a16="http://schemas.microsoft.com/office/drawing/2014/main" id="{B27D36CC-7A25-8642-FA92-4F55ABE1663B}"/>
              </a:ext>
            </a:extLst>
          </p:cNvPr>
          <p:cNvSpPr>
            <a:spLocks/>
          </p:cNvSpPr>
          <p:nvPr/>
        </p:nvSpPr>
        <p:spPr>
          <a:xfrm>
            <a:off x="10755666" y="906946"/>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2" name="Title 1">
            <a:extLst>
              <a:ext uri="{FF2B5EF4-FFF2-40B4-BE49-F238E27FC236}">
                <a16:creationId xmlns:a16="http://schemas.microsoft.com/office/drawing/2014/main" id="{ABCFB58A-7407-EEA2-1ADD-444E216E9573}"/>
              </a:ext>
            </a:extLst>
          </p:cNvPr>
          <p:cNvSpPr>
            <a:spLocks/>
          </p:cNvSpPr>
          <p:nvPr>
            <p:ph type="title"/>
          </p:nvPr>
        </p:nvSpPr>
        <p:spPr>
          <a:xfrm>
            <a:off x="368968" y="399190"/>
            <a:ext cx="11242688" cy="615114"/>
          </a:xfrm>
        </p:spPr>
        <p:txBody>
          <a:bodyPr>
            <a:normAutofit/>
          </a:bodyPr>
          <a:lstStyle/>
          <a:p>
            <a:r>
              <a:rPr lang="en-US" sz="3200" dirty="0">
                <a:solidFill>
                  <a:schemeClr val="accent1"/>
                </a:solidFill>
              </a:rPr>
              <a:t>2.3.1</a:t>
            </a:r>
            <a:r>
              <a:rPr lang="en-US" sz="3200" dirty="0"/>
              <a:t> Governance, risk &amp; compliance considerations</a:t>
            </a:r>
            <a:endParaRPr lang="en-US" sz="2900" b="0" dirty="0">
              <a:solidFill>
                <a:srgbClr val="2576B7"/>
              </a:solidFill>
            </a:endParaRPr>
          </a:p>
        </p:txBody>
      </p:sp>
      <p:sp>
        <p:nvSpPr>
          <p:cNvPr id="7" name="TextBox 6">
            <a:extLst>
              <a:ext uri="{FF2B5EF4-FFF2-40B4-BE49-F238E27FC236}">
                <a16:creationId xmlns:a16="http://schemas.microsoft.com/office/drawing/2014/main" id="{48B543F7-6A2E-5130-7401-14013BD1BDE3}"/>
              </a:ext>
            </a:extLst>
          </p:cNvPr>
          <p:cNvSpPr txBox="1">
            <a:spLocks/>
          </p:cNvSpPr>
          <p:nvPr/>
        </p:nvSpPr>
        <p:spPr>
          <a:xfrm>
            <a:off x="399016" y="827715"/>
            <a:ext cx="9954660" cy="369332"/>
          </a:xfrm>
          <a:prstGeom prst="rect">
            <a:avLst/>
          </a:prstGeom>
          <a:noFill/>
        </p:spPr>
        <p:txBody>
          <a:bodyPr wrap="square">
            <a:spAutoFit/>
          </a:bodyPr>
          <a:lstStyle/>
          <a:p>
            <a:pPr defTabSz="914309">
              <a:defRPr/>
            </a:pPr>
            <a:r>
              <a:rPr lang="en-US" b="1" dirty="0">
                <a:solidFill>
                  <a:srgbClr val="5E3391"/>
                </a:solidFill>
                <a:ea typeface="+mn-lt"/>
                <a:cs typeface="+mn-lt"/>
              </a:rPr>
              <a:t>The </a:t>
            </a:r>
            <a:r>
              <a:rPr lang="en-US" b="1" dirty="0" err="1">
                <a:solidFill>
                  <a:srgbClr val="5E3391"/>
                </a:solidFill>
                <a:ea typeface="+mn-lt"/>
                <a:cs typeface="+mn-lt"/>
              </a:rPr>
              <a:t>GRC</a:t>
            </a:r>
            <a:r>
              <a:rPr lang="en-US" b="1" dirty="0">
                <a:solidFill>
                  <a:srgbClr val="5E3391"/>
                </a:solidFill>
                <a:ea typeface="+mn-lt"/>
                <a:cs typeface="+mn-lt"/>
              </a:rPr>
              <a:t> considerations and framework that will support our AI solution are defined below.</a:t>
            </a:r>
          </a:p>
        </p:txBody>
      </p:sp>
      <p:sp>
        <p:nvSpPr>
          <p:cNvPr id="4" name="Rectangle 3">
            <a:extLst>
              <a:ext uri="{FF2B5EF4-FFF2-40B4-BE49-F238E27FC236}">
                <a16:creationId xmlns:a16="http://schemas.microsoft.com/office/drawing/2014/main" id="{6CDE2893-80F5-B021-456D-6C59B75B394E}"/>
              </a:ext>
              <a:ext uri="{C183D7F6-B498-43B3-948B-1728B52AA6E4}">
                <adec:decorative xmlns:adec="http://schemas.microsoft.com/office/drawing/2017/decorative" val="1"/>
              </a:ext>
            </a:extLst>
          </p:cNvPr>
          <p:cNvSpPr>
            <a:spLocks/>
          </p:cNvSpPr>
          <p:nvPr/>
        </p:nvSpPr>
        <p:spPr>
          <a:xfrm>
            <a:off x="475564"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 name="Rectangle 4">
            <a:extLst>
              <a:ext uri="{FF2B5EF4-FFF2-40B4-BE49-F238E27FC236}">
                <a16:creationId xmlns:a16="http://schemas.microsoft.com/office/drawing/2014/main" id="{53E9849A-72D5-06F8-A36A-CF2BCF25E562}"/>
              </a:ext>
              <a:ext uri="{C183D7F6-B498-43B3-948B-1728B52AA6E4}">
                <adec:decorative xmlns:adec="http://schemas.microsoft.com/office/drawing/2017/decorative" val="1"/>
              </a:ext>
            </a:extLst>
          </p:cNvPr>
          <p:cNvSpPr>
            <a:spLocks/>
          </p:cNvSpPr>
          <p:nvPr/>
        </p:nvSpPr>
        <p:spPr>
          <a:xfrm>
            <a:off x="475563" y="1456069"/>
            <a:ext cx="106666" cy="1462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8" name="Subtitle 2">
            <a:extLst>
              <a:ext uri="{FF2B5EF4-FFF2-40B4-BE49-F238E27FC236}">
                <a16:creationId xmlns:a16="http://schemas.microsoft.com/office/drawing/2014/main" id="{1A7583F8-240F-D534-E978-DE612A119960}"/>
              </a:ext>
            </a:extLst>
          </p:cNvPr>
          <p:cNvSpPr txBox="1">
            <a:spLocks/>
          </p:cNvSpPr>
          <p:nvPr/>
        </p:nvSpPr>
        <p:spPr>
          <a:xfrm>
            <a:off x="1325356" y="1626634"/>
            <a:ext cx="4408404" cy="110799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Risk Overview and Context:</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Data Privacy</a:t>
            </a:r>
            <a:r>
              <a:rPr lang="en-US" sz="1200" dirty="0">
                <a:solidFill>
                  <a:srgbClr val="494949"/>
                </a:solidFill>
                <a:latin typeface="+mn-lt"/>
                <a:ea typeface="+mn-lt"/>
                <a:cs typeface="+mn-lt"/>
              </a:rPr>
              <a:t>: Ensuring personal info is encrypted and accessed only for relevant claims.</a:t>
            </a: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Bias</a:t>
            </a:r>
            <a:r>
              <a:rPr lang="en-US" sz="1200" dirty="0">
                <a:solidFill>
                  <a:srgbClr val="494949"/>
                </a:solidFill>
                <a:latin typeface="+mn-lt"/>
                <a:ea typeface="+mn-lt"/>
                <a:cs typeface="+mn-lt"/>
              </a:rPr>
              <a:t>: Historical claims data might favor or disadvantage certain geographies.</a:t>
            </a: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Operational Risk</a:t>
            </a:r>
            <a:r>
              <a:rPr lang="en-US" sz="1200" dirty="0">
                <a:solidFill>
                  <a:srgbClr val="494949"/>
                </a:solidFill>
                <a:latin typeface="+mn-lt"/>
                <a:ea typeface="+mn-lt"/>
                <a:cs typeface="+mn-lt"/>
              </a:rPr>
              <a:t>: AI tool failure during peak hours could spike wait times.</a:t>
            </a:r>
          </a:p>
        </p:txBody>
      </p:sp>
      <p:sp>
        <p:nvSpPr>
          <p:cNvPr id="51" name="TextBox 50">
            <a:extLst>
              <a:ext uri="{FF2B5EF4-FFF2-40B4-BE49-F238E27FC236}">
                <a16:creationId xmlns:a16="http://schemas.microsoft.com/office/drawing/2014/main" id="{FB1D9C2D-089D-2D72-C4D3-AD056F44F249}"/>
              </a:ext>
            </a:extLst>
          </p:cNvPr>
          <p:cNvSpPr txBox="1">
            <a:spLocks/>
          </p:cNvSpPr>
          <p:nvPr/>
        </p:nvSpPr>
        <p:spPr>
          <a:xfrm>
            <a:off x="532714" y="1725504"/>
            <a:ext cx="678304"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01.</a:t>
            </a:r>
          </a:p>
        </p:txBody>
      </p:sp>
      <p:sp>
        <p:nvSpPr>
          <p:cNvPr id="8" name="Rectangle 7">
            <a:extLst>
              <a:ext uri="{FF2B5EF4-FFF2-40B4-BE49-F238E27FC236}">
                <a16:creationId xmlns:a16="http://schemas.microsoft.com/office/drawing/2014/main" id="{305F30F5-6346-F01F-6B35-B45EF7BB24A2}"/>
              </a:ext>
              <a:ext uri="{C183D7F6-B498-43B3-948B-1728B52AA6E4}">
                <adec:decorative xmlns:adec="http://schemas.microsoft.com/office/drawing/2017/decorative" val="1"/>
              </a:ext>
            </a:extLst>
          </p:cNvPr>
          <p:cNvSpPr>
            <a:spLocks/>
          </p:cNvSpPr>
          <p:nvPr/>
        </p:nvSpPr>
        <p:spPr>
          <a:xfrm>
            <a:off x="475564"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9" name="Rectangle 8">
            <a:extLst>
              <a:ext uri="{FF2B5EF4-FFF2-40B4-BE49-F238E27FC236}">
                <a16:creationId xmlns:a16="http://schemas.microsoft.com/office/drawing/2014/main" id="{24B92AD3-347A-022C-1CD0-967EA58145F7}"/>
              </a:ext>
              <a:ext uri="{C183D7F6-B498-43B3-948B-1728B52AA6E4}">
                <adec:decorative xmlns:adec="http://schemas.microsoft.com/office/drawing/2017/decorative" val="1"/>
              </a:ext>
            </a:extLst>
          </p:cNvPr>
          <p:cNvSpPr>
            <a:spLocks/>
          </p:cNvSpPr>
          <p:nvPr/>
        </p:nvSpPr>
        <p:spPr>
          <a:xfrm>
            <a:off x="475563" y="4866426"/>
            <a:ext cx="106666" cy="1462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2" name="Subtitle 2">
            <a:extLst>
              <a:ext uri="{FF2B5EF4-FFF2-40B4-BE49-F238E27FC236}">
                <a16:creationId xmlns:a16="http://schemas.microsoft.com/office/drawing/2014/main" id="{D1C96EDD-E4F6-B1F9-9D99-3B563EF5AF58}"/>
              </a:ext>
            </a:extLst>
          </p:cNvPr>
          <p:cNvSpPr txBox="1">
            <a:spLocks/>
          </p:cNvSpPr>
          <p:nvPr/>
        </p:nvSpPr>
        <p:spPr>
          <a:xfrm>
            <a:off x="1383169" y="5078930"/>
            <a:ext cx="4408404" cy="94032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Key Regulations and Applicable Policies:</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Must comply with </a:t>
            </a:r>
            <a:r>
              <a:rPr lang="en-US" sz="1200" b="1" dirty="0">
                <a:solidFill>
                  <a:srgbClr val="494949"/>
                </a:solidFill>
                <a:latin typeface="+mn-lt"/>
                <a:ea typeface="+mn-lt"/>
                <a:cs typeface="+mn-lt"/>
              </a:rPr>
              <a:t>regional data protection rules</a:t>
            </a:r>
            <a:r>
              <a:rPr lang="en-US" sz="1200" dirty="0">
                <a:solidFill>
                  <a:srgbClr val="494949"/>
                </a:solidFill>
                <a:latin typeface="+mn-lt"/>
                <a:ea typeface="+mn-lt"/>
                <a:cs typeface="+mn-lt"/>
              </a:rPr>
              <a:t> (e.g. GDPR for EU customers).</a:t>
            </a:r>
          </a:p>
          <a:p>
            <a:pPr marL="171450" indent="-171450" algn="l" defTabSz="914309" fontAlgn="ctr">
              <a:lnSpc>
                <a:spcPct val="100000"/>
              </a:lnSpc>
              <a:spcBef>
                <a:spcPts val="0"/>
              </a:spcBef>
              <a:buFont typeface="Arial" panose="020B0604020202020204" pitchFamily="34" charset="0"/>
              <a:buChar char="•"/>
              <a:defRPr/>
            </a:pPr>
            <a:r>
              <a:rPr lang="en-US" sz="1200" dirty="0">
                <a:solidFill>
                  <a:srgbClr val="494949"/>
                </a:solidFill>
                <a:latin typeface="+mn-lt"/>
                <a:ea typeface="+mn-lt"/>
                <a:cs typeface="+mn-lt"/>
              </a:rPr>
              <a:t>Company’s </a:t>
            </a:r>
            <a:r>
              <a:rPr lang="en-US" sz="1200" b="1" dirty="0">
                <a:solidFill>
                  <a:srgbClr val="494949"/>
                </a:solidFill>
                <a:latin typeface="+mn-lt"/>
                <a:ea typeface="+mn-lt"/>
                <a:cs typeface="+mn-lt"/>
              </a:rPr>
              <a:t>internal Code of Ethics</a:t>
            </a:r>
            <a:r>
              <a:rPr lang="en-US" sz="1200" dirty="0">
                <a:solidFill>
                  <a:srgbClr val="494949"/>
                </a:solidFill>
                <a:latin typeface="+mn-lt"/>
                <a:ea typeface="+mn-lt"/>
                <a:cs typeface="+mn-lt"/>
              </a:rPr>
              <a:t>: Agents remain “in the loop” for final claim decisions.</a:t>
            </a:r>
          </a:p>
        </p:txBody>
      </p:sp>
      <p:sp>
        <p:nvSpPr>
          <p:cNvPr id="52" name="TextBox 51">
            <a:extLst>
              <a:ext uri="{FF2B5EF4-FFF2-40B4-BE49-F238E27FC236}">
                <a16:creationId xmlns:a16="http://schemas.microsoft.com/office/drawing/2014/main" id="{1C16D9D3-93DD-34C5-7BC0-CBC3512993AE}"/>
              </a:ext>
            </a:extLst>
          </p:cNvPr>
          <p:cNvSpPr txBox="1">
            <a:spLocks/>
          </p:cNvSpPr>
          <p:nvPr/>
        </p:nvSpPr>
        <p:spPr>
          <a:xfrm>
            <a:off x="532714" y="5135861"/>
            <a:ext cx="763252" cy="553926"/>
          </a:xfrm>
          <a:prstGeom prst="rect">
            <a:avLst/>
          </a:prstGeom>
          <a:noFill/>
        </p:spPr>
        <p:txBody>
          <a:bodyPr wrap="none" rtlCol="0" anchor="ctr" anchorCtr="0">
            <a:spAutoFit/>
          </a:bodyPr>
          <a:lstStyle/>
          <a:p>
            <a:pPr algn="ctr" defTabSz="554437">
              <a:defRPr/>
            </a:pPr>
            <a:r>
              <a:rPr lang="en-US" sz="3000" b="1" dirty="0">
                <a:solidFill>
                  <a:srgbClr val="5090C4"/>
                </a:solidFill>
                <a:latin typeface="Montserrat SemiBold" pitchFamily="2" charset="77"/>
                <a:ea typeface="+mn-lt"/>
                <a:cs typeface="+mn-lt"/>
              </a:rPr>
              <a:t>03.</a:t>
            </a:r>
          </a:p>
        </p:txBody>
      </p:sp>
      <p:sp>
        <p:nvSpPr>
          <p:cNvPr id="11" name="Rectangle 10">
            <a:extLst>
              <a:ext uri="{FF2B5EF4-FFF2-40B4-BE49-F238E27FC236}">
                <a16:creationId xmlns:a16="http://schemas.microsoft.com/office/drawing/2014/main" id="{F7FD37D0-ADE3-EF2A-03CA-2784216D943E}"/>
              </a:ext>
              <a:ext uri="{C183D7F6-B498-43B3-948B-1728B52AA6E4}">
                <adec:decorative xmlns:adec="http://schemas.microsoft.com/office/drawing/2017/decorative" val="1"/>
              </a:ext>
            </a:extLst>
          </p:cNvPr>
          <p:cNvSpPr>
            <a:spLocks/>
          </p:cNvSpPr>
          <p:nvPr/>
        </p:nvSpPr>
        <p:spPr>
          <a:xfrm>
            <a:off x="6410586" y="3102902"/>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2" name="Rectangle 11">
            <a:extLst>
              <a:ext uri="{FF2B5EF4-FFF2-40B4-BE49-F238E27FC236}">
                <a16:creationId xmlns:a16="http://schemas.microsoft.com/office/drawing/2014/main" id="{F1C02B03-3F00-DF2E-045D-25AEC05BAE34}"/>
              </a:ext>
              <a:ext uri="{C183D7F6-B498-43B3-948B-1728B52AA6E4}">
                <adec:decorative xmlns:adec="http://schemas.microsoft.com/office/drawing/2017/decorative" val="1"/>
              </a:ext>
            </a:extLst>
          </p:cNvPr>
          <p:cNvSpPr>
            <a:spLocks/>
          </p:cNvSpPr>
          <p:nvPr/>
        </p:nvSpPr>
        <p:spPr>
          <a:xfrm>
            <a:off x="6410585" y="3102902"/>
            <a:ext cx="106666" cy="1462302"/>
          </a:xfrm>
          <a:prstGeom prst="rect">
            <a:avLst/>
          </a:prstGeom>
          <a:solidFill>
            <a:schemeClr val="tx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5" name="Subtitle 2">
            <a:extLst>
              <a:ext uri="{FF2B5EF4-FFF2-40B4-BE49-F238E27FC236}">
                <a16:creationId xmlns:a16="http://schemas.microsoft.com/office/drawing/2014/main" id="{6B79685E-775A-BFD4-7822-79CFCECB00D2}"/>
              </a:ext>
            </a:extLst>
          </p:cNvPr>
          <p:cNvSpPr txBox="1">
            <a:spLocks/>
          </p:cNvSpPr>
          <p:nvPr/>
        </p:nvSpPr>
        <p:spPr>
          <a:xfrm>
            <a:off x="7245696" y="3187806"/>
            <a:ext cx="4480898" cy="129266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Documentation &amp; Traceability:</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Audit Logs</a:t>
            </a:r>
            <a:r>
              <a:rPr lang="en-US" sz="1200" dirty="0">
                <a:solidFill>
                  <a:srgbClr val="494949"/>
                </a:solidFill>
                <a:latin typeface="+mn-lt"/>
                <a:ea typeface="+mn-lt"/>
                <a:cs typeface="+mn-lt"/>
              </a:rPr>
              <a:t>: Each AI-driven recommendation is logged with input data, timestamps, and decision outcomes.</a:t>
            </a: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Version Control</a:t>
            </a:r>
            <a:r>
              <a:rPr lang="en-US" sz="1200" dirty="0">
                <a:solidFill>
                  <a:srgbClr val="494949"/>
                </a:solidFill>
                <a:latin typeface="+mn-lt"/>
                <a:ea typeface="+mn-lt"/>
                <a:cs typeface="+mn-lt"/>
              </a:rPr>
              <a:t>: Model updates, training data changes, and parameter configurations are systematically recorded to support future audits.</a:t>
            </a: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Retention Policies</a:t>
            </a:r>
            <a:r>
              <a:rPr lang="en-US" sz="1200" dirty="0">
                <a:solidFill>
                  <a:srgbClr val="494949"/>
                </a:solidFill>
                <a:latin typeface="+mn-lt"/>
                <a:ea typeface="+mn-lt"/>
                <a:cs typeface="+mn-lt"/>
              </a:rPr>
              <a:t>: All documentation and logs are stored securely for a defined period to satisfy compliance and facilitate retrospective reviews.</a:t>
            </a:r>
            <a:endParaRPr lang="en-US" sz="1200" dirty="0">
              <a:solidFill>
                <a:srgbClr val="000000"/>
              </a:solidFill>
              <a:latin typeface="+mn-lt"/>
              <a:ea typeface="+mn-lt"/>
              <a:cs typeface="+mn-lt"/>
            </a:endParaRPr>
          </a:p>
        </p:txBody>
      </p:sp>
      <p:sp>
        <p:nvSpPr>
          <p:cNvPr id="53" name="TextBox 52">
            <a:extLst>
              <a:ext uri="{FF2B5EF4-FFF2-40B4-BE49-F238E27FC236}">
                <a16:creationId xmlns:a16="http://schemas.microsoft.com/office/drawing/2014/main" id="{1C8436D0-433B-E5A3-AAE8-35C37E6B0150}"/>
              </a:ext>
            </a:extLst>
          </p:cNvPr>
          <p:cNvSpPr txBox="1">
            <a:spLocks/>
          </p:cNvSpPr>
          <p:nvPr/>
        </p:nvSpPr>
        <p:spPr>
          <a:xfrm>
            <a:off x="6468399" y="3372337"/>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05.</a:t>
            </a:r>
          </a:p>
        </p:txBody>
      </p:sp>
      <p:sp>
        <p:nvSpPr>
          <p:cNvPr id="18" name="Rectangle 17">
            <a:extLst>
              <a:ext uri="{FF2B5EF4-FFF2-40B4-BE49-F238E27FC236}">
                <a16:creationId xmlns:a16="http://schemas.microsoft.com/office/drawing/2014/main" id="{0CE8DFF7-FFC2-FC97-D5D4-95653BED924F}"/>
              </a:ext>
              <a:ext uri="{C183D7F6-B498-43B3-948B-1728B52AA6E4}">
                <adec:decorative xmlns:adec="http://schemas.microsoft.com/office/drawing/2017/decorative" val="1"/>
              </a:ext>
            </a:extLst>
          </p:cNvPr>
          <p:cNvSpPr>
            <a:spLocks/>
          </p:cNvSpPr>
          <p:nvPr/>
        </p:nvSpPr>
        <p:spPr>
          <a:xfrm>
            <a:off x="475564" y="3102902"/>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9" name="Rectangle 18">
            <a:extLst>
              <a:ext uri="{FF2B5EF4-FFF2-40B4-BE49-F238E27FC236}">
                <a16:creationId xmlns:a16="http://schemas.microsoft.com/office/drawing/2014/main" id="{3A562A4F-7777-8750-A795-6BB75DC001D3}"/>
              </a:ext>
              <a:ext uri="{C183D7F6-B498-43B3-948B-1728B52AA6E4}">
                <adec:decorative xmlns:adec="http://schemas.microsoft.com/office/drawing/2017/decorative" val="1"/>
              </a:ext>
            </a:extLst>
          </p:cNvPr>
          <p:cNvSpPr>
            <a:spLocks/>
          </p:cNvSpPr>
          <p:nvPr/>
        </p:nvSpPr>
        <p:spPr>
          <a:xfrm>
            <a:off x="475563" y="3102902"/>
            <a:ext cx="106666" cy="146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1" name="Subtitle 2">
            <a:extLst>
              <a:ext uri="{FF2B5EF4-FFF2-40B4-BE49-F238E27FC236}">
                <a16:creationId xmlns:a16="http://schemas.microsoft.com/office/drawing/2014/main" id="{385E4CF7-E62C-C210-0E21-5FDE3A5FEE1D}"/>
              </a:ext>
            </a:extLst>
          </p:cNvPr>
          <p:cNvSpPr txBox="1">
            <a:spLocks/>
          </p:cNvSpPr>
          <p:nvPr/>
        </p:nvSpPr>
        <p:spPr>
          <a:xfrm>
            <a:off x="1391303" y="3273467"/>
            <a:ext cx="4408404" cy="94032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Governance and Risk Responsibilities:</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AI Steering Group</a:t>
            </a:r>
            <a:r>
              <a:rPr lang="en-US" sz="1200" dirty="0">
                <a:solidFill>
                  <a:srgbClr val="494949"/>
                </a:solidFill>
                <a:latin typeface="+mn-lt"/>
                <a:ea typeface="+mn-lt"/>
                <a:cs typeface="+mn-lt"/>
              </a:rPr>
              <a:t>: Head of AI, CX Lead, Data Privacy Officer; meets monthly.</a:t>
            </a: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Responsible AI Note</a:t>
            </a:r>
            <a:r>
              <a:rPr lang="en-US" sz="1200" dirty="0">
                <a:solidFill>
                  <a:srgbClr val="494949"/>
                </a:solidFill>
                <a:latin typeface="+mn-lt"/>
                <a:ea typeface="+mn-lt"/>
                <a:cs typeface="+mn-lt"/>
              </a:rPr>
              <a:t>: The group periodically reviews fairness metrics for AI prompts.</a:t>
            </a:r>
          </a:p>
        </p:txBody>
      </p:sp>
      <p:sp>
        <p:nvSpPr>
          <p:cNvPr id="58" name="TextBox 57">
            <a:extLst>
              <a:ext uri="{FF2B5EF4-FFF2-40B4-BE49-F238E27FC236}">
                <a16:creationId xmlns:a16="http://schemas.microsoft.com/office/drawing/2014/main" id="{192A2B88-80B3-A6D5-3F15-BB5DECB38C5D}"/>
              </a:ext>
            </a:extLst>
          </p:cNvPr>
          <p:cNvSpPr txBox="1">
            <a:spLocks/>
          </p:cNvSpPr>
          <p:nvPr/>
        </p:nvSpPr>
        <p:spPr>
          <a:xfrm>
            <a:off x="532714" y="3372337"/>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02.</a:t>
            </a:r>
          </a:p>
        </p:txBody>
      </p:sp>
      <p:sp>
        <p:nvSpPr>
          <p:cNvPr id="20" name="Rectangle 19">
            <a:extLst>
              <a:ext uri="{FF2B5EF4-FFF2-40B4-BE49-F238E27FC236}">
                <a16:creationId xmlns:a16="http://schemas.microsoft.com/office/drawing/2014/main" id="{ED50B3A9-1F9B-D26E-F592-CC8DA9089DEF}"/>
              </a:ext>
              <a:ext uri="{C183D7F6-B498-43B3-948B-1728B52AA6E4}">
                <adec:decorative xmlns:adec="http://schemas.microsoft.com/office/drawing/2017/decorative" val="1"/>
              </a:ext>
            </a:extLst>
          </p:cNvPr>
          <p:cNvSpPr>
            <a:spLocks/>
          </p:cNvSpPr>
          <p:nvPr/>
        </p:nvSpPr>
        <p:spPr>
          <a:xfrm>
            <a:off x="6410586" y="1456069"/>
            <a:ext cx="5412443" cy="1330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1" name="Rectangle 20">
            <a:extLst>
              <a:ext uri="{FF2B5EF4-FFF2-40B4-BE49-F238E27FC236}">
                <a16:creationId xmlns:a16="http://schemas.microsoft.com/office/drawing/2014/main" id="{9D0AF783-00B3-D286-8DA6-81EAA37CF46C}"/>
              </a:ext>
              <a:ext uri="{C183D7F6-B498-43B3-948B-1728B52AA6E4}">
                <adec:decorative xmlns:adec="http://schemas.microsoft.com/office/drawing/2017/decorative" val="1"/>
              </a:ext>
            </a:extLst>
          </p:cNvPr>
          <p:cNvSpPr>
            <a:spLocks/>
          </p:cNvSpPr>
          <p:nvPr/>
        </p:nvSpPr>
        <p:spPr>
          <a:xfrm>
            <a:off x="6410585" y="1456069"/>
            <a:ext cx="106666" cy="13309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4" name="Subtitle 2">
            <a:extLst>
              <a:ext uri="{FF2B5EF4-FFF2-40B4-BE49-F238E27FC236}">
                <a16:creationId xmlns:a16="http://schemas.microsoft.com/office/drawing/2014/main" id="{DB53AD57-2BF5-69DF-9C66-D0F14E376549}"/>
              </a:ext>
            </a:extLst>
          </p:cNvPr>
          <p:cNvSpPr txBox="1">
            <a:spLocks/>
          </p:cNvSpPr>
          <p:nvPr/>
        </p:nvSpPr>
        <p:spPr>
          <a:xfrm>
            <a:off x="7308030" y="1678987"/>
            <a:ext cx="4408404" cy="92321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Risk Mitigation and Oversight Mechanisms:</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Monthly Performance Checks</a:t>
            </a:r>
            <a:r>
              <a:rPr lang="en-US" sz="1200" dirty="0">
                <a:solidFill>
                  <a:srgbClr val="494949"/>
                </a:solidFill>
                <a:latin typeface="+mn-lt"/>
                <a:ea typeface="+mn-lt"/>
                <a:cs typeface="+mn-lt"/>
              </a:rPr>
              <a:t>: Any outlier in claim approvals triggers deeper investigation.</a:t>
            </a: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Agent Feedback Channel</a:t>
            </a:r>
            <a:r>
              <a:rPr lang="en-US" sz="1200" dirty="0">
                <a:solidFill>
                  <a:srgbClr val="494949"/>
                </a:solidFill>
                <a:latin typeface="+mn-lt"/>
                <a:ea typeface="+mn-lt"/>
                <a:cs typeface="+mn-lt"/>
              </a:rPr>
              <a:t>: Real-time reporting of incorrect or biased AI suggestions.</a:t>
            </a:r>
          </a:p>
        </p:txBody>
      </p:sp>
      <p:sp>
        <p:nvSpPr>
          <p:cNvPr id="59" name="TextBox 58">
            <a:extLst>
              <a:ext uri="{FF2B5EF4-FFF2-40B4-BE49-F238E27FC236}">
                <a16:creationId xmlns:a16="http://schemas.microsoft.com/office/drawing/2014/main" id="{E3C5E4DA-6CE7-DA04-4829-7B6D7F4187C7}"/>
              </a:ext>
            </a:extLst>
          </p:cNvPr>
          <p:cNvSpPr txBox="1">
            <a:spLocks/>
          </p:cNvSpPr>
          <p:nvPr/>
        </p:nvSpPr>
        <p:spPr>
          <a:xfrm>
            <a:off x="6468399" y="1725504"/>
            <a:ext cx="800115" cy="553926"/>
          </a:xfrm>
          <a:prstGeom prst="rect">
            <a:avLst/>
          </a:prstGeom>
          <a:noFill/>
        </p:spPr>
        <p:txBody>
          <a:bodyPr wrap="none" rtlCol="0" anchor="ctr" anchorCtr="0">
            <a:spAutoFit/>
          </a:bodyPr>
          <a:lstStyle/>
          <a:p>
            <a:pPr algn="ctr" defTabSz="554437">
              <a:defRPr/>
            </a:pPr>
            <a:r>
              <a:rPr lang="en-US" sz="3000" b="1" dirty="0">
                <a:solidFill>
                  <a:srgbClr val="299C47"/>
                </a:solidFill>
                <a:latin typeface="Montserrat SemiBold" pitchFamily="2" charset="77"/>
                <a:ea typeface="+mn-lt"/>
                <a:cs typeface="+mn-lt"/>
              </a:rPr>
              <a:t>04.</a:t>
            </a:r>
          </a:p>
        </p:txBody>
      </p:sp>
      <p:sp>
        <p:nvSpPr>
          <p:cNvPr id="22" name="Rectangle 21">
            <a:extLst>
              <a:ext uri="{FF2B5EF4-FFF2-40B4-BE49-F238E27FC236}">
                <a16:creationId xmlns:a16="http://schemas.microsoft.com/office/drawing/2014/main" id="{F2683496-AB18-4227-05F7-623BB593A18A}"/>
              </a:ext>
              <a:ext uri="{C183D7F6-B498-43B3-948B-1728B52AA6E4}">
                <adec:decorative xmlns:adec="http://schemas.microsoft.com/office/drawing/2017/decorative" val="1"/>
              </a:ext>
            </a:extLst>
          </p:cNvPr>
          <p:cNvSpPr>
            <a:spLocks/>
          </p:cNvSpPr>
          <p:nvPr/>
        </p:nvSpPr>
        <p:spPr>
          <a:xfrm>
            <a:off x="6410586"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3" name="Rectangle 22">
            <a:extLst>
              <a:ext uri="{FF2B5EF4-FFF2-40B4-BE49-F238E27FC236}">
                <a16:creationId xmlns:a16="http://schemas.microsoft.com/office/drawing/2014/main" id="{F1ABFE3E-ED64-E020-9E1B-10C3208A214B}"/>
              </a:ext>
              <a:ext uri="{C183D7F6-B498-43B3-948B-1728B52AA6E4}">
                <adec:decorative xmlns:adec="http://schemas.microsoft.com/office/drawing/2017/decorative" val="1"/>
              </a:ext>
            </a:extLst>
          </p:cNvPr>
          <p:cNvSpPr>
            <a:spLocks/>
          </p:cNvSpPr>
          <p:nvPr/>
        </p:nvSpPr>
        <p:spPr>
          <a:xfrm>
            <a:off x="6410585" y="4866426"/>
            <a:ext cx="106666" cy="14623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7" name="Subtitle 2">
            <a:extLst>
              <a:ext uri="{FF2B5EF4-FFF2-40B4-BE49-F238E27FC236}">
                <a16:creationId xmlns:a16="http://schemas.microsoft.com/office/drawing/2014/main" id="{4E89F626-9909-85BF-DEF7-20B788A63CA5}"/>
              </a:ext>
            </a:extLst>
          </p:cNvPr>
          <p:cNvSpPr txBox="1">
            <a:spLocks/>
          </p:cNvSpPr>
          <p:nvPr/>
        </p:nvSpPr>
        <p:spPr>
          <a:xfrm>
            <a:off x="7326328" y="5015965"/>
            <a:ext cx="4408404" cy="110785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a:lnSpc>
                <a:spcPct val="100000"/>
              </a:lnSpc>
              <a:spcBef>
                <a:spcPts val="0"/>
              </a:spcBef>
              <a:buFontTx/>
              <a:defRPr/>
            </a:pPr>
            <a:r>
              <a:rPr lang="en-US" sz="1200" b="1" dirty="0">
                <a:solidFill>
                  <a:srgbClr val="494949"/>
                </a:solidFill>
                <a:latin typeface="+mn-lt"/>
                <a:ea typeface="+mn-lt"/>
                <a:cs typeface="+mn-lt"/>
              </a:rPr>
              <a:t>Ongoing Review Cycle:</a:t>
            </a:r>
            <a:endParaRPr lang="en-US" sz="1200" dirty="0">
              <a:solidFill>
                <a:srgbClr val="494949"/>
              </a:solidFill>
              <a:latin typeface="+mn-lt"/>
              <a:ea typeface="+mn-lt"/>
              <a:cs typeface="+mn-lt"/>
            </a:endParaRP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Risk Log Review</a:t>
            </a:r>
            <a:r>
              <a:rPr lang="en-US" sz="1200" dirty="0">
                <a:solidFill>
                  <a:srgbClr val="494949"/>
                </a:solidFill>
                <a:latin typeface="+mn-lt"/>
                <a:ea typeface="+mn-lt"/>
                <a:cs typeface="+mn-lt"/>
              </a:rPr>
              <a:t>: Conducted quarterly by the AI Steering Group to address emerging threats or compliance updates.</a:t>
            </a:r>
          </a:p>
          <a:p>
            <a:pPr marL="171450" indent="-171450" algn="l" defTabSz="914309" fontAlgn="ctr">
              <a:lnSpc>
                <a:spcPct val="100000"/>
              </a:lnSpc>
              <a:spcBef>
                <a:spcPts val="0"/>
              </a:spcBef>
              <a:buFont typeface="Arial" panose="020B0604020202020204" pitchFamily="34" charset="0"/>
              <a:buChar char="•"/>
              <a:defRPr/>
            </a:pPr>
            <a:r>
              <a:rPr lang="en-US" sz="1200" b="1" dirty="0">
                <a:solidFill>
                  <a:srgbClr val="494949"/>
                </a:solidFill>
                <a:latin typeface="+mn-lt"/>
                <a:ea typeface="+mn-lt"/>
                <a:cs typeface="+mn-lt"/>
              </a:rPr>
              <a:t>Annual External Audit</a:t>
            </a:r>
            <a:r>
              <a:rPr lang="en-US" sz="1200" dirty="0">
                <a:solidFill>
                  <a:srgbClr val="494949"/>
                </a:solidFill>
                <a:latin typeface="+mn-lt"/>
                <a:ea typeface="+mn-lt"/>
                <a:cs typeface="+mn-lt"/>
              </a:rPr>
              <a:t>: A third-party assessor evaluates data handling procedures, documentation practices, and alignment with regulatory requirements</a:t>
            </a:r>
            <a:r>
              <a:rPr lang="en-US" sz="1050" dirty="0">
                <a:solidFill>
                  <a:srgbClr val="494949"/>
                </a:solidFill>
                <a:latin typeface="+mn-lt"/>
                <a:ea typeface="+mn-lt"/>
                <a:cs typeface="+mn-lt"/>
              </a:rPr>
              <a:t>.</a:t>
            </a:r>
          </a:p>
        </p:txBody>
      </p:sp>
      <p:sp>
        <p:nvSpPr>
          <p:cNvPr id="60" name="TextBox 59">
            <a:extLst>
              <a:ext uri="{FF2B5EF4-FFF2-40B4-BE49-F238E27FC236}">
                <a16:creationId xmlns:a16="http://schemas.microsoft.com/office/drawing/2014/main" id="{95BFA31C-0C69-0B6C-48CC-7B4B520BF94A}"/>
              </a:ext>
            </a:extLst>
          </p:cNvPr>
          <p:cNvSpPr txBox="1">
            <a:spLocks/>
          </p:cNvSpPr>
          <p:nvPr/>
        </p:nvSpPr>
        <p:spPr>
          <a:xfrm>
            <a:off x="6468399" y="5135861"/>
            <a:ext cx="779280" cy="553926"/>
          </a:xfrm>
          <a:prstGeom prst="rect">
            <a:avLst/>
          </a:prstGeom>
          <a:noFill/>
        </p:spPr>
        <p:txBody>
          <a:bodyPr wrap="none" rtlCol="0" anchor="ctr" anchorCtr="0">
            <a:spAutoFit/>
          </a:bodyPr>
          <a:lstStyle/>
          <a:p>
            <a:pPr algn="ctr" defTabSz="554437">
              <a:defRPr/>
            </a:pPr>
            <a:r>
              <a:rPr lang="en-US" sz="3000" b="1" dirty="0">
                <a:solidFill>
                  <a:srgbClr val="494A4A"/>
                </a:solidFill>
                <a:latin typeface="Montserrat SemiBold" pitchFamily="2" charset="77"/>
                <a:ea typeface="+mn-lt"/>
                <a:cs typeface="+mn-lt"/>
              </a:rPr>
              <a:t>06.</a:t>
            </a:r>
          </a:p>
        </p:txBody>
      </p:sp>
    </p:spTree>
    <p:extLst>
      <p:ext uri="{BB962C8B-B14F-4D97-AF65-F5344CB8AC3E}">
        <p14:creationId xmlns:p14="http://schemas.microsoft.com/office/powerpoint/2010/main" val="333014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BFC59A-C0D9-2848-AB8D-5B5C8E97041D}"/>
              </a:ext>
            </a:extLst>
          </p:cNvPr>
          <p:cNvSpPr>
            <a:spLocks/>
          </p:cNvSpPr>
          <p:nvPr>
            <p:ph type="title"/>
          </p:nvPr>
        </p:nvSpPr>
        <p:spPr>
          <a:xfrm>
            <a:off x="518157" y="805490"/>
            <a:ext cx="5855209" cy="1130188"/>
          </a:xfrm>
        </p:spPr>
        <p:txBody>
          <a:bodyPr anchor="ctr"/>
          <a:lstStyle/>
          <a:p>
            <a:r>
              <a:rPr lang="en-US" sz="4000" dirty="0">
                <a:solidFill>
                  <a:schemeClr val="bg1">
                    <a:lumMod val="50000"/>
                  </a:schemeClr>
                </a:solidFill>
              </a:rPr>
              <a:t>Solution development and implementation plan</a:t>
            </a:r>
          </a:p>
        </p:txBody>
      </p:sp>
      <p:graphicFrame>
        <p:nvGraphicFramePr>
          <p:cNvPr id="2" name="Table 1">
            <a:extLst>
              <a:ext uri="{FF2B5EF4-FFF2-40B4-BE49-F238E27FC236}">
                <a16:creationId xmlns:a16="http://schemas.microsoft.com/office/drawing/2014/main" id="{F403A8C0-0678-B509-1071-8C056BA6CCEB}"/>
              </a:ext>
            </a:extLst>
          </p:cNvPr>
          <p:cNvGraphicFramePr>
            <a:graphicFrameLocks/>
          </p:cNvGraphicFramePr>
          <p:nvPr>
            <p:extLst>
              <p:ext uri="{D42A27DB-BD31-4B8C-83A1-F6EECF244321}">
                <p14:modId xmlns:p14="http://schemas.microsoft.com/office/powerpoint/2010/main" val="4019985594"/>
              </p:ext>
            </p:extLst>
          </p:nvPr>
        </p:nvGraphicFramePr>
        <p:xfrm>
          <a:off x="667817" y="2461894"/>
          <a:ext cx="5555888" cy="3951593"/>
        </p:xfrm>
        <a:graphic>
          <a:graphicData uri="http://schemas.openxmlformats.org/drawingml/2006/table">
            <a:tbl>
              <a:tblPr firstRow="1" bandRow="1">
                <a:tableStyleId>{5C22544A-7EE6-4342-B048-85BDC9FD1C3A}</a:tableStyleId>
              </a:tblPr>
              <a:tblGrid>
                <a:gridCol w="5555888">
                  <a:extLst>
                    <a:ext uri="{9D8B030D-6E8A-4147-A177-3AD203B41FA5}">
                      <a16:colId xmlns:a16="http://schemas.microsoft.com/office/drawing/2014/main" val="319046751"/>
                    </a:ext>
                  </a:extLst>
                </a:gridCol>
              </a:tblGrid>
              <a:tr h="916004">
                <a:tc>
                  <a:txBody>
                    <a:bodyPr/>
                    <a:lstStyle/>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Solution path determination and size estimation</a:t>
                      </a:r>
                    </a:p>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Proof of concept requirements</a:t>
                      </a:r>
                    </a:p>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Testing framework</a:t>
                      </a:r>
                    </a:p>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Deployment plan</a:t>
                      </a:r>
                    </a:p>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Scaling plan</a:t>
                      </a:r>
                    </a:p>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Change management plan</a:t>
                      </a:r>
                    </a:p>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Training plan</a:t>
                      </a:r>
                    </a:p>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Communication plan</a:t>
                      </a:r>
                    </a:p>
                    <a:p>
                      <a:pPr marL="342900" indent="-342900">
                        <a:lnSpc>
                          <a:spcPct val="150000"/>
                        </a:lnSpc>
                        <a:spcAft>
                          <a:spcPts val="600"/>
                        </a:spcAft>
                        <a:buFont typeface="+mj-lt"/>
                        <a:buAutoNum type="arabicPeriod"/>
                      </a:pPr>
                      <a:r>
                        <a:rPr lang="en-US" sz="1600" b="0" i="0" dirty="0">
                          <a:solidFill>
                            <a:schemeClr val="tx1"/>
                          </a:solidFill>
                          <a:latin typeface="Montserrat" panose="00000500000000000000" pitchFamily="2" charset="0"/>
                          <a:ea typeface="+mn-lt"/>
                          <a:cs typeface="+mn-lt"/>
                        </a:rPr>
                        <a:t>Solution roadmap</a:t>
                      </a:r>
                    </a:p>
                  </a:txBody>
                  <a:tcPr marL="91428" marR="91428" marT="45714" marB="45714"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314962"/>
                  </a:ext>
                </a:extLst>
              </a:tr>
            </a:tbl>
          </a:graphicData>
        </a:graphic>
      </p:graphicFrame>
    </p:spTree>
    <p:extLst>
      <p:ext uri="{BB962C8B-B14F-4D97-AF65-F5344CB8AC3E}">
        <p14:creationId xmlns:p14="http://schemas.microsoft.com/office/powerpoint/2010/main" val="399023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D55F-0C3C-993A-DC10-EC52A17659B1}"/>
            </a:ext>
          </a:extLst>
        </p:cNvPr>
        <p:cNvGrpSpPr/>
        <p:nvPr/>
      </p:nvGrpSpPr>
      <p:grpSpPr>
        <a:xfrm>
          <a:off x="0" y="0"/>
          <a:ext cx="0" cy="0"/>
          <a:chOff x="0" y="0"/>
          <a:chExt cx="0" cy="0"/>
        </a:xfrm>
      </p:grpSpPr>
      <p:pic>
        <p:nvPicPr>
          <p:cNvPr id="16" name="Graphic 15" descr="Checkbox Checked with solid fill">
            <a:extLst>
              <a:ext uri="{FF2B5EF4-FFF2-40B4-BE49-F238E27FC236}">
                <a16:creationId xmlns:a16="http://schemas.microsoft.com/office/drawing/2014/main" id="{3F53D2FC-54B3-FBBE-D75B-00976C187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2" name="Rectangle 1">
            <a:extLst>
              <a:ext uri="{FF2B5EF4-FFF2-40B4-BE49-F238E27FC236}">
                <a16:creationId xmlns:a16="http://schemas.microsoft.com/office/drawing/2014/main" id="{9C367BC6-8440-7DBC-3CFE-D6C05BABD8AF}"/>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10" name="Title 2">
            <a:extLst>
              <a:ext uri="{FF2B5EF4-FFF2-40B4-BE49-F238E27FC236}">
                <a16:creationId xmlns:a16="http://schemas.microsoft.com/office/drawing/2014/main" id="{3822C326-99E9-9754-8AD8-05EAB9404D51}"/>
              </a:ext>
            </a:extLst>
          </p:cNvPr>
          <p:cNvSpPr>
            <a:spLocks/>
          </p:cNvSpPr>
          <p:nvPr>
            <p:ph type="title"/>
          </p:nvPr>
        </p:nvSpPr>
        <p:spPr>
          <a:xfrm>
            <a:off x="268715" y="460306"/>
            <a:ext cx="8751460" cy="536964"/>
          </a:xfrm>
        </p:spPr>
        <p:txBody>
          <a:bodyPr/>
          <a:lstStyle/>
          <a:p>
            <a:r>
              <a:rPr lang="en-US" sz="3200" dirty="0">
                <a:solidFill>
                  <a:schemeClr val="accent1"/>
                </a:solidFill>
              </a:rPr>
              <a:t>3.2.1</a:t>
            </a:r>
            <a:r>
              <a:rPr lang="en-US" sz="3200" dirty="0"/>
              <a:t> Solution path &amp; size estimation</a:t>
            </a:r>
          </a:p>
        </p:txBody>
      </p:sp>
      <p:sp>
        <p:nvSpPr>
          <p:cNvPr id="15" name="TextBox 14">
            <a:extLst>
              <a:ext uri="{FF2B5EF4-FFF2-40B4-BE49-F238E27FC236}">
                <a16:creationId xmlns:a16="http://schemas.microsoft.com/office/drawing/2014/main" id="{DC36A2E7-FBAE-4F45-26C6-6B7343479503}"/>
              </a:ext>
            </a:extLst>
          </p:cNvPr>
          <p:cNvSpPr txBox="1">
            <a:spLocks/>
          </p:cNvSpPr>
          <p:nvPr/>
        </p:nvSpPr>
        <p:spPr>
          <a:xfrm>
            <a:off x="504633" y="1136447"/>
            <a:ext cx="9915717" cy="369332"/>
          </a:xfrm>
          <a:prstGeom prst="rect">
            <a:avLst/>
          </a:prstGeom>
          <a:noFill/>
        </p:spPr>
        <p:txBody>
          <a:bodyPr wrap="square">
            <a:spAutoFit/>
          </a:bodyPr>
          <a:lstStyle/>
          <a:p>
            <a:pPr defTabSz="914309">
              <a:defRPr/>
            </a:pPr>
            <a:r>
              <a:rPr lang="en-US" b="1" dirty="0">
                <a:solidFill>
                  <a:srgbClr val="5E3391"/>
                </a:solidFill>
                <a:ea typeface="+mn-lt"/>
                <a:cs typeface="+mn-lt"/>
              </a:rPr>
              <a:t>Below articulates our solution path decision and initial solution size estimation with supporting rationale.</a:t>
            </a:r>
          </a:p>
        </p:txBody>
      </p:sp>
      <p:sp>
        <p:nvSpPr>
          <p:cNvPr id="4" name="Rectangle 3">
            <a:extLst>
              <a:ext uri="{FF2B5EF4-FFF2-40B4-BE49-F238E27FC236}">
                <a16:creationId xmlns:a16="http://schemas.microsoft.com/office/drawing/2014/main" id="{5BA0189C-BC3B-8BBB-5366-5BD9BA01BAAF}"/>
              </a:ext>
              <a:ext uri="{C183D7F6-B498-43B3-948B-1728B52AA6E4}">
                <adec:decorative xmlns:adec="http://schemas.microsoft.com/office/drawing/2017/decorative" val="1"/>
              </a:ext>
            </a:extLst>
          </p:cNvPr>
          <p:cNvSpPr>
            <a:spLocks/>
          </p:cNvSpPr>
          <p:nvPr/>
        </p:nvSpPr>
        <p:spPr>
          <a:xfrm>
            <a:off x="560531" y="1947520"/>
            <a:ext cx="5039164" cy="3650228"/>
          </a:xfrm>
          <a:prstGeom prst="rect">
            <a:avLst/>
          </a:prstGeom>
          <a:solidFill>
            <a:schemeClr val="bg1">
              <a:lumMod val="9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218">
              <a:lnSpc>
                <a:spcPct val="110000"/>
              </a:lnSpc>
              <a:defRPr/>
            </a:pPr>
            <a:endParaRPr lang="en-US" sz="900" kern="0" dirty="0">
              <a:solidFill>
                <a:srgbClr val="FFFFFF"/>
              </a:solidFill>
              <a:latin typeface="Roboto Condensed Light" panose="02000000000000000000" pitchFamily="2" charset="0"/>
              <a:ea typeface="+mn-lt"/>
              <a:cs typeface="+mn-lt"/>
            </a:endParaRPr>
          </a:p>
        </p:txBody>
      </p:sp>
      <p:grpSp>
        <p:nvGrpSpPr>
          <p:cNvPr id="27" name="Group 26">
            <a:extLst>
              <a:ext uri="{FF2B5EF4-FFF2-40B4-BE49-F238E27FC236}">
                <a16:creationId xmlns:a16="http://schemas.microsoft.com/office/drawing/2014/main" id="{E4B3E225-E35D-2570-25CE-880E0E228D75}"/>
              </a:ext>
            </a:extLst>
          </p:cNvPr>
          <p:cNvGrpSpPr>
            <a:grpSpLocks/>
          </p:cNvGrpSpPr>
          <p:nvPr/>
        </p:nvGrpSpPr>
        <p:grpSpPr>
          <a:xfrm>
            <a:off x="677035" y="2072223"/>
            <a:ext cx="2202592" cy="360627"/>
            <a:chOff x="7617747" y="2189728"/>
            <a:chExt cx="2202879" cy="360674"/>
          </a:xfrm>
        </p:grpSpPr>
        <p:sp>
          <p:nvSpPr>
            <p:cNvPr id="30" name="Rounded Rectangle 78">
              <a:extLst>
                <a:ext uri="{FF2B5EF4-FFF2-40B4-BE49-F238E27FC236}">
                  <a16:creationId xmlns:a16="http://schemas.microsoft.com/office/drawing/2014/main" id="{3AF030C8-E02E-AC95-20CD-DB38A8682D31}"/>
                </a:ext>
              </a:extLst>
            </p:cNvPr>
            <p:cNvSpPr>
              <a:spLocks/>
            </p:cNvSpPr>
            <p:nvPr/>
          </p:nvSpPr>
          <p:spPr>
            <a:xfrm>
              <a:off x="7617747" y="2189728"/>
              <a:ext cx="2202879" cy="360674"/>
            </a:xfrm>
            <a:prstGeom prst="roundRect">
              <a:avLst>
                <a:gd name="adj" fmla="val 50000"/>
              </a:avLst>
            </a:prstGeom>
            <a:solidFill>
              <a:srgbClr val="494A4A"/>
            </a:solidFill>
            <a:ln w="12700" cap="flat" cmpd="sng" algn="ctr">
              <a:noFill/>
              <a:prstDash val="solid"/>
              <a:miter lim="800000"/>
            </a:ln>
            <a:effectLst/>
          </p:spPr>
          <p:txBody>
            <a:bodyPr rtlCol="0" anchor="ctr"/>
            <a:lstStyle/>
            <a:p>
              <a:pPr algn="ctr" defTabSz="914218">
                <a:lnSpc>
                  <a:spcPct val="110000"/>
                </a:lnSpc>
                <a:defRPr/>
              </a:pPr>
              <a:endParaRPr lang="en-US" sz="900" kern="0" dirty="0">
                <a:solidFill>
                  <a:srgbClr val="FFFFFF"/>
                </a:solidFill>
                <a:latin typeface="Roboto Condensed Light" panose="02000000000000000000" pitchFamily="2" charset="0"/>
                <a:ea typeface="+mn-lt"/>
                <a:cs typeface="+mn-lt"/>
              </a:endParaRPr>
            </a:p>
          </p:txBody>
        </p:sp>
        <p:sp>
          <p:nvSpPr>
            <p:cNvPr id="31" name="TextBox 30">
              <a:extLst>
                <a:ext uri="{FF2B5EF4-FFF2-40B4-BE49-F238E27FC236}">
                  <a16:creationId xmlns:a16="http://schemas.microsoft.com/office/drawing/2014/main" id="{70BBAE72-BEEA-D9D2-E04F-CB162353BD94}"/>
                </a:ext>
              </a:extLst>
            </p:cNvPr>
            <p:cNvSpPr txBox="1">
              <a:spLocks/>
            </p:cNvSpPr>
            <p:nvPr/>
          </p:nvSpPr>
          <p:spPr>
            <a:xfrm>
              <a:off x="7697751" y="2236468"/>
              <a:ext cx="1327781" cy="282743"/>
            </a:xfrm>
            <a:prstGeom prst="rect">
              <a:avLst/>
            </a:prstGeom>
            <a:noFill/>
          </p:spPr>
          <p:txBody>
            <a:bodyPr wrap="none" rtlCol="0" anchor="ctr" anchorCtr="0">
              <a:spAutoFit/>
            </a:bodyPr>
            <a:lstStyle/>
            <a:p>
              <a:pPr defTabSz="554382">
                <a:lnSpc>
                  <a:spcPct val="110000"/>
                </a:lnSpc>
                <a:defRPr/>
              </a:pPr>
              <a:r>
                <a:rPr lang="en-US" sz="1200" dirty="0">
                  <a:solidFill>
                    <a:srgbClr val="FFFFFF"/>
                  </a:solidFill>
                  <a:latin typeface="Montserrat SemiBold" pitchFamily="2" charset="77"/>
                  <a:ea typeface="+mn-lt"/>
                  <a:cs typeface="+mn-lt"/>
                </a:rPr>
                <a:t>Solution Path </a:t>
              </a:r>
            </a:p>
          </p:txBody>
        </p:sp>
        <p:sp>
          <p:nvSpPr>
            <p:cNvPr id="32" name="Triangle 80">
              <a:extLst>
                <a:ext uri="{FF2B5EF4-FFF2-40B4-BE49-F238E27FC236}">
                  <a16:creationId xmlns:a16="http://schemas.microsoft.com/office/drawing/2014/main" id="{B761ACBD-CAA5-E1A7-CBAA-E10B66F384E0}"/>
                </a:ext>
              </a:extLst>
            </p:cNvPr>
            <p:cNvSpPr>
              <a:spLocks noChangeAspect="1"/>
            </p:cNvSpPr>
            <p:nvPr/>
          </p:nvSpPr>
          <p:spPr>
            <a:xfrm rot="10800000">
              <a:off x="9524894" y="2328921"/>
              <a:ext cx="95452" cy="82285"/>
            </a:xfrm>
            <a:prstGeom prst="triangle">
              <a:avLst/>
            </a:prstGeom>
            <a:solidFill>
              <a:srgbClr val="FFFFFF"/>
            </a:solidFill>
            <a:ln w="12700" cap="flat" cmpd="sng" algn="ctr">
              <a:noFill/>
              <a:prstDash val="solid"/>
              <a:miter lim="800000"/>
            </a:ln>
            <a:effectLst/>
          </p:spPr>
          <p:txBody>
            <a:bodyPr rtlCol="0" anchor="ctr"/>
            <a:lstStyle/>
            <a:p>
              <a:pPr algn="ctr" defTabSz="914218">
                <a:lnSpc>
                  <a:spcPct val="110000"/>
                </a:lnSpc>
                <a:defRPr/>
              </a:pPr>
              <a:endParaRPr lang="en-US" sz="900" kern="0" dirty="0">
                <a:solidFill>
                  <a:srgbClr val="FFFFFF"/>
                </a:solidFill>
                <a:latin typeface="Roboto Condensed Light" panose="02000000000000000000" pitchFamily="2" charset="0"/>
                <a:ea typeface="+mn-lt"/>
                <a:cs typeface="+mn-lt"/>
              </a:endParaRPr>
            </a:p>
          </p:txBody>
        </p:sp>
      </p:grpSp>
      <p:sp>
        <p:nvSpPr>
          <p:cNvPr id="3" name="TextBox 2">
            <a:extLst>
              <a:ext uri="{FF2B5EF4-FFF2-40B4-BE49-F238E27FC236}">
                <a16:creationId xmlns:a16="http://schemas.microsoft.com/office/drawing/2014/main" id="{9F48E622-B115-B1BE-537B-7A8EE50A9AA1}"/>
              </a:ext>
            </a:extLst>
          </p:cNvPr>
          <p:cNvSpPr txBox="1">
            <a:spLocks/>
          </p:cNvSpPr>
          <p:nvPr/>
        </p:nvSpPr>
        <p:spPr>
          <a:xfrm>
            <a:off x="748581" y="2676469"/>
            <a:ext cx="4663064" cy="2677656"/>
          </a:xfrm>
          <a:prstGeom prst="rect">
            <a:avLst/>
          </a:prstGeom>
          <a:noFill/>
        </p:spPr>
        <p:txBody>
          <a:bodyPr wrap="square">
            <a:spAutoFit/>
          </a:bodyPr>
          <a:lstStyle/>
          <a:p>
            <a:pPr defTabSz="914309"/>
            <a:r>
              <a:rPr lang="en-US" sz="1400" dirty="0">
                <a:solidFill>
                  <a:srgbClr val="494949"/>
                </a:solidFill>
                <a:ea typeface="+mn-lt"/>
                <a:cs typeface="+mn-lt"/>
              </a:rPr>
              <a:t>For the Agent Assist project, the total score of 31 suggests a hybrid path – some in-house development supplemented by external vendor expertise. The main decision factors include partial internal AI capabilities, moderate data readiness, and a constrained budget. While the in-house team can manage essential tasks (like modeling basic call recommendations and integrating with the CRM), partnering with a specialized vendor can speed up advanced features (e.g. real-time transcription and advanced NLP) and reduce risk in more complex areas like compliance and scalability. This balanced approach ensures we leverage internal know-how while tapping into external support for specialized demands and faster time to market.</a:t>
            </a:r>
          </a:p>
        </p:txBody>
      </p:sp>
      <p:sp>
        <p:nvSpPr>
          <p:cNvPr id="11" name="Rectangle 10">
            <a:extLst>
              <a:ext uri="{FF2B5EF4-FFF2-40B4-BE49-F238E27FC236}">
                <a16:creationId xmlns:a16="http://schemas.microsoft.com/office/drawing/2014/main" id="{B6A55287-80F9-F915-79B8-BB82FE3D7316}"/>
              </a:ext>
              <a:ext uri="{C183D7F6-B498-43B3-948B-1728B52AA6E4}">
                <adec:decorative xmlns:adec="http://schemas.microsoft.com/office/drawing/2017/decorative" val="1"/>
              </a:ext>
            </a:extLst>
          </p:cNvPr>
          <p:cNvSpPr>
            <a:spLocks/>
          </p:cNvSpPr>
          <p:nvPr/>
        </p:nvSpPr>
        <p:spPr>
          <a:xfrm>
            <a:off x="6172200" y="1947519"/>
            <a:ext cx="5342768" cy="3650227"/>
          </a:xfrm>
          <a:prstGeom prst="rect">
            <a:avLst/>
          </a:prstGeom>
          <a:solidFill>
            <a:schemeClr val="bg1">
              <a:lumMod val="9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914218">
              <a:lnSpc>
                <a:spcPct val="110000"/>
              </a:lnSpc>
              <a:defRPr/>
            </a:pPr>
            <a:endParaRPr lang="en-US" sz="900" kern="0" dirty="0">
              <a:solidFill>
                <a:srgbClr val="FFFFFF"/>
              </a:solidFill>
              <a:latin typeface="Roboto Condensed Light" panose="02000000000000000000" pitchFamily="2" charset="0"/>
              <a:ea typeface="+mn-lt"/>
              <a:cs typeface="+mn-lt"/>
            </a:endParaRPr>
          </a:p>
        </p:txBody>
      </p:sp>
      <p:grpSp>
        <p:nvGrpSpPr>
          <p:cNvPr id="25" name="Group 24">
            <a:extLst>
              <a:ext uri="{FF2B5EF4-FFF2-40B4-BE49-F238E27FC236}">
                <a16:creationId xmlns:a16="http://schemas.microsoft.com/office/drawing/2014/main" id="{D7A63F69-2C3C-83CF-DE24-BDD6DB3D6B05}"/>
              </a:ext>
            </a:extLst>
          </p:cNvPr>
          <p:cNvGrpSpPr>
            <a:grpSpLocks/>
          </p:cNvGrpSpPr>
          <p:nvPr/>
        </p:nvGrpSpPr>
        <p:grpSpPr>
          <a:xfrm>
            <a:off x="6325302" y="2072221"/>
            <a:ext cx="2590097" cy="360627"/>
            <a:chOff x="7617747" y="2189728"/>
            <a:chExt cx="2202879" cy="360674"/>
          </a:xfrm>
        </p:grpSpPr>
        <p:sp>
          <p:nvSpPr>
            <p:cNvPr id="18" name="Rounded Rectangle 78">
              <a:extLst>
                <a:ext uri="{FF2B5EF4-FFF2-40B4-BE49-F238E27FC236}">
                  <a16:creationId xmlns:a16="http://schemas.microsoft.com/office/drawing/2014/main" id="{2B9EAEE9-AA57-134E-5786-3F58547A3A8A}"/>
                </a:ext>
              </a:extLst>
            </p:cNvPr>
            <p:cNvSpPr>
              <a:spLocks/>
            </p:cNvSpPr>
            <p:nvPr/>
          </p:nvSpPr>
          <p:spPr>
            <a:xfrm>
              <a:off x="7617747" y="2189728"/>
              <a:ext cx="2202879" cy="360674"/>
            </a:xfrm>
            <a:prstGeom prst="roundRect">
              <a:avLst>
                <a:gd name="adj" fmla="val 50000"/>
              </a:avLst>
            </a:prstGeom>
            <a:solidFill>
              <a:srgbClr val="494A4A"/>
            </a:solidFill>
            <a:ln w="12700" cap="flat" cmpd="sng" algn="ctr">
              <a:noFill/>
              <a:prstDash val="solid"/>
              <a:miter lim="800000"/>
            </a:ln>
            <a:effectLst/>
          </p:spPr>
          <p:txBody>
            <a:bodyPr rtlCol="0" anchor="ctr"/>
            <a:lstStyle/>
            <a:p>
              <a:pPr algn="ctr" defTabSz="914218">
                <a:lnSpc>
                  <a:spcPct val="110000"/>
                </a:lnSpc>
                <a:defRPr/>
              </a:pPr>
              <a:endParaRPr lang="en-US" sz="900" kern="0" dirty="0">
                <a:solidFill>
                  <a:srgbClr val="FFFFFF"/>
                </a:solidFill>
                <a:latin typeface="Roboto Condensed Light" panose="02000000000000000000" pitchFamily="2" charset="0"/>
                <a:ea typeface="+mn-lt"/>
                <a:cs typeface="+mn-lt"/>
              </a:endParaRPr>
            </a:p>
          </p:txBody>
        </p:sp>
        <p:sp>
          <p:nvSpPr>
            <p:cNvPr id="19" name="TextBox 18">
              <a:extLst>
                <a:ext uri="{FF2B5EF4-FFF2-40B4-BE49-F238E27FC236}">
                  <a16:creationId xmlns:a16="http://schemas.microsoft.com/office/drawing/2014/main" id="{51FBE335-CA92-C946-7CE3-1CA738F94B17}"/>
                </a:ext>
              </a:extLst>
            </p:cNvPr>
            <p:cNvSpPr txBox="1">
              <a:spLocks/>
            </p:cNvSpPr>
            <p:nvPr/>
          </p:nvSpPr>
          <p:spPr>
            <a:xfrm>
              <a:off x="7697751" y="2236468"/>
              <a:ext cx="1794448" cy="282743"/>
            </a:xfrm>
            <a:prstGeom prst="rect">
              <a:avLst/>
            </a:prstGeom>
            <a:noFill/>
          </p:spPr>
          <p:txBody>
            <a:bodyPr wrap="none" rtlCol="0" anchor="ctr" anchorCtr="0">
              <a:spAutoFit/>
            </a:bodyPr>
            <a:lstStyle/>
            <a:p>
              <a:pPr defTabSz="554382">
                <a:lnSpc>
                  <a:spcPct val="110000"/>
                </a:lnSpc>
                <a:defRPr/>
              </a:pPr>
              <a:r>
                <a:rPr lang="en-US" sz="1200" dirty="0">
                  <a:solidFill>
                    <a:srgbClr val="FFFFFF"/>
                  </a:solidFill>
                  <a:latin typeface="Montserrat SemiBold" pitchFamily="2" charset="77"/>
                  <a:ea typeface="+mn-lt"/>
                  <a:cs typeface="+mn-lt"/>
                </a:rPr>
                <a:t>Solution Size Estimation</a:t>
              </a:r>
            </a:p>
          </p:txBody>
        </p:sp>
        <p:sp>
          <p:nvSpPr>
            <p:cNvPr id="20" name="Triangle 80">
              <a:extLst>
                <a:ext uri="{FF2B5EF4-FFF2-40B4-BE49-F238E27FC236}">
                  <a16:creationId xmlns:a16="http://schemas.microsoft.com/office/drawing/2014/main" id="{C424E3B1-0624-5E8B-FEF0-033CB1BA6E5C}"/>
                </a:ext>
              </a:extLst>
            </p:cNvPr>
            <p:cNvSpPr>
              <a:spLocks noChangeAspect="1"/>
            </p:cNvSpPr>
            <p:nvPr/>
          </p:nvSpPr>
          <p:spPr>
            <a:xfrm rot="10800000">
              <a:off x="9524894" y="2328921"/>
              <a:ext cx="95452" cy="82285"/>
            </a:xfrm>
            <a:prstGeom prst="triangle">
              <a:avLst/>
            </a:prstGeom>
            <a:solidFill>
              <a:srgbClr val="FFFFFF"/>
            </a:solidFill>
            <a:ln w="12700" cap="flat" cmpd="sng" algn="ctr">
              <a:noFill/>
              <a:prstDash val="solid"/>
              <a:miter lim="800000"/>
            </a:ln>
            <a:effectLst/>
          </p:spPr>
          <p:txBody>
            <a:bodyPr rtlCol="0" anchor="ctr"/>
            <a:lstStyle/>
            <a:p>
              <a:pPr algn="ctr" defTabSz="914218">
                <a:lnSpc>
                  <a:spcPct val="110000"/>
                </a:lnSpc>
                <a:defRPr/>
              </a:pPr>
              <a:endParaRPr lang="en-US" sz="900" kern="0" dirty="0">
                <a:solidFill>
                  <a:srgbClr val="FFFFFF"/>
                </a:solidFill>
                <a:latin typeface="Roboto Condensed Light" panose="02000000000000000000" pitchFamily="2" charset="0"/>
                <a:ea typeface="+mn-lt"/>
                <a:cs typeface="+mn-lt"/>
              </a:endParaRPr>
            </a:p>
          </p:txBody>
        </p:sp>
      </p:grpSp>
      <p:sp>
        <p:nvSpPr>
          <p:cNvPr id="14" name="TextBox 13">
            <a:extLst>
              <a:ext uri="{FF2B5EF4-FFF2-40B4-BE49-F238E27FC236}">
                <a16:creationId xmlns:a16="http://schemas.microsoft.com/office/drawing/2014/main" id="{E8D903FE-47FD-55D6-B063-72535956F808}"/>
              </a:ext>
            </a:extLst>
          </p:cNvPr>
          <p:cNvSpPr txBox="1">
            <a:spLocks/>
          </p:cNvSpPr>
          <p:nvPr/>
        </p:nvSpPr>
        <p:spPr>
          <a:xfrm>
            <a:off x="6657081" y="2676469"/>
            <a:ext cx="4486708" cy="2677656"/>
          </a:xfrm>
          <a:prstGeom prst="rect">
            <a:avLst/>
          </a:prstGeom>
          <a:noFill/>
        </p:spPr>
        <p:txBody>
          <a:bodyPr wrap="square">
            <a:spAutoFit/>
          </a:bodyPr>
          <a:lstStyle/>
          <a:p>
            <a:pPr defTabSz="914309"/>
            <a:r>
              <a:rPr lang="en-US" sz="1400" dirty="0">
                <a:solidFill>
                  <a:srgbClr val="494949"/>
                </a:solidFill>
                <a:ea typeface="+mn-lt"/>
                <a:cs typeface="+mn-lt"/>
              </a:rPr>
              <a:t>The Agent Assist scenario scored 41, placing it in the “High to Very High” cost range (above $300k). Key drivers include moderate-to-advanced AI complexity, multiple system integrations (CRM, IVR, knowledge base), and partial in-house expertise that may still require vendor support for specialized tasks (like speech-to-text). Additionally, moderate compliance considerations (insurance sector data) and the need to train 50–200 frontline users elevate both upfront and ongoing expenses. Overall, this estimation suggests that while an Agent Assist solution is viable, we should plan for a substantial investment to ensure robust integration, regulatory alignment, and effective user adoption.</a:t>
            </a:r>
          </a:p>
        </p:txBody>
      </p:sp>
    </p:spTree>
    <p:extLst>
      <p:ext uri="{BB962C8B-B14F-4D97-AF65-F5344CB8AC3E}">
        <p14:creationId xmlns:p14="http://schemas.microsoft.com/office/powerpoint/2010/main" val="259183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38BF8-3C8C-926E-B994-47BA1A443332}"/>
            </a:ext>
          </a:extLst>
        </p:cNvPr>
        <p:cNvGrpSpPr/>
        <p:nvPr/>
      </p:nvGrpSpPr>
      <p:grpSpPr>
        <a:xfrm>
          <a:off x="0" y="0"/>
          <a:ext cx="0" cy="0"/>
          <a:chOff x="0" y="0"/>
          <a:chExt cx="0" cy="0"/>
        </a:xfrm>
      </p:grpSpPr>
      <p:pic>
        <p:nvPicPr>
          <p:cNvPr id="3" name="Graphic 2" descr="Checkbox Checked with solid fill">
            <a:extLst>
              <a:ext uri="{FF2B5EF4-FFF2-40B4-BE49-F238E27FC236}">
                <a16:creationId xmlns:a16="http://schemas.microsoft.com/office/drawing/2014/main" id="{9A453CEE-8C23-D1FD-974C-2C437ECF62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5" name="Rectangle 4">
            <a:extLst>
              <a:ext uri="{FF2B5EF4-FFF2-40B4-BE49-F238E27FC236}">
                <a16:creationId xmlns:a16="http://schemas.microsoft.com/office/drawing/2014/main" id="{D82020B7-18C2-CFDE-E82F-756CAC442EA8}"/>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10" name="Title 2">
            <a:extLst>
              <a:ext uri="{FF2B5EF4-FFF2-40B4-BE49-F238E27FC236}">
                <a16:creationId xmlns:a16="http://schemas.microsoft.com/office/drawing/2014/main" id="{8C16E82C-92D0-31F6-CACD-D54EA4ABB8B7}"/>
              </a:ext>
            </a:extLst>
          </p:cNvPr>
          <p:cNvSpPr>
            <a:spLocks/>
          </p:cNvSpPr>
          <p:nvPr>
            <p:ph type="title"/>
          </p:nvPr>
        </p:nvSpPr>
        <p:spPr>
          <a:xfrm>
            <a:off x="268715" y="460305"/>
            <a:ext cx="9694402" cy="844229"/>
          </a:xfrm>
        </p:spPr>
        <p:txBody>
          <a:bodyPr/>
          <a:lstStyle/>
          <a:p>
            <a:r>
              <a:rPr lang="en-US" sz="3200" dirty="0">
                <a:solidFill>
                  <a:schemeClr val="accent1"/>
                </a:solidFill>
              </a:rPr>
              <a:t>3.2.1</a:t>
            </a:r>
            <a:r>
              <a:rPr lang="en-US" sz="3200" dirty="0"/>
              <a:t> Proof-of-concept framework </a:t>
            </a:r>
          </a:p>
        </p:txBody>
      </p:sp>
      <p:sp>
        <p:nvSpPr>
          <p:cNvPr id="6" name="TextBox 5">
            <a:extLst>
              <a:ext uri="{FF2B5EF4-FFF2-40B4-BE49-F238E27FC236}">
                <a16:creationId xmlns:a16="http://schemas.microsoft.com/office/drawing/2014/main" id="{12CA5F6A-8B9E-76B7-D844-DE79A965356C}"/>
              </a:ext>
            </a:extLst>
          </p:cNvPr>
          <p:cNvSpPr txBox="1">
            <a:spLocks/>
          </p:cNvSpPr>
          <p:nvPr/>
        </p:nvSpPr>
        <p:spPr>
          <a:xfrm>
            <a:off x="316333" y="1180709"/>
            <a:ext cx="8469287"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outlines the POC framework we will use to determine the viability of the solution.</a:t>
            </a:r>
          </a:p>
        </p:txBody>
      </p:sp>
      <p:graphicFrame>
        <p:nvGraphicFramePr>
          <p:cNvPr id="2" name="Table 1">
            <a:extLst>
              <a:ext uri="{FF2B5EF4-FFF2-40B4-BE49-F238E27FC236}">
                <a16:creationId xmlns:a16="http://schemas.microsoft.com/office/drawing/2014/main" id="{ECEF363E-FD41-8E3A-FBA3-7B3CE55EB1A8}"/>
              </a:ext>
            </a:extLst>
          </p:cNvPr>
          <p:cNvGraphicFramePr>
            <a:graphicFrameLocks/>
          </p:cNvGraphicFramePr>
          <p:nvPr>
            <p:extLst>
              <p:ext uri="{D42A27DB-BD31-4B8C-83A1-F6EECF244321}">
                <p14:modId xmlns:p14="http://schemas.microsoft.com/office/powerpoint/2010/main" val="2899411916"/>
              </p:ext>
            </p:extLst>
          </p:nvPr>
        </p:nvGraphicFramePr>
        <p:xfrm>
          <a:off x="411950" y="1855199"/>
          <a:ext cx="8373670" cy="3931820"/>
        </p:xfrm>
        <a:graphic>
          <a:graphicData uri="http://schemas.openxmlformats.org/drawingml/2006/table">
            <a:tbl>
              <a:tblPr>
                <a:tableStyleId>{793D81CF-94F2-401A-BA57-92F5A7B2D0C5}</a:tableStyleId>
              </a:tblPr>
              <a:tblGrid>
                <a:gridCol w="2562355">
                  <a:extLst>
                    <a:ext uri="{9D8B030D-6E8A-4147-A177-3AD203B41FA5}">
                      <a16:colId xmlns:a16="http://schemas.microsoft.com/office/drawing/2014/main" val="374118768"/>
                    </a:ext>
                  </a:extLst>
                </a:gridCol>
                <a:gridCol w="5811315">
                  <a:extLst>
                    <a:ext uri="{9D8B030D-6E8A-4147-A177-3AD203B41FA5}">
                      <a16:colId xmlns:a16="http://schemas.microsoft.com/office/drawing/2014/main" val="911258742"/>
                    </a:ext>
                  </a:extLst>
                </a:gridCol>
              </a:tblGrid>
              <a:tr h="327696">
                <a:tc>
                  <a:txBody>
                    <a:bodyPr/>
                    <a:lstStyle/>
                    <a:p>
                      <a:pPr marL="0" marR="0" algn="ctr" fontAlgn="t">
                        <a:buFontTx/>
                      </a:pPr>
                      <a:r>
                        <a:rPr lang="en-US" sz="1100" b="1" dirty="0">
                          <a:solidFill>
                            <a:schemeClr val="bg1"/>
                          </a:solidFill>
                          <a:effectLst/>
                          <a:latin typeface="Montserrat" panose="00000500000000000000" pitchFamily="2" charset="0"/>
                          <a:ea typeface="+mn-lt"/>
                          <a:cs typeface="+mn-lt"/>
                        </a:rPr>
                        <a:t>POC Element</a:t>
                      </a: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ontserrat" panose="00000500000000000000" pitchFamily="2" charset="0"/>
                          <a:ea typeface="+mn-lt"/>
                          <a:cs typeface="+mn-lt"/>
                        </a:rPr>
                        <a:t>Details</a:t>
                      </a:r>
                    </a:p>
                  </a:txBody>
                  <a:tcPr marL="50793" marR="50793" marT="50793" marB="50793" anchor="ctr">
                    <a:solidFill>
                      <a:schemeClr val="accent1">
                        <a:lumMod val="75000"/>
                      </a:schemeClr>
                    </a:solidFill>
                  </a:tcPr>
                </a:tc>
                <a:extLst>
                  <a:ext uri="{0D108BD9-81ED-4DB2-BD59-A6C34878D82A}">
                    <a16:rowId xmlns:a16="http://schemas.microsoft.com/office/drawing/2014/main" val="1355413541"/>
                  </a:ext>
                </a:extLst>
              </a:tr>
              <a:tr h="531733">
                <a:tc>
                  <a:txBody>
                    <a:bodyPr/>
                    <a:lstStyle/>
                    <a:p>
                      <a:pPr marL="0" marR="0" algn="ctr" fontAlgn="t">
                        <a:buFontTx/>
                      </a:pPr>
                      <a:r>
                        <a:rPr lang="en-US" sz="1000" b="1" dirty="0">
                          <a:effectLst/>
                          <a:latin typeface="Montserrat" panose="00000500000000000000" pitchFamily="2" charset="0"/>
                          <a:ea typeface="+mn-lt"/>
                          <a:cs typeface="+mn-lt"/>
                        </a:rPr>
                        <a:t>1. Objectives &amp; Scope</a:t>
                      </a:r>
                      <a:endParaRPr lang="en-US" sz="1000" dirty="0">
                        <a:effectLst/>
                        <a:latin typeface="Montserrat" panose="00000500000000000000" pitchFamily="2" charset="0"/>
                        <a:ea typeface="+mn-lt"/>
                        <a:cs typeface="+mn-lt"/>
                      </a:endParaRPr>
                    </a:p>
                  </a:txBody>
                  <a:tcPr marL="50793" marR="50793" marT="50793" marB="50793" anchor="ctr"/>
                </a:tc>
                <a:tc>
                  <a:txBody>
                    <a:bodyPr/>
                    <a:lstStyle/>
                    <a:p>
                      <a:pPr marL="171450" marR="0" indent="-171450" fontAlgn="t">
                        <a:buFont typeface="Arial" panose="020B0604020202020204" pitchFamily="34" charset="0"/>
                        <a:buChar char="•"/>
                      </a:pPr>
                      <a:r>
                        <a:rPr lang="en-US" sz="1100" dirty="0">
                          <a:effectLst/>
                          <a:latin typeface="+mn-lt"/>
                          <a:ea typeface="+mn-lt"/>
                          <a:cs typeface="+mn-lt"/>
                        </a:rPr>
                        <a:t>Test </a:t>
                      </a:r>
                      <a:r>
                        <a:rPr lang="en-US" sz="1100" b="1" dirty="0">
                          <a:effectLst/>
                          <a:latin typeface="+mn-lt"/>
                          <a:ea typeface="+mn-lt"/>
                          <a:cs typeface="+mn-lt"/>
                        </a:rPr>
                        <a:t>real-time</a:t>
                      </a:r>
                      <a:r>
                        <a:rPr lang="en-US" sz="1100" dirty="0">
                          <a:effectLst/>
                          <a:latin typeface="+mn-lt"/>
                          <a:ea typeface="+mn-lt"/>
                          <a:cs typeface="+mn-lt"/>
                        </a:rPr>
                        <a:t> call transcript analysis to deliver </a:t>
                      </a:r>
                      <a:r>
                        <a:rPr lang="en-US" sz="1100" b="1" dirty="0">
                          <a:effectLst/>
                          <a:latin typeface="+mn-lt"/>
                          <a:ea typeface="+mn-lt"/>
                          <a:cs typeface="+mn-lt"/>
                        </a:rPr>
                        <a:t>knowledge base suggestions</a:t>
                      </a:r>
                      <a:r>
                        <a:rPr lang="en-US" sz="1100" dirty="0">
                          <a:effectLst/>
                          <a:latin typeface="+mn-lt"/>
                          <a:ea typeface="+mn-lt"/>
                          <a:cs typeface="+mn-lt"/>
                        </a:rPr>
                        <a:t>.</a:t>
                      </a:r>
                    </a:p>
                    <a:p>
                      <a:pPr marL="171450" marR="0" indent="-171450" fontAlgn="t">
                        <a:buFont typeface="Arial" panose="020B0604020202020204" pitchFamily="34" charset="0"/>
                        <a:buChar char="•"/>
                      </a:pPr>
                      <a:r>
                        <a:rPr lang="en-US" sz="1100" dirty="0">
                          <a:effectLst/>
                          <a:latin typeface="+mn-lt"/>
                          <a:ea typeface="+mn-lt"/>
                          <a:cs typeface="+mn-lt"/>
                        </a:rPr>
                        <a:t>Focus on </a:t>
                      </a:r>
                      <a:r>
                        <a:rPr lang="en-US" sz="1100" b="1" dirty="0">
                          <a:effectLst/>
                          <a:latin typeface="+mn-lt"/>
                          <a:ea typeface="+mn-lt"/>
                          <a:cs typeface="+mn-lt"/>
                        </a:rPr>
                        <a:t>inbound</a:t>
                      </a:r>
                      <a:r>
                        <a:rPr lang="en-US" sz="1100" dirty="0">
                          <a:effectLst/>
                          <a:latin typeface="+mn-lt"/>
                          <a:ea typeface="+mn-lt"/>
                          <a:cs typeface="+mn-lt"/>
                        </a:rPr>
                        <a:t> claims calls for one product line.</a:t>
                      </a:r>
                    </a:p>
                  </a:txBody>
                  <a:tcPr marL="50793" marR="50793" marT="50793" marB="50793" anchor="ctr"/>
                </a:tc>
                <a:extLst>
                  <a:ext uri="{0D108BD9-81ED-4DB2-BD59-A6C34878D82A}">
                    <a16:rowId xmlns:a16="http://schemas.microsoft.com/office/drawing/2014/main" val="2612749007"/>
                  </a:ext>
                </a:extLst>
              </a:tr>
              <a:tr h="519486">
                <a:tc>
                  <a:txBody>
                    <a:bodyPr/>
                    <a:lstStyle/>
                    <a:p>
                      <a:pPr marL="0" marR="0" algn="ctr" fontAlgn="t">
                        <a:buFontTx/>
                      </a:pPr>
                      <a:r>
                        <a:rPr lang="en-US" sz="1000" b="1" dirty="0">
                          <a:effectLst/>
                          <a:latin typeface="Montserrat" panose="00000500000000000000" pitchFamily="2" charset="0"/>
                          <a:ea typeface="+mn-lt"/>
                          <a:cs typeface="+mn-lt"/>
                        </a:rPr>
                        <a:t>2. Data &amp; Environment</a:t>
                      </a:r>
                      <a:endParaRPr lang="en-US" sz="1000" dirty="0">
                        <a:effectLst/>
                        <a:latin typeface="Montserrat" panose="00000500000000000000" pitchFamily="2" charset="0"/>
                        <a:ea typeface="+mn-lt"/>
                        <a:cs typeface="+mn-lt"/>
                      </a:endParaRP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Data Sources:</a:t>
                      </a:r>
                      <a:r>
                        <a:rPr lang="en-US" sz="1100" b="0" dirty="0">
                          <a:effectLst/>
                          <a:latin typeface="+mn-lt"/>
                          <a:ea typeface="+mn-lt"/>
                          <a:cs typeface="+mn-lt"/>
                        </a:rPr>
                        <a:t> three</a:t>
                      </a:r>
                      <a:r>
                        <a:rPr lang="en-US" sz="1100" dirty="0">
                          <a:effectLst/>
                          <a:latin typeface="+mn-lt"/>
                          <a:ea typeface="+mn-lt"/>
                          <a:cs typeface="+mn-lt"/>
                        </a:rPr>
                        <a:t> months of archived call logs and real-time transcript feed in a </a:t>
                      </a:r>
                      <a:r>
                        <a:rPr lang="en-US" sz="1100" b="1" dirty="0">
                          <a:effectLst/>
                          <a:latin typeface="+mn-lt"/>
                          <a:ea typeface="+mn-lt"/>
                          <a:cs typeface="+mn-lt"/>
                        </a:rPr>
                        <a:t>sandbox environment</a:t>
                      </a:r>
                      <a:r>
                        <a:rPr lang="en-US" sz="1100" dirty="0">
                          <a:effectLst/>
                          <a:latin typeface="+mn-lt"/>
                          <a:ea typeface="+mn-lt"/>
                          <a:cs typeface="+mn-lt"/>
                        </a:rPr>
                        <a:t>. </a:t>
                      </a:r>
                    </a:p>
                    <a:p>
                      <a:pPr marL="171450" marR="0" indent="-171450" fontAlgn="t">
                        <a:buFont typeface="Arial" panose="020B0604020202020204" pitchFamily="34" charset="0"/>
                        <a:buChar char="•"/>
                      </a:pPr>
                      <a:r>
                        <a:rPr lang="en-US" sz="1100" dirty="0">
                          <a:effectLst/>
                          <a:latin typeface="+mn-lt"/>
                          <a:ea typeface="+mn-lt"/>
                          <a:cs typeface="+mn-lt"/>
                        </a:rPr>
                        <a:t>Pilot with </a:t>
                      </a:r>
                      <a:r>
                        <a:rPr lang="en-US" sz="1100" b="1" dirty="0">
                          <a:effectLst/>
                          <a:latin typeface="+mn-lt"/>
                          <a:ea typeface="+mn-lt"/>
                          <a:cs typeface="+mn-lt"/>
                        </a:rPr>
                        <a:t>10 agents</a:t>
                      </a:r>
                      <a:r>
                        <a:rPr lang="en-US" sz="1100" dirty="0">
                          <a:effectLst/>
                          <a:latin typeface="+mn-lt"/>
                          <a:ea typeface="+mn-lt"/>
                          <a:cs typeface="+mn-lt"/>
                        </a:rPr>
                        <a:t> handling </a:t>
                      </a:r>
                      <a:r>
                        <a:rPr lang="en-US" sz="1100" b="1" dirty="0">
                          <a:effectLst/>
                          <a:latin typeface="+mn-lt"/>
                          <a:ea typeface="+mn-lt"/>
                          <a:cs typeface="+mn-lt"/>
                        </a:rPr>
                        <a:t>~200</a:t>
                      </a:r>
                      <a:r>
                        <a:rPr lang="en-US" sz="1100" dirty="0">
                          <a:effectLst/>
                          <a:latin typeface="+mn-lt"/>
                          <a:ea typeface="+mn-lt"/>
                          <a:cs typeface="+mn-lt"/>
                        </a:rPr>
                        <a:t> calls/week. Include a scenario with typical claims queries.</a:t>
                      </a:r>
                    </a:p>
                  </a:txBody>
                  <a:tcPr marL="50793" marR="50793" marT="50793" marB="50793" anchor="ctr"/>
                </a:tc>
                <a:extLst>
                  <a:ext uri="{0D108BD9-81ED-4DB2-BD59-A6C34878D82A}">
                    <a16:rowId xmlns:a16="http://schemas.microsoft.com/office/drawing/2014/main" val="230535672"/>
                  </a:ext>
                </a:extLst>
              </a:tr>
              <a:tr h="604441">
                <a:tc>
                  <a:txBody>
                    <a:bodyPr/>
                    <a:lstStyle/>
                    <a:p>
                      <a:pPr marL="0" marR="0" algn="ctr" fontAlgn="t">
                        <a:buFontTx/>
                      </a:pPr>
                      <a:r>
                        <a:rPr lang="en-US" sz="1000" b="1" dirty="0">
                          <a:effectLst/>
                          <a:latin typeface="Montserrat" panose="00000500000000000000" pitchFamily="2" charset="0"/>
                          <a:ea typeface="+mn-lt"/>
                          <a:cs typeface="+mn-lt"/>
                        </a:rPr>
                        <a:t>3. Success Criteria</a:t>
                      </a:r>
                      <a:endParaRPr lang="en-US" sz="1000" dirty="0">
                        <a:effectLst/>
                        <a:latin typeface="Montserrat" panose="00000500000000000000" pitchFamily="2" charset="0"/>
                        <a:ea typeface="+mn-lt"/>
                        <a:cs typeface="+mn-lt"/>
                      </a:endParaRP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Average Handle Time</a:t>
                      </a:r>
                      <a:r>
                        <a:rPr lang="en-US" sz="1100" dirty="0">
                          <a:effectLst/>
                          <a:latin typeface="+mn-lt"/>
                          <a:ea typeface="+mn-lt"/>
                          <a:cs typeface="+mn-lt"/>
                        </a:rPr>
                        <a:t>: Aim for 10% to 15% reduction from baseline. </a:t>
                      </a:r>
                    </a:p>
                    <a:p>
                      <a:pPr marL="171450" marR="0" indent="-171450" fontAlgn="t">
                        <a:buFont typeface="Arial" panose="020B0604020202020204" pitchFamily="34" charset="0"/>
                        <a:buChar char="•"/>
                      </a:pPr>
                      <a:r>
                        <a:rPr lang="en-US" sz="1100" b="1" dirty="0">
                          <a:effectLst/>
                          <a:latin typeface="+mn-lt"/>
                          <a:ea typeface="+mn-lt"/>
                          <a:cs typeface="+mn-lt"/>
                        </a:rPr>
                        <a:t>Agent Satisfaction</a:t>
                      </a:r>
                      <a:r>
                        <a:rPr lang="en-US" sz="1100" dirty="0">
                          <a:effectLst/>
                          <a:latin typeface="+mn-lt"/>
                          <a:ea typeface="+mn-lt"/>
                          <a:cs typeface="+mn-lt"/>
                        </a:rPr>
                        <a:t>: 8/10 rating in post-POC survey. </a:t>
                      </a:r>
                    </a:p>
                    <a:p>
                      <a:pPr marL="171450" marR="0" indent="-171450" fontAlgn="t">
                        <a:buFont typeface="Arial" panose="020B0604020202020204" pitchFamily="34" charset="0"/>
                        <a:buChar char="•"/>
                      </a:pPr>
                      <a:r>
                        <a:rPr lang="en-US" sz="1100" b="1" dirty="0">
                          <a:effectLst/>
                          <a:latin typeface="+mn-lt"/>
                          <a:ea typeface="+mn-lt"/>
                          <a:cs typeface="+mn-lt"/>
                        </a:rPr>
                        <a:t>Model Accuracy</a:t>
                      </a:r>
                      <a:r>
                        <a:rPr lang="en-US" sz="1100" dirty="0">
                          <a:effectLst/>
                          <a:latin typeface="+mn-lt"/>
                          <a:ea typeface="+mn-lt"/>
                          <a:cs typeface="+mn-lt"/>
                        </a:rPr>
                        <a:t> (recommended articles match agent’s final resolution) &gt; 80%.</a:t>
                      </a:r>
                    </a:p>
                  </a:txBody>
                  <a:tcPr marL="50793" marR="50793" marT="50793" marB="50793" anchor="ctr"/>
                </a:tc>
                <a:extLst>
                  <a:ext uri="{0D108BD9-81ED-4DB2-BD59-A6C34878D82A}">
                    <a16:rowId xmlns:a16="http://schemas.microsoft.com/office/drawing/2014/main" val="2956836573"/>
                  </a:ext>
                </a:extLst>
              </a:tr>
              <a:tr h="735770">
                <a:tc>
                  <a:txBody>
                    <a:bodyPr/>
                    <a:lstStyle/>
                    <a:p>
                      <a:pPr marL="0" marR="0" algn="ctr" fontAlgn="t">
                        <a:buFontTx/>
                      </a:pPr>
                      <a:r>
                        <a:rPr lang="en-US" sz="1000" b="1" dirty="0">
                          <a:effectLst/>
                          <a:latin typeface="Montserrat" panose="00000500000000000000" pitchFamily="2" charset="0"/>
                          <a:ea typeface="+mn-lt"/>
                          <a:cs typeface="+mn-lt"/>
                        </a:rPr>
                        <a:t>4. Roles &amp; Team</a:t>
                      </a:r>
                      <a:endParaRPr lang="en-US" sz="1000" dirty="0">
                        <a:effectLst/>
                        <a:latin typeface="Montserrat" panose="00000500000000000000" pitchFamily="2" charset="0"/>
                        <a:ea typeface="+mn-lt"/>
                        <a:cs typeface="+mn-lt"/>
                      </a:endParaRP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POC Lead</a:t>
                      </a:r>
                      <a:r>
                        <a:rPr lang="en-US" sz="1100" dirty="0">
                          <a:effectLst/>
                          <a:latin typeface="+mn-lt"/>
                          <a:ea typeface="+mn-lt"/>
                          <a:cs typeface="+mn-lt"/>
                        </a:rPr>
                        <a:t>: AI Product Manager </a:t>
                      </a:r>
                    </a:p>
                    <a:p>
                      <a:pPr marL="171450" marR="0" indent="-171450" fontAlgn="t">
                        <a:buFont typeface="Arial" panose="020B0604020202020204" pitchFamily="34" charset="0"/>
                        <a:buChar char="•"/>
                      </a:pPr>
                      <a:r>
                        <a:rPr lang="en-US" sz="1100" b="1" dirty="0">
                          <a:effectLst/>
                          <a:latin typeface="+mn-lt"/>
                          <a:ea typeface="+mn-lt"/>
                          <a:cs typeface="+mn-lt"/>
                        </a:rPr>
                        <a:t>Data Scientist</a:t>
                      </a:r>
                      <a:r>
                        <a:rPr lang="en-US" sz="1100" dirty="0">
                          <a:effectLst/>
                          <a:latin typeface="+mn-lt"/>
                          <a:ea typeface="+mn-lt"/>
                          <a:cs typeface="+mn-lt"/>
                        </a:rPr>
                        <a:t>: 1 FTE, specialized in NLP</a:t>
                      </a:r>
                    </a:p>
                    <a:p>
                      <a:pPr marL="171450" marR="0" indent="-171450" fontAlgn="t">
                        <a:buFont typeface="Arial" panose="020B0604020202020204" pitchFamily="34" charset="0"/>
                        <a:buChar char="•"/>
                      </a:pPr>
                      <a:r>
                        <a:rPr lang="en-US" sz="1100" b="1" dirty="0">
                          <a:effectLst/>
                          <a:latin typeface="+mn-lt"/>
                          <a:ea typeface="+mn-lt"/>
                          <a:cs typeface="+mn-lt"/>
                        </a:rPr>
                        <a:t>Pilot Users</a:t>
                      </a:r>
                      <a:r>
                        <a:rPr lang="en-US" sz="1100" dirty="0">
                          <a:effectLst/>
                          <a:latin typeface="+mn-lt"/>
                          <a:ea typeface="+mn-lt"/>
                          <a:cs typeface="+mn-lt"/>
                        </a:rPr>
                        <a:t>: 10 volunteer claims agents + their supervisor for feedback</a:t>
                      </a:r>
                    </a:p>
                  </a:txBody>
                  <a:tcPr marL="50793" marR="50793" marT="50793" marB="50793" anchor="ctr"/>
                </a:tc>
                <a:extLst>
                  <a:ext uri="{0D108BD9-81ED-4DB2-BD59-A6C34878D82A}">
                    <a16:rowId xmlns:a16="http://schemas.microsoft.com/office/drawing/2014/main" val="1235815349"/>
                  </a:ext>
                </a:extLst>
              </a:tr>
              <a:tr h="608123">
                <a:tc>
                  <a:txBody>
                    <a:bodyPr/>
                    <a:lstStyle/>
                    <a:p>
                      <a:pPr marL="0" marR="0" algn="ctr" fontAlgn="t">
                        <a:buFontTx/>
                      </a:pPr>
                      <a:r>
                        <a:rPr lang="en-US" sz="1000" b="1" dirty="0">
                          <a:effectLst/>
                          <a:latin typeface="Montserrat" panose="00000500000000000000" pitchFamily="2" charset="0"/>
                          <a:ea typeface="+mn-lt"/>
                          <a:cs typeface="+mn-lt"/>
                        </a:rPr>
                        <a:t>5. Timeline &amp; Milestones</a:t>
                      </a:r>
                      <a:endParaRPr lang="en-US" sz="1000" dirty="0">
                        <a:effectLst/>
                        <a:latin typeface="Montserrat" panose="00000500000000000000" pitchFamily="2" charset="0"/>
                        <a:ea typeface="+mn-lt"/>
                        <a:cs typeface="+mn-lt"/>
                      </a:endParaRP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Week 1-2</a:t>
                      </a:r>
                      <a:r>
                        <a:rPr lang="en-US" sz="1100" dirty="0">
                          <a:effectLst/>
                          <a:latin typeface="+mn-lt"/>
                          <a:ea typeface="+mn-lt"/>
                          <a:cs typeface="+mn-lt"/>
                        </a:rPr>
                        <a:t>: Setup environment, import sample call transcripts, build minimal NLP model </a:t>
                      </a:r>
                    </a:p>
                    <a:p>
                      <a:pPr marL="171450" marR="0" indent="-171450" fontAlgn="t">
                        <a:buFont typeface="Arial" panose="020B0604020202020204" pitchFamily="34" charset="0"/>
                        <a:buChar char="•"/>
                      </a:pPr>
                      <a:r>
                        <a:rPr lang="en-US" sz="1100" b="1" dirty="0">
                          <a:effectLst/>
                          <a:latin typeface="+mn-lt"/>
                          <a:ea typeface="+mn-lt"/>
                          <a:cs typeface="+mn-lt"/>
                        </a:rPr>
                        <a:t>Week 3-4</a:t>
                      </a:r>
                      <a:r>
                        <a:rPr lang="en-US" sz="1100" dirty="0">
                          <a:effectLst/>
                          <a:latin typeface="+mn-lt"/>
                          <a:ea typeface="+mn-lt"/>
                          <a:cs typeface="+mn-lt"/>
                        </a:rPr>
                        <a:t>: Conduct pilot; gather agent feedback daily </a:t>
                      </a:r>
                    </a:p>
                    <a:p>
                      <a:pPr marL="171450" marR="0" indent="-171450" fontAlgn="t">
                        <a:buFont typeface="Arial" panose="020B0604020202020204" pitchFamily="34" charset="0"/>
                        <a:buChar char="•"/>
                      </a:pPr>
                      <a:r>
                        <a:rPr lang="en-US" sz="1100" b="1" dirty="0">
                          <a:effectLst/>
                          <a:latin typeface="+mn-lt"/>
                          <a:ea typeface="+mn-lt"/>
                          <a:cs typeface="+mn-lt"/>
                        </a:rPr>
                        <a:t>Week 5-6</a:t>
                      </a:r>
                      <a:r>
                        <a:rPr lang="en-US" sz="1100" dirty="0">
                          <a:effectLst/>
                          <a:latin typeface="+mn-lt"/>
                          <a:ea typeface="+mn-lt"/>
                          <a:cs typeface="+mn-lt"/>
                        </a:rPr>
                        <a:t>: Refine model, measure KPIs, finalize POC results</a:t>
                      </a:r>
                    </a:p>
                  </a:txBody>
                  <a:tcPr marL="50793" marR="50793" marT="50793" marB="50793" anchor="ctr"/>
                </a:tc>
                <a:extLst>
                  <a:ext uri="{0D108BD9-81ED-4DB2-BD59-A6C34878D82A}">
                    <a16:rowId xmlns:a16="http://schemas.microsoft.com/office/drawing/2014/main" val="2095098254"/>
                  </a:ext>
                </a:extLst>
              </a:tr>
              <a:tr h="604441">
                <a:tc>
                  <a:txBody>
                    <a:bodyPr/>
                    <a:lstStyle/>
                    <a:p>
                      <a:pPr marL="0" marR="0" algn="ctr" fontAlgn="t">
                        <a:buFontTx/>
                      </a:pPr>
                      <a:r>
                        <a:rPr lang="en-US" sz="1000" b="1" dirty="0">
                          <a:effectLst/>
                          <a:latin typeface="Montserrat" panose="00000500000000000000" pitchFamily="2" charset="0"/>
                          <a:ea typeface="+mn-lt"/>
                          <a:cs typeface="+mn-lt"/>
                        </a:rPr>
                        <a:t>6. Evaluation &amp; Outcomes</a:t>
                      </a:r>
                      <a:endParaRPr lang="en-US" sz="1000" dirty="0">
                        <a:effectLst/>
                        <a:latin typeface="Montserrat" panose="00000500000000000000" pitchFamily="2" charset="0"/>
                        <a:ea typeface="+mn-lt"/>
                        <a:cs typeface="+mn-lt"/>
                      </a:endParaRPr>
                    </a:p>
                  </a:txBody>
                  <a:tcPr marL="50793" marR="50793" marT="50793" marB="50793" anchor="ctr"/>
                </a:tc>
                <a:tc>
                  <a:txBody>
                    <a:bodyPr/>
                    <a:lstStyle/>
                    <a:p>
                      <a:pPr marL="171450" marR="0" indent="-171450" fontAlgn="t">
                        <a:buFont typeface="Arial" panose="020B0604020202020204" pitchFamily="34" charset="0"/>
                        <a:buChar char="•"/>
                      </a:pPr>
                      <a:r>
                        <a:rPr lang="en-US" sz="1100" dirty="0">
                          <a:effectLst/>
                          <a:latin typeface="+mn-lt"/>
                          <a:ea typeface="+mn-lt"/>
                          <a:cs typeface="+mn-lt"/>
                        </a:rPr>
                        <a:t>Compare AHT and agent feedback </a:t>
                      </a:r>
                      <a:r>
                        <a:rPr lang="en-US" sz="1100" dirty="0" err="1">
                          <a:effectLst/>
                          <a:latin typeface="+mn-lt"/>
                          <a:ea typeface="+mn-lt"/>
                          <a:cs typeface="+mn-lt"/>
                        </a:rPr>
                        <a:t>prevs</a:t>
                      </a:r>
                      <a:r>
                        <a:rPr lang="en-US" sz="1100" dirty="0">
                          <a:effectLst/>
                          <a:latin typeface="+mn-lt"/>
                          <a:ea typeface="+mn-lt"/>
                          <a:cs typeface="+mn-lt"/>
                        </a:rPr>
                        <a:t>. post-POC. </a:t>
                      </a:r>
                    </a:p>
                    <a:p>
                      <a:pPr marL="171450" marR="0" indent="-171450" fontAlgn="t">
                        <a:buFont typeface="Arial" panose="020B0604020202020204" pitchFamily="34" charset="0"/>
                        <a:buChar char="•"/>
                      </a:pPr>
                      <a:r>
                        <a:rPr lang="en-US" sz="1100" dirty="0">
                          <a:effectLst/>
                          <a:latin typeface="+mn-lt"/>
                          <a:ea typeface="+mn-lt"/>
                          <a:cs typeface="+mn-lt"/>
                        </a:rPr>
                        <a:t>If AHT improvement &gt; 10% and satisfaction threshold met, plan </a:t>
                      </a:r>
                      <a:r>
                        <a:rPr lang="en-US" sz="1100" b="1" dirty="0">
                          <a:effectLst/>
                          <a:latin typeface="+mn-lt"/>
                          <a:ea typeface="+mn-lt"/>
                          <a:cs typeface="+mn-lt"/>
                        </a:rPr>
                        <a:t>broader rollout</a:t>
                      </a:r>
                      <a:r>
                        <a:rPr lang="en-US" sz="1100" dirty="0">
                          <a:effectLst/>
                          <a:latin typeface="+mn-lt"/>
                          <a:ea typeface="+mn-lt"/>
                          <a:cs typeface="+mn-lt"/>
                        </a:rPr>
                        <a:t>. </a:t>
                      </a:r>
                    </a:p>
                    <a:p>
                      <a:pPr marL="171450" marR="0" indent="-171450" fontAlgn="t">
                        <a:buFont typeface="Arial" panose="020B0604020202020204" pitchFamily="34" charset="0"/>
                        <a:buChar char="•"/>
                      </a:pPr>
                      <a:r>
                        <a:rPr lang="en-US" sz="1100" dirty="0">
                          <a:effectLst/>
                          <a:latin typeface="+mn-lt"/>
                          <a:ea typeface="+mn-lt"/>
                          <a:cs typeface="+mn-lt"/>
                        </a:rPr>
                        <a:t>Document any data or compliance gaps discovered.</a:t>
                      </a:r>
                    </a:p>
                  </a:txBody>
                  <a:tcPr marL="50793" marR="50793" marT="50793" marB="50793" anchor="ctr"/>
                </a:tc>
                <a:extLst>
                  <a:ext uri="{0D108BD9-81ED-4DB2-BD59-A6C34878D82A}">
                    <a16:rowId xmlns:a16="http://schemas.microsoft.com/office/drawing/2014/main" val="2808339793"/>
                  </a:ext>
                </a:extLst>
              </a:tr>
            </a:tbl>
          </a:graphicData>
        </a:graphic>
      </p:graphicFrame>
      <p:grpSp>
        <p:nvGrpSpPr>
          <p:cNvPr id="204" name="Group 203">
            <a:extLst>
              <a:ext uri="{FF2B5EF4-FFF2-40B4-BE49-F238E27FC236}">
                <a16:creationId xmlns:a16="http://schemas.microsoft.com/office/drawing/2014/main" id="{43D68C16-7F47-30F0-B47E-A972C7BB95EE}"/>
              </a:ext>
              <a:ext uri="{C183D7F6-B498-43B3-948B-1728B52AA6E4}">
                <adec:decorative xmlns:adec="http://schemas.microsoft.com/office/drawing/2017/decorative" val="1"/>
              </a:ext>
            </a:extLst>
          </p:cNvPr>
          <p:cNvGrpSpPr>
            <a:grpSpLocks/>
          </p:cNvGrpSpPr>
          <p:nvPr/>
        </p:nvGrpSpPr>
        <p:grpSpPr>
          <a:xfrm>
            <a:off x="9265104" y="2590817"/>
            <a:ext cx="2514947" cy="2460452"/>
            <a:chOff x="6067960" y="798756"/>
            <a:chExt cx="10409636" cy="12249016"/>
          </a:xfrm>
        </p:grpSpPr>
        <p:sp>
          <p:nvSpPr>
            <p:cNvPr id="205" name="Freeform 2">
              <a:extLst>
                <a:ext uri="{FF2B5EF4-FFF2-40B4-BE49-F238E27FC236}">
                  <a16:creationId xmlns:a16="http://schemas.microsoft.com/office/drawing/2014/main" id="{9AC86711-CD6D-93B3-A674-606EEE06C512}"/>
                </a:ext>
              </a:extLst>
            </p:cNvPr>
            <p:cNvSpPr>
              <a:spLocks/>
            </p:cNvSpPr>
            <p:nvPr/>
          </p:nvSpPr>
          <p:spPr bwMode="auto">
            <a:xfrm>
              <a:off x="6067960" y="798756"/>
              <a:ext cx="9562175" cy="12231080"/>
            </a:xfrm>
            <a:custGeom>
              <a:avLst/>
              <a:gdLst>
                <a:gd name="connsiteX0" fmla="*/ 3600848 w 9562175"/>
                <a:gd name="connsiteY0" fmla="*/ 0 h 12231080"/>
                <a:gd name="connsiteX1" fmla="*/ 4496122 w 9562175"/>
                <a:gd name="connsiteY1" fmla="*/ 627521 h 12231080"/>
                <a:gd name="connsiteX2" fmla="*/ 5998308 w 9562175"/>
                <a:gd name="connsiteY2" fmla="*/ 1595633 h 12231080"/>
                <a:gd name="connsiteX3" fmla="*/ 8062832 w 9562175"/>
                <a:gd name="connsiteY3" fmla="*/ 1176249 h 12231080"/>
                <a:gd name="connsiteX4" fmla="*/ 8116388 w 9562175"/>
                <a:gd name="connsiteY4" fmla="*/ 3999583 h 12231080"/>
                <a:gd name="connsiteX5" fmla="*/ 8937365 w 9562175"/>
                <a:gd name="connsiteY5" fmla="*/ 8352169 h 12231080"/>
                <a:gd name="connsiteX6" fmla="*/ 8559246 w 9562175"/>
                <a:gd name="connsiteY6" fmla="*/ 8559315 h 12231080"/>
                <a:gd name="connsiteX7" fmla="*/ 8508054 w 9562175"/>
                <a:gd name="connsiteY7" fmla="*/ 8582243 h 12231080"/>
                <a:gd name="connsiteX8" fmla="*/ 8593241 w 9562175"/>
                <a:gd name="connsiteY8" fmla="*/ 8631261 h 12231080"/>
                <a:gd name="connsiteX9" fmla="*/ 8591281 w 9562175"/>
                <a:gd name="connsiteY9" fmla="*/ 8822646 h 12231080"/>
                <a:gd name="connsiteX10" fmla="*/ 6429098 w 9562175"/>
                <a:gd name="connsiteY10" fmla="*/ 10120278 h 12231080"/>
                <a:gd name="connsiteX11" fmla="*/ 6498497 w 9562175"/>
                <a:gd name="connsiteY11" fmla="*/ 10129969 h 12231080"/>
                <a:gd name="connsiteX12" fmla="*/ 7420314 w 9562175"/>
                <a:gd name="connsiteY12" fmla="*/ 10546695 h 12231080"/>
                <a:gd name="connsiteX13" fmla="*/ 7447440 w 9562175"/>
                <a:gd name="connsiteY13" fmla="*/ 10580981 h 12231080"/>
                <a:gd name="connsiteX14" fmla="*/ 7527912 w 9562175"/>
                <a:gd name="connsiteY14" fmla="*/ 10564954 h 12231080"/>
                <a:gd name="connsiteX15" fmla="*/ 7994178 w 9562175"/>
                <a:gd name="connsiteY15" fmla="*/ 10526594 h 12231080"/>
                <a:gd name="connsiteX16" fmla="*/ 9562175 w 9562175"/>
                <a:gd name="connsiteY16" fmla="*/ 11379490 h 12231080"/>
                <a:gd name="connsiteX17" fmla="*/ 7994178 w 9562175"/>
                <a:gd name="connsiteY17" fmla="*/ 12231080 h 12231080"/>
                <a:gd name="connsiteX18" fmla="*/ 6693976 w 9562175"/>
                <a:gd name="connsiteY18" fmla="*/ 11855571 h 12231080"/>
                <a:gd name="connsiteX19" fmla="*/ 6580039 w 9562175"/>
                <a:gd name="connsiteY19" fmla="*/ 11741570 h 12231080"/>
                <a:gd name="connsiteX20" fmla="*/ 6498497 w 9562175"/>
                <a:gd name="connsiteY20" fmla="*/ 11757799 h 12231080"/>
                <a:gd name="connsiteX21" fmla="*/ 6032037 w 9562175"/>
                <a:gd name="connsiteY21" fmla="*/ 11796155 h 12231080"/>
                <a:gd name="connsiteX22" fmla="*/ 4587855 w 9562175"/>
                <a:gd name="connsiteY22" fmla="*/ 11275442 h 12231080"/>
                <a:gd name="connsiteX23" fmla="*/ 4563810 w 9562175"/>
                <a:gd name="connsiteY23" fmla="*/ 11239729 h 12231080"/>
                <a:gd name="connsiteX24" fmla="*/ 3250582 w 9562175"/>
                <a:gd name="connsiteY24" fmla="*/ 12027861 h 12231080"/>
                <a:gd name="connsiteX25" fmla="*/ 2978190 w 9562175"/>
                <a:gd name="connsiteY25" fmla="*/ 12023942 h 12231080"/>
                <a:gd name="connsiteX26" fmla="*/ 234027 w 9562175"/>
                <a:gd name="connsiteY26" fmla="*/ 10500044 h 12231080"/>
                <a:gd name="connsiteX27" fmla="*/ 236640 w 9562175"/>
                <a:gd name="connsiteY27" fmla="*/ 10309312 h 12231080"/>
                <a:gd name="connsiteX28" fmla="*/ 1618263 w 9562175"/>
                <a:gd name="connsiteY28" fmla="*/ 9455658 h 12231080"/>
                <a:gd name="connsiteX29" fmla="*/ 1409994 w 9562175"/>
                <a:gd name="connsiteY29" fmla="*/ 9246116 h 12231080"/>
                <a:gd name="connsiteX30" fmla="*/ 971866 w 9562175"/>
                <a:gd name="connsiteY30" fmla="*/ 6535488 h 12231080"/>
                <a:gd name="connsiteX31" fmla="*/ 870631 w 9562175"/>
                <a:gd name="connsiteY31" fmla="*/ 3083730 h 12231080"/>
                <a:gd name="connsiteX32" fmla="*/ 1780433 w 9562175"/>
                <a:gd name="connsiteY32" fmla="*/ 1610005 h 12231080"/>
                <a:gd name="connsiteX33" fmla="*/ 3600848 w 9562175"/>
                <a:gd name="connsiteY33" fmla="*/ 0 h 122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62175" h="12231080">
                  <a:moveTo>
                    <a:pt x="3600848" y="0"/>
                  </a:moveTo>
                  <a:cubicBezTo>
                    <a:pt x="3949565" y="-170"/>
                    <a:pt x="4274060" y="178210"/>
                    <a:pt x="4496122" y="627521"/>
                  </a:cubicBezTo>
                  <a:cubicBezTo>
                    <a:pt x="5130959" y="1913112"/>
                    <a:pt x="5333427" y="1941854"/>
                    <a:pt x="5998308" y="1595633"/>
                  </a:cubicBezTo>
                  <a:cubicBezTo>
                    <a:pt x="6662534" y="1248759"/>
                    <a:pt x="7098821" y="736613"/>
                    <a:pt x="8062832" y="1176249"/>
                  </a:cubicBezTo>
                  <a:cubicBezTo>
                    <a:pt x="8816537" y="1519857"/>
                    <a:pt x="9399777" y="3049762"/>
                    <a:pt x="8116388" y="3999583"/>
                  </a:cubicBezTo>
                  <a:cubicBezTo>
                    <a:pt x="7626545" y="4362135"/>
                    <a:pt x="9662986" y="7833490"/>
                    <a:pt x="8937365" y="8352169"/>
                  </a:cubicBezTo>
                  <a:cubicBezTo>
                    <a:pt x="8848867" y="8415371"/>
                    <a:pt x="8719732" y="8485095"/>
                    <a:pt x="8559246" y="8559315"/>
                  </a:cubicBezTo>
                  <a:lnTo>
                    <a:pt x="8508054" y="8582243"/>
                  </a:lnTo>
                  <a:lnTo>
                    <a:pt x="8593241" y="8631261"/>
                  </a:lnTo>
                  <a:cubicBezTo>
                    <a:pt x="8666401" y="8674372"/>
                    <a:pt x="8665094" y="8780189"/>
                    <a:pt x="8591281" y="8822646"/>
                  </a:cubicBezTo>
                  <a:lnTo>
                    <a:pt x="6429098" y="10120278"/>
                  </a:lnTo>
                  <a:lnTo>
                    <a:pt x="6498497" y="10129969"/>
                  </a:lnTo>
                  <a:cubicBezTo>
                    <a:pt x="6897586" y="10197385"/>
                    <a:pt x="7228358" y="10349036"/>
                    <a:pt x="7420314" y="10546695"/>
                  </a:cubicBezTo>
                  <a:lnTo>
                    <a:pt x="7447440" y="10580981"/>
                  </a:lnTo>
                  <a:lnTo>
                    <a:pt x="7527912" y="10564954"/>
                  </a:lnTo>
                  <a:cubicBezTo>
                    <a:pt x="7675206" y="10540025"/>
                    <a:pt x="7831811" y="10526594"/>
                    <a:pt x="7994178" y="10526594"/>
                  </a:cubicBezTo>
                  <a:cubicBezTo>
                    <a:pt x="8860788" y="10526594"/>
                    <a:pt x="9562175" y="10908634"/>
                    <a:pt x="9562175" y="11379490"/>
                  </a:cubicBezTo>
                  <a:cubicBezTo>
                    <a:pt x="9562175" y="11849693"/>
                    <a:pt x="8860788" y="12231080"/>
                    <a:pt x="7994178" y="12231080"/>
                  </a:cubicBezTo>
                  <a:cubicBezTo>
                    <a:pt x="7452954" y="12231080"/>
                    <a:pt x="6975761" y="12082101"/>
                    <a:pt x="6693976" y="11855571"/>
                  </a:cubicBezTo>
                  <a:lnTo>
                    <a:pt x="6580039" y="11741570"/>
                  </a:lnTo>
                  <a:lnTo>
                    <a:pt x="6498497" y="11757799"/>
                  </a:lnTo>
                  <a:cubicBezTo>
                    <a:pt x="6351141" y="11782724"/>
                    <a:pt x="6194472" y="11796155"/>
                    <a:pt x="6032037" y="11796155"/>
                  </a:cubicBezTo>
                  <a:cubicBezTo>
                    <a:pt x="5382787" y="11796155"/>
                    <a:pt x="4825781" y="11581257"/>
                    <a:pt x="4587855" y="11275442"/>
                  </a:cubicBezTo>
                  <a:lnTo>
                    <a:pt x="4563810" y="11239729"/>
                  </a:lnTo>
                  <a:lnTo>
                    <a:pt x="3250582" y="12027861"/>
                  </a:lnTo>
                  <a:cubicBezTo>
                    <a:pt x="3165663" y="12075544"/>
                    <a:pt x="3061149" y="12074238"/>
                    <a:pt x="2978190" y="12023942"/>
                  </a:cubicBezTo>
                  <a:lnTo>
                    <a:pt x="234027" y="10500044"/>
                  </a:lnTo>
                  <a:cubicBezTo>
                    <a:pt x="161520" y="10456280"/>
                    <a:pt x="162827" y="10351116"/>
                    <a:pt x="236640" y="10309312"/>
                  </a:cubicBezTo>
                  <a:lnTo>
                    <a:pt x="1618263" y="9455658"/>
                  </a:lnTo>
                  <a:lnTo>
                    <a:pt x="1409994" y="9246116"/>
                  </a:lnTo>
                  <a:cubicBezTo>
                    <a:pt x="900484" y="8658575"/>
                    <a:pt x="629833" y="7767268"/>
                    <a:pt x="971866" y="6535488"/>
                  </a:cubicBezTo>
                  <a:cubicBezTo>
                    <a:pt x="1173028" y="5812997"/>
                    <a:pt x="-1238306" y="4253696"/>
                    <a:pt x="870631" y="3083730"/>
                  </a:cubicBezTo>
                  <a:cubicBezTo>
                    <a:pt x="1429705" y="2773438"/>
                    <a:pt x="1611274" y="2356666"/>
                    <a:pt x="1780433" y="1610005"/>
                  </a:cubicBezTo>
                  <a:cubicBezTo>
                    <a:pt x="1949266" y="864936"/>
                    <a:pt x="2833672" y="376"/>
                    <a:pt x="3600848" y="0"/>
                  </a:cubicBezTo>
                  <a:close/>
                </a:path>
              </a:pathLst>
            </a:custGeom>
            <a:solidFill>
              <a:srgbClr val="FFFFFF">
                <a:lumMod val="95000"/>
              </a:srgbClr>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06" name="Freeform 3">
              <a:extLst>
                <a:ext uri="{FF2B5EF4-FFF2-40B4-BE49-F238E27FC236}">
                  <a16:creationId xmlns:a16="http://schemas.microsoft.com/office/drawing/2014/main" id="{053B5222-8F86-6F24-C63A-9D22D5E84DCE}"/>
                </a:ext>
              </a:extLst>
            </p:cNvPr>
            <p:cNvSpPr>
              <a:spLocks/>
            </p:cNvSpPr>
            <p:nvPr/>
          </p:nvSpPr>
          <p:spPr bwMode="auto">
            <a:xfrm>
              <a:off x="9184671" y="8113815"/>
              <a:ext cx="1716660" cy="4496151"/>
            </a:xfrm>
            <a:custGeom>
              <a:avLst/>
              <a:gdLst>
                <a:gd name="T0" fmla="*/ 1355 w 2628"/>
                <a:gd name="T1" fmla="*/ 434 h 6882"/>
                <a:gd name="T2" fmla="*/ 2627 w 2628"/>
                <a:gd name="T3" fmla="*/ 0 h 6882"/>
                <a:gd name="T4" fmla="*/ 385 w 2628"/>
                <a:gd name="T5" fmla="*/ 6657 h 6882"/>
                <a:gd name="T6" fmla="*/ 0 w 2628"/>
                <a:gd name="T7" fmla="*/ 6881 h 6882"/>
                <a:gd name="T8" fmla="*/ 1355 w 2628"/>
                <a:gd name="T9" fmla="*/ 434 h 6882"/>
              </a:gdLst>
              <a:ahLst/>
              <a:cxnLst>
                <a:cxn ang="0">
                  <a:pos x="T0" y="T1"/>
                </a:cxn>
                <a:cxn ang="0">
                  <a:pos x="T2" y="T3"/>
                </a:cxn>
                <a:cxn ang="0">
                  <a:pos x="T4" y="T5"/>
                </a:cxn>
                <a:cxn ang="0">
                  <a:pos x="T6" y="T7"/>
                </a:cxn>
                <a:cxn ang="0">
                  <a:pos x="T8" y="T9"/>
                </a:cxn>
              </a:cxnLst>
              <a:rect l="0" t="0" r="r" b="b"/>
              <a:pathLst>
                <a:path w="2628" h="6882">
                  <a:moveTo>
                    <a:pt x="1355" y="434"/>
                  </a:moveTo>
                  <a:lnTo>
                    <a:pt x="2627" y="0"/>
                  </a:lnTo>
                  <a:lnTo>
                    <a:pt x="385" y="6657"/>
                  </a:lnTo>
                  <a:lnTo>
                    <a:pt x="0" y="6881"/>
                  </a:lnTo>
                  <a:lnTo>
                    <a:pt x="1355" y="434"/>
                  </a:lnTo>
                </a:path>
              </a:pathLst>
            </a:custGeom>
            <a:solidFill>
              <a:srgbClr val="FFFFFF">
                <a:lumMod val="8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07" name="Freeform 5">
              <a:extLst>
                <a:ext uri="{FF2B5EF4-FFF2-40B4-BE49-F238E27FC236}">
                  <a16:creationId xmlns:a16="http://schemas.microsoft.com/office/drawing/2014/main" id="{09FBF273-0E1C-02C0-1E18-960DF924151E}"/>
                </a:ext>
              </a:extLst>
            </p:cNvPr>
            <p:cNvSpPr>
              <a:spLocks/>
            </p:cNvSpPr>
            <p:nvPr/>
          </p:nvSpPr>
          <p:spPr bwMode="auto">
            <a:xfrm>
              <a:off x="7047486" y="6855121"/>
              <a:ext cx="1716660" cy="4496153"/>
            </a:xfrm>
            <a:custGeom>
              <a:avLst/>
              <a:gdLst>
                <a:gd name="T0" fmla="*/ 1354 w 2627"/>
                <a:gd name="T1" fmla="*/ 434 h 6882"/>
                <a:gd name="T2" fmla="*/ 2626 w 2627"/>
                <a:gd name="T3" fmla="*/ 0 h 6882"/>
                <a:gd name="T4" fmla="*/ 384 w 2627"/>
                <a:gd name="T5" fmla="*/ 6657 h 6882"/>
                <a:gd name="T6" fmla="*/ 0 w 2627"/>
                <a:gd name="T7" fmla="*/ 6881 h 6882"/>
                <a:gd name="T8" fmla="*/ 1354 w 2627"/>
                <a:gd name="T9" fmla="*/ 434 h 6882"/>
              </a:gdLst>
              <a:ahLst/>
              <a:cxnLst>
                <a:cxn ang="0">
                  <a:pos x="T0" y="T1"/>
                </a:cxn>
                <a:cxn ang="0">
                  <a:pos x="T2" y="T3"/>
                </a:cxn>
                <a:cxn ang="0">
                  <a:pos x="T4" y="T5"/>
                </a:cxn>
                <a:cxn ang="0">
                  <a:pos x="T6" y="T7"/>
                </a:cxn>
                <a:cxn ang="0">
                  <a:pos x="T8" y="T9"/>
                </a:cxn>
              </a:cxnLst>
              <a:rect l="0" t="0" r="r" b="b"/>
              <a:pathLst>
                <a:path w="2627" h="6882">
                  <a:moveTo>
                    <a:pt x="1354" y="434"/>
                  </a:moveTo>
                  <a:lnTo>
                    <a:pt x="2626" y="0"/>
                  </a:lnTo>
                  <a:lnTo>
                    <a:pt x="384" y="6657"/>
                  </a:lnTo>
                  <a:lnTo>
                    <a:pt x="0" y="6881"/>
                  </a:lnTo>
                  <a:lnTo>
                    <a:pt x="1354" y="434"/>
                  </a:lnTo>
                </a:path>
              </a:pathLst>
            </a:custGeom>
            <a:solidFill>
              <a:srgbClr val="FFFFFF">
                <a:lumMod val="8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08" name="Freeform 8">
              <a:extLst>
                <a:ext uri="{FF2B5EF4-FFF2-40B4-BE49-F238E27FC236}">
                  <a16:creationId xmlns:a16="http://schemas.microsoft.com/office/drawing/2014/main" id="{C66671C2-256E-D983-2FC2-7D2FC178594E}"/>
                </a:ext>
              </a:extLst>
            </p:cNvPr>
            <p:cNvSpPr>
              <a:spLocks/>
            </p:cNvSpPr>
            <p:nvPr/>
          </p:nvSpPr>
          <p:spPr bwMode="auto">
            <a:xfrm>
              <a:off x="8173686" y="4061227"/>
              <a:ext cx="167058" cy="241945"/>
            </a:xfrm>
            <a:custGeom>
              <a:avLst/>
              <a:gdLst>
                <a:gd name="T0" fmla="*/ 253 w 254"/>
                <a:gd name="T1" fmla="*/ 370 h 371"/>
                <a:gd name="T2" fmla="*/ 0 w 254"/>
                <a:gd name="T3" fmla="*/ 219 h 371"/>
                <a:gd name="T4" fmla="*/ 157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7"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09" name="Freeform 9">
              <a:extLst>
                <a:ext uri="{FF2B5EF4-FFF2-40B4-BE49-F238E27FC236}">
                  <a16:creationId xmlns:a16="http://schemas.microsoft.com/office/drawing/2014/main" id="{793630DB-F5EE-E226-7DB8-1323EE84C10E}"/>
                </a:ext>
              </a:extLst>
            </p:cNvPr>
            <p:cNvSpPr>
              <a:spLocks/>
            </p:cNvSpPr>
            <p:nvPr/>
          </p:nvSpPr>
          <p:spPr bwMode="auto">
            <a:xfrm>
              <a:off x="6817062" y="4041066"/>
              <a:ext cx="1486236" cy="2373369"/>
            </a:xfrm>
            <a:custGeom>
              <a:avLst/>
              <a:gdLst>
                <a:gd name="T0" fmla="*/ 1999 w 2275"/>
                <a:gd name="T1" fmla="*/ 2319 h 3635"/>
                <a:gd name="T2" fmla="*/ 119 w 2275"/>
                <a:gd name="T3" fmla="*/ 3602 h 3635"/>
                <a:gd name="T4" fmla="*/ 119 w 2275"/>
                <a:gd name="T5" fmla="*/ 3602 h 3635"/>
                <a:gd name="T6" fmla="*/ 0 w 2275"/>
                <a:gd name="T7" fmla="*/ 3534 h 3635"/>
                <a:gd name="T8" fmla="*/ 0 w 2275"/>
                <a:gd name="T9" fmla="*/ 1428 h 3635"/>
                <a:gd name="T10" fmla="*/ 0 w 2275"/>
                <a:gd name="T11" fmla="*/ 1428 h 3635"/>
                <a:gd name="T12" fmla="*/ 118 w 2275"/>
                <a:gd name="T13" fmla="*/ 1222 h 3635"/>
                <a:gd name="T14" fmla="*/ 2155 w 2275"/>
                <a:gd name="T15" fmla="*/ 31 h 3635"/>
                <a:gd name="T16" fmla="*/ 2155 w 2275"/>
                <a:gd name="T17" fmla="*/ 31 h 3635"/>
                <a:gd name="T18" fmla="*/ 2274 w 2275"/>
                <a:gd name="T19" fmla="*/ 99 h 3635"/>
                <a:gd name="T20" fmla="*/ 2117 w 2275"/>
                <a:gd name="T21" fmla="*/ 2113 h 3635"/>
                <a:gd name="T22" fmla="*/ 2117 w 2275"/>
                <a:gd name="T23" fmla="*/ 2113 h 3635"/>
                <a:gd name="T24" fmla="*/ 1999 w 2275"/>
                <a:gd name="T25" fmla="*/ 2319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1999" y="2319"/>
                  </a:moveTo>
                  <a:lnTo>
                    <a:pt x="119" y="3602"/>
                  </a:lnTo>
                  <a:lnTo>
                    <a:pt x="119" y="3602"/>
                  </a:lnTo>
                  <a:cubicBezTo>
                    <a:pt x="66" y="3634"/>
                    <a:pt x="0" y="3596"/>
                    <a:pt x="0" y="3534"/>
                  </a:cubicBezTo>
                  <a:lnTo>
                    <a:pt x="0" y="1428"/>
                  </a:lnTo>
                  <a:lnTo>
                    <a:pt x="0" y="1428"/>
                  </a:lnTo>
                  <a:cubicBezTo>
                    <a:pt x="0" y="1344"/>
                    <a:pt x="44" y="1265"/>
                    <a:pt x="118" y="1222"/>
                  </a:cubicBezTo>
                  <a:lnTo>
                    <a:pt x="2155" y="31"/>
                  </a:lnTo>
                  <a:lnTo>
                    <a:pt x="2155" y="31"/>
                  </a:lnTo>
                  <a:cubicBezTo>
                    <a:pt x="2208" y="0"/>
                    <a:pt x="2274" y="38"/>
                    <a:pt x="2274" y="99"/>
                  </a:cubicBezTo>
                  <a:lnTo>
                    <a:pt x="2117" y="2113"/>
                  </a:lnTo>
                  <a:lnTo>
                    <a:pt x="2117" y="2113"/>
                  </a:lnTo>
                  <a:cubicBezTo>
                    <a:pt x="2117" y="2198"/>
                    <a:pt x="2072" y="2276"/>
                    <a:pt x="1999" y="2319"/>
                  </a:cubicBezTo>
                </a:path>
              </a:pathLst>
            </a:custGeom>
            <a:solidFill>
              <a:srgbClr val="5090C4">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0" name="Freeform 10">
              <a:extLst>
                <a:ext uri="{FF2B5EF4-FFF2-40B4-BE49-F238E27FC236}">
                  <a16:creationId xmlns:a16="http://schemas.microsoft.com/office/drawing/2014/main" id="{55D8E6CE-7F94-4A21-CBFD-9D4D1F66E3D9}"/>
                </a:ext>
              </a:extLst>
            </p:cNvPr>
            <p:cNvSpPr>
              <a:spLocks/>
            </p:cNvSpPr>
            <p:nvPr/>
          </p:nvSpPr>
          <p:spPr bwMode="auto">
            <a:xfrm>
              <a:off x="6877549" y="4078509"/>
              <a:ext cx="1486236" cy="2373369"/>
            </a:xfrm>
            <a:custGeom>
              <a:avLst/>
              <a:gdLst>
                <a:gd name="T0" fmla="*/ 2156 w 2275"/>
                <a:gd name="T1" fmla="*/ 2412 h 3635"/>
                <a:gd name="T2" fmla="*/ 119 w 2275"/>
                <a:gd name="T3" fmla="*/ 3603 h 3635"/>
                <a:gd name="T4" fmla="*/ 119 w 2275"/>
                <a:gd name="T5" fmla="*/ 3603 h 3635"/>
                <a:gd name="T6" fmla="*/ 0 w 2275"/>
                <a:gd name="T7" fmla="*/ 3535 h 3635"/>
                <a:gd name="T8" fmla="*/ 0 w 2275"/>
                <a:gd name="T9" fmla="*/ 1429 h 3635"/>
                <a:gd name="T10" fmla="*/ 0 w 2275"/>
                <a:gd name="T11" fmla="*/ 1429 h 3635"/>
                <a:gd name="T12" fmla="*/ 118 w 2275"/>
                <a:gd name="T13" fmla="*/ 1222 h 3635"/>
                <a:gd name="T14" fmla="*/ 2155 w 2275"/>
                <a:gd name="T15" fmla="*/ 31 h 3635"/>
                <a:gd name="T16" fmla="*/ 2155 w 2275"/>
                <a:gd name="T17" fmla="*/ 31 h 3635"/>
                <a:gd name="T18" fmla="*/ 2274 w 2275"/>
                <a:gd name="T19" fmla="*/ 99 h 3635"/>
                <a:gd name="T20" fmla="*/ 2274 w 2275"/>
                <a:gd name="T21" fmla="*/ 2206 h 3635"/>
                <a:gd name="T22" fmla="*/ 2274 w 2275"/>
                <a:gd name="T23" fmla="*/ 2206 h 3635"/>
                <a:gd name="T24" fmla="*/ 2156 w 2275"/>
                <a:gd name="T25" fmla="*/ 2412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2156" y="2412"/>
                  </a:moveTo>
                  <a:lnTo>
                    <a:pt x="119" y="3603"/>
                  </a:lnTo>
                  <a:lnTo>
                    <a:pt x="119" y="3603"/>
                  </a:lnTo>
                  <a:cubicBezTo>
                    <a:pt x="67" y="3634"/>
                    <a:pt x="0" y="3597"/>
                    <a:pt x="0" y="3535"/>
                  </a:cubicBezTo>
                  <a:lnTo>
                    <a:pt x="0" y="1429"/>
                  </a:lnTo>
                  <a:lnTo>
                    <a:pt x="0" y="1429"/>
                  </a:lnTo>
                  <a:cubicBezTo>
                    <a:pt x="0" y="1344"/>
                    <a:pt x="45" y="1265"/>
                    <a:pt x="118" y="1222"/>
                  </a:cubicBezTo>
                  <a:lnTo>
                    <a:pt x="2155" y="31"/>
                  </a:lnTo>
                  <a:lnTo>
                    <a:pt x="2155" y="31"/>
                  </a:lnTo>
                  <a:cubicBezTo>
                    <a:pt x="2208" y="0"/>
                    <a:pt x="2274" y="38"/>
                    <a:pt x="2274" y="99"/>
                  </a:cubicBezTo>
                  <a:lnTo>
                    <a:pt x="2274" y="2206"/>
                  </a:lnTo>
                  <a:lnTo>
                    <a:pt x="2274" y="2206"/>
                  </a:lnTo>
                  <a:cubicBezTo>
                    <a:pt x="2274" y="2291"/>
                    <a:pt x="2229" y="2369"/>
                    <a:pt x="2156" y="2412"/>
                  </a:cubicBezTo>
                </a:path>
              </a:pathLst>
            </a:custGeom>
            <a:solidFill>
              <a:srgbClr val="5090C4">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1" name="Freeform 11">
              <a:extLst>
                <a:ext uri="{FF2B5EF4-FFF2-40B4-BE49-F238E27FC236}">
                  <a16:creationId xmlns:a16="http://schemas.microsoft.com/office/drawing/2014/main" id="{0F4AE52E-91F6-E6E4-377F-920AB3EB2553}"/>
                </a:ext>
              </a:extLst>
            </p:cNvPr>
            <p:cNvSpPr>
              <a:spLocks/>
            </p:cNvSpPr>
            <p:nvPr/>
          </p:nvSpPr>
          <p:spPr bwMode="auto">
            <a:xfrm>
              <a:off x="7059007" y="5003088"/>
              <a:ext cx="1163642" cy="751758"/>
            </a:xfrm>
            <a:custGeom>
              <a:avLst/>
              <a:gdLst>
                <a:gd name="T0" fmla="*/ 1748 w 1781"/>
                <a:gd name="T1" fmla="*/ 157 h 1149"/>
                <a:gd name="T2" fmla="*/ 51 w 1781"/>
                <a:gd name="T3" fmla="*/ 1135 h 1149"/>
                <a:gd name="T4" fmla="*/ 51 w 1781"/>
                <a:gd name="T5" fmla="*/ 1135 h 1149"/>
                <a:gd name="T6" fmla="*/ 0 w 1781"/>
                <a:gd name="T7" fmla="*/ 1107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1 h 1149"/>
                <a:gd name="T22" fmla="*/ 1780 w 1781"/>
                <a:gd name="T23" fmla="*/ 101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1" y="1135"/>
                  </a:lnTo>
                  <a:lnTo>
                    <a:pt x="51" y="1135"/>
                  </a:lnTo>
                  <a:cubicBezTo>
                    <a:pt x="28" y="1148"/>
                    <a:pt x="0" y="1132"/>
                    <a:pt x="0" y="1107"/>
                  </a:cubicBezTo>
                  <a:lnTo>
                    <a:pt x="0" y="1057"/>
                  </a:lnTo>
                  <a:lnTo>
                    <a:pt x="0" y="1057"/>
                  </a:lnTo>
                  <a:cubicBezTo>
                    <a:pt x="0" y="1027"/>
                    <a:pt x="16" y="1000"/>
                    <a:pt x="41" y="985"/>
                  </a:cubicBezTo>
                  <a:lnTo>
                    <a:pt x="1727" y="14"/>
                  </a:lnTo>
                  <a:lnTo>
                    <a:pt x="1727" y="14"/>
                  </a:lnTo>
                  <a:cubicBezTo>
                    <a:pt x="1750" y="0"/>
                    <a:pt x="1780" y="17"/>
                    <a:pt x="1780" y="44"/>
                  </a:cubicBezTo>
                  <a:lnTo>
                    <a:pt x="1780" y="101"/>
                  </a:lnTo>
                  <a:lnTo>
                    <a:pt x="1780" y="101"/>
                  </a:lnTo>
                  <a:cubicBezTo>
                    <a:pt x="1780" y="125"/>
                    <a:pt x="1768" y="145"/>
                    <a:pt x="1748" y="157"/>
                  </a:cubicBezTo>
                </a:path>
              </a:pathLst>
            </a:custGeom>
            <a:solidFill>
              <a:srgbClr val="15466D"/>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2" name="Freeform 12">
              <a:extLst>
                <a:ext uri="{FF2B5EF4-FFF2-40B4-BE49-F238E27FC236}">
                  <a16:creationId xmlns:a16="http://schemas.microsoft.com/office/drawing/2014/main" id="{64C5D7D3-2611-43ED-A95F-730EE66D2FE8}"/>
                </a:ext>
              </a:extLst>
            </p:cNvPr>
            <p:cNvSpPr>
              <a:spLocks/>
            </p:cNvSpPr>
            <p:nvPr/>
          </p:nvSpPr>
          <p:spPr bwMode="auto">
            <a:xfrm>
              <a:off x="7059007" y="5201827"/>
              <a:ext cx="1163642" cy="751760"/>
            </a:xfrm>
            <a:custGeom>
              <a:avLst/>
              <a:gdLst>
                <a:gd name="T0" fmla="*/ 1748 w 1781"/>
                <a:gd name="T1" fmla="*/ 158 h 1150"/>
                <a:gd name="T2" fmla="*/ 51 w 1781"/>
                <a:gd name="T3" fmla="*/ 1136 h 1150"/>
                <a:gd name="T4" fmla="*/ 51 w 1781"/>
                <a:gd name="T5" fmla="*/ 1136 h 1150"/>
                <a:gd name="T6" fmla="*/ 0 w 1781"/>
                <a:gd name="T7" fmla="*/ 1107 h 1150"/>
                <a:gd name="T8" fmla="*/ 0 w 1781"/>
                <a:gd name="T9" fmla="*/ 1058 h 1150"/>
                <a:gd name="T10" fmla="*/ 0 w 1781"/>
                <a:gd name="T11" fmla="*/ 1058 h 1150"/>
                <a:gd name="T12" fmla="*/ 41 w 1781"/>
                <a:gd name="T13" fmla="*/ 985 h 1150"/>
                <a:gd name="T14" fmla="*/ 1727 w 1781"/>
                <a:gd name="T15" fmla="*/ 15 h 1150"/>
                <a:gd name="T16" fmla="*/ 1727 w 1781"/>
                <a:gd name="T17" fmla="*/ 15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1" y="1136"/>
                  </a:lnTo>
                  <a:lnTo>
                    <a:pt x="51" y="1136"/>
                  </a:lnTo>
                  <a:cubicBezTo>
                    <a:pt x="28" y="1149"/>
                    <a:pt x="0" y="1133"/>
                    <a:pt x="0" y="1107"/>
                  </a:cubicBezTo>
                  <a:lnTo>
                    <a:pt x="0" y="1058"/>
                  </a:lnTo>
                  <a:lnTo>
                    <a:pt x="0" y="1058"/>
                  </a:lnTo>
                  <a:cubicBezTo>
                    <a:pt x="0" y="1028"/>
                    <a:pt x="16" y="1001"/>
                    <a:pt x="41" y="985"/>
                  </a:cubicBezTo>
                  <a:lnTo>
                    <a:pt x="1727" y="15"/>
                  </a:lnTo>
                  <a:lnTo>
                    <a:pt x="1727" y="15"/>
                  </a:lnTo>
                  <a:cubicBezTo>
                    <a:pt x="1750" y="0"/>
                    <a:pt x="1780" y="18"/>
                    <a:pt x="1780" y="45"/>
                  </a:cubicBezTo>
                  <a:lnTo>
                    <a:pt x="1780" y="102"/>
                  </a:lnTo>
                  <a:lnTo>
                    <a:pt x="1780" y="102"/>
                  </a:lnTo>
                  <a:cubicBezTo>
                    <a:pt x="1780" y="125"/>
                    <a:pt x="1768" y="146"/>
                    <a:pt x="1748" y="158"/>
                  </a:cubicBezTo>
                </a:path>
              </a:pathLst>
            </a:custGeom>
            <a:solidFill>
              <a:srgbClr val="299C47"/>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3" name="Freeform 13">
              <a:extLst>
                <a:ext uri="{FF2B5EF4-FFF2-40B4-BE49-F238E27FC236}">
                  <a16:creationId xmlns:a16="http://schemas.microsoft.com/office/drawing/2014/main" id="{9B645C1B-39D4-1EA0-CFC5-64B765A815D4}"/>
                </a:ext>
              </a:extLst>
            </p:cNvPr>
            <p:cNvSpPr>
              <a:spLocks/>
            </p:cNvSpPr>
            <p:nvPr/>
          </p:nvSpPr>
          <p:spPr bwMode="auto">
            <a:xfrm>
              <a:off x="7059007" y="5397688"/>
              <a:ext cx="1163642" cy="751760"/>
            </a:xfrm>
            <a:custGeom>
              <a:avLst/>
              <a:gdLst>
                <a:gd name="T0" fmla="*/ 1748 w 1781"/>
                <a:gd name="T1" fmla="*/ 157 h 1150"/>
                <a:gd name="T2" fmla="*/ 51 w 1781"/>
                <a:gd name="T3" fmla="*/ 1136 h 1150"/>
                <a:gd name="T4" fmla="*/ 51 w 1781"/>
                <a:gd name="T5" fmla="*/ 1136 h 1150"/>
                <a:gd name="T6" fmla="*/ 0 w 1781"/>
                <a:gd name="T7" fmla="*/ 1107 h 1150"/>
                <a:gd name="T8" fmla="*/ 0 w 1781"/>
                <a:gd name="T9" fmla="*/ 1057 h 1150"/>
                <a:gd name="T10" fmla="*/ 0 w 1781"/>
                <a:gd name="T11" fmla="*/ 1057 h 1150"/>
                <a:gd name="T12" fmla="*/ 41 w 1781"/>
                <a:gd name="T13" fmla="*/ 985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7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7"/>
                  </a:moveTo>
                  <a:lnTo>
                    <a:pt x="51" y="1136"/>
                  </a:lnTo>
                  <a:lnTo>
                    <a:pt x="51" y="1136"/>
                  </a:lnTo>
                  <a:cubicBezTo>
                    <a:pt x="28" y="1149"/>
                    <a:pt x="0" y="1133"/>
                    <a:pt x="0" y="1107"/>
                  </a:cubicBezTo>
                  <a:lnTo>
                    <a:pt x="0" y="1057"/>
                  </a:lnTo>
                  <a:lnTo>
                    <a:pt x="0" y="1057"/>
                  </a:lnTo>
                  <a:cubicBezTo>
                    <a:pt x="0" y="1028"/>
                    <a:pt x="16" y="1000"/>
                    <a:pt x="41" y="985"/>
                  </a:cubicBezTo>
                  <a:lnTo>
                    <a:pt x="1727" y="14"/>
                  </a:lnTo>
                  <a:lnTo>
                    <a:pt x="1727" y="14"/>
                  </a:lnTo>
                  <a:cubicBezTo>
                    <a:pt x="1750" y="0"/>
                    <a:pt x="1780" y="18"/>
                    <a:pt x="1780" y="45"/>
                  </a:cubicBezTo>
                  <a:lnTo>
                    <a:pt x="1780" y="102"/>
                  </a:lnTo>
                  <a:lnTo>
                    <a:pt x="1780" y="102"/>
                  </a:lnTo>
                  <a:cubicBezTo>
                    <a:pt x="1780" y="125"/>
                    <a:pt x="1768" y="146"/>
                    <a:pt x="1748" y="157"/>
                  </a:cubicBezTo>
                </a:path>
              </a:pathLst>
            </a:custGeom>
            <a:solidFill>
              <a:srgbClr val="5090C4"/>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4" name="Freeform 14">
              <a:extLst>
                <a:ext uri="{FF2B5EF4-FFF2-40B4-BE49-F238E27FC236}">
                  <a16:creationId xmlns:a16="http://schemas.microsoft.com/office/drawing/2014/main" id="{7A3C12E8-8A91-AFBA-B034-52EF450EF6F9}"/>
                </a:ext>
              </a:extLst>
            </p:cNvPr>
            <p:cNvSpPr>
              <a:spLocks/>
            </p:cNvSpPr>
            <p:nvPr/>
          </p:nvSpPr>
          <p:spPr bwMode="auto">
            <a:xfrm>
              <a:off x="11998728" y="2802536"/>
              <a:ext cx="63367" cy="241945"/>
            </a:xfrm>
            <a:custGeom>
              <a:avLst/>
              <a:gdLst>
                <a:gd name="T0" fmla="*/ 96 w 97"/>
                <a:gd name="T1" fmla="*/ 371 h 372"/>
                <a:gd name="T2" fmla="*/ 0 w 97"/>
                <a:gd name="T3" fmla="*/ 312 h 372"/>
                <a:gd name="T4" fmla="*/ 0 w 97"/>
                <a:gd name="T5" fmla="*/ 0 h 372"/>
                <a:gd name="T6" fmla="*/ 96 w 97"/>
                <a:gd name="T7" fmla="*/ 58 h 372"/>
                <a:gd name="T8" fmla="*/ 96 w 97"/>
                <a:gd name="T9" fmla="*/ 371 h 372"/>
              </a:gdLst>
              <a:ahLst/>
              <a:cxnLst>
                <a:cxn ang="0">
                  <a:pos x="T0" y="T1"/>
                </a:cxn>
                <a:cxn ang="0">
                  <a:pos x="T2" y="T3"/>
                </a:cxn>
                <a:cxn ang="0">
                  <a:pos x="T4" y="T5"/>
                </a:cxn>
                <a:cxn ang="0">
                  <a:pos x="T6" y="T7"/>
                </a:cxn>
                <a:cxn ang="0">
                  <a:pos x="T8" y="T9"/>
                </a:cxn>
              </a:cxnLst>
              <a:rect l="0" t="0" r="r" b="b"/>
              <a:pathLst>
                <a:path w="97" h="372">
                  <a:moveTo>
                    <a:pt x="96" y="371"/>
                  </a:moveTo>
                  <a:lnTo>
                    <a:pt x="0" y="312"/>
                  </a:lnTo>
                  <a:lnTo>
                    <a:pt x="0" y="0"/>
                  </a:lnTo>
                  <a:lnTo>
                    <a:pt x="96" y="58"/>
                  </a:lnTo>
                  <a:lnTo>
                    <a:pt x="96" y="371"/>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5" name="Freeform 15">
              <a:extLst>
                <a:ext uri="{FF2B5EF4-FFF2-40B4-BE49-F238E27FC236}">
                  <a16:creationId xmlns:a16="http://schemas.microsoft.com/office/drawing/2014/main" id="{51C8CE4C-AF02-988D-34EF-7DF4112B8DFB}"/>
                </a:ext>
              </a:extLst>
            </p:cNvPr>
            <p:cNvSpPr>
              <a:spLocks/>
            </p:cNvSpPr>
            <p:nvPr/>
          </p:nvSpPr>
          <p:spPr bwMode="auto">
            <a:xfrm>
              <a:off x="13326546" y="904417"/>
              <a:ext cx="167058" cy="285151"/>
            </a:xfrm>
            <a:custGeom>
              <a:avLst/>
              <a:gdLst>
                <a:gd name="T0" fmla="*/ 254 w 255"/>
                <a:gd name="T1" fmla="*/ 434 h 435"/>
                <a:gd name="T2" fmla="*/ 0 w 255"/>
                <a:gd name="T3" fmla="*/ 219 h 435"/>
                <a:gd name="T4" fmla="*/ 158 w 255"/>
                <a:gd name="T5" fmla="*/ 0 h 435"/>
                <a:gd name="T6" fmla="*/ 254 w 255"/>
                <a:gd name="T7" fmla="*/ 58 h 435"/>
                <a:gd name="T8" fmla="*/ 254 w 255"/>
                <a:gd name="T9" fmla="*/ 434 h 435"/>
              </a:gdLst>
              <a:ahLst/>
              <a:cxnLst>
                <a:cxn ang="0">
                  <a:pos x="T0" y="T1"/>
                </a:cxn>
                <a:cxn ang="0">
                  <a:pos x="T2" y="T3"/>
                </a:cxn>
                <a:cxn ang="0">
                  <a:pos x="T4" y="T5"/>
                </a:cxn>
                <a:cxn ang="0">
                  <a:pos x="T6" y="T7"/>
                </a:cxn>
                <a:cxn ang="0">
                  <a:pos x="T8" y="T9"/>
                </a:cxn>
              </a:cxnLst>
              <a:rect l="0" t="0" r="r" b="b"/>
              <a:pathLst>
                <a:path w="255" h="435">
                  <a:moveTo>
                    <a:pt x="254" y="434"/>
                  </a:moveTo>
                  <a:lnTo>
                    <a:pt x="0" y="219"/>
                  </a:lnTo>
                  <a:lnTo>
                    <a:pt x="158" y="0"/>
                  </a:lnTo>
                  <a:lnTo>
                    <a:pt x="254" y="58"/>
                  </a:lnTo>
                  <a:lnTo>
                    <a:pt x="254" y="434"/>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6" name="Freeform 16">
              <a:extLst>
                <a:ext uri="{FF2B5EF4-FFF2-40B4-BE49-F238E27FC236}">
                  <a16:creationId xmlns:a16="http://schemas.microsoft.com/office/drawing/2014/main" id="{8B2436E0-61FE-83E0-C7B3-F2667FE7CCFF}"/>
                </a:ext>
              </a:extLst>
            </p:cNvPr>
            <p:cNvSpPr>
              <a:spLocks/>
            </p:cNvSpPr>
            <p:nvPr/>
          </p:nvSpPr>
          <p:spPr bwMode="auto">
            <a:xfrm>
              <a:off x="11972803" y="884255"/>
              <a:ext cx="1486236" cy="2142945"/>
            </a:xfrm>
            <a:custGeom>
              <a:avLst/>
              <a:gdLst>
                <a:gd name="T0" fmla="*/ 1998 w 2275"/>
                <a:gd name="T1" fmla="*/ 1963 h 3279"/>
                <a:gd name="T2" fmla="*/ 118 w 2275"/>
                <a:gd name="T3" fmla="*/ 3247 h 3279"/>
                <a:gd name="T4" fmla="*/ 118 w 2275"/>
                <a:gd name="T5" fmla="*/ 3247 h 3279"/>
                <a:gd name="T6" fmla="*/ 0 w 2275"/>
                <a:gd name="T7" fmla="*/ 3179 h 3279"/>
                <a:gd name="T8" fmla="*/ 0 w 2275"/>
                <a:gd name="T9" fmla="*/ 1429 h 3279"/>
                <a:gd name="T10" fmla="*/ 0 w 2275"/>
                <a:gd name="T11" fmla="*/ 1429 h 3279"/>
                <a:gd name="T12" fmla="*/ 117 w 2275"/>
                <a:gd name="T13" fmla="*/ 1222 h 3279"/>
                <a:gd name="T14" fmla="*/ 2154 w 2275"/>
                <a:gd name="T15" fmla="*/ 31 h 3279"/>
                <a:gd name="T16" fmla="*/ 2154 w 2275"/>
                <a:gd name="T17" fmla="*/ 31 h 3279"/>
                <a:gd name="T18" fmla="*/ 2274 w 2275"/>
                <a:gd name="T19" fmla="*/ 99 h 3279"/>
                <a:gd name="T20" fmla="*/ 2116 w 2275"/>
                <a:gd name="T21" fmla="*/ 1757 h 3279"/>
                <a:gd name="T22" fmla="*/ 2116 w 2275"/>
                <a:gd name="T23" fmla="*/ 1757 h 3279"/>
                <a:gd name="T24" fmla="*/ 1998 w 2275"/>
                <a:gd name="T25" fmla="*/ 1963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1998" y="1963"/>
                  </a:moveTo>
                  <a:lnTo>
                    <a:pt x="118" y="3247"/>
                  </a:lnTo>
                  <a:lnTo>
                    <a:pt x="118" y="3247"/>
                  </a:lnTo>
                  <a:cubicBezTo>
                    <a:pt x="66" y="3278"/>
                    <a:pt x="0" y="3240"/>
                    <a:pt x="0" y="3179"/>
                  </a:cubicBezTo>
                  <a:lnTo>
                    <a:pt x="0" y="1429"/>
                  </a:lnTo>
                  <a:lnTo>
                    <a:pt x="0" y="1429"/>
                  </a:lnTo>
                  <a:cubicBezTo>
                    <a:pt x="0" y="1343"/>
                    <a:pt x="44" y="1265"/>
                    <a:pt x="117" y="1222"/>
                  </a:cubicBezTo>
                  <a:lnTo>
                    <a:pt x="2154" y="31"/>
                  </a:lnTo>
                  <a:lnTo>
                    <a:pt x="2154" y="31"/>
                  </a:lnTo>
                  <a:cubicBezTo>
                    <a:pt x="2207" y="0"/>
                    <a:pt x="2274" y="38"/>
                    <a:pt x="2274" y="99"/>
                  </a:cubicBezTo>
                  <a:lnTo>
                    <a:pt x="2116" y="1757"/>
                  </a:lnTo>
                  <a:lnTo>
                    <a:pt x="2116" y="1757"/>
                  </a:lnTo>
                  <a:cubicBezTo>
                    <a:pt x="2116" y="1842"/>
                    <a:pt x="2071" y="1920"/>
                    <a:pt x="1998" y="1963"/>
                  </a:cubicBezTo>
                </a:path>
              </a:pathLst>
            </a:custGeom>
            <a:solidFill>
              <a:srgbClr val="299C47">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7" name="Freeform 17">
              <a:extLst>
                <a:ext uri="{FF2B5EF4-FFF2-40B4-BE49-F238E27FC236}">
                  <a16:creationId xmlns:a16="http://schemas.microsoft.com/office/drawing/2014/main" id="{C8BCBE90-62F0-4B59-E83C-42C925EA3771}"/>
                </a:ext>
              </a:extLst>
            </p:cNvPr>
            <p:cNvSpPr>
              <a:spLocks/>
            </p:cNvSpPr>
            <p:nvPr/>
          </p:nvSpPr>
          <p:spPr bwMode="auto">
            <a:xfrm>
              <a:off x="12033291" y="921698"/>
              <a:ext cx="1486236" cy="2142945"/>
            </a:xfrm>
            <a:custGeom>
              <a:avLst/>
              <a:gdLst>
                <a:gd name="T0" fmla="*/ 2156 w 2275"/>
                <a:gd name="T1" fmla="*/ 2055 h 3279"/>
                <a:gd name="T2" fmla="*/ 119 w 2275"/>
                <a:gd name="T3" fmla="*/ 3247 h 3279"/>
                <a:gd name="T4" fmla="*/ 119 w 2275"/>
                <a:gd name="T5" fmla="*/ 3247 h 3279"/>
                <a:gd name="T6" fmla="*/ 0 w 2275"/>
                <a:gd name="T7" fmla="*/ 3178 h 3279"/>
                <a:gd name="T8" fmla="*/ 0 w 2275"/>
                <a:gd name="T9" fmla="*/ 1428 h 3279"/>
                <a:gd name="T10" fmla="*/ 0 w 2275"/>
                <a:gd name="T11" fmla="*/ 1428 h 3279"/>
                <a:gd name="T12" fmla="*/ 118 w 2275"/>
                <a:gd name="T13" fmla="*/ 1222 h 3279"/>
                <a:gd name="T14" fmla="*/ 2154 w 2275"/>
                <a:gd name="T15" fmla="*/ 31 h 3279"/>
                <a:gd name="T16" fmla="*/ 2154 w 2275"/>
                <a:gd name="T17" fmla="*/ 31 h 3279"/>
                <a:gd name="T18" fmla="*/ 2274 w 2275"/>
                <a:gd name="T19" fmla="*/ 99 h 3279"/>
                <a:gd name="T20" fmla="*/ 2274 w 2275"/>
                <a:gd name="T21" fmla="*/ 1849 h 3279"/>
                <a:gd name="T22" fmla="*/ 2274 w 2275"/>
                <a:gd name="T23" fmla="*/ 1849 h 3279"/>
                <a:gd name="T24" fmla="*/ 2156 w 2275"/>
                <a:gd name="T25" fmla="*/ 2055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2156" y="2055"/>
                  </a:moveTo>
                  <a:lnTo>
                    <a:pt x="119" y="3247"/>
                  </a:lnTo>
                  <a:lnTo>
                    <a:pt x="119" y="3247"/>
                  </a:lnTo>
                  <a:cubicBezTo>
                    <a:pt x="66" y="3278"/>
                    <a:pt x="0" y="3239"/>
                    <a:pt x="0" y="3178"/>
                  </a:cubicBezTo>
                  <a:lnTo>
                    <a:pt x="0" y="1428"/>
                  </a:lnTo>
                  <a:lnTo>
                    <a:pt x="0" y="1428"/>
                  </a:lnTo>
                  <a:cubicBezTo>
                    <a:pt x="0" y="1344"/>
                    <a:pt x="44" y="1265"/>
                    <a:pt x="118" y="1222"/>
                  </a:cubicBezTo>
                  <a:lnTo>
                    <a:pt x="2154" y="31"/>
                  </a:lnTo>
                  <a:lnTo>
                    <a:pt x="2154" y="31"/>
                  </a:lnTo>
                  <a:cubicBezTo>
                    <a:pt x="2207" y="0"/>
                    <a:pt x="2274" y="38"/>
                    <a:pt x="2274" y="99"/>
                  </a:cubicBezTo>
                  <a:lnTo>
                    <a:pt x="2274" y="1849"/>
                  </a:lnTo>
                  <a:lnTo>
                    <a:pt x="2274" y="1849"/>
                  </a:lnTo>
                  <a:cubicBezTo>
                    <a:pt x="2274" y="1934"/>
                    <a:pt x="2229" y="2012"/>
                    <a:pt x="2156" y="2055"/>
                  </a:cubicBezTo>
                </a:path>
              </a:pathLst>
            </a:custGeom>
            <a:solidFill>
              <a:srgbClr val="299C47"/>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8" name="Freeform 15">
              <a:extLst>
                <a:ext uri="{FF2B5EF4-FFF2-40B4-BE49-F238E27FC236}">
                  <a16:creationId xmlns:a16="http://schemas.microsoft.com/office/drawing/2014/main" id="{84679FCF-EB58-F23D-A51D-99BD3DE0C3E9}"/>
                </a:ext>
              </a:extLst>
            </p:cNvPr>
            <p:cNvSpPr>
              <a:spLocks/>
            </p:cNvSpPr>
            <p:nvPr/>
          </p:nvSpPr>
          <p:spPr bwMode="auto">
            <a:xfrm>
              <a:off x="12214748" y="1224265"/>
              <a:ext cx="1162990" cy="1528941"/>
            </a:xfrm>
            <a:custGeom>
              <a:avLst/>
              <a:gdLst>
                <a:gd name="connsiteX0" fmla="*/ 811619 w 1162990"/>
                <a:gd name="connsiteY0" fmla="*/ 988059 h 1528941"/>
                <a:gd name="connsiteX1" fmla="*/ 823115 w 1162990"/>
                <a:gd name="connsiteY1" fmla="*/ 1007877 h 1528941"/>
                <a:gd name="connsiteX2" fmla="*/ 823115 w 1162990"/>
                <a:gd name="connsiteY2" fmla="*/ 1045720 h 1528941"/>
                <a:gd name="connsiteX3" fmla="*/ 802243 w 1162990"/>
                <a:gd name="connsiteY3" fmla="*/ 1081606 h 1528941"/>
                <a:gd name="connsiteX4" fmla="*/ 32612 w 1162990"/>
                <a:gd name="connsiteY4" fmla="*/ 1525932 h 1528941"/>
                <a:gd name="connsiteX5" fmla="*/ 1 w 1162990"/>
                <a:gd name="connsiteY5" fmla="*/ 1507010 h 1528941"/>
                <a:gd name="connsiteX6" fmla="*/ 1 w 1162990"/>
                <a:gd name="connsiteY6" fmla="*/ 1475040 h 1528941"/>
                <a:gd name="connsiteX7" fmla="*/ 26742 w 1162990"/>
                <a:gd name="connsiteY7" fmla="*/ 1427410 h 1528941"/>
                <a:gd name="connsiteX8" fmla="*/ 787894 w 1162990"/>
                <a:gd name="connsiteY8" fmla="*/ 988304 h 1528941"/>
                <a:gd name="connsiteX9" fmla="*/ 811619 w 1162990"/>
                <a:gd name="connsiteY9" fmla="*/ 988059 h 1528941"/>
                <a:gd name="connsiteX10" fmla="*/ 327960 w 1162990"/>
                <a:gd name="connsiteY10" fmla="*/ 861188 h 1528941"/>
                <a:gd name="connsiteX11" fmla="*/ 350746 w 1162990"/>
                <a:gd name="connsiteY11" fmla="*/ 884679 h 1528941"/>
                <a:gd name="connsiteX12" fmla="*/ 350746 w 1162990"/>
                <a:gd name="connsiteY12" fmla="*/ 921872 h 1528941"/>
                <a:gd name="connsiteX13" fmla="*/ 329923 w 1162990"/>
                <a:gd name="connsiteY13" fmla="*/ 957761 h 1528941"/>
                <a:gd name="connsiteX14" fmla="*/ 32537 w 1162990"/>
                <a:gd name="connsiteY14" fmla="*/ 1130678 h 1528941"/>
                <a:gd name="connsiteX15" fmla="*/ 0 w 1162990"/>
                <a:gd name="connsiteY15" fmla="*/ 1111755 h 1528941"/>
                <a:gd name="connsiteX16" fmla="*/ 0 w 1162990"/>
                <a:gd name="connsiteY16" fmla="*/ 1079782 h 1528941"/>
                <a:gd name="connsiteX17" fmla="*/ 26680 w 1162990"/>
                <a:gd name="connsiteY17" fmla="*/ 1032800 h 1528941"/>
                <a:gd name="connsiteX18" fmla="*/ 316257 w 1162990"/>
                <a:gd name="connsiteY18" fmla="*/ 864450 h 1528941"/>
                <a:gd name="connsiteX19" fmla="*/ 327960 w 1162990"/>
                <a:gd name="connsiteY19" fmla="*/ 861188 h 1528941"/>
                <a:gd name="connsiteX20" fmla="*/ 1128457 w 1162990"/>
                <a:gd name="connsiteY20" fmla="*/ 780271 h 1528941"/>
                <a:gd name="connsiteX21" fmla="*/ 1162990 w 1162990"/>
                <a:gd name="connsiteY21" fmla="*/ 800504 h 1528941"/>
                <a:gd name="connsiteX22" fmla="*/ 1162990 w 1162990"/>
                <a:gd name="connsiteY22" fmla="*/ 838359 h 1528941"/>
                <a:gd name="connsiteX23" fmla="*/ 1142140 w 1162990"/>
                <a:gd name="connsiteY23" fmla="*/ 874257 h 1528941"/>
                <a:gd name="connsiteX24" fmla="*/ 888681 w 1162990"/>
                <a:gd name="connsiteY24" fmla="*/ 1027637 h 1528941"/>
                <a:gd name="connsiteX25" fmla="*/ 855451 w 1162990"/>
                <a:gd name="connsiteY25" fmla="*/ 1008709 h 1528941"/>
                <a:gd name="connsiteX26" fmla="*/ 855451 w 1162990"/>
                <a:gd name="connsiteY26" fmla="*/ 976075 h 1528941"/>
                <a:gd name="connsiteX27" fmla="*/ 882165 w 1162990"/>
                <a:gd name="connsiteY27" fmla="*/ 929082 h 1528941"/>
                <a:gd name="connsiteX28" fmla="*/ 1128341 w 1162990"/>
                <a:gd name="connsiteY28" fmla="*/ 595954 h 1528941"/>
                <a:gd name="connsiteX29" fmla="*/ 1162988 w 1162990"/>
                <a:gd name="connsiteY29" fmla="*/ 616236 h 1528941"/>
                <a:gd name="connsiteX30" fmla="*/ 1162988 w 1162990"/>
                <a:gd name="connsiteY30" fmla="*/ 654184 h 1528941"/>
                <a:gd name="connsiteX31" fmla="*/ 1142723 w 1162990"/>
                <a:gd name="connsiteY31" fmla="*/ 690169 h 1528941"/>
                <a:gd name="connsiteX32" fmla="*/ 32687 w 1162990"/>
                <a:gd name="connsiteY32" fmla="*/ 1330046 h 1528941"/>
                <a:gd name="connsiteX33" fmla="*/ 0 w 1162990"/>
                <a:gd name="connsiteY33" fmla="*/ 1311072 h 1528941"/>
                <a:gd name="connsiteX34" fmla="*/ 0 w 1162990"/>
                <a:gd name="connsiteY34" fmla="*/ 1278359 h 1528941"/>
                <a:gd name="connsiteX35" fmla="*/ 26803 w 1162990"/>
                <a:gd name="connsiteY35" fmla="*/ 1231906 h 1528941"/>
                <a:gd name="connsiteX36" fmla="*/ 823212 w 1162990"/>
                <a:gd name="connsiteY36" fmla="*/ 581796 h 1528941"/>
                <a:gd name="connsiteX37" fmla="*/ 846153 w 1162990"/>
                <a:gd name="connsiteY37" fmla="*/ 604675 h 1528941"/>
                <a:gd name="connsiteX38" fmla="*/ 846153 w 1162990"/>
                <a:gd name="connsiteY38" fmla="*/ 642570 h 1528941"/>
                <a:gd name="connsiteX39" fmla="*/ 825187 w 1162990"/>
                <a:gd name="connsiteY39" fmla="*/ 678506 h 1528941"/>
                <a:gd name="connsiteX40" fmla="*/ 421600 w 1162990"/>
                <a:gd name="connsiteY40" fmla="*/ 912415 h 1528941"/>
                <a:gd name="connsiteX41" fmla="*/ 388841 w 1162990"/>
                <a:gd name="connsiteY41" fmla="*/ 893467 h 1528941"/>
                <a:gd name="connsiteX42" fmla="*/ 388841 w 1162990"/>
                <a:gd name="connsiteY42" fmla="*/ 860798 h 1528941"/>
                <a:gd name="connsiteX43" fmla="*/ 415703 w 1162990"/>
                <a:gd name="connsiteY43" fmla="*/ 814408 h 1528941"/>
                <a:gd name="connsiteX44" fmla="*/ 811429 w 1162990"/>
                <a:gd name="connsiteY44" fmla="*/ 585073 h 1528941"/>
                <a:gd name="connsiteX45" fmla="*/ 823212 w 1162990"/>
                <a:gd name="connsiteY45" fmla="*/ 581796 h 1528941"/>
                <a:gd name="connsiteX46" fmla="*/ 1134380 w 1162990"/>
                <a:gd name="connsiteY46" fmla="*/ 400324 h 1528941"/>
                <a:gd name="connsiteX47" fmla="*/ 1157229 w 1162990"/>
                <a:gd name="connsiteY47" fmla="*/ 423149 h 1528941"/>
                <a:gd name="connsiteX48" fmla="*/ 1157229 w 1162990"/>
                <a:gd name="connsiteY48" fmla="*/ 460957 h 1528941"/>
                <a:gd name="connsiteX49" fmla="*/ 1136348 w 1162990"/>
                <a:gd name="connsiteY49" fmla="*/ 496809 h 1528941"/>
                <a:gd name="connsiteX50" fmla="*/ 905358 w 1162990"/>
                <a:gd name="connsiteY50" fmla="*/ 633047 h 1528941"/>
                <a:gd name="connsiteX51" fmla="*/ 872732 w 1162990"/>
                <a:gd name="connsiteY51" fmla="*/ 614143 h 1528941"/>
                <a:gd name="connsiteX52" fmla="*/ 872732 w 1162990"/>
                <a:gd name="connsiteY52" fmla="*/ 581550 h 1528941"/>
                <a:gd name="connsiteX53" fmla="*/ 898833 w 1162990"/>
                <a:gd name="connsiteY53" fmla="*/ 535268 h 1528941"/>
                <a:gd name="connsiteX54" fmla="*/ 1122645 w 1162990"/>
                <a:gd name="connsiteY54" fmla="*/ 403593 h 1528941"/>
                <a:gd name="connsiteX55" fmla="*/ 1134380 w 1162990"/>
                <a:gd name="connsiteY55" fmla="*/ 400324 h 1528941"/>
                <a:gd name="connsiteX56" fmla="*/ 523986 w 1162990"/>
                <a:gd name="connsiteY56" fmla="*/ 360306 h 1528941"/>
                <a:gd name="connsiteX57" fmla="*/ 546604 w 1162990"/>
                <a:gd name="connsiteY57" fmla="*/ 383581 h 1528941"/>
                <a:gd name="connsiteX58" fmla="*/ 546604 w 1162990"/>
                <a:gd name="connsiteY58" fmla="*/ 420869 h 1528941"/>
                <a:gd name="connsiteX59" fmla="*/ 525682 w 1162990"/>
                <a:gd name="connsiteY59" fmla="*/ 456850 h 1528941"/>
                <a:gd name="connsiteX60" fmla="*/ 32693 w 1162990"/>
                <a:gd name="connsiteY60" fmla="*/ 744692 h 1528941"/>
                <a:gd name="connsiteX61" fmla="*/ 1 w 1162990"/>
                <a:gd name="connsiteY61" fmla="*/ 725721 h 1528941"/>
                <a:gd name="connsiteX62" fmla="*/ 1 w 1162990"/>
                <a:gd name="connsiteY62" fmla="*/ 693666 h 1528941"/>
                <a:gd name="connsiteX63" fmla="*/ 26808 w 1162990"/>
                <a:gd name="connsiteY63" fmla="*/ 646564 h 1528941"/>
                <a:gd name="connsiteX64" fmla="*/ 511951 w 1162990"/>
                <a:gd name="connsiteY64" fmla="*/ 363955 h 1528941"/>
                <a:gd name="connsiteX65" fmla="*/ 523986 w 1162990"/>
                <a:gd name="connsiteY65" fmla="*/ 360306 h 1528941"/>
                <a:gd name="connsiteX66" fmla="*/ 1140373 w 1162990"/>
                <a:gd name="connsiteY66" fmla="*/ 201610 h 1528941"/>
                <a:gd name="connsiteX67" fmla="*/ 1162988 w 1162990"/>
                <a:gd name="connsiteY67" fmla="*/ 225144 h 1528941"/>
                <a:gd name="connsiteX68" fmla="*/ 1162988 w 1162990"/>
                <a:gd name="connsiteY68" fmla="*/ 262405 h 1528941"/>
                <a:gd name="connsiteX69" fmla="*/ 1142723 w 1162990"/>
                <a:gd name="connsiteY69" fmla="*/ 298358 h 1528941"/>
                <a:gd name="connsiteX70" fmla="*/ 32687 w 1162990"/>
                <a:gd name="connsiteY70" fmla="*/ 938333 h 1528941"/>
                <a:gd name="connsiteX71" fmla="*/ 0 w 1162990"/>
                <a:gd name="connsiteY71" fmla="*/ 919376 h 1528941"/>
                <a:gd name="connsiteX72" fmla="*/ 0 w 1162990"/>
                <a:gd name="connsiteY72" fmla="*/ 886691 h 1528941"/>
                <a:gd name="connsiteX73" fmla="*/ 26803 w 1162990"/>
                <a:gd name="connsiteY73" fmla="*/ 840278 h 1528941"/>
                <a:gd name="connsiteX74" fmla="*/ 1128341 w 1162990"/>
                <a:gd name="connsiteY74" fmla="*/ 204879 h 1528941"/>
                <a:gd name="connsiteX75" fmla="*/ 1140373 w 1162990"/>
                <a:gd name="connsiteY75" fmla="*/ 201610 h 1528941"/>
                <a:gd name="connsiteX76" fmla="*/ 1131532 w 1162990"/>
                <a:gd name="connsiteY76" fmla="*/ 1 h 1528941"/>
                <a:gd name="connsiteX77" fmla="*/ 1154350 w 1162990"/>
                <a:gd name="connsiteY77" fmla="*/ 23582 h 1528941"/>
                <a:gd name="connsiteX78" fmla="*/ 1154350 w 1162990"/>
                <a:gd name="connsiteY78" fmla="*/ 60918 h 1528941"/>
                <a:gd name="connsiteX79" fmla="*/ 1133497 w 1162990"/>
                <a:gd name="connsiteY79" fmla="*/ 97599 h 1528941"/>
                <a:gd name="connsiteX80" fmla="*/ 612176 w 1162990"/>
                <a:gd name="connsiteY80" fmla="*/ 405460 h 1528941"/>
                <a:gd name="connsiteX81" fmla="*/ 578942 w 1162990"/>
                <a:gd name="connsiteY81" fmla="*/ 386464 h 1528941"/>
                <a:gd name="connsiteX82" fmla="*/ 578942 w 1162990"/>
                <a:gd name="connsiteY82" fmla="*/ 353713 h 1528941"/>
                <a:gd name="connsiteX83" fmla="*/ 606311 w 1162990"/>
                <a:gd name="connsiteY83" fmla="*/ 307206 h 1528941"/>
                <a:gd name="connsiteX84" fmla="*/ 1119813 w 1162990"/>
                <a:gd name="connsiteY84" fmla="*/ 3276 h 1528941"/>
                <a:gd name="connsiteX85" fmla="*/ 1131532 w 1162990"/>
                <a:gd name="connsiteY85" fmla="*/ 1 h 152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62990" h="1528941">
                  <a:moveTo>
                    <a:pt x="811619" y="988059"/>
                  </a:moveTo>
                  <a:cubicBezTo>
                    <a:pt x="818386" y="991892"/>
                    <a:pt x="823115" y="999069"/>
                    <a:pt x="823115" y="1007877"/>
                  </a:cubicBezTo>
                  <a:lnTo>
                    <a:pt x="823115" y="1045720"/>
                  </a:lnTo>
                  <a:cubicBezTo>
                    <a:pt x="823115" y="1060074"/>
                    <a:pt x="815288" y="1073776"/>
                    <a:pt x="802243" y="1081606"/>
                  </a:cubicBezTo>
                  <a:lnTo>
                    <a:pt x="32612" y="1525932"/>
                  </a:lnTo>
                  <a:cubicBezTo>
                    <a:pt x="18263" y="1534414"/>
                    <a:pt x="1" y="1523974"/>
                    <a:pt x="1" y="1507010"/>
                  </a:cubicBezTo>
                  <a:lnTo>
                    <a:pt x="1" y="1475040"/>
                  </a:lnTo>
                  <a:cubicBezTo>
                    <a:pt x="1" y="1455466"/>
                    <a:pt x="9784" y="1437849"/>
                    <a:pt x="26742" y="1427410"/>
                  </a:cubicBezTo>
                  <a:lnTo>
                    <a:pt x="787894" y="988304"/>
                  </a:lnTo>
                  <a:cubicBezTo>
                    <a:pt x="796047" y="983736"/>
                    <a:pt x="804852" y="984226"/>
                    <a:pt x="811619" y="988059"/>
                  </a:cubicBezTo>
                  <a:close/>
                  <a:moveTo>
                    <a:pt x="327960" y="861188"/>
                  </a:moveTo>
                  <a:cubicBezTo>
                    <a:pt x="339765" y="861310"/>
                    <a:pt x="350746" y="870976"/>
                    <a:pt x="350746" y="884679"/>
                  </a:cubicBezTo>
                  <a:lnTo>
                    <a:pt x="350746" y="921872"/>
                  </a:lnTo>
                  <a:cubicBezTo>
                    <a:pt x="350746" y="936880"/>
                    <a:pt x="342937" y="950583"/>
                    <a:pt x="329923" y="957761"/>
                  </a:cubicBezTo>
                  <a:lnTo>
                    <a:pt x="32537" y="1130678"/>
                  </a:lnTo>
                  <a:cubicBezTo>
                    <a:pt x="18221" y="1139814"/>
                    <a:pt x="0" y="1128721"/>
                    <a:pt x="0" y="1111755"/>
                  </a:cubicBezTo>
                  <a:lnTo>
                    <a:pt x="0" y="1079782"/>
                  </a:lnTo>
                  <a:cubicBezTo>
                    <a:pt x="0" y="1060206"/>
                    <a:pt x="9761" y="1042588"/>
                    <a:pt x="26680" y="1032800"/>
                  </a:cubicBezTo>
                  <a:lnTo>
                    <a:pt x="316257" y="864450"/>
                  </a:lnTo>
                  <a:cubicBezTo>
                    <a:pt x="319999" y="862166"/>
                    <a:pt x="324025" y="861147"/>
                    <a:pt x="327960" y="861188"/>
                  </a:cubicBezTo>
                  <a:close/>
                  <a:moveTo>
                    <a:pt x="1128457" y="780271"/>
                  </a:moveTo>
                  <a:cubicBezTo>
                    <a:pt x="1143443" y="771786"/>
                    <a:pt x="1162990" y="782882"/>
                    <a:pt x="1162990" y="800504"/>
                  </a:cubicBezTo>
                  <a:lnTo>
                    <a:pt x="1162990" y="838359"/>
                  </a:lnTo>
                  <a:cubicBezTo>
                    <a:pt x="1162990" y="852718"/>
                    <a:pt x="1155172" y="866425"/>
                    <a:pt x="1142140" y="874257"/>
                  </a:cubicBezTo>
                  <a:lnTo>
                    <a:pt x="888681" y="1027637"/>
                  </a:lnTo>
                  <a:cubicBezTo>
                    <a:pt x="873695" y="1036121"/>
                    <a:pt x="855451" y="1025679"/>
                    <a:pt x="855451" y="1008709"/>
                  </a:cubicBezTo>
                  <a:lnTo>
                    <a:pt x="855451" y="976075"/>
                  </a:lnTo>
                  <a:cubicBezTo>
                    <a:pt x="855451" y="957147"/>
                    <a:pt x="865224" y="938872"/>
                    <a:pt x="882165" y="929082"/>
                  </a:cubicBezTo>
                  <a:close/>
                  <a:moveTo>
                    <a:pt x="1128341" y="595954"/>
                  </a:moveTo>
                  <a:cubicBezTo>
                    <a:pt x="1144030" y="587448"/>
                    <a:pt x="1162988" y="598571"/>
                    <a:pt x="1162988" y="616236"/>
                  </a:cubicBezTo>
                  <a:lnTo>
                    <a:pt x="1162988" y="654184"/>
                  </a:lnTo>
                  <a:cubicBezTo>
                    <a:pt x="1162988" y="668578"/>
                    <a:pt x="1155797" y="682317"/>
                    <a:pt x="1142723" y="690169"/>
                  </a:cubicBezTo>
                  <a:lnTo>
                    <a:pt x="32687" y="1330046"/>
                  </a:lnTo>
                  <a:cubicBezTo>
                    <a:pt x="18304" y="1338552"/>
                    <a:pt x="0" y="1328084"/>
                    <a:pt x="0" y="1311072"/>
                  </a:cubicBezTo>
                  <a:lnTo>
                    <a:pt x="0" y="1278359"/>
                  </a:lnTo>
                  <a:cubicBezTo>
                    <a:pt x="0" y="1259385"/>
                    <a:pt x="9806" y="1241720"/>
                    <a:pt x="26803" y="1231906"/>
                  </a:cubicBezTo>
                  <a:close/>
                  <a:moveTo>
                    <a:pt x="823212" y="581796"/>
                  </a:moveTo>
                  <a:cubicBezTo>
                    <a:pt x="835097" y="581888"/>
                    <a:pt x="846153" y="591444"/>
                    <a:pt x="846153" y="604675"/>
                  </a:cubicBezTo>
                  <a:lnTo>
                    <a:pt x="846153" y="642570"/>
                  </a:lnTo>
                  <a:cubicBezTo>
                    <a:pt x="846153" y="657598"/>
                    <a:pt x="838291" y="670666"/>
                    <a:pt x="825187" y="678506"/>
                  </a:cubicBezTo>
                  <a:lnTo>
                    <a:pt x="421600" y="912415"/>
                  </a:lnTo>
                  <a:cubicBezTo>
                    <a:pt x="407186" y="920909"/>
                    <a:pt x="388841" y="910455"/>
                    <a:pt x="388841" y="893467"/>
                  </a:cubicBezTo>
                  <a:lnTo>
                    <a:pt x="388841" y="860798"/>
                  </a:lnTo>
                  <a:cubicBezTo>
                    <a:pt x="388841" y="841850"/>
                    <a:pt x="399324" y="823556"/>
                    <a:pt x="415703" y="814408"/>
                  </a:cubicBezTo>
                  <a:lnTo>
                    <a:pt x="811429" y="585073"/>
                  </a:lnTo>
                  <a:cubicBezTo>
                    <a:pt x="815196" y="582787"/>
                    <a:pt x="819250" y="581766"/>
                    <a:pt x="823212" y="581796"/>
                  </a:cubicBezTo>
                  <a:close/>
                  <a:moveTo>
                    <a:pt x="1134380" y="400324"/>
                  </a:moveTo>
                  <a:cubicBezTo>
                    <a:pt x="1146218" y="400415"/>
                    <a:pt x="1157229" y="409949"/>
                    <a:pt x="1157229" y="423149"/>
                  </a:cubicBezTo>
                  <a:lnTo>
                    <a:pt x="1157229" y="460957"/>
                  </a:lnTo>
                  <a:cubicBezTo>
                    <a:pt x="1157229" y="475949"/>
                    <a:pt x="1149398" y="489638"/>
                    <a:pt x="1136348" y="496809"/>
                  </a:cubicBezTo>
                  <a:lnTo>
                    <a:pt x="905358" y="633047"/>
                  </a:lnTo>
                  <a:cubicBezTo>
                    <a:pt x="891002" y="641521"/>
                    <a:pt x="872732" y="631091"/>
                    <a:pt x="872732" y="614143"/>
                  </a:cubicBezTo>
                  <a:lnTo>
                    <a:pt x="872732" y="581550"/>
                  </a:lnTo>
                  <a:cubicBezTo>
                    <a:pt x="872732" y="562646"/>
                    <a:pt x="882520" y="544394"/>
                    <a:pt x="898833" y="535268"/>
                  </a:cubicBezTo>
                  <a:lnTo>
                    <a:pt x="1122645" y="403593"/>
                  </a:lnTo>
                  <a:cubicBezTo>
                    <a:pt x="1126397" y="401312"/>
                    <a:pt x="1130435" y="400293"/>
                    <a:pt x="1134380" y="400324"/>
                  </a:cubicBezTo>
                  <a:close/>
                  <a:moveTo>
                    <a:pt x="523986" y="360306"/>
                  </a:moveTo>
                  <a:cubicBezTo>
                    <a:pt x="535938" y="360152"/>
                    <a:pt x="546604" y="369843"/>
                    <a:pt x="546604" y="383581"/>
                  </a:cubicBezTo>
                  <a:lnTo>
                    <a:pt x="546604" y="420869"/>
                  </a:lnTo>
                  <a:cubicBezTo>
                    <a:pt x="546604" y="435916"/>
                    <a:pt x="538758" y="449654"/>
                    <a:pt x="525682" y="456850"/>
                  </a:cubicBezTo>
                  <a:lnTo>
                    <a:pt x="32693" y="744692"/>
                  </a:lnTo>
                  <a:cubicBezTo>
                    <a:pt x="18308" y="753851"/>
                    <a:pt x="1" y="742730"/>
                    <a:pt x="1" y="725721"/>
                  </a:cubicBezTo>
                  <a:lnTo>
                    <a:pt x="1" y="693666"/>
                  </a:lnTo>
                  <a:cubicBezTo>
                    <a:pt x="1" y="674040"/>
                    <a:pt x="9808" y="656377"/>
                    <a:pt x="26808" y="646564"/>
                  </a:cubicBezTo>
                  <a:lnTo>
                    <a:pt x="511951" y="363955"/>
                  </a:lnTo>
                  <a:cubicBezTo>
                    <a:pt x="515874" y="361502"/>
                    <a:pt x="520001" y="360357"/>
                    <a:pt x="523986" y="360306"/>
                  </a:cubicBezTo>
                  <a:close/>
                  <a:moveTo>
                    <a:pt x="1140373" y="201610"/>
                  </a:moveTo>
                  <a:cubicBezTo>
                    <a:pt x="1152324" y="201733"/>
                    <a:pt x="1162988" y="211416"/>
                    <a:pt x="1162988" y="225144"/>
                  </a:cubicBezTo>
                  <a:lnTo>
                    <a:pt x="1162988" y="262405"/>
                  </a:lnTo>
                  <a:cubicBezTo>
                    <a:pt x="1162988" y="277440"/>
                    <a:pt x="1155797" y="291168"/>
                    <a:pt x="1142723" y="298358"/>
                  </a:cubicBezTo>
                  <a:lnTo>
                    <a:pt x="32687" y="938333"/>
                  </a:lnTo>
                  <a:cubicBezTo>
                    <a:pt x="18304" y="946831"/>
                    <a:pt x="0" y="936372"/>
                    <a:pt x="0" y="919376"/>
                  </a:cubicBezTo>
                  <a:lnTo>
                    <a:pt x="0" y="886691"/>
                  </a:lnTo>
                  <a:cubicBezTo>
                    <a:pt x="0" y="867733"/>
                    <a:pt x="9806" y="849430"/>
                    <a:pt x="26803" y="840278"/>
                  </a:cubicBezTo>
                  <a:lnTo>
                    <a:pt x="1128341" y="204879"/>
                  </a:lnTo>
                  <a:cubicBezTo>
                    <a:pt x="1132263" y="202591"/>
                    <a:pt x="1136390" y="201569"/>
                    <a:pt x="1140373" y="201610"/>
                  </a:cubicBezTo>
                  <a:close/>
                  <a:moveTo>
                    <a:pt x="1131532" y="1"/>
                  </a:moveTo>
                  <a:cubicBezTo>
                    <a:pt x="1143354" y="124"/>
                    <a:pt x="1154350" y="9826"/>
                    <a:pt x="1154350" y="23582"/>
                  </a:cubicBezTo>
                  <a:lnTo>
                    <a:pt x="1154350" y="60918"/>
                  </a:lnTo>
                  <a:cubicBezTo>
                    <a:pt x="1154350" y="75984"/>
                    <a:pt x="1146531" y="89739"/>
                    <a:pt x="1133497" y="97599"/>
                  </a:cubicBezTo>
                  <a:lnTo>
                    <a:pt x="612176" y="405460"/>
                  </a:lnTo>
                  <a:cubicBezTo>
                    <a:pt x="597188" y="413975"/>
                    <a:pt x="578942" y="403495"/>
                    <a:pt x="578942" y="386464"/>
                  </a:cubicBezTo>
                  <a:lnTo>
                    <a:pt x="578942" y="353713"/>
                  </a:lnTo>
                  <a:cubicBezTo>
                    <a:pt x="578942" y="334717"/>
                    <a:pt x="588717" y="317032"/>
                    <a:pt x="606311" y="307206"/>
                  </a:cubicBezTo>
                  <a:lnTo>
                    <a:pt x="1119813" y="3276"/>
                  </a:lnTo>
                  <a:cubicBezTo>
                    <a:pt x="1123560" y="984"/>
                    <a:pt x="1127592" y="-40"/>
                    <a:pt x="1131532" y="1"/>
                  </a:cubicBezTo>
                  <a:close/>
                </a:path>
              </a:pathLst>
            </a:custGeom>
            <a:solidFill>
              <a:srgbClr val="FFFFFF"/>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19" name="Freeform 27">
              <a:extLst>
                <a:ext uri="{FF2B5EF4-FFF2-40B4-BE49-F238E27FC236}">
                  <a16:creationId xmlns:a16="http://schemas.microsoft.com/office/drawing/2014/main" id="{049E282A-3846-91FE-002F-2C9A7780D405}"/>
                </a:ext>
              </a:extLst>
            </p:cNvPr>
            <p:cNvSpPr>
              <a:spLocks/>
            </p:cNvSpPr>
            <p:nvPr/>
          </p:nvSpPr>
          <p:spPr bwMode="auto">
            <a:xfrm>
              <a:off x="9147228" y="2580752"/>
              <a:ext cx="63367" cy="241945"/>
            </a:xfrm>
            <a:custGeom>
              <a:avLst/>
              <a:gdLst>
                <a:gd name="T0" fmla="*/ 95 w 96"/>
                <a:gd name="T1" fmla="*/ 371 h 372"/>
                <a:gd name="T2" fmla="*/ 0 w 96"/>
                <a:gd name="T3" fmla="*/ 312 h 372"/>
                <a:gd name="T4" fmla="*/ 0 w 96"/>
                <a:gd name="T5" fmla="*/ 0 h 372"/>
                <a:gd name="T6" fmla="*/ 95 w 96"/>
                <a:gd name="T7" fmla="*/ 58 h 372"/>
                <a:gd name="T8" fmla="*/ 95 w 96"/>
                <a:gd name="T9" fmla="*/ 371 h 372"/>
              </a:gdLst>
              <a:ahLst/>
              <a:cxnLst>
                <a:cxn ang="0">
                  <a:pos x="T0" y="T1"/>
                </a:cxn>
                <a:cxn ang="0">
                  <a:pos x="T2" y="T3"/>
                </a:cxn>
                <a:cxn ang="0">
                  <a:pos x="T4" y="T5"/>
                </a:cxn>
                <a:cxn ang="0">
                  <a:pos x="T6" y="T7"/>
                </a:cxn>
                <a:cxn ang="0">
                  <a:pos x="T8" y="T9"/>
                </a:cxn>
              </a:cxnLst>
              <a:rect l="0" t="0" r="r" b="b"/>
              <a:pathLst>
                <a:path w="96" h="372">
                  <a:moveTo>
                    <a:pt x="95" y="371"/>
                  </a:moveTo>
                  <a:lnTo>
                    <a:pt x="0" y="312"/>
                  </a:lnTo>
                  <a:lnTo>
                    <a:pt x="0" y="0"/>
                  </a:lnTo>
                  <a:lnTo>
                    <a:pt x="95" y="58"/>
                  </a:lnTo>
                  <a:lnTo>
                    <a:pt x="95" y="371"/>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0" name="Freeform 28">
              <a:extLst>
                <a:ext uri="{FF2B5EF4-FFF2-40B4-BE49-F238E27FC236}">
                  <a16:creationId xmlns:a16="http://schemas.microsoft.com/office/drawing/2014/main" id="{A80C7C7A-3715-205F-2292-B7A2A91C1E29}"/>
                </a:ext>
              </a:extLst>
            </p:cNvPr>
            <p:cNvSpPr>
              <a:spLocks/>
            </p:cNvSpPr>
            <p:nvPr/>
          </p:nvSpPr>
          <p:spPr bwMode="auto">
            <a:xfrm>
              <a:off x="10475047" y="987946"/>
              <a:ext cx="167058" cy="241945"/>
            </a:xfrm>
            <a:custGeom>
              <a:avLst/>
              <a:gdLst>
                <a:gd name="T0" fmla="*/ 253 w 254"/>
                <a:gd name="T1" fmla="*/ 370 h 371"/>
                <a:gd name="T2" fmla="*/ 0 w 254"/>
                <a:gd name="T3" fmla="*/ 219 h 371"/>
                <a:gd name="T4" fmla="*/ 158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8"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1" name="Freeform 29">
              <a:extLst>
                <a:ext uri="{FF2B5EF4-FFF2-40B4-BE49-F238E27FC236}">
                  <a16:creationId xmlns:a16="http://schemas.microsoft.com/office/drawing/2014/main" id="{32A0119F-0E4A-EDEC-088B-CEEE17CAADFC}"/>
                </a:ext>
              </a:extLst>
            </p:cNvPr>
            <p:cNvSpPr>
              <a:spLocks/>
            </p:cNvSpPr>
            <p:nvPr/>
          </p:nvSpPr>
          <p:spPr bwMode="auto">
            <a:xfrm>
              <a:off x="9118424" y="967783"/>
              <a:ext cx="1486236" cy="1837633"/>
            </a:xfrm>
            <a:custGeom>
              <a:avLst/>
              <a:gdLst>
                <a:gd name="T0" fmla="*/ 1999 w 2275"/>
                <a:gd name="T1" fmla="*/ 1499 h 2815"/>
                <a:gd name="T2" fmla="*/ 119 w 2275"/>
                <a:gd name="T3" fmla="*/ 2783 h 2815"/>
                <a:gd name="T4" fmla="*/ 119 w 2275"/>
                <a:gd name="T5" fmla="*/ 2783 h 2815"/>
                <a:gd name="T6" fmla="*/ 0 w 2275"/>
                <a:gd name="T7" fmla="*/ 2714 h 2815"/>
                <a:gd name="T8" fmla="*/ 0 w 2275"/>
                <a:gd name="T9" fmla="*/ 1428 h 2815"/>
                <a:gd name="T10" fmla="*/ 0 w 2275"/>
                <a:gd name="T11" fmla="*/ 1428 h 2815"/>
                <a:gd name="T12" fmla="*/ 118 w 2275"/>
                <a:gd name="T13" fmla="*/ 1222 h 2815"/>
                <a:gd name="T14" fmla="*/ 2155 w 2275"/>
                <a:gd name="T15" fmla="*/ 31 h 2815"/>
                <a:gd name="T16" fmla="*/ 2155 w 2275"/>
                <a:gd name="T17" fmla="*/ 31 h 2815"/>
                <a:gd name="T18" fmla="*/ 2274 w 2275"/>
                <a:gd name="T19" fmla="*/ 99 h 2815"/>
                <a:gd name="T20" fmla="*/ 2116 w 2275"/>
                <a:gd name="T21" fmla="*/ 1293 h 2815"/>
                <a:gd name="T22" fmla="*/ 2116 w 2275"/>
                <a:gd name="T23" fmla="*/ 1293 h 2815"/>
                <a:gd name="T24" fmla="*/ 1999 w 2275"/>
                <a:gd name="T25" fmla="*/ 1499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2815">
                  <a:moveTo>
                    <a:pt x="1999" y="1499"/>
                  </a:moveTo>
                  <a:lnTo>
                    <a:pt x="119" y="2783"/>
                  </a:lnTo>
                  <a:lnTo>
                    <a:pt x="119" y="2783"/>
                  </a:lnTo>
                  <a:cubicBezTo>
                    <a:pt x="66" y="2814"/>
                    <a:pt x="0" y="2776"/>
                    <a:pt x="0" y="2714"/>
                  </a:cubicBezTo>
                  <a:lnTo>
                    <a:pt x="0" y="1428"/>
                  </a:lnTo>
                  <a:lnTo>
                    <a:pt x="0" y="1428"/>
                  </a:lnTo>
                  <a:cubicBezTo>
                    <a:pt x="0" y="1343"/>
                    <a:pt x="44" y="1265"/>
                    <a:pt x="118" y="1222"/>
                  </a:cubicBezTo>
                  <a:lnTo>
                    <a:pt x="2155" y="31"/>
                  </a:lnTo>
                  <a:lnTo>
                    <a:pt x="2155" y="31"/>
                  </a:lnTo>
                  <a:cubicBezTo>
                    <a:pt x="2208" y="0"/>
                    <a:pt x="2274" y="38"/>
                    <a:pt x="2274" y="99"/>
                  </a:cubicBezTo>
                  <a:lnTo>
                    <a:pt x="2116" y="1293"/>
                  </a:lnTo>
                  <a:lnTo>
                    <a:pt x="2116" y="1293"/>
                  </a:lnTo>
                  <a:cubicBezTo>
                    <a:pt x="2116" y="1378"/>
                    <a:pt x="2072" y="1456"/>
                    <a:pt x="1999" y="1499"/>
                  </a:cubicBezTo>
                </a:path>
              </a:pathLst>
            </a:custGeom>
            <a:solidFill>
              <a:srgbClr val="717171">
                <a:lumMod val="2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2" name="Freeform 30">
              <a:extLst>
                <a:ext uri="{FF2B5EF4-FFF2-40B4-BE49-F238E27FC236}">
                  <a16:creationId xmlns:a16="http://schemas.microsoft.com/office/drawing/2014/main" id="{4F607A43-A5E2-E0F5-D051-9E696B0EFD30}"/>
                </a:ext>
              </a:extLst>
            </p:cNvPr>
            <p:cNvSpPr>
              <a:spLocks/>
            </p:cNvSpPr>
            <p:nvPr/>
          </p:nvSpPr>
          <p:spPr bwMode="auto">
            <a:xfrm>
              <a:off x="9181791" y="1005228"/>
              <a:ext cx="1486236" cy="1837633"/>
            </a:xfrm>
            <a:custGeom>
              <a:avLst/>
              <a:gdLst>
                <a:gd name="T0" fmla="*/ 2156 w 2276"/>
                <a:gd name="T1" fmla="*/ 1591 h 2814"/>
                <a:gd name="T2" fmla="*/ 119 w 2276"/>
                <a:gd name="T3" fmla="*/ 2782 h 2814"/>
                <a:gd name="T4" fmla="*/ 119 w 2276"/>
                <a:gd name="T5" fmla="*/ 2782 h 2814"/>
                <a:gd name="T6" fmla="*/ 0 w 2276"/>
                <a:gd name="T7" fmla="*/ 2714 h 2814"/>
                <a:gd name="T8" fmla="*/ 0 w 2276"/>
                <a:gd name="T9" fmla="*/ 1428 h 2814"/>
                <a:gd name="T10" fmla="*/ 0 w 2276"/>
                <a:gd name="T11" fmla="*/ 1428 h 2814"/>
                <a:gd name="T12" fmla="*/ 118 w 2276"/>
                <a:gd name="T13" fmla="*/ 1222 h 2814"/>
                <a:gd name="T14" fmla="*/ 2155 w 2276"/>
                <a:gd name="T15" fmla="*/ 31 h 2814"/>
                <a:gd name="T16" fmla="*/ 2155 w 2276"/>
                <a:gd name="T17" fmla="*/ 31 h 2814"/>
                <a:gd name="T18" fmla="*/ 2275 w 2276"/>
                <a:gd name="T19" fmla="*/ 99 h 2814"/>
                <a:gd name="T20" fmla="*/ 2275 w 2276"/>
                <a:gd name="T21" fmla="*/ 1385 h 2814"/>
                <a:gd name="T22" fmla="*/ 2275 w 2276"/>
                <a:gd name="T23" fmla="*/ 1385 h 2814"/>
                <a:gd name="T24" fmla="*/ 2156 w 2276"/>
                <a:gd name="T25" fmla="*/ 1591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6" h="2814">
                  <a:moveTo>
                    <a:pt x="2156" y="1591"/>
                  </a:moveTo>
                  <a:lnTo>
                    <a:pt x="119" y="2782"/>
                  </a:lnTo>
                  <a:lnTo>
                    <a:pt x="119" y="2782"/>
                  </a:lnTo>
                  <a:cubicBezTo>
                    <a:pt x="67" y="2813"/>
                    <a:pt x="0" y="2775"/>
                    <a:pt x="0" y="2714"/>
                  </a:cubicBezTo>
                  <a:lnTo>
                    <a:pt x="0" y="1428"/>
                  </a:lnTo>
                  <a:lnTo>
                    <a:pt x="0" y="1428"/>
                  </a:lnTo>
                  <a:cubicBezTo>
                    <a:pt x="0" y="1343"/>
                    <a:pt x="45" y="1265"/>
                    <a:pt x="118" y="1222"/>
                  </a:cubicBezTo>
                  <a:lnTo>
                    <a:pt x="2155" y="31"/>
                  </a:lnTo>
                  <a:lnTo>
                    <a:pt x="2155" y="31"/>
                  </a:lnTo>
                  <a:cubicBezTo>
                    <a:pt x="2208" y="0"/>
                    <a:pt x="2275" y="38"/>
                    <a:pt x="2275" y="99"/>
                  </a:cubicBezTo>
                  <a:lnTo>
                    <a:pt x="2275" y="1385"/>
                  </a:lnTo>
                  <a:lnTo>
                    <a:pt x="2275" y="1385"/>
                  </a:lnTo>
                  <a:cubicBezTo>
                    <a:pt x="2275" y="1470"/>
                    <a:pt x="2229" y="1548"/>
                    <a:pt x="2156" y="1591"/>
                  </a:cubicBezTo>
                </a:path>
              </a:pathLst>
            </a:custGeom>
            <a:solidFill>
              <a:srgbClr val="717171">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3" name="Freeform 31">
              <a:extLst>
                <a:ext uri="{FF2B5EF4-FFF2-40B4-BE49-F238E27FC236}">
                  <a16:creationId xmlns:a16="http://schemas.microsoft.com/office/drawing/2014/main" id="{5083A46A-7F53-1B52-2D42-4E63282141E4}"/>
                </a:ext>
              </a:extLst>
            </p:cNvPr>
            <p:cNvSpPr>
              <a:spLocks/>
            </p:cNvSpPr>
            <p:nvPr/>
          </p:nvSpPr>
          <p:spPr bwMode="auto">
            <a:xfrm>
              <a:off x="9360370" y="1394067"/>
              <a:ext cx="1163642" cy="751760"/>
            </a:xfrm>
            <a:custGeom>
              <a:avLst/>
              <a:gdLst>
                <a:gd name="T0" fmla="*/ 1748 w 1781"/>
                <a:gd name="T1" fmla="*/ 157 h 1149"/>
                <a:gd name="T2" fmla="*/ 50 w 1781"/>
                <a:gd name="T3" fmla="*/ 1136 h 1149"/>
                <a:gd name="T4" fmla="*/ 50 w 1781"/>
                <a:gd name="T5" fmla="*/ 1136 h 1149"/>
                <a:gd name="T6" fmla="*/ 0 w 1781"/>
                <a:gd name="T7" fmla="*/ 1106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2 h 1149"/>
                <a:gd name="T22" fmla="*/ 1780 w 1781"/>
                <a:gd name="T23" fmla="*/ 102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0" y="1136"/>
                  </a:lnTo>
                  <a:lnTo>
                    <a:pt x="50" y="1136"/>
                  </a:lnTo>
                  <a:cubicBezTo>
                    <a:pt x="28" y="1148"/>
                    <a:pt x="0" y="1132"/>
                    <a:pt x="0" y="1106"/>
                  </a:cubicBezTo>
                  <a:lnTo>
                    <a:pt x="0" y="1057"/>
                  </a:lnTo>
                  <a:lnTo>
                    <a:pt x="0" y="1057"/>
                  </a:lnTo>
                  <a:cubicBezTo>
                    <a:pt x="0" y="1027"/>
                    <a:pt x="16" y="1000"/>
                    <a:pt x="41" y="985"/>
                  </a:cubicBezTo>
                  <a:lnTo>
                    <a:pt x="1727" y="14"/>
                  </a:lnTo>
                  <a:lnTo>
                    <a:pt x="1727" y="14"/>
                  </a:lnTo>
                  <a:cubicBezTo>
                    <a:pt x="1750" y="0"/>
                    <a:pt x="1780" y="16"/>
                    <a:pt x="1780" y="44"/>
                  </a:cubicBezTo>
                  <a:lnTo>
                    <a:pt x="1780" y="102"/>
                  </a:lnTo>
                  <a:lnTo>
                    <a:pt x="1780" y="102"/>
                  </a:lnTo>
                  <a:cubicBezTo>
                    <a:pt x="1780" y="124"/>
                    <a:pt x="1768" y="145"/>
                    <a:pt x="1748" y="157"/>
                  </a:cubicBezTo>
                </a:path>
              </a:pathLst>
            </a:custGeom>
            <a:solidFill>
              <a:srgbClr val="15466D"/>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4" name="Freeform 32">
              <a:extLst>
                <a:ext uri="{FF2B5EF4-FFF2-40B4-BE49-F238E27FC236}">
                  <a16:creationId xmlns:a16="http://schemas.microsoft.com/office/drawing/2014/main" id="{62C10FE5-A110-84B5-8B1C-C994DCF94849}"/>
                </a:ext>
              </a:extLst>
            </p:cNvPr>
            <p:cNvSpPr>
              <a:spLocks/>
            </p:cNvSpPr>
            <p:nvPr/>
          </p:nvSpPr>
          <p:spPr bwMode="auto">
            <a:xfrm>
              <a:off x="9360370" y="1592810"/>
              <a:ext cx="1163642" cy="751758"/>
            </a:xfrm>
            <a:custGeom>
              <a:avLst/>
              <a:gdLst>
                <a:gd name="T0" fmla="*/ 1748 w 1781"/>
                <a:gd name="T1" fmla="*/ 156 h 1149"/>
                <a:gd name="T2" fmla="*/ 50 w 1781"/>
                <a:gd name="T3" fmla="*/ 1135 h 1149"/>
                <a:gd name="T4" fmla="*/ 50 w 1781"/>
                <a:gd name="T5" fmla="*/ 1135 h 1149"/>
                <a:gd name="T6" fmla="*/ 0 w 1781"/>
                <a:gd name="T7" fmla="*/ 1106 h 1149"/>
                <a:gd name="T8" fmla="*/ 0 w 1781"/>
                <a:gd name="T9" fmla="*/ 1056 h 1149"/>
                <a:gd name="T10" fmla="*/ 0 w 1781"/>
                <a:gd name="T11" fmla="*/ 1056 h 1149"/>
                <a:gd name="T12" fmla="*/ 41 w 1781"/>
                <a:gd name="T13" fmla="*/ 985 h 1149"/>
                <a:gd name="T14" fmla="*/ 1727 w 1781"/>
                <a:gd name="T15" fmla="*/ 13 h 1149"/>
                <a:gd name="T16" fmla="*/ 1727 w 1781"/>
                <a:gd name="T17" fmla="*/ 13 h 1149"/>
                <a:gd name="T18" fmla="*/ 1780 w 1781"/>
                <a:gd name="T19" fmla="*/ 44 h 1149"/>
                <a:gd name="T20" fmla="*/ 1780 w 1781"/>
                <a:gd name="T21" fmla="*/ 101 h 1149"/>
                <a:gd name="T22" fmla="*/ 1780 w 1781"/>
                <a:gd name="T23" fmla="*/ 101 h 1149"/>
                <a:gd name="T24" fmla="*/ 1748 w 1781"/>
                <a:gd name="T25" fmla="*/ 15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6"/>
                  </a:moveTo>
                  <a:lnTo>
                    <a:pt x="50" y="1135"/>
                  </a:lnTo>
                  <a:lnTo>
                    <a:pt x="50" y="1135"/>
                  </a:lnTo>
                  <a:cubicBezTo>
                    <a:pt x="28" y="1148"/>
                    <a:pt x="0" y="1132"/>
                    <a:pt x="0" y="1106"/>
                  </a:cubicBezTo>
                  <a:lnTo>
                    <a:pt x="0" y="1056"/>
                  </a:lnTo>
                  <a:lnTo>
                    <a:pt x="0" y="1056"/>
                  </a:lnTo>
                  <a:cubicBezTo>
                    <a:pt x="0" y="1027"/>
                    <a:pt x="16" y="1000"/>
                    <a:pt x="41" y="985"/>
                  </a:cubicBezTo>
                  <a:lnTo>
                    <a:pt x="1727" y="13"/>
                  </a:lnTo>
                  <a:lnTo>
                    <a:pt x="1727" y="13"/>
                  </a:lnTo>
                  <a:cubicBezTo>
                    <a:pt x="1750" y="0"/>
                    <a:pt x="1780" y="17"/>
                    <a:pt x="1780" y="44"/>
                  </a:cubicBezTo>
                  <a:lnTo>
                    <a:pt x="1780" y="101"/>
                  </a:lnTo>
                  <a:lnTo>
                    <a:pt x="1780" y="101"/>
                  </a:lnTo>
                  <a:cubicBezTo>
                    <a:pt x="1780" y="124"/>
                    <a:pt x="1768" y="145"/>
                    <a:pt x="1748" y="156"/>
                  </a:cubicBezTo>
                </a:path>
              </a:pathLst>
            </a:custGeom>
            <a:solidFill>
              <a:srgbClr val="299C47"/>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5" name="Freeform 33">
              <a:extLst>
                <a:ext uri="{FF2B5EF4-FFF2-40B4-BE49-F238E27FC236}">
                  <a16:creationId xmlns:a16="http://schemas.microsoft.com/office/drawing/2014/main" id="{CFF0C315-E62B-4822-7018-550CBFBE32CC}"/>
                </a:ext>
              </a:extLst>
            </p:cNvPr>
            <p:cNvSpPr>
              <a:spLocks/>
            </p:cNvSpPr>
            <p:nvPr/>
          </p:nvSpPr>
          <p:spPr bwMode="auto">
            <a:xfrm>
              <a:off x="9360370" y="1788671"/>
              <a:ext cx="1163642" cy="751758"/>
            </a:xfrm>
            <a:custGeom>
              <a:avLst/>
              <a:gdLst>
                <a:gd name="T0" fmla="*/ 1748 w 1781"/>
                <a:gd name="T1" fmla="*/ 158 h 1150"/>
                <a:gd name="T2" fmla="*/ 50 w 1781"/>
                <a:gd name="T3" fmla="*/ 1136 h 1150"/>
                <a:gd name="T4" fmla="*/ 50 w 1781"/>
                <a:gd name="T5" fmla="*/ 1136 h 1150"/>
                <a:gd name="T6" fmla="*/ 0 w 1781"/>
                <a:gd name="T7" fmla="*/ 1107 h 1150"/>
                <a:gd name="T8" fmla="*/ 0 w 1781"/>
                <a:gd name="T9" fmla="*/ 1057 h 1150"/>
                <a:gd name="T10" fmla="*/ 0 w 1781"/>
                <a:gd name="T11" fmla="*/ 1057 h 1150"/>
                <a:gd name="T12" fmla="*/ 41 w 1781"/>
                <a:gd name="T13" fmla="*/ 986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0" y="1136"/>
                  </a:lnTo>
                  <a:lnTo>
                    <a:pt x="50" y="1136"/>
                  </a:lnTo>
                  <a:cubicBezTo>
                    <a:pt x="28" y="1149"/>
                    <a:pt x="0" y="1133"/>
                    <a:pt x="0" y="1107"/>
                  </a:cubicBezTo>
                  <a:lnTo>
                    <a:pt x="0" y="1057"/>
                  </a:lnTo>
                  <a:lnTo>
                    <a:pt x="0" y="1057"/>
                  </a:lnTo>
                  <a:cubicBezTo>
                    <a:pt x="0" y="1028"/>
                    <a:pt x="16" y="1000"/>
                    <a:pt x="41" y="986"/>
                  </a:cubicBezTo>
                  <a:lnTo>
                    <a:pt x="1727" y="14"/>
                  </a:lnTo>
                  <a:lnTo>
                    <a:pt x="1727" y="14"/>
                  </a:lnTo>
                  <a:cubicBezTo>
                    <a:pt x="1750" y="0"/>
                    <a:pt x="1780" y="17"/>
                    <a:pt x="1780" y="45"/>
                  </a:cubicBezTo>
                  <a:lnTo>
                    <a:pt x="1780" y="102"/>
                  </a:lnTo>
                  <a:lnTo>
                    <a:pt x="1780" y="102"/>
                  </a:lnTo>
                  <a:cubicBezTo>
                    <a:pt x="1780" y="125"/>
                    <a:pt x="1768" y="146"/>
                    <a:pt x="1748" y="158"/>
                  </a:cubicBezTo>
                </a:path>
              </a:pathLst>
            </a:custGeom>
            <a:solidFill>
              <a:srgbClr val="5090C4"/>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6" name="Freeform 23">
              <a:extLst>
                <a:ext uri="{FF2B5EF4-FFF2-40B4-BE49-F238E27FC236}">
                  <a16:creationId xmlns:a16="http://schemas.microsoft.com/office/drawing/2014/main" id="{30640022-6D47-9DA1-341A-BE2F4DDF3117}"/>
                </a:ext>
              </a:extLst>
            </p:cNvPr>
            <p:cNvSpPr>
              <a:spLocks/>
            </p:cNvSpPr>
            <p:nvPr/>
          </p:nvSpPr>
          <p:spPr bwMode="auto">
            <a:xfrm>
              <a:off x="6914992" y="5518661"/>
              <a:ext cx="8818832" cy="7087772"/>
            </a:xfrm>
            <a:custGeom>
              <a:avLst/>
              <a:gdLst>
                <a:gd name="connsiteX0" fmla="*/ 8818832 w 8818832"/>
                <a:gd name="connsiteY0" fmla="*/ 0 h 7087772"/>
                <a:gd name="connsiteX1" fmla="*/ 8818832 w 8818832"/>
                <a:gd name="connsiteY1" fmla="*/ 305699 h 7087772"/>
                <a:gd name="connsiteX2" fmla="*/ 8693430 w 8818832"/>
                <a:gd name="connsiteY2" fmla="*/ 522561 h 7087772"/>
                <a:gd name="connsiteX3" fmla="*/ 3478156 w 8818832"/>
                <a:gd name="connsiteY3" fmla="*/ 3634413 h 7087772"/>
                <a:gd name="connsiteX4" fmla="*/ 3154855 w 8818832"/>
                <a:gd name="connsiteY4" fmla="*/ 3630494 h 7087772"/>
                <a:gd name="connsiteX5" fmla="*/ 3014646 w 8818832"/>
                <a:gd name="connsiteY5" fmla="*/ 3551234 h 7087772"/>
                <a:gd name="connsiteX6" fmla="*/ 2271089 w 8818832"/>
                <a:gd name="connsiteY6" fmla="*/ 7087772 h 7087772"/>
                <a:gd name="connsiteX7" fmla="*/ 2137185 w 8818832"/>
                <a:gd name="connsiteY7" fmla="*/ 7007459 h 7087772"/>
                <a:gd name="connsiteX8" fmla="*/ 2869230 w 8818832"/>
                <a:gd name="connsiteY8" fmla="*/ 3469030 h 7087772"/>
                <a:gd name="connsiteX9" fmla="*/ 868604 w 8818832"/>
                <a:gd name="connsiteY9" fmla="*/ 2338080 h 7087772"/>
                <a:gd name="connsiteX10" fmla="*/ 134557 w 8818832"/>
                <a:gd name="connsiteY10" fmla="*/ 5831960 h 7087772"/>
                <a:gd name="connsiteX11" fmla="*/ 0 w 8818832"/>
                <a:gd name="connsiteY11" fmla="*/ 5751647 h 7087772"/>
                <a:gd name="connsiteX12" fmla="*/ 723217 w 8818832"/>
                <a:gd name="connsiteY12" fmla="*/ 2255893 h 7087772"/>
                <a:gd name="connsiteX13" fmla="*/ 622002 w 8818832"/>
                <a:gd name="connsiteY13" fmla="*/ 2198676 h 7087772"/>
                <a:gd name="connsiteX14" fmla="*/ 501172 w 8818832"/>
                <a:gd name="connsiteY14" fmla="*/ 1985080 h 7087772"/>
                <a:gd name="connsiteX15" fmla="*/ 501172 w 8818832"/>
                <a:gd name="connsiteY15" fmla="*/ 1736863 h 7087772"/>
                <a:gd name="connsiteX16" fmla="*/ 796594 w 8818832"/>
                <a:gd name="connsiteY16" fmla="*/ 1901217 h 7087772"/>
                <a:gd name="connsiteX17" fmla="*/ 868741 w 8818832"/>
                <a:gd name="connsiteY17" fmla="*/ 1552484 h 7087772"/>
                <a:gd name="connsiteX18" fmla="*/ 1018974 w 8818832"/>
                <a:gd name="connsiteY18" fmla="*/ 1622351 h 7087772"/>
                <a:gd name="connsiteX19" fmla="*/ 943245 w 8818832"/>
                <a:gd name="connsiteY19" fmla="*/ 1982804 h 7087772"/>
                <a:gd name="connsiteX20" fmla="*/ 2946175 w 8818832"/>
                <a:gd name="connsiteY20" fmla="*/ 3097104 h 7087772"/>
                <a:gd name="connsiteX21" fmla="*/ 3005925 w 8818832"/>
                <a:gd name="connsiteY21" fmla="*/ 2808296 h 7087772"/>
                <a:gd name="connsiteX22" fmla="*/ 3156159 w 8818832"/>
                <a:gd name="connsiteY22" fmla="*/ 2878162 h 7087772"/>
                <a:gd name="connsiteX23" fmla="*/ 3092958 w 8818832"/>
                <a:gd name="connsiteY23" fmla="*/ 3178764 h 7087772"/>
                <a:gd name="connsiteX24" fmla="*/ 3315526 w 8818832"/>
                <a:gd name="connsiteY24" fmla="*/ 3302587 h 708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8832" h="7087772">
                  <a:moveTo>
                    <a:pt x="8818832" y="0"/>
                  </a:moveTo>
                  <a:lnTo>
                    <a:pt x="8818832" y="305699"/>
                  </a:lnTo>
                  <a:cubicBezTo>
                    <a:pt x="8818832" y="395840"/>
                    <a:pt x="8770500" y="478144"/>
                    <a:pt x="8693430" y="522561"/>
                  </a:cubicBezTo>
                  <a:lnTo>
                    <a:pt x="3478156" y="3634413"/>
                  </a:lnTo>
                  <a:cubicBezTo>
                    <a:pt x="3377573" y="3691895"/>
                    <a:pt x="3254131" y="3689935"/>
                    <a:pt x="3154855" y="3630494"/>
                  </a:cubicBezTo>
                  <a:lnTo>
                    <a:pt x="3014646" y="3551234"/>
                  </a:lnTo>
                  <a:lnTo>
                    <a:pt x="2271089" y="7087772"/>
                  </a:lnTo>
                  <a:lnTo>
                    <a:pt x="2137185" y="7007459"/>
                  </a:lnTo>
                  <a:lnTo>
                    <a:pt x="2869230" y="3469030"/>
                  </a:lnTo>
                  <a:lnTo>
                    <a:pt x="868604" y="2338080"/>
                  </a:lnTo>
                  <a:lnTo>
                    <a:pt x="134557" y="5831960"/>
                  </a:lnTo>
                  <a:lnTo>
                    <a:pt x="0" y="5751647"/>
                  </a:lnTo>
                  <a:lnTo>
                    <a:pt x="723217" y="2255893"/>
                  </a:lnTo>
                  <a:lnTo>
                    <a:pt x="622002" y="2198676"/>
                  </a:lnTo>
                  <a:cubicBezTo>
                    <a:pt x="546892" y="2154259"/>
                    <a:pt x="501172" y="2072609"/>
                    <a:pt x="501172" y="1985080"/>
                  </a:cubicBezTo>
                  <a:lnTo>
                    <a:pt x="501172" y="1736863"/>
                  </a:lnTo>
                  <a:lnTo>
                    <a:pt x="796594" y="1901217"/>
                  </a:lnTo>
                  <a:lnTo>
                    <a:pt x="868741" y="1552484"/>
                  </a:lnTo>
                  <a:lnTo>
                    <a:pt x="1018974" y="1622351"/>
                  </a:lnTo>
                  <a:lnTo>
                    <a:pt x="943245" y="1982804"/>
                  </a:lnTo>
                  <a:lnTo>
                    <a:pt x="2946175" y="3097104"/>
                  </a:lnTo>
                  <a:lnTo>
                    <a:pt x="3005925" y="2808296"/>
                  </a:lnTo>
                  <a:lnTo>
                    <a:pt x="3156159" y="2878162"/>
                  </a:lnTo>
                  <a:lnTo>
                    <a:pt x="3092958" y="3178764"/>
                  </a:lnTo>
                  <a:lnTo>
                    <a:pt x="3315526" y="3302587"/>
                  </a:lnTo>
                  <a:close/>
                </a:path>
              </a:pathLst>
            </a:custGeom>
            <a:solidFill>
              <a:srgbClr val="FFFFFF">
                <a:lumMod val="65000"/>
              </a:srgbClr>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7" name="Freeform 35">
              <a:extLst>
                <a:ext uri="{FF2B5EF4-FFF2-40B4-BE49-F238E27FC236}">
                  <a16:creationId xmlns:a16="http://schemas.microsoft.com/office/drawing/2014/main" id="{4A245683-1A97-D2DE-D4FE-C2E50D3D3B5B}"/>
                </a:ext>
              </a:extLst>
            </p:cNvPr>
            <p:cNvSpPr>
              <a:spLocks/>
            </p:cNvSpPr>
            <p:nvPr/>
          </p:nvSpPr>
          <p:spPr bwMode="auto">
            <a:xfrm>
              <a:off x="10296467" y="5596429"/>
              <a:ext cx="5440892" cy="3568694"/>
            </a:xfrm>
            <a:custGeom>
              <a:avLst/>
              <a:gdLst>
                <a:gd name="T0" fmla="*/ 194 w 8328"/>
                <a:gd name="T1" fmla="*/ 4972 h 5464"/>
                <a:gd name="T2" fmla="*/ 8327 w 8328"/>
                <a:gd name="T3" fmla="*/ 0 h 5464"/>
                <a:gd name="T4" fmla="*/ 8327 w 8328"/>
                <a:gd name="T5" fmla="*/ 334 h 5464"/>
                <a:gd name="T6" fmla="*/ 8327 w 8328"/>
                <a:gd name="T7" fmla="*/ 334 h 5464"/>
                <a:gd name="T8" fmla="*/ 8123 w 8328"/>
                <a:gd name="T9" fmla="*/ 686 h 5464"/>
                <a:gd name="T10" fmla="*/ 217 w 8328"/>
                <a:gd name="T11" fmla="*/ 5404 h 5464"/>
                <a:gd name="T12" fmla="*/ 217 w 8328"/>
                <a:gd name="T13" fmla="*/ 5404 h 5464"/>
                <a:gd name="T14" fmla="*/ 215 w 8328"/>
                <a:gd name="T15" fmla="*/ 5406 h 5464"/>
                <a:gd name="T16" fmla="*/ 215 w 8328"/>
                <a:gd name="T17" fmla="*/ 5406 h 5464"/>
                <a:gd name="T18" fmla="*/ 0 w 8328"/>
                <a:gd name="T19" fmla="*/ 5285 h 5464"/>
                <a:gd name="T20" fmla="*/ 0 w 8328"/>
                <a:gd name="T21" fmla="*/ 5148 h 5464"/>
                <a:gd name="T22" fmla="*/ 0 w 8328"/>
                <a:gd name="T23" fmla="*/ 5148 h 5464"/>
                <a:gd name="T24" fmla="*/ 184 w 8328"/>
                <a:gd name="T25" fmla="*/ 4977 h 5464"/>
                <a:gd name="T26" fmla="*/ 194 w 8328"/>
                <a:gd name="T27" fmla="*/ 4972 h 5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28" h="5464">
                  <a:moveTo>
                    <a:pt x="194" y="4972"/>
                  </a:moveTo>
                  <a:lnTo>
                    <a:pt x="8327" y="0"/>
                  </a:lnTo>
                  <a:lnTo>
                    <a:pt x="8327" y="334"/>
                  </a:lnTo>
                  <a:lnTo>
                    <a:pt x="8327" y="334"/>
                  </a:lnTo>
                  <a:cubicBezTo>
                    <a:pt x="8327" y="479"/>
                    <a:pt x="8249" y="614"/>
                    <a:pt x="8123" y="686"/>
                  </a:cubicBezTo>
                  <a:lnTo>
                    <a:pt x="217" y="5404"/>
                  </a:lnTo>
                  <a:lnTo>
                    <a:pt x="217" y="5404"/>
                  </a:lnTo>
                  <a:cubicBezTo>
                    <a:pt x="217" y="5405"/>
                    <a:pt x="216" y="5405"/>
                    <a:pt x="215" y="5406"/>
                  </a:cubicBezTo>
                  <a:lnTo>
                    <a:pt x="215" y="5406"/>
                  </a:lnTo>
                  <a:cubicBezTo>
                    <a:pt x="121" y="5463"/>
                    <a:pt x="0" y="5395"/>
                    <a:pt x="0" y="5285"/>
                  </a:cubicBezTo>
                  <a:lnTo>
                    <a:pt x="0" y="5148"/>
                  </a:lnTo>
                  <a:lnTo>
                    <a:pt x="0" y="5148"/>
                  </a:lnTo>
                  <a:cubicBezTo>
                    <a:pt x="0" y="5017"/>
                    <a:pt x="71" y="5042"/>
                    <a:pt x="184" y="4977"/>
                  </a:cubicBezTo>
                  <a:lnTo>
                    <a:pt x="194" y="4972"/>
                  </a:lnTo>
                </a:path>
              </a:pathLst>
            </a:custGeom>
            <a:solidFill>
              <a:srgbClr val="FFFFFF">
                <a:lumMod val="8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8" name="Freeform 36">
              <a:extLst>
                <a:ext uri="{FF2B5EF4-FFF2-40B4-BE49-F238E27FC236}">
                  <a16:creationId xmlns:a16="http://schemas.microsoft.com/office/drawing/2014/main" id="{A5263958-E52C-E17A-95BF-848C332AB61E}"/>
                </a:ext>
              </a:extLst>
            </p:cNvPr>
            <p:cNvSpPr>
              <a:spLocks/>
            </p:cNvSpPr>
            <p:nvPr/>
          </p:nvSpPr>
          <p:spPr bwMode="auto">
            <a:xfrm>
              <a:off x="7367202" y="5337203"/>
              <a:ext cx="8505532" cy="3554293"/>
            </a:xfrm>
            <a:custGeom>
              <a:avLst/>
              <a:gdLst>
                <a:gd name="T0" fmla="*/ 4868 w 13020"/>
                <a:gd name="T1" fmla="*/ 4875 h 5440"/>
                <a:gd name="T2" fmla="*/ 13019 w 13020"/>
                <a:gd name="T3" fmla="*/ 0 h 5440"/>
                <a:gd name="T4" fmla="*/ 13019 w 13020"/>
                <a:gd name="T5" fmla="*/ 273 h 5440"/>
                <a:gd name="T6" fmla="*/ 13019 w 13020"/>
                <a:gd name="T7" fmla="*/ 273 h 5440"/>
                <a:gd name="T8" fmla="*/ 12921 w 13020"/>
                <a:gd name="T9" fmla="*/ 441 h 5440"/>
                <a:gd name="T10" fmla="*/ 4679 w 13020"/>
                <a:gd name="T11" fmla="*/ 5372 h 5440"/>
                <a:gd name="T12" fmla="*/ 4679 w 13020"/>
                <a:gd name="T13" fmla="*/ 5372 h 5440"/>
                <a:gd name="T14" fmla="*/ 4301 w 13020"/>
                <a:gd name="T15" fmla="*/ 5366 h 5440"/>
                <a:gd name="T16" fmla="*/ 78 w 13020"/>
                <a:gd name="T17" fmla="*/ 3014 h 5440"/>
                <a:gd name="T18" fmla="*/ 78 w 13020"/>
                <a:gd name="T19" fmla="*/ 3014 h 5440"/>
                <a:gd name="T20" fmla="*/ 3 w 13020"/>
                <a:gd name="T21" fmla="*/ 2882 h 5440"/>
                <a:gd name="T22" fmla="*/ 2 w 13020"/>
                <a:gd name="T23" fmla="*/ 2763 h 5440"/>
                <a:gd name="T24" fmla="*/ 2 w 13020"/>
                <a:gd name="T25" fmla="*/ 2763 h 5440"/>
                <a:gd name="T26" fmla="*/ 97 w 13020"/>
                <a:gd name="T27" fmla="*/ 2463 h 5440"/>
                <a:gd name="T28" fmla="*/ 4102 w 13020"/>
                <a:gd name="T29" fmla="*/ 4866 h 5440"/>
                <a:gd name="T30" fmla="*/ 4102 w 13020"/>
                <a:gd name="T31" fmla="*/ 4866 h 5440"/>
                <a:gd name="T32" fmla="*/ 4868 w 13020"/>
                <a:gd name="T33" fmla="*/ 4875 h 5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20" h="5440">
                  <a:moveTo>
                    <a:pt x="4868" y="4875"/>
                  </a:moveTo>
                  <a:lnTo>
                    <a:pt x="13019" y="0"/>
                  </a:lnTo>
                  <a:lnTo>
                    <a:pt x="13019" y="273"/>
                  </a:lnTo>
                  <a:lnTo>
                    <a:pt x="13019" y="273"/>
                  </a:lnTo>
                  <a:cubicBezTo>
                    <a:pt x="13019" y="343"/>
                    <a:pt x="12982" y="407"/>
                    <a:pt x="12921" y="441"/>
                  </a:cubicBezTo>
                  <a:lnTo>
                    <a:pt x="4679" y="5372"/>
                  </a:lnTo>
                  <a:lnTo>
                    <a:pt x="4679" y="5372"/>
                  </a:lnTo>
                  <a:cubicBezTo>
                    <a:pt x="4562" y="5439"/>
                    <a:pt x="4417" y="5437"/>
                    <a:pt x="4301" y="5366"/>
                  </a:cubicBezTo>
                  <a:lnTo>
                    <a:pt x="78" y="3014"/>
                  </a:lnTo>
                  <a:lnTo>
                    <a:pt x="78" y="3014"/>
                  </a:lnTo>
                  <a:cubicBezTo>
                    <a:pt x="32" y="2986"/>
                    <a:pt x="4" y="2936"/>
                    <a:pt x="3" y="2882"/>
                  </a:cubicBezTo>
                  <a:lnTo>
                    <a:pt x="2" y="2763"/>
                  </a:lnTo>
                  <a:lnTo>
                    <a:pt x="2" y="2763"/>
                  </a:lnTo>
                  <a:cubicBezTo>
                    <a:pt x="0" y="2655"/>
                    <a:pt x="34" y="2550"/>
                    <a:pt x="97" y="2463"/>
                  </a:cubicBezTo>
                  <a:lnTo>
                    <a:pt x="4102" y="4866"/>
                  </a:lnTo>
                  <a:lnTo>
                    <a:pt x="4102" y="4866"/>
                  </a:lnTo>
                  <a:cubicBezTo>
                    <a:pt x="4337" y="5007"/>
                    <a:pt x="4630" y="5011"/>
                    <a:pt x="4868" y="4875"/>
                  </a:cubicBezTo>
                </a:path>
              </a:pathLst>
            </a:custGeom>
            <a:solidFill>
              <a:srgbClr val="494949"/>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29" name="Freeform 37">
              <a:extLst>
                <a:ext uri="{FF2B5EF4-FFF2-40B4-BE49-F238E27FC236}">
                  <a16:creationId xmlns:a16="http://schemas.microsoft.com/office/drawing/2014/main" id="{92383B89-D59E-0084-DE89-614B9CFD822C}"/>
                </a:ext>
              </a:extLst>
            </p:cNvPr>
            <p:cNvSpPr>
              <a:spLocks/>
            </p:cNvSpPr>
            <p:nvPr/>
          </p:nvSpPr>
          <p:spPr bwMode="auto">
            <a:xfrm>
              <a:off x="7384483" y="3574457"/>
              <a:ext cx="8505532" cy="5112536"/>
            </a:xfrm>
            <a:custGeom>
              <a:avLst/>
              <a:gdLst>
                <a:gd name="T0" fmla="*/ 8526 w 13020"/>
                <a:gd name="T1" fmla="*/ 32 h 7826"/>
                <a:gd name="T2" fmla="*/ 12907 w 13020"/>
                <a:gd name="T3" fmla="*/ 2553 h 7826"/>
                <a:gd name="T4" fmla="*/ 12907 w 13020"/>
                <a:gd name="T5" fmla="*/ 2553 h 7826"/>
                <a:gd name="T6" fmla="*/ 12904 w 13020"/>
                <a:gd name="T7" fmla="*/ 2846 h 7826"/>
                <a:gd name="T8" fmla="*/ 4728 w 13020"/>
                <a:gd name="T9" fmla="*/ 7752 h 7826"/>
                <a:gd name="T10" fmla="*/ 4728 w 13020"/>
                <a:gd name="T11" fmla="*/ 7752 h 7826"/>
                <a:gd name="T12" fmla="*/ 4311 w 13020"/>
                <a:gd name="T13" fmla="*/ 7746 h 7826"/>
                <a:gd name="T14" fmla="*/ 111 w 13020"/>
                <a:gd name="T15" fmla="*/ 5413 h 7826"/>
                <a:gd name="T16" fmla="*/ 111 w 13020"/>
                <a:gd name="T17" fmla="*/ 5413 h 7826"/>
                <a:gd name="T18" fmla="*/ 114 w 13020"/>
                <a:gd name="T19" fmla="*/ 5121 h 7826"/>
                <a:gd name="T20" fmla="*/ 8355 w 13020"/>
                <a:gd name="T21" fmla="*/ 31 h 7826"/>
                <a:gd name="T22" fmla="*/ 8355 w 13020"/>
                <a:gd name="T23" fmla="*/ 31 h 7826"/>
                <a:gd name="T24" fmla="*/ 8526 w 13020"/>
                <a:gd name="T25" fmla="*/ 32 h 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20" h="7826">
                  <a:moveTo>
                    <a:pt x="8526" y="32"/>
                  </a:moveTo>
                  <a:lnTo>
                    <a:pt x="12907" y="2553"/>
                  </a:lnTo>
                  <a:lnTo>
                    <a:pt x="12907" y="2553"/>
                  </a:lnTo>
                  <a:cubicBezTo>
                    <a:pt x="13019" y="2619"/>
                    <a:pt x="13017" y="2782"/>
                    <a:pt x="12904" y="2846"/>
                  </a:cubicBezTo>
                  <a:lnTo>
                    <a:pt x="4728" y="7752"/>
                  </a:lnTo>
                  <a:lnTo>
                    <a:pt x="4728" y="7752"/>
                  </a:lnTo>
                  <a:cubicBezTo>
                    <a:pt x="4598" y="7825"/>
                    <a:pt x="4438" y="7823"/>
                    <a:pt x="4311" y="7746"/>
                  </a:cubicBezTo>
                  <a:lnTo>
                    <a:pt x="111" y="5413"/>
                  </a:lnTo>
                  <a:lnTo>
                    <a:pt x="111" y="5413"/>
                  </a:lnTo>
                  <a:cubicBezTo>
                    <a:pt x="0" y="5346"/>
                    <a:pt x="1" y="5185"/>
                    <a:pt x="114" y="5121"/>
                  </a:cubicBezTo>
                  <a:lnTo>
                    <a:pt x="8355" y="31"/>
                  </a:lnTo>
                  <a:lnTo>
                    <a:pt x="8355" y="31"/>
                  </a:lnTo>
                  <a:cubicBezTo>
                    <a:pt x="8408" y="0"/>
                    <a:pt x="8474" y="1"/>
                    <a:pt x="8526" y="32"/>
                  </a:cubicBezTo>
                </a:path>
              </a:pathLst>
            </a:custGeom>
            <a:solidFill>
              <a:srgbClr val="FFFFFF">
                <a:lumMod val="8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0" name="Freeform 38">
              <a:extLst>
                <a:ext uri="{FF2B5EF4-FFF2-40B4-BE49-F238E27FC236}">
                  <a16:creationId xmlns:a16="http://schemas.microsoft.com/office/drawing/2014/main" id="{AA9F9C53-BFAA-1877-2E9F-F6FB231DCDF8}"/>
                </a:ext>
              </a:extLst>
            </p:cNvPr>
            <p:cNvSpPr>
              <a:spLocks/>
            </p:cNvSpPr>
            <p:nvPr/>
          </p:nvSpPr>
          <p:spPr bwMode="auto">
            <a:xfrm>
              <a:off x="7479531" y="3617662"/>
              <a:ext cx="8344237" cy="5020368"/>
            </a:xfrm>
            <a:custGeom>
              <a:avLst/>
              <a:gdLst>
                <a:gd name="T0" fmla="*/ 8413 w 12773"/>
                <a:gd name="T1" fmla="*/ 31 h 7685"/>
                <a:gd name="T2" fmla="*/ 12661 w 12773"/>
                <a:gd name="T3" fmla="*/ 2482 h 7685"/>
                <a:gd name="T4" fmla="*/ 12661 w 12773"/>
                <a:gd name="T5" fmla="*/ 2482 h 7685"/>
                <a:gd name="T6" fmla="*/ 12659 w 12773"/>
                <a:gd name="T7" fmla="*/ 2771 h 7685"/>
                <a:gd name="T8" fmla="*/ 4592 w 12773"/>
                <a:gd name="T9" fmla="*/ 7611 h 7685"/>
                <a:gd name="T10" fmla="*/ 4592 w 12773"/>
                <a:gd name="T11" fmla="*/ 7611 h 7685"/>
                <a:gd name="T12" fmla="*/ 4180 w 12773"/>
                <a:gd name="T13" fmla="*/ 7606 h 7685"/>
                <a:gd name="T14" fmla="*/ 110 w 12773"/>
                <a:gd name="T15" fmla="*/ 5341 h 7685"/>
                <a:gd name="T16" fmla="*/ 110 w 12773"/>
                <a:gd name="T17" fmla="*/ 5341 h 7685"/>
                <a:gd name="T18" fmla="*/ 113 w 12773"/>
                <a:gd name="T19" fmla="*/ 5052 h 7685"/>
                <a:gd name="T20" fmla="*/ 8244 w 12773"/>
                <a:gd name="T21" fmla="*/ 30 h 7685"/>
                <a:gd name="T22" fmla="*/ 8244 w 12773"/>
                <a:gd name="T23" fmla="*/ 30 h 7685"/>
                <a:gd name="T24" fmla="*/ 8413 w 12773"/>
                <a:gd name="T25" fmla="*/ 31 h 7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73" h="7685">
                  <a:moveTo>
                    <a:pt x="8413" y="31"/>
                  </a:moveTo>
                  <a:lnTo>
                    <a:pt x="12661" y="2482"/>
                  </a:lnTo>
                  <a:lnTo>
                    <a:pt x="12661" y="2482"/>
                  </a:lnTo>
                  <a:cubicBezTo>
                    <a:pt x="12772" y="2547"/>
                    <a:pt x="12770" y="2708"/>
                    <a:pt x="12659" y="2771"/>
                  </a:cubicBezTo>
                  <a:lnTo>
                    <a:pt x="4592" y="7611"/>
                  </a:lnTo>
                  <a:lnTo>
                    <a:pt x="4592" y="7611"/>
                  </a:lnTo>
                  <a:cubicBezTo>
                    <a:pt x="4464" y="7684"/>
                    <a:pt x="4306" y="7682"/>
                    <a:pt x="4180" y="7606"/>
                  </a:cubicBezTo>
                  <a:lnTo>
                    <a:pt x="110" y="5341"/>
                  </a:lnTo>
                  <a:lnTo>
                    <a:pt x="110" y="5341"/>
                  </a:lnTo>
                  <a:cubicBezTo>
                    <a:pt x="0" y="5275"/>
                    <a:pt x="2" y="5116"/>
                    <a:pt x="113" y="5052"/>
                  </a:cubicBezTo>
                  <a:lnTo>
                    <a:pt x="8244" y="30"/>
                  </a:lnTo>
                  <a:lnTo>
                    <a:pt x="8244" y="30"/>
                  </a:lnTo>
                  <a:cubicBezTo>
                    <a:pt x="8297" y="0"/>
                    <a:pt x="8362" y="0"/>
                    <a:pt x="8413" y="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1" name="Freeform 39">
              <a:extLst>
                <a:ext uri="{FF2B5EF4-FFF2-40B4-BE49-F238E27FC236}">
                  <a16:creationId xmlns:a16="http://schemas.microsoft.com/office/drawing/2014/main" id="{8C640FA5-5161-5E77-F917-E6F59871242C}"/>
                </a:ext>
              </a:extLst>
            </p:cNvPr>
            <p:cNvSpPr>
              <a:spLocks/>
            </p:cNvSpPr>
            <p:nvPr/>
          </p:nvSpPr>
          <p:spPr bwMode="auto">
            <a:xfrm>
              <a:off x="8841916" y="4798586"/>
              <a:ext cx="4870590" cy="2851499"/>
            </a:xfrm>
            <a:custGeom>
              <a:avLst/>
              <a:gdLst>
                <a:gd name="T0" fmla="*/ 4373 w 7459"/>
                <a:gd name="T1" fmla="*/ 0 h 4364"/>
                <a:gd name="T2" fmla="*/ 0 w 7459"/>
                <a:gd name="T3" fmla="*/ 2568 h 4364"/>
                <a:gd name="T4" fmla="*/ 3081 w 7459"/>
                <a:gd name="T5" fmla="*/ 4363 h 4364"/>
                <a:gd name="T6" fmla="*/ 7458 w 7459"/>
                <a:gd name="T7" fmla="*/ 1788 h 4364"/>
                <a:gd name="T8" fmla="*/ 4373 w 7459"/>
                <a:gd name="T9" fmla="*/ 0 h 4364"/>
              </a:gdLst>
              <a:ahLst/>
              <a:cxnLst>
                <a:cxn ang="0">
                  <a:pos x="T0" y="T1"/>
                </a:cxn>
                <a:cxn ang="0">
                  <a:pos x="T2" y="T3"/>
                </a:cxn>
                <a:cxn ang="0">
                  <a:pos x="T4" y="T5"/>
                </a:cxn>
                <a:cxn ang="0">
                  <a:pos x="T6" y="T7"/>
                </a:cxn>
                <a:cxn ang="0">
                  <a:pos x="T8" y="T9"/>
                </a:cxn>
              </a:cxnLst>
              <a:rect l="0" t="0" r="r" b="b"/>
              <a:pathLst>
                <a:path w="7459" h="4364">
                  <a:moveTo>
                    <a:pt x="4373" y="0"/>
                  </a:moveTo>
                  <a:lnTo>
                    <a:pt x="0" y="2568"/>
                  </a:lnTo>
                  <a:lnTo>
                    <a:pt x="3081" y="4363"/>
                  </a:lnTo>
                  <a:lnTo>
                    <a:pt x="7458" y="1788"/>
                  </a:lnTo>
                  <a:lnTo>
                    <a:pt x="4373" y="0"/>
                  </a:lnTo>
                </a:path>
              </a:pathLst>
            </a:custGeom>
            <a:solidFill>
              <a:srgbClr val="FFFFFF">
                <a:lumMod val="8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2" name="Freeform 40">
              <a:extLst>
                <a:ext uri="{FF2B5EF4-FFF2-40B4-BE49-F238E27FC236}">
                  <a16:creationId xmlns:a16="http://schemas.microsoft.com/office/drawing/2014/main" id="{A0AA6763-640F-8A49-24F7-671BCA1740C4}"/>
                </a:ext>
              </a:extLst>
            </p:cNvPr>
            <p:cNvSpPr>
              <a:spLocks/>
            </p:cNvSpPr>
            <p:nvPr/>
          </p:nvSpPr>
          <p:spPr bwMode="auto">
            <a:xfrm>
              <a:off x="8968649" y="5847015"/>
              <a:ext cx="4674730" cy="1728181"/>
            </a:xfrm>
            <a:custGeom>
              <a:avLst/>
              <a:gdLst>
                <a:gd name="T0" fmla="*/ 0 w 7159"/>
                <a:gd name="T1" fmla="*/ 763 h 2646"/>
                <a:gd name="T2" fmla="*/ 0 w 7159"/>
                <a:gd name="T3" fmla="*/ 922 h 2646"/>
                <a:gd name="T4" fmla="*/ 2944 w 7159"/>
                <a:gd name="T5" fmla="*/ 2645 h 2646"/>
                <a:gd name="T6" fmla="*/ 7158 w 7159"/>
                <a:gd name="T7" fmla="*/ 158 h 2646"/>
                <a:gd name="T8" fmla="*/ 7158 w 7159"/>
                <a:gd name="T9" fmla="*/ 0 h 2646"/>
                <a:gd name="T10" fmla="*/ 0 w 7159"/>
                <a:gd name="T11" fmla="*/ 763 h 2646"/>
              </a:gdLst>
              <a:ahLst/>
              <a:cxnLst>
                <a:cxn ang="0">
                  <a:pos x="T0" y="T1"/>
                </a:cxn>
                <a:cxn ang="0">
                  <a:pos x="T2" y="T3"/>
                </a:cxn>
                <a:cxn ang="0">
                  <a:pos x="T4" y="T5"/>
                </a:cxn>
                <a:cxn ang="0">
                  <a:pos x="T6" y="T7"/>
                </a:cxn>
                <a:cxn ang="0">
                  <a:pos x="T8" y="T9"/>
                </a:cxn>
                <a:cxn ang="0">
                  <a:pos x="T10" y="T11"/>
                </a:cxn>
              </a:cxnLst>
              <a:rect l="0" t="0" r="r" b="b"/>
              <a:pathLst>
                <a:path w="7159" h="2646">
                  <a:moveTo>
                    <a:pt x="0" y="763"/>
                  </a:moveTo>
                  <a:lnTo>
                    <a:pt x="0" y="922"/>
                  </a:lnTo>
                  <a:lnTo>
                    <a:pt x="2944" y="2645"/>
                  </a:lnTo>
                  <a:lnTo>
                    <a:pt x="7158" y="158"/>
                  </a:lnTo>
                  <a:lnTo>
                    <a:pt x="7158" y="0"/>
                  </a:lnTo>
                  <a:lnTo>
                    <a:pt x="0" y="763"/>
                  </a:lnTo>
                </a:path>
              </a:pathLst>
            </a:custGeom>
            <a:solidFill>
              <a:srgbClr val="717171">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3" name="Freeform 41">
              <a:extLst>
                <a:ext uri="{FF2B5EF4-FFF2-40B4-BE49-F238E27FC236}">
                  <a16:creationId xmlns:a16="http://schemas.microsoft.com/office/drawing/2014/main" id="{806ACA5F-A837-D4A5-EA01-18BFBE80C721}"/>
                </a:ext>
              </a:extLst>
            </p:cNvPr>
            <p:cNvSpPr>
              <a:spLocks/>
            </p:cNvSpPr>
            <p:nvPr/>
          </p:nvSpPr>
          <p:spPr bwMode="auto">
            <a:xfrm>
              <a:off x="10889810" y="5847015"/>
              <a:ext cx="2753569" cy="1728181"/>
            </a:xfrm>
            <a:custGeom>
              <a:avLst/>
              <a:gdLst>
                <a:gd name="T0" fmla="*/ 0 w 4215"/>
                <a:gd name="T1" fmla="*/ 2487 h 2646"/>
                <a:gd name="T2" fmla="*/ 0 w 4215"/>
                <a:gd name="T3" fmla="*/ 2645 h 2646"/>
                <a:gd name="T4" fmla="*/ 4214 w 4215"/>
                <a:gd name="T5" fmla="*/ 158 h 2646"/>
                <a:gd name="T6" fmla="*/ 4214 w 4215"/>
                <a:gd name="T7" fmla="*/ 0 h 2646"/>
                <a:gd name="T8" fmla="*/ 0 w 4215"/>
                <a:gd name="T9" fmla="*/ 2487 h 2646"/>
              </a:gdLst>
              <a:ahLst/>
              <a:cxnLst>
                <a:cxn ang="0">
                  <a:pos x="T0" y="T1"/>
                </a:cxn>
                <a:cxn ang="0">
                  <a:pos x="T2" y="T3"/>
                </a:cxn>
                <a:cxn ang="0">
                  <a:pos x="T4" y="T5"/>
                </a:cxn>
                <a:cxn ang="0">
                  <a:pos x="T6" y="T7"/>
                </a:cxn>
                <a:cxn ang="0">
                  <a:pos x="T8" y="T9"/>
                </a:cxn>
              </a:cxnLst>
              <a:rect l="0" t="0" r="r" b="b"/>
              <a:pathLst>
                <a:path w="4215" h="2646">
                  <a:moveTo>
                    <a:pt x="0" y="2487"/>
                  </a:moveTo>
                  <a:lnTo>
                    <a:pt x="0" y="2645"/>
                  </a:lnTo>
                  <a:lnTo>
                    <a:pt x="4214" y="158"/>
                  </a:lnTo>
                  <a:lnTo>
                    <a:pt x="4214" y="0"/>
                  </a:lnTo>
                  <a:lnTo>
                    <a:pt x="0" y="2487"/>
                  </a:lnTo>
                </a:path>
              </a:pathLst>
            </a:custGeom>
            <a:solidFill>
              <a:srgbClr val="717171">
                <a:lumMod val="9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4" name="Freeform 42">
              <a:extLst>
                <a:ext uri="{FF2B5EF4-FFF2-40B4-BE49-F238E27FC236}">
                  <a16:creationId xmlns:a16="http://schemas.microsoft.com/office/drawing/2014/main" id="{A5C071F4-1D3C-EE3F-A35E-71982948F78D}"/>
                </a:ext>
              </a:extLst>
            </p:cNvPr>
            <p:cNvSpPr>
              <a:spLocks/>
            </p:cNvSpPr>
            <p:nvPr/>
          </p:nvSpPr>
          <p:spPr bwMode="auto">
            <a:xfrm>
              <a:off x="8968649" y="4723698"/>
              <a:ext cx="4674730" cy="2747808"/>
            </a:xfrm>
            <a:custGeom>
              <a:avLst/>
              <a:gdLst>
                <a:gd name="T0" fmla="*/ 4210 w 7159"/>
                <a:gd name="T1" fmla="*/ 0 h 4207"/>
                <a:gd name="T2" fmla="*/ 0 w 7159"/>
                <a:gd name="T3" fmla="*/ 2482 h 4207"/>
                <a:gd name="T4" fmla="*/ 2944 w 7159"/>
                <a:gd name="T5" fmla="*/ 4206 h 4207"/>
                <a:gd name="T6" fmla="*/ 7158 w 7159"/>
                <a:gd name="T7" fmla="*/ 1719 h 4207"/>
                <a:gd name="T8" fmla="*/ 4210 w 7159"/>
                <a:gd name="T9" fmla="*/ 0 h 4207"/>
              </a:gdLst>
              <a:ahLst/>
              <a:cxnLst>
                <a:cxn ang="0">
                  <a:pos x="T0" y="T1"/>
                </a:cxn>
                <a:cxn ang="0">
                  <a:pos x="T2" y="T3"/>
                </a:cxn>
                <a:cxn ang="0">
                  <a:pos x="T4" y="T5"/>
                </a:cxn>
                <a:cxn ang="0">
                  <a:pos x="T6" y="T7"/>
                </a:cxn>
                <a:cxn ang="0">
                  <a:pos x="T8" y="T9"/>
                </a:cxn>
              </a:cxnLst>
              <a:rect l="0" t="0" r="r" b="b"/>
              <a:pathLst>
                <a:path w="7159" h="4207">
                  <a:moveTo>
                    <a:pt x="4210" y="0"/>
                  </a:moveTo>
                  <a:lnTo>
                    <a:pt x="0" y="2482"/>
                  </a:lnTo>
                  <a:lnTo>
                    <a:pt x="2944" y="4206"/>
                  </a:lnTo>
                  <a:lnTo>
                    <a:pt x="7158" y="1719"/>
                  </a:lnTo>
                  <a:lnTo>
                    <a:pt x="4210" y="0"/>
                  </a:lnTo>
                </a:path>
              </a:pathLst>
            </a:custGeom>
            <a:solidFill>
              <a:srgbClr val="717171">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5" name="Freeform 43">
              <a:extLst>
                <a:ext uri="{FF2B5EF4-FFF2-40B4-BE49-F238E27FC236}">
                  <a16:creationId xmlns:a16="http://schemas.microsoft.com/office/drawing/2014/main" id="{A0733B6B-ACBB-5766-FDE3-8FD5DFA30D75}"/>
                </a:ext>
              </a:extLst>
            </p:cNvPr>
            <p:cNvSpPr>
              <a:spLocks/>
            </p:cNvSpPr>
            <p:nvPr/>
          </p:nvSpPr>
          <p:spPr bwMode="auto">
            <a:xfrm>
              <a:off x="9213474" y="4870593"/>
              <a:ext cx="3562935" cy="2093979"/>
            </a:xfrm>
            <a:custGeom>
              <a:avLst/>
              <a:gdLst>
                <a:gd name="T0" fmla="*/ 3888 w 5455"/>
                <a:gd name="T1" fmla="*/ 0 h 3207"/>
                <a:gd name="T2" fmla="*/ 0 w 5455"/>
                <a:gd name="T3" fmla="*/ 2291 h 3207"/>
                <a:gd name="T4" fmla="*/ 1563 w 5455"/>
                <a:gd name="T5" fmla="*/ 3206 h 3207"/>
                <a:gd name="T6" fmla="*/ 5454 w 5455"/>
                <a:gd name="T7" fmla="*/ 909 h 3207"/>
                <a:gd name="T8" fmla="*/ 3888 w 5455"/>
                <a:gd name="T9" fmla="*/ 0 h 3207"/>
              </a:gdLst>
              <a:ahLst/>
              <a:cxnLst>
                <a:cxn ang="0">
                  <a:pos x="T0" y="T1"/>
                </a:cxn>
                <a:cxn ang="0">
                  <a:pos x="T2" y="T3"/>
                </a:cxn>
                <a:cxn ang="0">
                  <a:pos x="T4" y="T5"/>
                </a:cxn>
                <a:cxn ang="0">
                  <a:pos x="T6" y="T7"/>
                </a:cxn>
                <a:cxn ang="0">
                  <a:pos x="T8" y="T9"/>
                </a:cxn>
              </a:cxnLst>
              <a:rect l="0" t="0" r="r" b="b"/>
              <a:pathLst>
                <a:path w="5455" h="3207">
                  <a:moveTo>
                    <a:pt x="3888" y="0"/>
                  </a:moveTo>
                  <a:lnTo>
                    <a:pt x="0" y="2291"/>
                  </a:lnTo>
                  <a:lnTo>
                    <a:pt x="1563" y="3206"/>
                  </a:lnTo>
                  <a:lnTo>
                    <a:pt x="5454" y="909"/>
                  </a:lnTo>
                  <a:lnTo>
                    <a:pt x="3888" y="0"/>
                  </a:lnTo>
                </a:path>
              </a:pathLst>
            </a:custGeom>
            <a:solidFill>
              <a:srgbClr val="717171">
                <a:lumMod val="9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6" name="Freeform 44">
              <a:extLst>
                <a:ext uri="{FF2B5EF4-FFF2-40B4-BE49-F238E27FC236}">
                  <a16:creationId xmlns:a16="http://schemas.microsoft.com/office/drawing/2014/main" id="{DCD29D11-8505-E779-C0FC-F2FA66CB4828}"/>
                </a:ext>
              </a:extLst>
            </p:cNvPr>
            <p:cNvSpPr>
              <a:spLocks/>
            </p:cNvSpPr>
            <p:nvPr/>
          </p:nvSpPr>
          <p:spPr bwMode="auto">
            <a:xfrm>
              <a:off x="11051107" y="6011193"/>
              <a:ext cx="1564005" cy="918816"/>
            </a:xfrm>
            <a:custGeom>
              <a:avLst/>
              <a:gdLst>
                <a:gd name="T0" fmla="*/ 1448 w 2396"/>
                <a:gd name="T1" fmla="*/ 0 h 1408"/>
                <a:gd name="T2" fmla="*/ 0 w 2396"/>
                <a:gd name="T3" fmla="*/ 854 h 1408"/>
                <a:gd name="T4" fmla="*/ 945 w 2396"/>
                <a:gd name="T5" fmla="*/ 1407 h 1408"/>
                <a:gd name="T6" fmla="*/ 2395 w 2396"/>
                <a:gd name="T7" fmla="*/ 552 h 1408"/>
                <a:gd name="T8" fmla="*/ 1448 w 2396"/>
                <a:gd name="T9" fmla="*/ 0 h 1408"/>
              </a:gdLst>
              <a:ahLst/>
              <a:cxnLst>
                <a:cxn ang="0">
                  <a:pos x="T0" y="T1"/>
                </a:cxn>
                <a:cxn ang="0">
                  <a:pos x="T2" y="T3"/>
                </a:cxn>
                <a:cxn ang="0">
                  <a:pos x="T4" y="T5"/>
                </a:cxn>
                <a:cxn ang="0">
                  <a:pos x="T6" y="T7"/>
                </a:cxn>
                <a:cxn ang="0">
                  <a:pos x="T8" y="T9"/>
                </a:cxn>
              </a:cxnLst>
              <a:rect l="0" t="0" r="r" b="b"/>
              <a:pathLst>
                <a:path w="2396" h="1408">
                  <a:moveTo>
                    <a:pt x="1448" y="0"/>
                  </a:moveTo>
                  <a:lnTo>
                    <a:pt x="0" y="854"/>
                  </a:lnTo>
                  <a:lnTo>
                    <a:pt x="945" y="1407"/>
                  </a:lnTo>
                  <a:lnTo>
                    <a:pt x="2395" y="552"/>
                  </a:lnTo>
                  <a:lnTo>
                    <a:pt x="1448" y="0"/>
                  </a:lnTo>
                </a:path>
              </a:pathLst>
            </a:custGeom>
            <a:solidFill>
              <a:srgbClr val="717171">
                <a:lumMod val="9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7" name="Freeform 45">
              <a:extLst>
                <a:ext uri="{FF2B5EF4-FFF2-40B4-BE49-F238E27FC236}">
                  <a16:creationId xmlns:a16="http://schemas.microsoft.com/office/drawing/2014/main" id="{2D82F280-4CBF-8A36-DDE2-B75124E3D3A4}"/>
                </a:ext>
              </a:extLst>
            </p:cNvPr>
            <p:cNvSpPr>
              <a:spLocks/>
            </p:cNvSpPr>
            <p:nvPr/>
          </p:nvSpPr>
          <p:spPr bwMode="auto">
            <a:xfrm>
              <a:off x="11696294" y="6405793"/>
              <a:ext cx="437806" cy="256348"/>
            </a:xfrm>
            <a:custGeom>
              <a:avLst/>
              <a:gdLst>
                <a:gd name="T0" fmla="*/ 19 w 671"/>
                <a:gd name="T1" fmla="*/ 0 h 393"/>
                <a:gd name="T2" fmla="*/ 0 w 671"/>
                <a:gd name="T3" fmla="*/ 10 h 393"/>
                <a:gd name="T4" fmla="*/ 651 w 671"/>
                <a:gd name="T5" fmla="*/ 392 h 393"/>
                <a:gd name="T6" fmla="*/ 670 w 671"/>
                <a:gd name="T7" fmla="*/ 380 h 393"/>
                <a:gd name="T8" fmla="*/ 19 w 671"/>
                <a:gd name="T9" fmla="*/ 0 h 393"/>
              </a:gdLst>
              <a:ahLst/>
              <a:cxnLst>
                <a:cxn ang="0">
                  <a:pos x="T0" y="T1"/>
                </a:cxn>
                <a:cxn ang="0">
                  <a:pos x="T2" y="T3"/>
                </a:cxn>
                <a:cxn ang="0">
                  <a:pos x="T4" y="T5"/>
                </a:cxn>
                <a:cxn ang="0">
                  <a:pos x="T6" y="T7"/>
                </a:cxn>
                <a:cxn ang="0">
                  <a:pos x="T8" y="T9"/>
                </a:cxn>
              </a:cxnLst>
              <a:rect l="0" t="0" r="r" b="b"/>
              <a:pathLst>
                <a:path w="671" h="393">
                  <a:moveTo>
                    <a:pt x="19" y="0"/>
                  </a:moveTo>
                  <a:lnTo>
                    <a:pt x="0" y="10"/>
                  </a:lnTo>
                  <a:lnTo>
                    <a:pt x="651" y="392"/>
                  </a:lnTo>
                  <a:lnTo>
                    <a:pt x="670" y="380"/>
                  </a:lnTo>
                  <a:lnTo>
                    <a:pt x="19" y="0"/>
                  </a:lnTo>
                </a:path>
              </a:pathLst>
            </a:custGeom>
            <a:solidFill>
              <a:srgbClr val="717171">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8" name="Freeform 35">
              <a:extLst>
                <a:ext uri="{FF2B5EF4-FFF2-40B4-BE49-F238E27FC236}">
                  <a16:creationId xmlns:a16="http://schemas.microsoft.com/office/drawing/2014/main" id="{F79562D8-044E-9A6F-7C4B-A50613B040B9}"/>
                </a:ext>
              </a:extLst>
            </p:cNvPr>
            <p:cNvSpPr>
              <a:spLocks/>
            </p:cNvSpPr>
            <p:nvPr/>
          </p:nvSpPr>
          <p:spPr bwMode="auto">
            <a:xfrm>
              <a:off x="8888000" y="1932685"/>
              <a:ext cx="2830675" cy="4363004"/>
            </a:xfrm>
            <a:custGeom>
              <a:avLst/>
              <a:gdLst>
                <a:gd name="connsiteX0" fmla="*/ 2750688 w 2830675"/>
                <a:gd name="connsiteY0" fmla="*/ 0 h 4363004"/>
                <a:gd name="connsiteX1" fmla="*/ 2830675 w 2830675"/>
                <a:gd name="connsiteY1" fmla="*/ 48467 h 4363004"/>
                <a:gd name="connsiteX2" fmla="*/ 2830675 w 2830675"/>
                <a:gd name="connsiteY2" fmla="*/ 491876 h 4363004"/>
                <a:gd name="connsiteX3" fmla="*/ 2750688 w 2830675"/>
                <a:gd name="connsiteY3" fmla="*/ 459128 h 4363004"/>
                <a:gd name="connsiteX4" fmla="*/ 2750035 w 2830675"/>
                <a:gd name="connsiteY4" fmla="*/ 0 h 4363004"/>
                <a:gd name="connsiteX5" fmla="*/ 2750035 w 2830675"/>
                <a:gd name="connsiteY5" fmla="*/ 2744923 h 4363004"/>
                <a:gd name="connsiteX6" fmla="*/ 0 w 2830675"/>
                <a:gd name="connsiteY6" fmla="*/ 4363004 h 4363004"/>
                <a:gd name="connsiteX7" fmla="*/ 0 w 2830675"/>
                <a:gd name="connsiteY7" fmla="*/ 1618081 h 43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675" h="4363004">
                  <a:moveTo>
                    <a:pt x="2750688" y="0"/>
                  </a:moveTo>
                  <a:lnTo>
                    <a:pt x="2830675" y="48467"/>
                  </a:lnTo>
                  <a:lnTo>
                    <a:pt x="2830675" y="491876"/>
                  </a:lnTo>
                  <a:lnTo>
                    <a:pt x="2750688" y="459128"/>
                  </a:lnTo>
                  <a:close/>
                  <a:moveTo>
                    <a:pt x="2750035" y="0"/>
                  </a:moveTo>
                  <a:lnTo>
                    <a:pt x="2750035" y="2744923"/>
                  </a:lnTo>
                  <a:lnTo>
                    <a:pt x="0" y="4363004"/>
                  </a:lnTo>
                  <a:lnTo>
                    <a:pt x="0" y="1618081"/>
                  </a:lnTo>
                  <a:close/>
                </a:path>
              </a:pathLst>
            </a:custGeom>
            <a:solidFill>
              <a:srgbClr val="717171"/>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39" name="Freeform 48">
              <a:extLst>
                <a:ext uri="{FF2B5EF4-FFF2-40B4-BE49-F238E27FC236}">
                  <a16:creationId xmlns:a16="http://schemas.microsoft.com/office/drawing/2014/main" id="{60FAA1F5-781F-A323-8E23-1FE15159D7DE}"/>
                </a:ext>
              </a:extLst>
            </p:cNvPr>
            <p:cNvSpPr>
              <a:spLocks/>
            </p:cNvSpPr>
            <p:nvPr/>
          </p:nvSpPr>
          <p:spPr bwMode="auto">
            <a:xfrm>
              <a:off x="8888001" y="3548535"/>
              <a:ext cx="80648" cy="2793893"/>
            </a:xfrm>
            <a:custGeom>
              <a:avLst/>
              <a:gdLst>
                <a:gd name="T0" fmla="*/ 121 w 122"/>
                <a:gd name="T1" fmla="*/ 74 h 4277"/>
                <a:gd name="T2" fmla="*/ 121 w 122"/>
                <a:gd name="T3" fmla="*/ 4276 h 4277"/>
                <a:gd name="T4" fmla="*/ 0 w 122"/>
                <a:gd name="T5" fmla="*/ 4202 h 4277"/>
                <a:gd name="T6" fmla="*/ 0 w 122"/>
                <a:gd name="T7" fmla="*/ 0 h 4277"/>
                <a:gd name="T8" fmla="*/ 121 w 122"/>
                <a:gd name="T9" fmla="*/ 74 h 4277"/>
              </a:gdLst>
              <a:ahLst/>
              <a:cxnLst>
                <a:cxn ang="0">
                  <a:pos x="T0" y="T1"/>
                </a:cxn>
                <a:cxn ang="0">
                  <a:pos x="T2" y="T3"/>
                </a:cxn>
                <a:cxn ang="0">
                  <a:pos x="T4" y="T5"/>
                </a:cxn>
                <a:cxn ang="0">
                  <a:pos x="T6" y="T7"/>
                </a:cxn>
                <a:cxn ang="0">
                  <a:pos x="T8" y="T9"/>
                </a:cxn>
              </a:cxnLst>
              <a:rect l="0" t="0" r="r" b="b"/>
              <a:pathLst>
                <a:path w="122" h="4277">
                  <a:moveTo>
                    <a:pt x="121" y="74"/>
                  </a:moveTo>
                  <a:lnTo>
                    <a:pt x="121" y="4276"/>
                  </a:lnTo>
                  <a:lnTo>
                    <a:pt x="0" y="4202"/>
                  </a:lnTo>
                  <a:lnTo>
                    <a:pt x="0" y="0"/>
                  </a:lnTo>
                  <a:lnTo>
                    <a:pt x="121" y="74"/>
                  </a:lnTo>
                </a:path>
              </a:pathLst>
            </a:custGeom>
            <a:solidFill>
              <a:srgbClr val="717171">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0" name="Freeform 49">
              <a:extLst>
                <a:ext uri="{FF2B5EF4-FFF2-40B4-BE49-F238E27FC236}">
                  <a16:creationId xmlns:a16="http://schemas.microsoft.com/office/drawing/2014/main" id="{7CBDFE8B-EE6C-341D-531C-4A79BF874D77}"/>
                </a:ext>
              </a:extLst>
            </p:cNvPr>
            <p:cNvSpPr>
              <a:spLocks/>
            </p:cNvSpPr>
            <p:nvPr/>
          </p:nvSpPr>
          <p:spPr bwMode="auto">
            <a:xfrm>
              <a:off x="8968649" y="1978770"/>
              <a:ext cx="2750688" cy="4363657"/>
            </a:xfrm>
            <a:custGeom>
              <a:avLst/>
              <a:gdLst>
                <a:gd name="T0" fmla="*/ 4210 w 4211"/>
                <a:gd name="T1" fmla="*/ 0 h 6680"/>
                <a:gd name="T2" fmla="*/ 4210 w 4211"/>
                <a:gd name="T3" fmla="*/ 4202 h 6680"/>
                <a:gd name="T4" fmla="*/ 0 w 4211"/>
                <a:gd name="T5" fmla="*/ 6679 h 6680"/>
                <a:gd name="T6" fmla="*/ 0 w 4211"/>
                <a:gd name="T7" fmla="*/ 2477 h 6680"/>
                <a:gd name="T8" fmla="*/ 4210 w 4211"/>
                <a:gd name="T9" fmla="*/ 0 h 6680"/>
              </a:gdLst>
              <a:ahLst/>
              <a:cxnLst>
                <a:cxn ang="0">
                  <a:pos x="T0" y="T1"/>
                </a:cxn>
                <a:cxn ang="0">
                  <a:pos x="T2" y="T3"/>
                </a:cxn>
                <a:cxn ang="0">
                  <a:pos x="T4" y="T5"/>
                </a:cxn>
                <a:cxn ang="0">
                  <a:pos x="T6" y="T7"/>
                </a:cxn>
                <a:cxn ang="0">
                  <a:pos x="T8" y="T9"/>
                </a:cxn>
              </a:cxnLst>
              <a:rect l="0" t="0" r="r" b="b"/>
              <a:pathLst>
                <a:path w="4211" h="6680">
                  <a:moveTo>
                    <a:pt x="4210" y="0"/>
                  </a:moveTo>
                  <a:lnTo>
                    <a:pt x="4210" y="4202"/>
                  </a:lnTo>
                  <a:lnTo>
                    <a:pt x="0" y="6679"/>
                  </a:lnTo>
                  <a:lnTo>
                    <a:pt x="0" y="2477"/>
                  </a:lnTo>
                  <a:lnTo>
                    <a:pt x="4210" y="0"/>
                  </a:lnTo>
                </a:path>
              </a:pathLst>
            </a:custGeom>
            <a:solidFill>
              <a:srgbClr val="717171">
                <a:lumMod val="2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1" name="Freeform 50">
              <a:extLst>
                <a:ext uri="{FF2B5EF4-FFF2-40B4-BE49-F238E27FC236}">
                  <a16:creationId xmlns:a16="http://schemas.microsoft.com/office/drawing/2014/main" id="{222B6B15-9D2C-ECF6-32CC-1671CE2A02FA}"/>
                </a:ext>
              </a:extLst>
            </p:cNvPr>
            <p:cNvSpPr>
              <a:spLocks/>
            </p:cNvSpPr>
            <p:nvPr/>
          </p:nvSpPr>
          <p:spPr bwMode="auto">
            <a:xfrm>
              <a:off x="9032015" y="2249519"/>
              <a:ext cx="2638357" cy="3954654"/>
            </a:xfrm>
            <a:custGeom>
              <a:avLst/>
              <a:gdLst>
                <a:gd name="T0" fmla="*/ 4001 w 4038"/>
                <a:gd name="T1" fmla="*/ 3759 h 6055"/>
                <a:gd name="T2" fmla="*/ 108 w 4038"/>
                <a:gd name="T3" fmla="*/ 6025 h 6055"/>
                <a:gd name="T4" fmla="*/ 108 w 4038"/>
                <a:gd name="T5" fmla="*/ 6025 h 6055"/>
                <a:gd name="T6" fmla="*/ 0 w 4038"/>
                <a:gd name="T7" fmla="*/ 5964 h 6055"/>
                <a:gd name="T8" fmla="*/ 0 w 4038"/>
                <a:gd name="T9" fmla="*/ 2367 h 6055"/>
                <a:gd name="T10" fmla="*/ 0 w 4038"/>
                <a:gd name="T11" fmla="*/ 2367 h 6055"/>
                <a:gd name="T12" fmla="*/ 36 w 4038"/>
                <a:gd name="T13" fmla="*/ 2305 h 6055"/>
                <a:gd name="T14" fmla="*/ 3929 w 4038"/>
                <a:gd name="T15" fmla="*/ 28 h 6055"/>
                <a:gd name="T16" fmla="*/ 3929 w 4038"/>
                <a:gd name="T17" fmla="*/ 28 h 6055"/>
                <a:gd name="T18" fmla="*/ 4037 w 4038"/>
                <a:gd name="T19" fmla="*/ 90 h 6055"/>
                <a:gd name="T20" fmla="*/ 4037 w 4038"/>
                <a:gd name="T21" fmla="*/ 3697 h 6055"/>
                <a:gd name="T22" fmla="*/ 4037 w 4038"/>
                <a:gd name="T23" fmla="*/ 3697 h 6055"/>
                <a:gd name="T24" fmla="*/ 4001 w 4038"/>
                <a:gd name="T25" fmla="*/ 3759 h 6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6055">
                  <a:moveTo>
                    <a:pt x="4001" y="3759"/>
                  </a:moveTo>
                  <a:lnTo>
                    <a:pt x="108" y="6025"/>
                  </a:lnTo>
                  <a:lnTo>
                    <a:pt x="108" y="6025"/>
                  </a:lnTo>
                  <a:cubicBezTo>
                    <a:pt x="60" y="6054"/>
                    <a:pt x="0" y="6019"/>
                    <a:pt x="0" y="5964"/>
                  </a:cubicBezTo>
                  <a:lnTo>
                    <a:pt x="0" y="2367"/>
                  </a:lnTo>
                  <a:lnTo>
                    <a:pt x="0" y="2367"/>
                  </a:lnTo>
                  <a:cubicBezTo>
                    <a:pt x="0" y="2342"/>
                    <a:pt x="13" y="2318"/>
                    <a:pt x="36" y="2305"/>
                  </a:cubicBezTo>
                  <a:lnTo>
                    <a:pt x="3929" y="28"/>
                  </a:lnTo>
                  <a:lnTo>
                    <a:pt x="3929" y="28"/>
                  </a:lnTo>
                  <a:cubicBezTo>
                    <a:pt x="3976" y="0"/>
                    <a:pt x="4037" y="34"/>
                    <a:pt x="4037" y="90"/>
                  </a:cubicBezTo>
                  <a:lnTo>
                    <a:pt x="4037" y="3697"/>
                  </a:lnTo>
                  <a:lnTo>
                    <a:pt x="4037" y="3697"/>
                  </a:lnTo>
                  <a:cubicBezTo>
                    <a:pt x="4037" y="3722"/>
                    <a:pt x="4023" y="3746"/>
                    <a:pt x="4001" y="375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2" name="Freeform 39">
              <a:extLst>
                <a:ext uri="{FF2B5EF4-FFF2-40B4-BE49-F238E27FC236}">
                  <a16:creationId xmlns:a16="http://schemas.microsoft.com/office/drawing/2014/main" id="{5BAE6F11-E7B1-9B8F-EA81-DDC71AD6DAEC}"/>
                </a:ext>
              </a:extLst>
            </p:cNvPr>
            <p:cNvSpPr>
              <a:spLocks/>
            </p:cNvSpPr>
            <p:nvPr/>
          </p:nvSpPr>
          <p:spPr bwMode="auto">
            <a:xfrm>
              <a:off x="9227877" y="2891244"/>
              <a:ext cx="1661280" cy="1141897"/>
            </a:xfrm>
            <a:custGeom>
              <a:avLst/>
              <a:gdLst>
                <a:gd name="connsiteX0" fmla="*/ 419125 w 1661280"/>
                <a:gd name="connsiteY0" fmla="*/ 706482 h 1141897"/>
                <a:gd name="connsiteX1" fmla="*/ 454434 w 1661280"/>
                <a:gd name="connsiteY1" fmla="*/ 741423 h 1141897"/>
                <a:gd name="connsiteX2" fmla="*/ 454434 w 1661280"/>
                <a:gd name="connsiteY2" fmla="*/ 886580 h 1141897"/>
                <a:gd name="connsiteX3" fmla="*/ 436780 w 1661280"/>
                <a:gd name="connsiteY3" fmla="*/ 917312 h 1141897"/>
                <a:gd name="connsiteX4" fmla="*/ 60155 w 1661280"/>
                <a:gd name="connsiteY4" fmla="*/ 1136356 h 1141897"/>
                <a:gd name="connsiteX5" fmla="*/ 0 w 1661280"/>
                <a:gd name="connsiteY5" fmla="*/ 1102355 h 1141897"/>
                <a:gd name="connsiteX6" fmla="*/ 0 w 1661280"/>
                <a:gd name="connsiteY6" fmla="*/ 968967 h 1141897"/>
                <a:gd name="connsiteX7" fmla="*/ 20270 w 1661280"/>
                <a:gd name="connsiteY7" fmla="*/ 934312 h 1141897"/>
                <a:gd name="connsiteX8" fmla="*/ 400817 w 1661280"/>
                <a:gd name="connsiteY8" fmla="*/ 711345 h 1141897"/>
                <a:gd name="connsiteX9" fmla="*/ 419125 w 1661280"/>
                <a:gd name="connsiteY9" fmla="*/ 706482 h 1141897"/>
                <a:gd name="connsiteX10" fmla="*/ 949785 w 1661280"/>
                <a:gd name="connsiteY10" fmla="*/ 395663 h 1141897"/>
                <a:gd name="connsiteX11" fmla="*/ 984412 w 1661280"/>
                <a:gd name="connsiteY11" fmla="*/ 430846 h 1141897"/>
                <a:gd name="connsiteX12" fmla="*/ 984412 w 1661280"/>
                <a:gd name="connsiteY12" fmla="*/ 577444 h 1141897"/>
                <a:gd name="connsiteX13" fmla="*/ 967475 w 1661280"/>
                <a:gd name="connsiteY13" fmla="*/ 607415 h 1141897"/>
                <a:gd name="connsiteX14" fmla="*/ 559697 w 1661280"/>
                <a:gd name="connsiteY14" fmla="*/ 844577 h 1141897"/>
                <a:gd name="connsiteX15" fmla="*/ 506933 w 1661280"/>
                <a:gd name="connsiteY15" fmla="*/ 814606 h 1141897"/>
                <a:gd name="connsiteX16" fmla="*/ 506933 w 1661280"/>
                <a:gd name="connsiteY16" fmla="*/ 669311 h 1141897"/>
                <a:gd name="connsiteX17" fmla="*/ 524521 w 1661280"/>
                <a:gd name="connsiteY17" fmla="*/ 638689 h 1141897"/>
                <a:gd name="connsiteX18" fmla="*/ 931648 w 1661280"/>
                <a:gd name="connsiteY18" fmla="*/ 400875 h 1141897"/>
                <a:gd name="connsiteX19" fmla="*/ 949785 w 1661280"/>
                <a:gd name="connsiteY19" fmla="*/ 395663 h 1141897"/>
                <a:gd name="connsiteX20" fmla="*/ 1629938 w 1661280"/>
                <a:gd name="connsiteY20" fmla="*/ 5 h 1141897"/>
                <a:gd name="connsiteX21" fmla="*/ 1661280 w 1661280"/>
                <a:gd name="connsiteY21" fmla="*/ 31789 h 1141897"/>
                <a:gd name="connsiteX22" fmla="*/ 1661280 w 1661280"/>
                <a:gd name="connsiteY22" fmla="*/ 182684 h 1141897"/>
                <a:gd name="connsiteX23" fmla="*/ 1639775 w 1661280"/>
                <a:gd name="connsiteY23" fmla="*/ 218612 h 1141897"/>
                <a:gd name="connsiteX24" fmla="*/ 1098229 w 1661280"/>
                <a:gd name="connsiteY24" fmla="*/ 534774 h 1141897"/>
                <a:gd name="connsiteX25" fmla="*/ 1051308 w 1661280"/>
                <a:gd name="connsiteY25" fmla="*/ 507992 h 1141897"/>
                <a:gd name="connsiteX26" fmla="*/ 1051308 w 1661280"/>
                <a:gd name="connsiteY26" fmla="*/ 358403 h 1141897"/>
                <a:gd name="connsiteX27" fmla="*/ 1072162 w 1661280"/>
                <a:gd name="connsiteY27" fmla="*/ 321822 h 1141897"/>
                <a:gd name="connsiteX28" fmla="*/ 1613708 w 1661280"/>
                <a:gd name="connsiteY28" fmla="*/ 4353 h 1141897"/>
                <a:gd name="connsiteX29" fmla="*/ 1629938 w 1661280"/>
                <a:gd name="connsiteY29" fmla="*/ 5 h 11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1280" h="1141897">
                  <a:moveTo>
                    <a:pt x="419125" y="706482"/>
                  </a:moveTo>
                  <a:cubicBezTo>
                    <a:pt x="437515" y="706727"/>
                    <a:pt x="454434" y="721317"/>
                    <a:pt x="454434" y="741423"/>
                  </a:cubicBezTo>
                  <a:lnTo>
                    <a:pt x="454434" y="886580"/>
                  </a:lnTo>
                  <a:cubicBezTo>
                    <a:pt x="454434" y="899004"/>
                    <a:pt x="447896" y="910773"/>
                    <a:pt x="436780" y="917312"/>
                  </a:cubicBezTo>
                  <a:lnTo>
                    <a:pt x="60155" y="1136356"/>
                  </a:lnTo>
                  <a:cubicBezTo>
                    <a:pt x="33347" y="1152048"/>
                    <a:pt x="0" y="1132432"/>
                    <a:pt x="0" y="1102355"/>
                  </a:cubicBezTo>
                  <a:lnTo>
                    <a:pt x="0" y="968967"/>
                  </a:lnTo>
                  <a:cubicBezTo>
                    <a:pt x="0" y="954582"/>
                    <a:pt x="7846" y="941505"/>
                    <a:pt x="20270" y="934312"/>
                  </a:cubicBezTo>
                  <a:lnTo>
                    <a:pt x="400817" y="711345"/>
                  </a:lnTo>
                  <a:cubicBezTo>
                    <a:pt x="406702" y="707912"/>
                    <a:pt x="412995" y="706400"/>
                    <a:pt x="419125" y="706482"/>
                  </a:cubicBezTo>
                  <a:close/>
                  <a:moveTo>
                    <a:pt x="949785" y="395663"/>
                  </a:moveTo>
                  <a:cubicBezTo>
                    <a:pt x="967923" y="395663"/>
                    <a:pt x="984412" y="410322"/>
                    <a:pt x="984412" y="430846"/>
                  </a:cubicBezTo>
                  <a:lnTo>
                    <a:pt x="984412" y="577444"/>
                  </a:lnTo>
                  <a:cubicBezTo>
                    <a:pt x="984412" y="589171"/>
                    <a:pt x="977898" y="600899"/>
                    <a:pt x="967475" y="607415"/>
                  </a:cubicBezTo>
                  <a:lnTo>
                    <a:pt x="559697" y="844577"/>
                  </a:lnTo>
                  <a:cubicBezTo>
                    <a:pt x="536246" y="858260"/>
                    <a:pt x="506933" y="841319"/>
                    <a:pt x="506933" y="814606"/>
                  </a:cubicBezTo>
                  <a:lnTo>
                    <a:pt x="506933" y="669311"/>
                  </a:lnTo>
                  <a:cubicBezTo>
                    <a:pt x="506933" y="656932"/>
                    <a:pt x="513447" y="645204"/>
                    <a:pt x="524521" y="638689"/>
                  </a:cubicBezTo>
                  <a:lnTo>
                    <a:pt x="931648" y="400875"/>
                  </a:lnTo>
                  <a:cubicBezTo>
                    <a:pt x="937511" y="397291"/>
                    <a:pt x="943740" y="395663"/>
                    <a:pt x="949785" y="395663"/>
                  </a:cubicBezTo>
                  <a:close/>
                  <a:moveTo>
                    <a:pt x="1629938" y="5"/>
                  </a:moveTo>
                  <a:cubicBezTo>
                    <a:pt x="1646251" y="311"/>
                    <a:pt x="1661280" y="13662"/>
                    <a:pt x="1661280" y="31789"/>
                  </a:cubicBezTo>
                  <a:lnTo>
                    <a:pt x="1661280" y="182684"/>
                  </a:lnTo>
                  <a:cubicBezTo>
                    <a:pt x="1661280" y="197709"/>
                    <a:pt x="1652809" y="211426"/>
                    <a:pt x="1639775" y="218612"/>
                  </a:cubicBezTo>
                  <a:lnTo>
                    <a:pt x="1098229" y="534774"/>
                  </a:lnTo>
                  <a:cubicBezTo>
                    <a:pt x="1077375" y="547186"/>
                    <a:pt x="1051308" y="532161"/>
                    <a:pt x="1051308" y="507992"/>
                  </a:cubicBezTo>
                  <a:lnTo>
                    <a:pt x="1051308" y="358403"/>
                  </a:lnTo>
                  <a:cubicBezTo>
                    <a:pt x="1051308" y="343379"/>
                    <a:pt x="1059128" y="329661"/>
                    <a:pt x="1072162" y="321822"/>
                  </a:cubicBezTo>
                  <a:lnTo>
                    <a:pt x="1613708" y="4353"/>
                  </a:lnTo>
                  <a:cubicBezTo>
                    <a:pt x="1618921" y="1250"/>
                    <a:pt x="1624501" y="-97"/>
                    <a:pt x="1629938" y="5"/>
                  </a:cubicBezTo>
                  <a:close/>
                </a:path>
              </a:pathLst>
            </a:custGeom>
            <a:solidFill>
              <a:srgbClr val="2576B7"/>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3" name="Freeform 54">
              <a:extLst>
                <a:ext uri="{FF2B5EF4-FFF2-40B4-BE49-F238E27FC236}">
                  <a16:creationId xmlns:a16="http://schemas.microsoft.com/office/drawing/2014/main" id="{5D651AB7-DFBF-AC18-8032-1E919FDB0283}"/>
                </a:ext>
              </a:extLst>
            </p:cNvPr>
            <p:cNvSpPr>
              <a:spLocks/>
            </p:cNvSpPr>
            <p:nvPr/>
          </p:nvSpPr>
          <p:spPr bwMode="auto">
            <a:xfrm>
              <a:off x="9227876" y="2857261"/>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6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6"/>
                  </a:cubicBezTo>
                  <a:lnTo>
                    <a:pt x="3432" y="289"/>
                  </a:lnTo>
                  <a:lnTo>
                    <a:pt x="3432" y="289"/>
                  </a:lnTo>
                  <a:cubicBezTo>
                    <a:pt x="3432" y="311"/>
                    <a:pt x="3420" y="331"/>
                    <a:pt x="3402" y="342"/>
                  </a:cubicBezTo>
                </a:path>
              </a:pathLst>
            </a:custGeom>
            <a:solidFill>
              <a:srgbClr val="5090C4"/>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4" name="Freeform 55">
              <a:extLst>
                <a:ext uri="{FF2B5EF4-FFF2-40B4-BE49-F238E27FC236}">
                  <a16:creationId xmlns:a16="http://schemas.microsoft.com/office/drawing/2014/main" id="{13975DA9-27C3-2089-1AFA-164320E7A350}"/>
                </a:ext>
              </a:extLst>
            </p:cNvPr>
            <p:cNvSpPr>
              <a:spLocks/>
            </p:cNvSpPr>
            <p:nvPr/>
          </p:nvSpPr>
          <p:spPr bwMode="auto">
            <a:xfrm>
              <a:off x="9227876" y="3171215"/>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7"/>
                  </a:cubicBezTo>
                  <a:lnTo>
                    <a:pt x="3432" y="289"/>
                  </a:lnTo>
                  <a:lnTo>
                    <a:pt x="3432" y="289"/>
                  </a:lnTo>
                  <a:cubicBezTo>
                    <a:pt x="3432" y="311"/>
                    <a:pt x="3420" y="331"/>
                    <a:pt x="3402" y="342"/>
                  </a:cubicBezTo>
                </a:path>
              </a:pathLst>
            </a:custGeom>
            <a:solidFill>
              <a:srgbClr val="15466D"/>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5" name="Freeform 42">
              <a:extLst>
                <a:ext uri="{FF2B5EF4-FFF2-40B4-BE49-F238E27FC236}">
                  <a16:creationId xmlns:a16="http://schemas.microsoft.com/office/drawing/2014/main" id="{ED057AEA-1298-93C5-BD70-47DB5425521A}"/>
                </a:ext>
              </a:extLst>
            </p:cNvPr>
            <p:cNvSpPr>
              <a:spLocks/>
            </p:cNvSpPr>
            <p:nvPr/>
          </p:nvSpPr>
          <p:spPr bwMode="auto">
            <a:xfrm>
              <a:off x="9227877" y="3492348"/>
              <a:ext cx="2243101" cy="1477302"/>
            </a:xfrm>
            <a:custGeom>
              <a:avLst/>
              <a:gdLst>
                <a:gd name="connsiteX0" fmla="*/ 554963 w 2243101"/>
                <a:gd name="connsiteY0" fmla="*/ 964193 h 1477302"/>
                <a:gd name="connsiteX1" fmla="*/ 592689 w 2243101"/>
                <a:gd name="connsiteY1" fmla="*/ 1002393 h 1477302"/>
                <a:gd name="connsiteX2" fmla="*/ 592689 w 2243101"/>
                <a:gd name="connsiteY2" fmla="*/ 1128767 h 1477302"/>
                <a:gd name="connsiteX3" fmla="*/ 563969 w 2243101"/>
                <a:gd name="connsiteY3" fmla="*/ 1178926 h 1477302"/>
                <a:gd name="connsiteX4" fmla="*/ 60052 w 2243101"/>
                <a:gd name="connsiteY4" fmla="*/ 1472062 h 1477302"/>
                <a:gd name="connsiteX5" fmla="*/ 0 w 2243101"/>
                <a:gd name="connsiteY5" fmla="*/ 1437537 h 1477302"/>
                <a:gd name="connsiteX6" fmla="*/ 0 w 2243101"/>
                <a:gd name="connsiteY6" fmla="*/ 1304649 h 1477302"/>
                <a:gd name="connsiteX7" fmla="*/ 20235 w 2243101"/>
                <a:gd name="connsiteY7" fmla="*/ 1270124 h 1477302"/>
                <a:gd name="connsiteX8" fmla="*/ 535248 w 2243101"/>
                <a:gd name="connsiteY8" fmla="*/ 969170 h 1477302"/>
                <a:gd name="connsiteX9" fmla="*/ 554963 w 2243101"/>
                <a:gd name="connsiteY9" fmla="*/ 964193 h 1477302"/>
                <a:gd name="connsiteX10" fmla="*/ 2203940 w 2243101"/>
                <a:gd name="connsiteY10" fmla="*/ 1 h 1477302"/>
                <a:gd name="connsiteX11" fmla="*/ 2243101 w 2243101"/>
                <a:gd name="connsiteY11" fmla="*/ 40227 h 1477302"/>
                <a:gd name="connsiteX12" fmla="*/ 2243101 w 2243101"/>
                <a:gd name="connsiteY12" fmla="*/ 179336 h 1477302"/>
                <a:gd name="connsiteX13" fmla="*/ 2223490 w 2243101"/>
                <a:gd name="connsiteY13" fmla="*/ 213296 h 1477302"/>
                <a:gd name="connsiteX14" fmla="*/ 702324 w 2243101"/>
                <a:gd name="connsiteY14" fmla="*/ 1098889 h 1477302"/>
                <a:gd name="connsiteX15" fmla="*/ 648067 w 2243101"/>
                <a:gd name="connsiteY15" fmla="*/ 1066888 h 1477302"/>
                <a:gd name="connsiteX16" fmla="*/ 648067 w 2243101"/>
                <a:gd name="connsiteY16" fmla="*/ 936922 h 1477302"/>
                <a:gd name="connsiteX17" fmla="*/ 677484 w 2243101"/>
                <a:gd name="connsiteY17" fmla="*/ 885981 h 1477302"/>
                <a:gd name="connsiteX18" fmla="*/ 2183614 w 2243101"/>
                <a:gd name="connsiteY18" fmla="*/ 5613 h 1477302"/>
                <a:gd name="connsiteX19" fmla="*/ 2203940 w 2243101"/>
                <a:gd name="connsiteY19" fmla="*/ 1 h 147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3101" h="1477302">
                  <a:moveTo>
                    <a:pt x="554963" y="964193"/>
                  </a:moveTo>
                  <a:cubicBezTo>
                    <a:pt x="574698" y="964651"/>
                    <a:pt x="592689" y="980407"/>
                    <a:pt x="592689" y="1002393"/>
                  </a:cubicBezTo>
                  <a:lnTo>
                    <a:pt x="592689" y="1128767"/>
                  </a:lnTo>
                  <a:cubicBezTo>
                    <a:pt x="592689" y="1149612"/>
                    <a:pt x="581593" y="1168503"/>
                    <a:pt x="563969" y="1178926"/>
                  </a:cubicBezTo>
                  <a:lnTo>
                    <a:pt x="60052" y="1472062"/>
                  </a:lnTo>
                  <a:cubicBezTo>
                    <a:pt x="33290" y="1487045"/>
                    <a:pt x="0" y="1468154"/>
                    <a:pt x="0" y="1437537"/>
                  </a:cubicBezTo>
                  <a:lnTo>
                    <a:pt x="0" y="1304649"/>
                  </a:lnTo>
                  <a:cubicBezTo>
                    <a:pt x="0" y="1290318"/>
                    <a:pt x="7833" y="1277289"/>
                    <a:pt x="20235" y="1270124"/>
                  </a:cubicBezTo>
                  <a:lnTo>
                    <a:pt x="535248" y="969170"/>
                  </a:lnTo>
                  <a:cubicBezTo>
                    <a:pt x="541612" y="965588"/>
                    <a:pt x="548384" y="964040"/>
                    <a:pt x="554963" y="964193"/>
                  </a:cubicBezTo>
                  <a:close/>
                  <a:moveTo>
                    <a:pt x="2203940" y="1"/>
                  </a:moveTo>
                  <a:cubicBezTo>
                    <a:pt x="2224348" y="184"/>
                    <a:pt x="2243101" y="16716"/>
                    <a:pt x="2243101" y="40227"/>
                  </a:cubicBezTo>
                  <a:lnTo>
                    <a:pt x="2243101" y="179336"/>
                  </a:lnTo>
                  <a:cubicBezTo>
                    <a:pt x="2243101" y="193050"/>
                    <a:pt x="2235257" y="206112"/>
                    <a:pt x="2223490" y="213296"/>
                  </a:cubicBezTo>
                  <a:lnTo>
                    <a:pt x="702324" y="1098889"/>
                  </a:lnTo>
                  <a:cubicBezTo>
                    <a:pt x="678137" y="1112604"/>
                    <a:pt x="648067" y="1094971"/>
                    <a:pt x="648067" y="1066888"/>
                  </a:cubicBezTo>
                  <a:lnTo>
                    <a:pt x="648067" y="936922"/>
                  </a:lnTo>
                  <a:cubicBezTo>
                    <a:pt x="648067" y="916023"/>
                    <a:pt x="659180" y="896430"/>
                    <a:pt x="677484" y="885981"/>
                  </a:cubicBezTo>
                  <a:lnTo>
                    <a:pt x="2183614" y="5613"/>
                  </a:lnTo>
                  <a:cubicBezTo>
                    <a:pt x="2190151" y="1695"/>
                    <a:pt x="2197138" y="-61"/>
                    <a:pt x="2203940" y="1"/>
                  </a:cubicBezTo>
                  <a:close/>
                </a:path>
              </a:pathLst>
            </a:custGeom>
            <a:solidFill>
              <a:srgbClr val="299C47"/>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6" name="Freeform 58">
              <a:extLst>
                <a:ext uri="{FF2B5EF4-FFF2-40B4-BE49-F238E27FC236}">
                  <a16:creationId xmlns:a16="http://schemas.microsoft.com/office/drawing/2014/main" id="{93F8451D-807A-B8F7-819B-6F5068826D9E}"/>
                </a:ext>
              </a:extLst>
            </p:cNvPr>
            <p:cNvSpPr>
              <a:spLocks/>
            </p:cNvSpPr>
            <p:nvPr/>
          </p:nvSpPr>
          <p:spPr bwMode="auto">
            <a:xfrm>
              <a:off x="9227876" y="3796240"/>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1"/>
                    <a:pt x="12" y="1971"/>
                    <a:pt x="31" y="1960"/>
                  </a:cubicBezTo>
                  <a:lnTo>
                    <a:pt x="3341" y="24"/>
                  </a:lnTo>
                  <a:lnTo>
                    <a:pt x="3341" y="24"/>
                  </a:lnTo>
                  <a:cubicBezTo>
                    <a:pt x="3381" y="0"/>
                    <a:pt x="3432" y="30"/>
                    <a:pt x="3432" y="77"/>
                  </a:cubicBezTo>
                  <a:lnTo>
                    <a:pt x="3432" y="290"/>
                  </a:lnTo>
                  <a:lnTo>
                    <a:pt x="3432" y="290"/>
                  </a:lnTo>
                  <a:cubicBezTo>
                    <a:pt x="3432" y="311"/>
                    <a:pt x="3420" y="331"/>
                    <a:pt x="3402" y="342"/>
                  </a:cubicBezTo>
                </a:path>
              </a:pathLst>
            </a:custGeom>
            <a:solidFill>
              <a:srgbClr val="494A4A"/>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7" name="Freeform 44">
              <a:extLst>
                <a:ext uri="{FF2B5EF4-FFF2-40B4-BE49-F238E27FC236}">
                  <a16:creationId xmlns:a16="http://schemas.microsoft.com/office/drawing/2014/main" id="{11A2B7E2-9529-694B-5E6B-BC233B50CB85}"/>
                </a:ext>
              </a:extLst>
            </p:cNvPr>
            <p:cNvSpPr>
              <a:spLocks/>
            </p:cNvSpPr>
            <p:nvPr/>
          </p:nvSpPr>
          <p:spPr bwMode="auto">
            <a:xfrm>
              <a:off x="9227877" y="4117434"/>
              <a:ext cx="2243099" cy="1477208"/>
            </a:xfrm>
            <a:custGeom>
              <a:avLst/>
              <a:gdLst>
                <a:gd name="connsiteX0" fmla="*/ 1682820 w 2243099"/>
                <a:gd name="connsiteY0" fmla="*/ 293738 h 1477208"/>
                <a:gd name="connsiteX1" fmla="*/ 1710247 w 2243099"/>
                <a:gd name="connsiteY1" fmla="*/ 309422 h 1477208"/>
                <a:gd name="connsiteX2" fmla="*/ 1710247 w 2243099"/>
                <a:gd name="connsiteY2" fmla="*/ 472790 h 1477208"/>
                <a:gd name="connsiteX3" fmla="*/ 1680208 w 2243099"/>
                <a:gd name="connsiteY3" fmla="*/ 525068 h 1477208"/>
                <a:gd name="connsiteX4" fmla="*/ 60077 w 2243099"/>
                <a:gd name="connsiteY4" fmla="*/ 1471952 h 1477208"/>
                <a:gd name="connsiteX5" fmla="*/ 0 w 2243099"/>
                <a:gd name="connsiteY5" fmla="*/ 1437318 h 1477208"/>
                <a:gd name="connsiteX6" fmla="*/ 0 w 2243099"/>
                <a:gd name="connsiteY6" fmla="*/ 1304009 h 1477208"/>
                <a:gd name="connsiteX7" fmla="*/ 20243 w 2243099"/>
                <a:gd name="connsiteY7" fmla="*/ 1269375 h 1477208"/>
                <a:gd name="connsiteX8" fmla="*/ 2203873 w 2243099"/>
                <a:gd name="connsiteY8" fmla="*/ 5 h 1477208"/>
                <a:gd name="connsiteX9" fmla="*/ 2243099 w 2243099"/>
                <a:gd name="connsiteY9" fmla="*/ 40036 h 1477208"/>
                <a:gd name="connsiteX10" fmla="*/ 2243099 w 2243099"/>
                <a:gd name="connsiteY10" fmla="*/ 178785 h 1477208"/>
                <a:gd name="connsiteX11" fmla="*/ 2223455 w 2243099"/>
                <a:gd name="connsiteY11" fmla="*/ 212658 h 1477208"/>
                <a:gd name="connsiteX12" fmla="*/ 1803734 w 2243099"/>
                <a:gd name="connsiteY12" fmla="*/ 456283 h 1477208"/>
                <a:gd name="connsiteX13" fmla="*/ 1759863 w 2243099"/>
                <a:gd name="connsiteY13" fmla="*/ 431530 h 1477208"/>
                <a:gd name="connsiteX14" fmla="*/ 1759863 w 2243099"/>
                <a:gd name="connsiteY14" fmla="*/ 286918 h 1477208"/>
                <a:gd name="connsiteX15" fmla="*/ 1790638 w 2243099"/>
                <a:gd name="connsiteY15" fmla="*/ 234805 h 1477208"/>
                <a:gd name="connsiteX16" fmla="*/ 2183513 w 2243099"/>
                <a:gd name="connsiteY16" fmla="*/ 5512 h 1477208"/>
                <a:gd name="connsiteX17" fmla="*/ 2203873 w 2243099"/>
                <a:gd name="connsiteY17" fmla="*/ 5 h 147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099" h="1477208">
                  <a:moveTo>
                    <a:pt x="1682820" y="293738"/>
                  </a:moveTo>
                  <a:cubicBezTo>
                    <a:pt x="1695228" y="286550"/>
                    <a:pt x="1710247" y="295699"/>
                    <a:pt x="1710247" y="309422"/>
                  </a:cubicBezTo>
                  <a:lnTo>
                    <a:pt x="1710247" y="472790"/>
                  </a:lnTo>
                  <a:cubicBezTo>
                    <a:pt x="1710247" y="494355"/>
                    <a:pt x="1699146" y="513959"/>
                    <a:pt x="1680208" y="525068"/>
                  </a:cubicBezTo>
                  <a:lnTo>
                    <a:pt x="60077" y="1471952"/>
                  </a:lnTo>
                  <a:cubicBezTo>
                    <a:pt x="33304" y="1486982"/>
                    <a:pt x="0" y="1468031"/>
                    <a:pt x="0" y="1437318"/>
                  </a:cubicBezTo>
                  <a:lnTo>
                    <a:pt x="0" y="1304009"/>
                  </a:lnTo>
                  <a:cubicBezTo>
                    <a:pt x="0" y="1289633"/>
                    <a:pt x="7836" y="1276563"/>
                    <a:pt x="20243" y="1269375"/>
                  </a:cubicBezTo>
                  <a:close/>
                  <a:moveTo>
                    <a:pt x="2203873" y="5"/>
                  </a:moveTo>
                  <a:cubicBezTo>
                    <a:pt x="2224315" y="341"/>
                    <a:pt x="2243099" y="17074"/>
                    <a:pt x="2243099" y="40036"/>
                  </a:cubicBezTo>
                  <a:lnTo>
                    <a:pt x="2243099" y="178785"/>
                  </a:lnTo>
                  <a:cubicBezTo>
                    <a:pt x="2243099" y="193116"/>
                    <a:pt x="2235242" y="206144"/>
                    <a:pt x="2223455" y="212658"/>
                  </a:cubicBezTo>
                  <a:lnTo>
                    <a:pt x="1803734" y="456283"/>
                  </a:lnTo>
                  <a:cubicBezTo>
                    <a:pt x="1784090" y="467357"/>
                    <a:pt x="1759863" y="453677"/>
                    <a:pt x="1759863" y="431530"/>
                  </a:cubicBezTo>
                  <a:lnTo>
                    <a:pt x="1759863" y="286918"/>
                  </a:lnTo>
                  <a:cubicBezTo>
                    <a:pt x="1759863" y="265421"/>
                    <a:pt x="1772304" y="245228"/>
                    <a:pt x="1790638" y="234805"/>
                  </a:cubicBezTo>
                  <a:lnTo>
                    <a:pt x="2183513" y="5512"/>
                  </a:lnTo>
                  <a:cubicBezTo>
                    <a:pt x="2190061" y="1603"/>
                    <a:pt x="2197059" y="-107"/>
                    <a:pt x="2203873" y="5"/>
                  </a:cubicBezTo>
                  <a:close/>
                </a:path>
              </a:pathLst>
            </a:custGeom>
            <a:solidFill>
              <a:srgbClr val="717171"/>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8" name="Freeform 61">
              <a:extLst>
                <a:ext uri="{FF2B5EF4-FFF2-40B4-BE49-F238E27FC236}">
                  <a16:creationId xmlns:a16="http://schemas.microsoft.com/office/drawing/2014/main" id="{1EBA497F-25DC-58CB-CF58-AED35940F949}"/>
                </a:ext>
              </a:extLst>
            </p:cNvPr>
            <p:cNvSpPr>
              <a:spLocks/>
            </p:cNvSpPr>
            <p:nvPr/>
          </p:nvSpPr>
          <p:spPr bwMode="auto">
            <a:xfrm>
              <a:off x="9227876" y="4418385"/>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2"/>
                    <a:pt x="12" y="1972"/>
                    <a:pt x="31" y="1960"/>
                  </a:cubicBezTo>
                  <a:lnTo>
                    <a:pt x="3341" y="24"/>
                  </a:lnTo>
                  <a:lnTo>
                    <a:pt x="3341" y="24"/>
                  </a:lnTo>
                  <a:cubicBezTo>
                    <a:pt x="3381" y="0"/>
                    <a:pt x="3432" y="30"/>
                    <a:pt x="3432" y="77"/>
                  </a:cubicBezTo>
                  <a:lnTo>
                    <a:pt x="3432" y="290"/>
                  </a:lnTo>
                  <a:lnTo>
                    <a:pt x="3432" y="290"/>
                  </a:lnTo>
                  <a:cubicBezTo>
                    <a:pt x="3432" y="312"/>
                    <a:pt x="3420" y="332"/>
                    <a:pt x="3402" y="342"/>
                  </a:cubicBezTo>
                </a:path>
              </a:pathLst>
            </a:custGeom>
            <a:solidFill>
              <a:srgbClr val="2576B7"/>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49" name="Freeform 62">
              <a:extLst>
                <a:ext uri="{FF2B5EF4-FFF2-40B4-BE49-F238E27FC236}">
                  <a16:creationId xmlns:a16="http://schemas.microsoft.com/office/drawing/2014/main" id="{E505626D-123F-E575-778F-73DA4513BC2C}"/>
                </a:ext>
              </a:extLst>
            </p:cNvPr>
            <p:cNvSpPr>
              <a:spLocks/>
            </p:cNvSpPr>
            <p:nvPr/>
          </p:nvSpPr>
          <p:spPr bwMode="auto">
            <a:xfrm>
              <a:off x="10325270" y="2848622"/>
              <a:ext cx="34564" cy="72007"/>
            </a:xfrm>
            <a:custGeom>
              <a:avLst/>
              <a:gdLst>
                <a:gd name="T0" fmla="*/ 25 w 52"/>
                <a:gd name="T1" fmla="*/ 9 h 112"/>
                <a:gd name="T2" fmla="*/ 25 w 52"/>
                <a:gd name="T3" fmla="*/ 9 h 112"/>
                <a:gd name="T4" fmla="*/ 51 w 52"/>
                <a:gd name="T5" fmla="*/ 40 h 112"/>
                <a:gd name="T6" fmla="*/ 51 w 52"/>
                <a:gd name="T7" fmla="*/ 40 h 112"/>
                <a:gd name="T8" fmla="*/ 25 w 52"/>
                <a:gd name="T9" fmla="*/ 102 h 112"/>
                <a:gd name="T10" fmla="*/ 25 w 52"/>
                <a:gd name="T11" fmla="*/ 102 h 112"/>
                <a:gd name="T12" fmla="*/ 0 w 52"/>
                <a:gd name="T13" fmla="*/ 71 h 112"/>
                <a:gd name="T14" fmla="*/ 0 w 52"/>
                <a:gd name="T15" fmla="*/ 71 h 112"/>
                <a:gd name="T16" fmla="*/ 25 w 52"/>
                <a:gd name="T17"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12">
                  <a:moveTo>
                    <a:pt x="25" y="9"/>
                  </a:moveTo>
                  <a:lnTo>
                    <a:pt x="25" y="9"/>
                  </a:lnTo>
                  <a:cubicBezTo>
                    <a:pt x="39" y="0"/>
                    <a:pt x="51" y="14"/>
                    <a:pt x="51" y="40"/>
                  </a:cubicBezTo>
                  <a:lnTo>
                    <a:pt x="51" y="40"/>
                  </a:lnTo>
                  <a:cubicBezTo>
                    <a:pt x="51" y="66"/>
                    <a:pt x="39" y="93"/>
                    <a:pt x="25" y="102"/>
                  </a:cubicBezTo>
                  <a:lnTo>
                    <a:pt x="25" y="102"/>
                  </a:lnTo>
                  <a:cubicBezTo>
                    <a:pt x="11" y="111"/>
                    <a:pt x="0" y="97"/>
                    <a:pt x="0" y="71"/>
                  </a:cubicBezTo>
                  <a:lnTo>
                    <a:pt x="0" y="71"/>
                  </a:lnTo>
                  <a:cubicBezTo>
                    <a:pt x="0" y="46"/>
                    <a:pt x="11" y="18"/>
                    <a:pt x="25" y="9"/>
                  </a:cubicBezTo>
                </a:path>
              </a:pathLst>
            </a:custGeom>
            <a:solidFill>
              <a:srgbClr val="717171"/>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0" name="Freeform 47">
              <a:extLst>
                <a:ext uri="{FF2B5EF4-FFF2-40B4-BE49-F238E27FC236}">
                  <a16:creationId xmlns:a16="http://schemas.microsoft.com/office/drawing/2014/main" id="{146061C3-2475-0978-A176-0978D2873535}"/>
                </a:ext>
              </a:extLst>
            </p:cNvPr>
            <p:cNvSpPr>
              <a:spLocks/>
            </p:cNvSpPr>
            <p:nvPr/>
          </p:nvSpPr>
          <p:spPr bwMode="auto">
            <a:xfrm>
              <a:off x="9346021" y="4935726"/>
              <a:ext cx="3296788" cy="1960491"/>
            </a:xfrm>
            <a:custGeom>
              <a:avLst/>
              <a:gdLst>
                <a:gd name="connsiteX0" fmla="*/ 883514 w 3296788"/>
                <a:gd name="connsiteY0" fmla="*/ 1817173 h 1960491"/>
                <a:gd name="connsiteX1" fmla="*/ 899862 w 3296788"/>
                <a:gd name="connsiteY1" fmla="*/ 1820927 h 1960491"/>
                <a:gd name="connsiteX2" fmla="*/ 986398 w 3296788"/>
                <a:gd name="connsiteY2" fmla="*/ 1869893 h 1960491"/>
                <a:gd name="connsiteX3" fmla="*/ 986398 w 3296788"/>
                <a:gd name="connsiteY3" fmla="*/ 1901883 h 1960491"/>
                <a:gd name="connsiteX4" fmla="*/ 893355 w 3296788"/>
                <a:gd name="connsiteY4" fmla="*/ 1955419 h 1960491"/>
                <a:gd name="connsiteX5" fmla="*/ 860172 w 3296788"/>
                <a:gd name="connsiteY5" fmla="*/ 1956724 h 1960491"/>
                <a:gd name="connsiteX6" fmla="*/ 775588 w 3296788"/>
                <a:gd name="connsiteY6" fmla="*/ 1908412 h 1960491"/>
                <a:gd name="connsiteX7" fmla="*/ 775588 w 3296788"/>
                <a:gd name="connsiteY7" fmla="*/ 1876421 h 1960491"/>
                <a:gd name="connsiteX8" fmla="*/ 866679 w 3296788"/>
                <a:gd name="connsiteY8" fmla="*/ 1822233 h 1960491"/>
                <a:gd name="connsiteX9" fmla="*/ 883514 w 3296788"/>
                <a:gd name="connsiteY9" fmla="*/ 1817173 h 1960491"/>
                <a:gd name="connsiteX10" fmla="*/ 1076253 w 3296788"/>
                <a:gd name="connsiteY10" fmla="*/ 1705153 h 1960491"/>
                <a:gd name="connsiteX11" fmla="*/ 1092844 w 3296788"/>
                <a:gd name="connsiteY11" fmla="*/ 1709197 h 1960491"/>
                <a:gd name="connsiteX12" fmla="*/ 1179380 w 3296788"/>
                <a:gd name="connsiteY12" fmla="*/ 1757084 h 1960491"/>
                <a:gd name="connsiteX13" fmla="*/ 1178729 w 3296788"/>
                <a:gd name="connsiteY13" fmla="*/ 1788145 h 1960491"/>
                <a:gd name="connsiteX14" fmla="*/ 1086337 w 3296788"/>
                <a:gd name="connsiteY14" fmla="*/ 1843150 h 1960491"/>
                <a:gd name="connsiteX15" fmla="*/ 1053154 w 3296788"/>
                <a:gd name="connsiteY15" fmla="*/ 1843150 h 1960491"/>
                <a:gd name="connsiteX16" fmla="*/ 968570 w 3296788"/>
                <a:gd name="connsiteY16" fmla="*/ 1795264 h 1960491"/>
                <a:gd name="connsiteX17" fmla="*/ 968570 w 3296788"/>
                <a:gd name="connsiteY17" fmla="*/ 1763555 h 1960491"/>
                <a:gd name="connsiteX18" fmla="*/ 1059661 w 3296788"/>
                <a:gd name="connsiteY18" fmla="*/ 1709844 h 1960491"/>
                <a:gd name="connsiteX19" fmla="*/ 1076253 w 3296788"/>
                <a:gd name="connsiteY19" fmla="*/ 1705153 h 1960491"/>
                <a:gd name="connsiteX20" fmla="*/ 693747 w 3296788"/>
                <a:gd name="connsiteY20" fmla="*/ 1699148 h 1960491"/>
                <a:gd name="connsiteX21" fmla="*/ 710139 w 3296788"/>
                <a:gd name="connsiteY21" fmla="*/ 1703435 h 1960491"/>
                <a:gd name="connsiteX22" fmla="*/ 796915 w 3296788"/>
                <a:gd name="connsiteY22" fmla="*/ 1751969 h 1960491"/>
                <a:gd name="connsiteX23" fmla="*/ 796262 w 3296788"/>
                <a:gd name="connsiteY23" fmla="*/ 1783030 h 1960491"/>
                <a:gd name="connsiteX24" fmla="*/ 703615 w 3296788"/>
                <a:gd name="connsiteY24" fmla="*/ 1837388 h 1960491"/>
                <a:gd name="connsiteX25" fmla="*/ 670340 w 3296788"/>
                <a:gd name="connsiteY25" fmla="*/ 1838035 h 1960491"/>
                <a:gd name="connsiteX26" fmla="*/ 584870 w 3296788"/>
                <a:gd name="connsiteY26" fmla="*/ 1789502 h 1960491"/>
                <a:gd name="connsiteX27" fmla="*/ 584870 w 3296788"/>
                <a:gd name="connsiteY27" fmla="*/ 1758440 h 1960491"/>
                <a:gd name="connsiteX28" fmla="*/ 676865 w 3296788"/>
                <a:gd name="connsiteY28" fmla="*/ 1704082 h 1960491"/>
                <a:gd name="connsiteX29" fmla="*/ 693747 w 3296788"/>
                <a:gd name="connsiteY29" fmla="*/ 1699148 h 1960491"/>
                <a:gd name="connsiteX30" fmla="*/ 1266684 w 3296788"/>
                <a:gd name="connsiteY30" fmla="*/ 1589704 h 1960491"/>
                <a:gd name="connsiteX31" fmla="*/ 1283321 w 3296788"/>
                <a:gd name="connsiteY31" fmla="*/ 1594010 h 1960491"/>
                <a:gd name="connsiteX32" fmla="*/ 1370097 w 3296788"/>
                <a:gd name="connsiteY32" fmla="*/ 1642108 h 1960491"/>
                <a:gd name="connsiteX33" fmla="*/ 1369444 w 3296788"/>
                <a:gd name="connsiteY33" fmla="*/ 1673957 h 1960491"/>
                <a:gd name="connsiteX34" fmla="*/ 1276797 w 3296788"/>
                <a:gd name="connsiteY34" fmla="*/ 1728555 h 1960491"/>
                <a:gd name="connsiteX35" fmla="*/ 1242870 w 3296788"/>
                <a:gd name="connsiteY35" fmla="*/ 1729205 h 1960491"/>
                <a:gd name="connsiteX36" fmla="*/ 1158052 w 3296788"/>
                <a:gd name="connsiteY36" fmla="*/ 1680457 h 1960491"/>
                <a:gd name="connsiteX37" fmla="*/ 1158052 w 3296788"/>
                <a:gd name="connsiteY37" fmla="*/ 1649258 h 1960491"/>
                <a:gd name="connsiteX38" fmla="*/ 1250047 w 3296788"/>
                <a:gd name="connsiteY38" fmla="*/ 1594660 h 1960491"/>
                <a:gd name="connsiteX39" fmla="*/ 1266684 w 3296788"/>
                <a:gd name="connsiteY39" fmla="*/ 1589704 h 1960491"/>
                <a:gd name="connsiteX40" fmla="*/ 883514 w 3296788"/>
                <a:gd name="connsiteY40" fmla="*/ 1586662 h 1960491"/>
                <a:gd name="connsiteX41" fmla="*/ 899862 w 3296788"/>
                <a:gd name="connsiteY41" fmla="*/ 1590480 h 1960491"/>
                <a:gd name="connsiteX42" fmla="*/ 986398 w 3296788"/>
                <a:gd name="connsiteY42" fmla="*/ 1639229 h 1960491"/>
                <a:gd name="connsiteX43" fmla="*/ 986398 w 3296788"/>
                <a:gd name="connsiteY43" fmla="*/ 1670428 h 1960491"/>
                <a:gd name="connsiteX44" fmla="*/ 893355 w 3296788"/>
                <a:gd name="connsiteY44" fmla="*/ 1725026 h 1960491"/>
                <a:gd name="connsiteX45" fmla="*/ 860172 w 3296788"/>
                <a:gd name="connsiteY45" fmla="*/ 1725676 h 1960491"/>
                <a:gd name="connsiteX46" fmla="*/ 775588 w 3296788"/>
                <a:gd name="connsiteY46" fmla="*/ 1676928 h 1960491"/>
                <a:gd name="connsiteX47" fmla="*/ 775588 w 3296788"/>
                <a:gd name="connsiteY47" fmla="*/ 1645729 h 1960491"/>
                <a:gd name="connsiteX48" fmla="*/ 866679 w 3296788"/>
                <a:gd name="connsiteY48" fmla="*/ 1591130 h 1960491"/>
                <a:gd name="connsiteX49" fmla="*/ 883514 w 3296788"/>
                <a:gd name="connsiteY49" fmla="*/ 1586662 h 1960491"/>
                <a:gd name="connsiteX50" fmla="*/ 500433 w 3296788"/>
                <a:gd name="connsiteY50" fmla="*/ 1581063 h 1960491"/>
                <a:gd name="connsiteX51" fmla="*/ 516781 w 3296788"/>
                <a:gd name="connsiteY51" fmla="*/ 1585369 h 1960491"/>
                <a:gd name="connsiteX52" fmla="*/ 603317 w 3296788"/>
                <a:gd name="connsiteY52" fmla="*/ 1633468 h 1960491"/>
                <a:gd name="connsiteX53" fmla="*/ 602666 w 3296788"/>
                <a:gd name="connsiteY53" fmla="*/ 1665317 h 1960491"/>
                <a:gd name="connsiteX54" fmla="*/ 510274 w 3296788"/>
                <a:gd name="connsiteY54" fmla="*/ 1719915 h 1960491"/>
                <a:gd name="connsiteX55" fmla="*/ 477091 w 3296788"/>
                <a:gd name="connsiteY55" fmla="*/ 1719915 h 1960491"/>
                <a:gd name="connsiteX56" fmla="*/ 392507 w 3296788"/>
                <a:gd name="connsiteY56" fmla="*/ 1671817 h 1960491"/>
                <a:gd name="connsiteX57" fmla="*/ 392507 w 3296788"/>
                <a:gd name="connsiteY57" fmla="*/ 1639968 h 1960491"/>
                <a:gd name="connsiteX58" fmla="*/ 483598 w 3296788"/>
                <a:gd name="connsiteY58" fmla="*/ 1586019 h 1960491"/>
                <a:gd name="connsiteX59" fmla="*/ 500433 w 3296788"/>
                <a:gd name="connsiteY59" fmla="*/ 1581063 h 1960491"/>
                <a:gd name="connsiteX60" fmla="*/ 1076251 w 3296788"/>
                <a:gd name="connsiteY60" fmla="*/ 1471929 h 1960491"/>
                <a:gd name="connsiteX61" fmla="*/ 1092842 w 3296788"/>
                <a:gd name="connsiteY61" fmla="*/ 1476539 h 1960491"/>
                <a:gd name="connsiteX62" fmla="*/ 1179378 w 3296788"/>
                <a:gd name="connsiteY62" fmla="*/ 1524426 h 1960491"/>
                <a:gd name="connsiteX63" fmla="*/ 1178727 w 3296788"/>
                <a:gd name="connsiteY63" fmla="*/ 1556135 h 1960491"/>
                <a:gd name="connsiteX64" fmla="*/ 1086335 w 3296788"/>
                <a:gd name="connsiteY64" fmla="*/ 1610493 h 1960491"/>
                <a:gd name="connsiteX65" fmla="*/ 1053152 w 3296788"/>
                <a:gd name="connsiteY65" fmla="*/ 1610493 h 1960491"/>
                <a:gd name="connsiteX66" fmla="*/ 968568 w 3296788"/>
                <a:gd name="connsiteY66" fmla="*/ 1562606 h 1960491"/>
                <a:gd name="connsiteX67" fmla="*/ 968568 w 3296788"/>
                <a:gd name="connsiteY67" fmla="*/ 1530897 h 1960491"/>
                <a:gd name="connsiteX68" fmla="*/ 1059659 w 3296788"/>
                <a:gd name="connsiteY68" fmla="*/ 1476539 h 1960491"/>
                <a:gd name="connsiteX69" fmla="*/ 1076251 w 3296788"/>
                <a:gd name="connsiteY69" fmla="*/ 1471929 h 1960491"/>
                <a:gd name="connsiteX70" fmla="*/ 693747 w 3296788"/>
                <a:gd name="connsiteY70" fmla="*/ 1468975 h 1960491"/>
                <a:gd name="connsiteX71" fmla="*/ 710139 w 3296788"/>
                <a:gd name="connsiteY71" fmla="*/ 1473037 h 1960491"/>
                <a:gd name="connsiteX72" fmla="*/ 796915 w 3296788"/>
                <a:gd name="connsiteY72" fmla="*/ 1521135 h 1960491"/>
                <a:gd name="connsiteX73" fmla="*/ 796262 w 3296788"/>
                <a:gd name="connsiteY73" fmla="*/ 1552984 h 1960491"/>
                <a:gd name="connsiteX74" fmla="*/ 703615 w 3296788"/>
                <a:gd name="connsiteY74" fmla="*/ 1606932 h 1960491"/>
                <a:gd name="connsiteX75" fmla="*/ 670340 w 3296788"/>
                <a:gd name="connsiteY75" fmla="*/ 1607582 h 1960491"/>
                <a:gd name="connsiteX76" fmla="*/ 584870 w 3296788"/>
                <a:gd name="connsiteY76" fmla="*/ 1559484 h 1960491"/>
                <a:gd name="connsiteX77" fmla="*/ 584870 w 3296788"/>
                <a:gd name="connsiteY77" fmla="*/ 1527635 h 1960491"/>
                <a:gd name="connsiteX78" fmla="*/ 676865 w 3296788"/>
                <a:gd name="connsiteY78" fmla="*/ 1473687 h 1960491"/>
                <a:gd name="connsiteX79" fmla="*/ 693747 w 3296788"/>
                <a:gd name="connsiteY79" fmla="*/ 1468975 h 1960491"/>
                <a:gd name="connsiteX80" fmla="*/ 307453 w 3296788"/>
                <a:gd name="connsiteY80" fmla="*/ 1463207 h 1960491"/>
                <a:gd name="connsiteX81" fmla="*/ 323801 w 3296788"/>
                <a:gd name="connsiteY81" fmla="*/ 1467251 h 1960491"/>
                <a:gd name="connsiteX82" fmla="*/ 410337 w 3296788"/>
                <a:gd name="connsiteY82" fmla="*/ 1515138 h 1960491"/>
                <a:gd name="connsiteX83" fmla="*/ 410337 w 3296788"/>
                <a:gd name="connsiteY83" fmla="*/ 1546846 h 1960491"/>
                <a:gd name="connsiteX84" fmla="*/ 317294 w 3296788"/>
                <a:gd name="connsiteY84" fmla="*/ 1601204 h 1960491"/>
                <a:gd name="connsiteX85" fmla="*/ 284111 w 3296788"/>
                <a:gd name="connsiteY85" fmla="*/ 1601204 h 1960491"/>
                <a:gd name="connsiteX86" fmla="*/ 199527 w 3296788"/>
                <a:gd name="connsiteY86" fmla="*/ 1553318 h 1960491"/>
                <a:gd name="connsiteX87" fmla="*/ 199527 w 3296788"/>
                <a:gd name="connsiteY87" fmla="*/ 1521609 h 1960491"/>
                <a:gd name="connsiteX88" fmla="*/ 290618 w 3296788"/>
                <a:gd name="connsiteY88" fmla="*/ 1467898 h 1960491"/>
                <a:gd name="connsiteX89" fmla="*/ 307453 w 3296788"/>
                <a:gd name="connsiteY89" fmla="*/ 1463207 h 1960491"/>
                <a:gd name="connsiteX90" fmla="*/ 1266682 w 3296788"/>
                <a:gd name="connsiteY90" fmla="*/ 1359198 h 1960491"/>
                <a:gd name="connsiteX91" fmla="*/ 1283319 w 3296788"/>
                <a:gd name="connsiteY91" fmla="*/ 1362935 h 1960491"/>
                <a:gd name="connsiteX92" fmla="*/ 1370095 w 3296788"/>
                <a:gd name="connsiteY92" fmla="*/ 1411683 h 1960491"/>
                <a:gd name="connsiteX93" fmla="*/ 1369442 w 3296788"/>
                <a:gd name="connsiteY93" fmla="*/ 1443532 h 1960491"/>
                <a:gd name="connsiteX94" fmla="*/ 1276795 w 3296788"/>
                <a:gd name="connsiteY94" fmla="*/ 1497480 h 1960491"/>
                <a:gd name="connsiteX95" fmla="*/ 1242868 w 3296788"/>
                <a:gd name="connsiteY95" fmla="*/ 1498130 h 1960491"/>
                <a:gd name="connsiteX96" fmla="*/ 1158050 w 3296788"/>
                <a:gd name="connsiteY96" fmla="*/ 1450032 h 1960491"/>
                <a:gd name="connsiteX97" fmla="*/ 1158050 w 3296788"/>
                <a:gd name="connsiteY97" fmla="*/ 1418183 h 1960491"/>
                <a:gd name="connsiteX98" fmla="*/ 1250045 w 3296788"/>
                <a:gd name="connsiteY98" fmla="*/ 1364235 h 1960491"/>
                <a:gd name="connsiteX99" fmla="*/ 1266682 w 3296788"/>
                <a:gd name="connsiteY99" fmla="*/ 1359198 h 1960491"/>
                <a:gd name="connsiteX100" fmla="*/ 117685 w 3296788"/>
                <a:gd name="connsiteY100" fmla="*/ 1356636 h 1960491"/>
                <a:gd name="connsiteX101" fmla="*/ 134077 w 3296788"/>
                <a:gd name="connsiteY101" fmla="*/ 1360680 h 1960491"/>
                <a:gd name="connsiteX102" fmla="*/ 220853 w 3296788"/>
                <a:gd name="connsiteY102" fmla="*/ 1409214 h 1960491"/>
                <a:gd name="connsiteX103" fmla="*/ 220853 w 3296788"/>
                <a:gd name="connsiteY103" fmla="*/ 1440276 h 1960491"/>
                <a:gd name="connsiteX104" fmla="*/ 127553 w 3296788"/>
                <a:gd name="connsiteY104" fmla="*/ 1494634 h 1960491"/>
                <a:gd name="connsiteX105" fmla="*/ 94278 w 3296788"/>
                <a:gd name="connsiteY105" fmla="*/ 1494634 h 1960491"/>
                <a:gd name="connsiteX106" fmla="*/ 8808 w 3296788"/>
                <a:gd name="connsiteY106" fmla="*/ 1446747 h 1960491"/>
                <a:gd name="connsiteX107" fmla="*/ 8808 w 3296788"/>
                <a:gd name="connsiteY107" fmla="*/ 1415685 h 1960491"/>
                <a:gd name="connsiteX108" fmla="*/ 100803 w 3296788"/>
                <a:gd name="connsiteY108" fmla="*/ 1361327 h 1960491"/>
                <a:gd name="connsiteX109" fmla="*/ 117685 w 3296788"/>
                <a:gd name="connsiteY109" fmla="*/ 1356636 h 1960491"/>
                <a:gd name="connsiteX110" fmla="*/ 883514 w 3296788"/>
                <a:gd name="connsiteY110" fmla="*/ 1356634 h 1960491"/>
                <a:gd name="connsiteX111" fmla="*/ 899862 w 3296788"/>
                <a:gd name="connsiteY111" fmla="*/ 1360679 h 1960491"/>
                <a:gd name="connsiteX112" fmla="*/ 986398 w 3296788"/>
                <a:gd name="connsiteY112" fmla="*/ 1409213 h 1960491"/>
                <a:gd name="connsiteX113" fmla="*/ 986398 w 3296788"/>
                <a:gd name="connsiteY113" fmla="*/ 1440274 h 1960491"/>
                <a:gd name="connsiteX114" fmla="*/ 893355 w 3296788"/>
                <a:gd name="connsiteY114" fmla="*/ 1494633 h 1960491"/>
                <a:gd name="connsiteX115" fmla="*/ 860172 w 3296788"/>
                <a:gd name="connsiteY115" fmla="*/ 1494633 h 1960491"/>
                <a:gd name="connsiteX116" fmla="*/ 775588 w 3296788"/>
                <a:gd name="connsiteY116" fmla="*/ 1446746 h 1960491"/>
                <a:gd name="connsiteX117" fmla="*/ 775588 w 3296788"/>
                <a:gd name="connsiteY117" fmla="*/ 1415684 h 1960491"/>
                <a:gd name="connsiteX118" fmla="*/ 866679 w 3296788"/>
                <a:gd name="connsiteY118" fmla="*/ 1361326 h 1960491"/>
                <a:gd name="connsiteX119" fmla="*/ 883514 w 3296788"/>
                <a:gd name="connsiteY119" fmla="*/ 1356634 h 1960491"/>
                <a:gd name="connsiteX120" fmla="*/ 500432 w 3296788"/>
                <a:gd name="connsiteY120" fmla="*/ 1350483 h 1960491"/>
                <a:gd name="connsiteX121" fmla="*/ 516780 w 3296788"/>
                <a:gd name="connsiteY121" fmla="*/ 1354319 h 1960491"/>
                <a:gd name="connsiteX122" fmla="*/ 603316 w 3296788"/>
                <a:gd name="connsiteY122" fmla="*/ 1402631 h 1960491"/>
                <a:gd name="connsiteX123" fmla="*/ 602665 w 3296788"/>
                <a:gd name="connsiteY123" fmla="*/ 1434622 h 1960491"/>
                <a:gd name="connsiteX124" fmla="*/ 510273 w 3296788"/>
                <a:gd name="connsiteY124" fmla="*/ 1489464 h 1960491"/>
                <a:gd name="connsiteX125" fmla="*/ 477090 w 3296788"/>
                <a:gd name="connsiteY125" fmla="*/ 1490116 h 1960491"/>
                <a:gd name="connsiteX126" fmla="*/ 392506 w 3296788"/>
                <a:gd name="connsiteY126" fmla="*/ 1441151 h 1960491"/>
                <a:gd name="connsiteX127" fmla="*/ 392506 w 3296788"/>
                <a:gd name="connsiteY127" fmla="*/ 1409813 h 1960491"/>
                <a:gd name="connsiteX128" fmla="*/ 483597 w 3296788"/>
                <a:gd name="connsiteY128" fmla="*/ 1354972 h 1960491"/>
                <a:gd name="connsiteX129" fmla="*/ 500432 w 3296788"/>
                <a:gd name="connsiteY129" fmla="*/ 1350483 h 1960491"/>
                <a:gd name="connsiteX130" fmla="*/ 1459575 w 3296788"/>
                <a:gd name="connsiteY130" fmla="*/ 1247184 h 1960491"/>
                <a:gd name="connsiteX131" fmla="*/ 1475923 w 3296788"/>
                <a:gd name="connsiteY131" fmla="*/ 1251228 h 1960491"/>
                <a:gd name="connsiteX132" fmla="*/ 1562459 w 3296788"/>
                <a:gd name="connsiteY132" fmla="*/ 1299762 h 1960491"/>
                <a:gd name="connsiteX133" fmla="*/ 1562459 w 3296788"/>
                <a:gd name="connsiteY133" fmla="*/ 1330824 h 1960491"/>
                <a:gd name="connsiteX134" fmla="*/ 1469416 w 3296788"/>
                <a:gd name="connsiteY134" fmla="*/ 1385182 h 1960491"/>
                <a:gd name="connsiteX135" fmla="*/ 1436233 w 3296788"/>
                <a:gd name="connsiteY135" fmla="*/ 1385182 h 1960491"/>
                <a:gd name="connsiteX136" fmla="*/ 1351649 w 3296788"/>
                <a:gd name="connsiteY136" fmla="*/ 1336648 h 1960491"/>
                <a:gd name="connsiteX137" fmla="*/ 1351649 w 3296788"/>
                <a:gd name="connsiteY137" fmla="*/ 1305586 h 1960491"/>
                <a:gd name="connsiteX138" fmla="*/ 1442740 w 3296788"/>
                <a:gd name="connsiteY138" fmla="*/ 1251875 h 1960491"/>
                <a:gd name="connsiteX139" fmla="*/ 1459575 w 3296788"/>
                <a:gd name="connsiteY139" fmla="*/ 1247184 h 1960491"/>
                <a:gd name="connsiteX140" fmla="*/ 307452 w 3296788"/>
                <a:gd name="connsiteY140" fmla="*/ 1241188 h 1960491"/>
                <a:gd name="connsiteX141" fmla="*/ 323800 w 3296788"/>
                <a:gd name="connsiteY141" fmla="*/ 1245494 h 1960491"/>
                <a:gd name="connsiteX142" fmla="*/ 410336 w 3296788"/>
                <a:gd name="connsiteY142" fmla="*/ 1293592 h 1960491"/>
                <a:gd name="connsiteX143" fmla="*/ 410336 w 3296788"/>
                <a:gd name="connsiteY143" fmla="*/ 1325441 h 1960491"/>
                <a:gd name="connsiteX144" fmla="*/ 317293 w 3296788"/>
                <a:gd name="connsiteY144" fmla="*/ 1380040 h 1960491"/>
                <a:gd name="connsiteX145" fmla="*/ 284110 w 3296788"/>
                <a:gd name="connsiteY145" fmla="*/ 1380690 h 1960491"/>
                <a:gd name="connsiteX146" fmla="*/ 199526 w 3296788"/>
                <a:gd name="connsiteY146" fmla="*/ 1331941 h 1960491"/>
                <a:gd name="connsiteX147" fmla="*/ 199526 w 3296788"/>
                <a:gd name="connsiteY147" fmla="*/ 1300742 h 1960491"/>
                <a:gd name="connsiteX148" fmla="*/ 290617 w 3296788"/>
                <a:gd name="connsiteY148" fmla="*/ 1246144 h 1960491"/>
                <a:gd name="connsiteX149" fmla="*/ 307452 w 3296788"/>
                <a:gd name="connsiteY149" fmla="*/ 1241188 h 1960491"/>
                <a:gd name="connsiteX150" fmla="*/ 1076251 w 3296788"/>
                <a:gd name="connsiteY150" fmla="*/ 1241187 h 1960491"/>
                <a:gd name="connsiteX151" fmla="*/ 1092842 w 3296788"/>
                <a:gd name="connsiteY151" fmla="*/ 1245493 h 1960491"/>
                <a:gd name="connsiteX152" fmla="*/ 1179378 w 3296788"/>
                <a:gd name="connsiteY152" fmla="*/ 1293591 h 1960491"/>
                <a:gd name="connsiteX153" fmla="*/ 1178727 w 3296788"/>
                <a:gd name="connsiteY153" fmla="*/ 1325440 h 1960491"/>
                <a:gd name="connsiteX154" fmla="*/ 1086335 w 3296788"/>
                <a:gd name="connsiteY154" fmla="*/ 1380039 h 1960491"/>
                <a:gd name="connsiteX155" fmla="*/ 1053152 w 3296788"/>
                <a:gd name="connsiteY155" fmla="*/ 1380689 h 1960491"/>
                <a:gd name="connsiteX156" fmla="*/ 968568 w 3296788"/>
                <a:gd name="connsiteY156" fmla="*/ 1331940 h 1960491"/>
                <a:gd name="connsiteX157" fmla="*/ 968568 w 3296788"/>
                <a:gd name="connsiteY157" fmla="*/ 1300741 h 1960491"/>
                <a:gd name="connsiteX158" fmla="*/ 1059659 w 3296788"/>
                <a:gd name="connsiteY158" fmla="*/ 1246143 h 1960491"/>
                <a:gd name="connsiteX159" fmla="*/ 1076251 w 3296788"/>
                <a:gd name="connsiteY159" fmla="*/ 1241187 h 1960491"/>
                <a:gd name="connsiteX160" fmla="*/ 693746 w 3296788"/>
                <a:gd name="connsiteY160" fmla="*/ 1238226 h 1960491"/>
                <a:gd name="connsiteX161" fmla="*/ 710138 w 3296788"/>
                <a:gd name="connsiteY161" fmla="*/ 1242614 h 1960491"/>
                <a:gd name="connsiteX162" fmla="*/ 796914 w 3296788"/>
                <a:gd name="connsiteY162" fmla="*/ 1290712 h 1960491"/>
                <a:gd name="connsiteX163" fmla="*/ 796261 w 3296788"/>
                <a:gd name="connsiteY163" fmla="*/ 1321911 h 1960491"/>
                <a:gd name="connsiteX164" fmla="*/ 703614 w 3296788"/>
                <a:gd name="connsiteY164" fmla="*/ 1376509 h 1960491"/>
                <a:gd name="connsiteX165" fmla="*/ 670339 w 3296788"/>
                <a:gd name="connsiteY165" fmla="*/ 1377159 h 1960491"/>
                <a:gd name="connsiteX166" fmla="*/ 584869 w 3296788"/>
                <a:gd name="connsiteY166" fmla="*/ 1328411 h 1960491"/>
                <a:gd name="connsiteX167" fmla="*/ 584869 w 3296788"/>
                <a:gd name="connsiteY167" fmla="*/ 1297212 h 1960491"/>
                <a:gd name="connsiteX168" fmla="*/ 676864 w 3296788"/>
                <a:gd name="connsiteY168" fmla="*/ 1242614 h 1960491"/>
                <a:gd name="connsiteX169" fmla="*/ 693746 w 3296788"/>
                <a:gd name="connsiteY169" fmla="*/ 1238226 h 1960491"/>
                <a:gd name="connsiteX170" fmla="*/ 1649432 w 3296788"/>
                <a:gd name="connsiteY170" fmla="*/ 1134616 h 1960491"/>
                <a:gd name="connsiteX171" fmla="*/ 1666023 w 3296788"/>
                <a:gd name="connsiteY171" fmla="*/ 1138922 h 1960491"/>
                <a:gd name="connsiteX172" fmla="*/ 1752559 w 3296788"/>
                <a:gd name="connsiteY172" fmla="*/ 1187020 h 1960491"/>
                <a:gd name="connsiteX173" fmla="*/ 1751908 w 3296788"/>
                <a:gd name="connsiteY173" fmla="*/ 1218869 h 1960491"/>
                <a:gd name="connsiteX174" fmla="*/ 1659516 w 3296788"/>
                <a:gd name="connsiteY174" fmla="*/ 1273467 h 1960491"/>
                <a:gd name="connsiteX175" fmla="*/ 1625683 w 3296788"/>
                <a:gd name="connsiteY175" fmla="*/ 1274117 h 1960491"/>
                <a:gd name="connsiteX176" fmla="*/ 1541749 w 3296788"/>
                <a:gd name="connsiteY176" fmla="*/ 1225369 h 1960491"/>
                <a:gd name="connsiteX177" fmla="*/ 1541749 w 3296788"/>
                <a:gd name="connsiteY177" fmla="*/ 1194170 h 1960491"/>
                <a:gd name="connsiteX178" fmla="*/ 1632840 w 3296788"/>
                <a:gd name="connsiteY178" fmla="*/ 1139572 h 1960491"/>
                <a:gd name="connsiteX179" fmla="*/ 1649432 w 3296788"/>
                <a:gd name="connsiteY179" fmla="*/ 1134616 h 1960491"/>
                <a:gd name="connsiteX180" fmla="*/ 500431 w 3296788"/>
                <a:gd name="connsiteY180" fmla="*/ 1128774 h 1960491"/>
                <a:gd name="connsiteX181" fmla="*/ 516779 w 3296788"/>
                <a:gd name="connsiteY181" fmla="*/ 1133162 h 1960491"/>
                <a:gd name="connsiteX182" fmla="*/ 603315 w 3296788"/>
                <a:gd name="connsiteY182" fmla="*/ 1181260 h 1960491"/>
                <a:gd name="connsiteX183" fmla="*/ 602664 w 3296788"/>
                <a:gd name="connsiteY183" fmla="*/ 1212459 h 1960491"/>
                <a:gd name="connsiteX184" fmla="*/ 510272 w 3296788"/>
                <a:gd name="connsiteY184" fmla="*/ 1267057 h 1960491"/>
                <a:gd name="connsiteX185" fmla="*/ 477089 w 3296788"/>
                <a:gd name="connsiteY185" fmla="*/ 1267707 h 1960491"/>
                <a:gd name="connsiteX186" fmla="*/ 392505 w 3296788"/>
                <a:gd name="connsiteY186" fmla="*/ 1218959 h 1960491"/>
                <a:gd name="connsiteX187" fmla="*/ 392505 w 3296788"/>
                <a:gd name="connsiteY187" fmla="*/ 1187760 h 1960491"/>
                <a:gd name="connsiteX188" fmla="*/ 483596 w 3296788"/>
                <a:gd name="connsiteY188" fmla="*/ 1133162 h 1960491"/>
                <a:gd name="connsiteX189" fmla="*/ 500431 w 3296788"/>
                <a:gd name="connsiteY189" fmla="*/ 1128774 h 1960491"/>
                <a:gd name="connsiteX190" fmla="*/ 1266682 w 3296788"/>
                <a:gd name="connsiteY190" fmla="*/ 1128773 h 1960491"/>
                <a:gd name="connsiteX191" fmla="*/ 1283319 w 3296788"/>
                <a:gd name="connsiteY191" fmla="*/ 1133161 h 1960491"/>
                <a:gd name="connsiteX192" fmla="*/ 1370095 w 3296788"/>
                <a:gd name="connsiteY192" fmla="*/ 1181259 h 1960491"/>
                <a:gd name="connsiteX193" fmla="*/ 1369442 w 3296788"/>
                <a:gd name="connsiteY193" fmla="*/ 1212458 h 1960491"/>
                <a:gd name="connsiteX194" fmla="*/ 1276795 w 3296788"/>
                <a:gd name="connsiteY194" fmla="*/ 1267056 h 1960491"/>
                <a:gd name="connsiteX195" fmla="*/ 1242868 w 3296788"/>
                <a:gd name="connsiteY195" fmla="*/ 1267706 h 1960491"/>
                <a:gd name="connsiteX196" fmla="*/ 1158050 w 3296788"/>
                <a:gd name="connsiteY196" fmla="*/ 1218958 h 1960491"/>
                <a:gd name="connsiteX197" fmla="*/ 1158050 w 3296788"/>
                <a:gd name="connsiteY197" fmla="*/ 1187759 h 1960491"/>
                <a:gd name="connsiteX198" fmla="*/ 1250045 w 3296788"/>
                <a:gd name="connsiteY198" fmla="*/ 1133161 h 1960491"/>
                <a:gd name="connsiteX199" fmla="*/ 1266682 w 3296788"/>
                <a:gd name="connsiteY199" fmla="*/ 1128773 h 1960491"/>
                <a:gd name="connsiteX200" fmla="*/ 883513 w 3296788"/>
                <a:gd name="connsiteY200" fmla="*/ 1125894 h 1960491"/>
                <a:gd name="connsiteX201" fmla="*/ 899861 w 3296788"/>
                <a:gd name="connsiteY201" fmla="*/ 1129632 h 1960491"/>
                <a:gd name="connsiteX202" fmla="*/ 986397 w 3296788"/>
                <a:gd name="connsiteY202" fmla="*/ 1178380 h 1960491"/>
                <a:gd name="connsiteX203" fmla="*/ 986397 w 3296788"/>
                <a:gd name="connsiteY203" fmla="*/ 1210229 h 1960491"/>
                <a:gd name="connsiteX204" fmla="*/ 893354 w 3296788"/>
                <a:gd name="connsiteY204" fmla="*/ 1264828 h 1960491"/>
                <a:gd name="connsiteX205" fmla="*/ 860171 w 3296788"/>
                <a:gd name="connsiteY205" fmla="*/ 1264828 h 1960491"/>
                <a:gd name="connsiteX206" fmla="*/ 775587 w 3296788"/>
                <a:gd name="connsiteY206" fmla="*/ 1216729 h 1960491"/>
                <a:gd name="connsiteX207" fmla="*/ 775587 w 3296788"/>
                <a:gd name="connsiteY207" fmla="*/ 1184880 h 1960491"/>
                <a:gd name="connsiteX208" fmla="*/ 866678 w 3296788"/>
                <a:gd name="connsiteY208" fmla="*/ 1130932 h 1960491"/>
                <a:gd name="connsiteX209" fmla="*/ 883513 w 3296788"/>
                <a:gd name="connsiteY209" fmla="*/ 1125894 h 1960491"/>
                <a:gd name="connsiteX210" fmla="*/ 1842422 w 3296788"/>
                <a:gd name="connsiteY210" fmla="*/ 1022122 h 1960491"/>
                <a:gd name="connsiteX211" fmla="*/ 1859105 w 3296788"/>
                <a:gd name="connsiteY211" fmla="*/ 1025940 h 1960491"/>
                <a:gd name="connsiteX212" fmla="*/ 1946120 w 3296788"/>
                <a:gd name="connsiteY212" fmla="*/ 1074039 h 1960491"/>
                <a:gd name="connsiteX213" fmla="*/ 1945466 w 3296788"/>
                <a:gd name="connsiteY213" fmla="*/ 1105888 h 1960491"/>
                <a:gd name="connsiteX214" fmla="*/ 1852562 w 3296788"/>
                <a:gd name="connsiteY214" fmla="*/ 1160486 h 1960491"/>
                <a:gd name="connsiteX215" fmla="*/ 1818541 w 3296788"/>
                <a:gd name="connsiteY215" fmla="*/ 1161136 h 1960491"/>
                <a:gd name="connsiteX216" fmla="*/ 1734143 w 3296788"/>
                <a:gd name="connsiteY216" fmla="*/ 1112388 h 1960491"/>
                <a:gd name="connsiteX217" fmla="*/ 1734143 w 3296788"/>
                <a:gd name="connsiteY217" fmla="*/ 1081189 h 1960491"/>
                <a:gd name="connsiteX218" fmla="*/ 1825738 w 3296788"/>
                <a:gd name="connsiteY218" fmla="*/ 1026590 h 1960491"/>
                <a:gd name="connsiteX219" fmla="*/ 1842422 w 3296788"/>
                <a:gd name="connsiteY219" fmla="*/ 1022122 h 1960491"/>
                <a:gd name="connsiteX220" fmla="*/ 693745 w 3296788"/>
                <a:gd name="connsiteY220" fmla="*/ 1016760 h 1960491"/>
                <a:gd name="connsiteX221" fmla="*/ 710137 w 3296788"/>
                <a:gd name="connsiteY221" fmla="*/ 1020805 h 1960491"/>
                <a:gd name="connsiteX222" fmla="*/ 796913 w 3296788"/>
                <a:gd name="connsiteY222" fmla="*/ 1069339 h 1960491"/>
                <a:gd name="connsiteX223" fmla="*/ 796260 w 3296788"/>
                <a:gd name="connsiteY223" fmla="*/ 1101048 h 1960491"/>
                <a:gd name="connsiteX224" fmla="*/ 703613 w 3296788"/>
                <a:gd name="connsiteY224" fmla="*/ 1154758 h 1960491"/>
                <a:gd name="connsiteX225" fmla="*/ 670338 w 3296788"/>
                <a:gd name="connsiteY225" fmla="*/ 1155406 h 1960491"/>
                <a:gd name="connsiteX226" fmla="*/ 584868 w 3296788"/>
                <a:gd name="connsiteY226" fmla="*/ 1107519 h 1960491"/>
                <a:gd name="connsiteX227" fmla="*/ 584868 w 3296788"/>
                <a:gd name="connsiteY227" fmla="*/ 1075810 h 1960491"/>
                <a:gd name="connsiteX228" fmla="*/ 676863 w 3296788"/>
                <a:gd name="connsiteY228" fmla="*/ 1021452 h 1960491"/>
                <a:gd name="connsiteX229" fmla="*/ 693745 w 3296788"/>
                <a:gd name="connsiteY229" fmla="*/ 1016760 h 1960491"/>
                <a:gd name="connsiteX230" fmla="*/ 1459575 w 3296788"/>
                <a:gd name="connsiteY230" fmla="*/ 1016759 h 1960491"/>
                <a:gd name="connsiteX231" fmla="*/ 1475923 w 3296788"/>
                <a:gd name="connsiteY231" fmla="*/ 1020804 h 1960491"/>
                <a:gd name="connsiteX232" fmla="*/ 1562459 w 3296788"/>
                <a:gd name="connsiteY232" fmla="*/ 1069338 h 1960491"/>
                <a:gd name="connsiteX233" fmla="*/ 1562459 w 3296788"/>
                <a:gd name="connsiteY233" fmla="*/ 1101047 h 1960491"/>
                <a:gd name="connsiteX234" fmla="*/ 1469416 w 3296788"/>
                <a:gd name="connsiteY234" fmla="*/ 1154757 h 1960491"/>
                <a:gd name="connsiteX235" fmla="*/ 1436233 w 3296788"/>
                <a:gd name="connsiteY235" fmla="*/ 1155405 h 1960491"/>
                <a:gd name="connsiteX236" fmla="*/ 1351649 w 3296788"/>
                <a:gd name="connsiteY236" fmla="*/ 1107518 h 1960491"/>
                <a:gd name="connsiteX237" fmla="*/ 1351649 w 3296788"/>
                <a:gd name="connsiteY237" fmla="*/ 1075809 h 1960491"/>
                <a:gd name="connsiteX238" fmla="*/ 1442740 w 3296788"/>
                <a:gd name="connsiteY238" fmla="*/ 1021451 h 1960491"/>
                <a:gd name="connsiteX239" fmla="*/ 1459575 w 3296788"/>
                <a:gd name="connsiteY239" fmla="*/ 1016759 h 1960491"/>
                <a:gd name="connsiteX240" fmla="*/ 1076249 w 3296788"/>
                <a:gd name="connsiteY240" fmla="*/ 1011007 h 1960491"/>
                <a:gd name="connsiteX241" fmla="*/ 1092841 w 3296788"/>
                <a:gd name="connsiteY241" fmla="*/ 1015070 h 1960491"/>
                <a:gd name="connsiteX242" fmla="*/ 1179377 w 3296788"/>
                <a:gd name="connsiteY242" fmla="*/ 1063168 h 1960491"/>
                <a:gd name="connsiteX243" fmla="*/ 1178726 w 3296788"/>
                <a:gd name="connsiteY243" fmla="*/ 1095017 h 1960491"/>
                <a:gd name="connsiteX244" fmla="*/ 1086334 w 3296788"/>
                <a:gd name="connsiteY244" fmla="*/ 1148966 h 1960491"/>
                <a:gd name="connsiteX245" fmla="*/ 1053151 w 3296788"/>
                <a:gd name="connsiteY245" fmla="*/ 1149616 h 1960491"/>
                <a:gd name="connsiteX246" fmla="*/ 968567 w 3296788"/>
                <a:gd name="connsiteY246" fmla="*/ 1101517 h 1960491"/>
                <a:gd name="connsiteX247" fmla="*/ 968567 w 3296788"/>
                <a:gd name="connsiteY247" fmla="*/ 1069668 h 1960491"/>
                <a:gd name="connsiteX248" fmla="*/ 1059658 w 3296788"/>
                <a:gd name="connsiteY248" fmla="*/ 1015720 h 1960491"/>
                <a:gd name="connsiteX249" fmla="*/ 1076249 w 3296788"/>
                <a:gd name="connsiteY249" fmla="*/ 1011007 h 1960491"/>
                <a:gd name="connsiteX250" fmla="*/ 2450028 w 3296788"/>
                <a:gd name="connsiteY250" fmla="*/ 912842 h 1960491"/>
                <a:gd name="connsiteX251" fmla="*/ 2466428 w 3296788"/>
                <a:gd name="connsiteY251" fmla="*/ 917178 h 1960491"/>
                <a:gd name="connsiteX252" fmla="*/ 2553241 w 3296788"/>
                <a:gd name="connsiteY252" fmla="*/ 965601 h 1960491"/>
                <a:gd name="connsiteX253" fmla="*/ 2552588 w 3296788"/>
                <a:gd name="connsiteY253" fmla="*/ 997666 h 1960491"/>
                <a:gd name="connsiteX254" fmla="*/ 1475592 w 3296788"/>
                <a:gd name="connsiteY254" fmla="*/ 1621286 h 1960491"/>
                <a:gd name="connsiteX255" fmla="*/ 1442303 w 3296788"/>
                <a:gd name="connsiteY255" fmla="*/ 1621940 h 1960491"/>
                <a:gd name="connsiteX256" fmla="*/ 1357449 w 3296788"/>
                <a:gd name="connsiteY256" fmla="*/ 1573517 h 1960491"/>
                <a:gd name="connsiteX257" fmla="*/ 1357449 w 3296788"/>
                <a:gd name="connsiteY257" fmla="*/ 1541452 h 1960491"/>
                <a:gd name="connsiteX258" fmla="*/ 2433139 w 3296788"/>
                <a:gd name="connsiteY258" fmla="*/ 917832 h 1960491"/>
                <a:gd name="connsiteX259" fmla="*/ 2450028 w 3296788"/>
                <a:gd name="connsiteY259" fmla="*/ 912842 h 1960491"/>
                <a:gd name="connsiteX260" fmla="*/ 2032754 w 3296788"/>
                <a:gd name="connsiteY260" fmla="*/ 907308 h 1960491"/>
                <a:gd name="connsiteX261" fmla="*/ 2049102 w 3296788"/>
                <a:gd name="connsiteY261" fmla="*/ 911352 h 1960491"/>
                <a:gd name="connsiteX262" fmla="*/ 2135638 w 3296788"/>
                <a:gd name="connsiteY262" fmla="*/ 959886 h 1960491"/>
                <a:gd name="connsiteX263" fmla="*/ 2135638 w 3296788"/>
                <a:gd name="connsiteY263" fmla="*/ 991595 h 1960491"/>
                <a:gd name="connsiteX264" fmla="*/ 2042595 w 3296788"/>
                <a:gd name="connsiteY264" fmla="*/ 1045306 h 1960491"/>
                <a:gd name="connsiteX265" fmla="*/ 2009412 w 3296788"/>
                <a:gd name="connsiteY265" fmla="*/ 1045953 h 1960491"/>
                <a:gd name="connsiteX266" fmla="*/ 1924828 w 3296788"/>
                <a:gd name="connsiteY266" fmla="*/ 998066 h 1960491"/>
                <a:gd name="connsiteX267" fmla="*/ 1924828 w 3296788"/>
                <a:gd name="connsiteY267" fmla="*/ 966357 h 1960491"/>
                <a:gd name="connsiteX268" fmla="*/ 2015919 w 3296788"/>
                <a:gd name="connsiteY268" fmla="*/ 911999 h 1960491"/>
                <a:gd name="connsiteX269" fmla="*/ 2032754 w 3296788"/>
                <a:gd name="connsiteY269" fmla="*/ 907308 h 1960491"/>
                <a:gd name="connsiteX270" fmla="*/ 883512 w 3296788"/>
                <a:gd name="connsiteY270" fmla="*/ 904111 h 1960491"/>
                <a:gd name="connsiteX271" fmla="*/ 899860 w 3296788"/>
                <a:gd name="connsiteY271" fmla="*/ 907849 h 1960491"/>
                <a:gd name="connsiteX272" fmla="*/ 986396 w 3296788"/>
                <a:gd name="connsiteY272" fmla="*/ 956597 h 1960491"/>
                <a:gd name="connsiteX273" fmla="*/ 986396 w 3296788"/>
                <a:gd name="connsiteY273" fmla="*/ 987796 h 1960491"/>
                <a:gd name="connsiteX274" fmla="*/ 893353 w 3296788"/>
                <a:gd name="connsiteY274" fmla="*/ 1042394 h 1960491"/>
                <a:gd name="connsiteX275" fmla="*/ 860170 w 3296788"/>
                <a:gd name="connsiteY275" fmla="*/ 1043044 h 1960491"/>
                <a:gd name="connsiteX276" fmla="*/ 775586 w 3296788"/>
                <a:gd name="connsiteY276" fmla="*/ 994946 h 1960491"/>
                <a:gd name="connsiteX277" fmla="*/ 775586 w 3296788"/>
                <a:gd name="connsiteY277" fmla="*/ 963097 h 1960491"/>
                <a:gd name="connsiteX278" fmla="*/ 866677 w 3296788"/>
                <a:gd name="connsiteY278" fmla="*/ 909149 h 1960491"/>
                <a:gd name="connsiteX279" fmla="*/ 883512 w 3296788"/>
                <a:gd name="connsiteY279" fmla="*/ 904111 h 1960491"/>
                <a:gd name="connsiteX280" fmla="*/ 1649432 w 3296788"/>
                <a:gd name="connsiteY280" fmla="*/ 904110 h 1960491"/>
                <a:gd name="connsiteX281" fmla="*/ 1666023 w 3296788"/>
                <a:gd name="connsiteY281" fmla="*/ 907848 h 1960491"/>
                <a:gd name="connsiteX282" fmla="*/ 1752559 w 3296788"/>
                <a:gd name="connsiteY282" fmla="*/ 956596 h 1960491"/>
                <a:gd name="connsiteX283" fmla="*/ 1751908 w 3296788"/>
                <a:gd name="connsiteY283" fmla="*/ 987795 h 1960491"/>
                <a:gd name="connsiteX284" fmla="*/ 1659516 w 3296788"/>
                <a:gd name="connsiteY284" fmla="*/ 1042393 h 1960491"/>
                <a:gd name="connsiteX285" fmla="*/ 1625683 w 3296788"/>
                <a:gd name="connsiteY285" fmla="*/ 1043043 h 1960491"/>
                <a:gd name="connsiteX286" fmla="*/ 1541749 w 3296788"/>
                <a:gd name="connsiteY286" fmla="*/ 994945 h 1960491"/>
                <a:gd name="connsiteX287" fmla="*/ 1541749 w 3296788"/>
                <a:gd name="connsiteY287" fmla="*/ 963096 h 1960491"/>
                <a:gd name="connsiteX288" fmla="*/ 1632840 w 3296788"/>
                <a:gd name="connsiteY288" fmla="*/ 909148 h 1960491"/>
                <a:gd name="connsiteX289" fmla="*/ 1649432 w 3296788"/>
                <a:gd name="connsiteY289" fmla="*/ 904110 h 1960491"/>
                <a:gd name="connsiteX290" fmla="*/ 1266681 w 3296788"/>
                <a:gd name="connsiteY290" fmla="*/ 898432 h 1960491"/>
                <a:gd name="connsiteX291" fmla="*/ 1283318 w 3296788"/>
                <a:gd name="connsiteY291" fmla="*/ 902738 h 1960491"/>
                <a:gd name="connsiteX292" fmla="*/ 1370094 w 3296788"/>
                <a:gd name="connsiteY292" fmla="*/ 950836 h 1960491"/>
                <a:gd name="connsiteX293" fmla="*/ 1369441 w 3296788"/>
                <a:gd name="connsiteY293" fmla="*/ 982685 h 1960491"/>
                <a:gd name="connsiteX294" fmla="*/ 1276794 w 3296788"/>
                <a:gd name="connsiteY294" fmla="*/ 1037283 h 1960491"/>
                <a:gd name="connsiteX295" fmla="*/ 1242867 w 3296788"/>
                <a:gd name="connsiteY295" fmla="*/ 1037283 h 1960491"/>
                <a:gd name="connsiteX296" fmla="*/ 1158049 w 3296788"/>
                <a:gd name="connsiteY296" fmla="*/ 989185 h 1960491"/>
                <a:gd name="connsiteX297" fmla="*/ 1158049 w 3296788"/>
                <a:gd name="connsiteY297" fmla="*/ 957986 h 1960491"/>
                <a:gd name="connsiteX298" fmla="*/ 1250044 w 3296788"/>
                <a:gd name="connsiteY298" fmla="*/ 903388 h 1960491"/>
                <a:gd name="connsiteX299" fmla="*/ 1266681 w 3296788"/>
                <a:gd name="connsiteY299" fmla="*/ 898432 h 1960491"/>
                <a:gd name="connsiteX300" fmla="*/ 2608815 w 3296788"/>
                <a:gd name="connsiteY300" fmla="*/ 800737 h 1960491"/>
                <a:gd name="connsiteX301" fmla="*/ 2625163 w 3296788"/>
                <a:gd name="connsiteY301" fmla="*/ 804781 h 1960491"/>
                <a:gd name="connsiteX302" fmla="*/ 2711699 w 3296788"/>
                <a:gd name="connsiteY302" fmla="*/ 853315 h 1960491"/>
                <a:gd name="connsiteX303" fmla="*/ 2711699 w 3296788"/>
                <a:gd name="connsiteY303" fmla="*/ 885023 h 1960491"/>
                <a:gd name="connsiteX304" fmla="*/ 2618656 w 3296788"/>
                <a:gd name="connsiteY304" fmla="*/ 938734 h 1960491"/>
                <a:gd name="connsiteX305" fmla="*/ 2585473 w 3296788"/>
                <a:gd name="connsiteY305" fmla="*/ 939381 h 1960491"/>
                <a:gd name="connsiteX306" fmla="*/ 2500889 w 3296788"/>
                <a:gd name="connsiteY306" fmla="*/ 891495 h 1960491"/>
                <a:gd name="connsiteX307" fmla="*/ 2500889 w 3296788"/>
                <a:gd name="connsiteY307" fmla="*/ 859786 h 1960491"/>
                <a:gd name="connsiteX308" fmla="*/ 2591980 w 3296788"/>
                <a:gd name="connsiteY308" fmla="*/ 805428 h 1960491"/>
                <a:gd name="connsiteX309" fmla="*/ 2608815 w 3296788"/>
                <a:gd name="connsiteY309" fmla="*/ 800737 h 1960491"/>
                <a:gd name="connsiteX310" fmla="*/ 2225492 w 3296788"/>
                <a:gd name="connsiteY310" fmla="*/ 794740 h 1960491"/>
                <a:gd name="connsiteX311" fmla="*/ 2242083 w 3296788"/>
                <a:gd name="connsiteY311" fmla="*/ 799046 h 1960491"/>
                <a:gd name="connsiteX312" fmla="*/ 2328619 w 3296788"/>
                <a:gd name="connsiteY312" fmla="*/ 847144 h 1960491"/>
                <a:gd name="connsiteX313" fmla="*/ 2327968 w 3296788"/>
                <a:gd name="connsiteY313" fmla="*/ 878343 h 1960491"/>
                <a:gd name="connsiteX314" fmla="*/ 2235576 w 3296788"/>
                <a:gd name="connsiteY314" fmla="*/ 932941 h 1960491"/>
                <a:gd name="connsiteX315" fmla="*/ 2201743 w 3296788"/>
                <a:gd name="connsiteY315" fmla="*/ 933591 h 1960491"/>
                <a:gd name="connsiteX316" fmla="*/ 2117809 w 3296788"/>
                <a:gd name="connsiteY316" fmla="*/ 885493 h 1960491"/>
                <a:gd name="connsiteX317" fmla="*/ 2117809 w 3296788"/>
                <a:gd name="connsiteY317" fmla="*/ 853644 h 1960491"/>
                <a:gd name="connsiteX318" fmla="*/ 2208900 w 3296788"/>
                <a:gd name="connsiteY318" fmla="*/ 799696 h 1960491"/>
                <a:gd name="connsiteX319" fmla="*/ 2225492 w 3296788"/>
                <a:gd name="connsiteY319" fmla="*/ 794740 h 1960491"/>
                <a:gd name="connsiteX320" fmla="*/ 1076248 w 3296788"/>
                <a:gd name="connsiteY320" fmla="*/ 791861 h 1960491"/>
                <a:gd name="connsiteX321" fmla="*/ 1092840 w 3296788"/>
                <a:gd name="connsiteY321" fmla="*/ 796167 h 1960491"/>
                <a:gd name="connsiteX322" fmla="*/ 1179376 w 3296788"/>
                <a:gd name="connsiteY322" fmla="*/ 844265 h 1960491"/>
                <a:gd name="connsiteX323" fmla="*/ 1178725 w 3296788"/>
                <a:gd name="connsiteY323" fmla="*/ 876114 h 1960491"/>
                <a:gd name="connsiteX324" fmla="*/ 1086333 w 3296788"/>
                <a:gd name="connsiteY324" fmla="*/ 930713 h 1960491"/>
                <a:gd name="connsiteX325" fmla="*/ 1053150 w 3296788"/>
                <a:gd name="connsiteY325" fmla="*/ 930713 h 1960491"/>
                <a:gd name="connsiteX326" fmla="*/ 968566 w 3296788"/>
                <a:gd name="connsiteY326" fmla="*/ 882614 h 1960491"/>
                <a:gd name="connsiteX327" fmla="*/ 968566 w 3296788"/>
                <a:gd name="connsiteY327" fmla="*/ 851415 h 1960491"/>
                <a:gd name="connsiteX328" fmla="*/ 1059657 w 3296788"/>
                <a:gd name="connsiteY328" fmla="*/ 796817 h 1960491"/>
                <a:gd name="connsiteX329" fmla="*/ 1076248 w 3296788"/>
                <a:gd name="connsiteY329" fmla="*/ 791861 h 1960491"/>
                <a:gd name="connsiteX330" fmla="*/ 1842422 w 3296788"/>
                <a:gd name="connsiteY330" fmla="*/ 791860 h 1960491"/>
                <a:gd name="connsiteX331" fmla="*/ 1859105 w 3296788"/>
                <a:gd name="connsiteY331" fmla="*/ 796166 h 1960491"/>
                <a:gd name="connsiteX332" fmla="*/ 1946120 w 3296788"/>
                <a:gd name="connsiteY332" fmla="*/ 844264 h 1960491"/>
                <a:gd name="connsiteX333" fmla="*/ 1945466 w 3296788"/>
                <a:gd name="connsiteY333" fmla="*/ 876113 h 1960491"/>
                <a:gd name="connsiteX334" fmla="*/ 1852562 w 3296788"/>
                <a:gd name="connsiteY334" fmla="*/ 930712 h 1960491"/>
                <a:gd name="connsiteX335" fmla="*/ 1818541 w 3296788"/>
                <a:gd name="connsiteY335" fmla="*/ 930712 h 1960491"/>
                <a:gd name="connsiteX336" fmla="*/ 1734143 w 3296788"/>
                <a:gd name="connsiteY336" fmla="*/ 882613 h 1960491"/>
                <a:gd name="connsiteX337" fmla="*/ 1734143 w 3296788"/>
                <a:gd name="connsiteY337" fmla="*/ 851414 h 1960491"/>
                <a:gd name="connsiteX338" fmla="*/ 1825738 w 3296788"/>
                <a:gd name="connsiteY338" fmla="*/ 796816 h 1960491"/>
                <a:gd name="connsiteX339" fmla="*/ 1842422 w 3296788"/>
                <a:gd name="connsiteY339" fmla="*/ 791860 h 1960491"/>
                <a:gd name="connsiteX340" fmla="*/ 1459574 w 3296788"/>
                <a:gd name="connsiteY340" fmla="*/ 785938 h 1960491"/>
                <a:gd name="connsiteX341" fmla="*/ 1475922 w 3296788"/>
                <a:gd name="connsiteY341" fmla="*/ 789757 h 1960491"/>
                <a:gd name="connsiteX342" fmla="*/ 1562458 w 3296788"/>
                <a:gd name="connsiteY342" fmla="*/ 837855 h 1960491"/>
                <a:gd name="connsiteX343" fmla="*/ 1562458 w 3296788"/>
                <a:gd name="connsiteY343" fmla="*/ 869704 h 1960491"/>
                <a:gd name="connsiteX344" fmla="*/ 1469415 w 3296788"/>
                <a:gd name="connsiteY344" fmla="*/ 924303 h 1960491"/>
                <a:gd name="connsiteX345" fmla="*/ 1436232 w 3296788"/>
                <a:gd name="connsiteY345" fmla="*/ 924953 h 1960491"/>
                <a:gd name="connsiteX346" fmla="*/ 1351648 w 3296788"/>
                <a:gd name="connsiteY346" fmla="*/ 876204 h 1960491"/>
                <a:gd name="connsiteX347" fmla="*/ 1351648 w 3296788"/>
                <a:gd name="connsiteY347" fmla="*/ 845005 h 1960491"/>
                <a:gd name="connsiteX348" fmla="*/ 1442739 w 3296788"/>
                <a:gd name="connsiteY348" fmla="*/ 790407 h 1960491"/>
                <a:gd name="connsiteX349" fmla="*/ 1459574 w 3296788"/>
                <a:gd name="connsiteY349" fmla="*/ 785938 h 1960491"/>
                <a:gd name="connsiteX350" fmla="*/ 2801553 w 3296788"/>
                <a:gd name="connsiteY350" fmla="*/ 688169 h 1960491"/>
                <a:gd name="connsiteX351" fmla="*/ 2818144 w 3296788"/>
                <a:gd name="connsiteY351" fmla="*/ 692475 h 1960491"/>
                <a:gd name="connsiteX352" fmla="*/ 2904680 w 3296788"/>
                <a:gd name="connsiteY352" fmla="*/ 740574 h 1960491"/>
                <a:gd name="connsiteX353" fmla="*/ 2904029 w 3296788"/>
                <a:gd name="connsiteY353" fmla="*/ 771773 h 1960491"/>
                <a:gd name="connsiteX354" fmla="*/ 2811637 w 3296788"/>
                <a:gd name="connsiteY354" fmla="*/ 826371 h 1960491"/>
                <a:gd name="connsiteX355" fmla="*/ 2777804 w 3296788"/>
                <a:gd name="connsiteY355" fmla="*/ 827021 h 1960491"/>
                <a:gd name="connsiteX356" fmla="*/ 2693870 w 3296788"/>
                <a:gd name="connsiteY356" fmla="*/ 778273 h 1960491"/>
                <a:gd name="connsiteX357" fmla="*/ 2693870 w 3296788"/>
                <a:gd name="connsiteY357" fmla="*/ 747074 h 1960491"/>
                <a:gd name="connsiteX358" fmla="*/ 2784961 w 3296788"/>
                <a:gd name="connsiteY358" fmla="*/ 693125 h 1960491"/>
                <a:gd name="connsiteX359" fmla="*/ 2801553 w 3296788"/>
                <a:gd name="connsiteY359" fmla="*/ 688169 h 1960491"/>
                <a:gd name="connsiteX360" fmla="*/ 2418803 w 3296788"/>
                <a:gd name="connsiteY360" fmla="*/ 682409 h 1960491"/>
                <a:gd name="connsiteX361" fmla="*/ 2435440 w 3296788"/>
                <a:gd name="connsiteY361" fmla="*/ 686715 h 1960491"/>
                <a:gd name="connsiteX362" fmla="*/ 2522216 w 3296788"/>
                <a:gd name="connsiteY362" fmla="*/ 734814 h 1960491"/>
                <a:gd name="connsiteX363" fmla="*/ 2521563 w 3296788"/>
                <a:gd name="connsiteY363" fmla="*/ 766663 h 1960491"/>
                <a:gd name="connsiteX364" fmla="*/ 2428916 w 3296788"/>
                <a:gd name="connsiteY364" fmla="*/ 821261 h 1960491"/>
                <a:gd name="connsiteX365" fmla="*/ 2394989 w 3296788"/>
                <a:gd name="connsiteY365" fmla="*/ 821261 h 1960491"/>
                <a:gd name="connsiteX366" fmla="*/ 2310171 w 3296788"/>
                <a:gd name="connsiteY366" fmla="*/ 773163 h 1960491"/>
                <a:gd name="connsiteX367" fmla="*/ 2310171 w 3296788"/>
                <a:gd name="connsiteY367" fmla="*/ 741314 h 1960491"/>
                <a:gd name="connsiteX368" fmla="*/ 2402166 w 3296788"/>
                <a:gd name="connsiteY368" fmla="*/ 687365 h 1960491"/>
                <a:gd name="connsiteX369" fmla="*/ 2418803 w 3296788"/>
                <a:gd name="connsiteY369" fmla="*/ 682409 h 1960491"/>
                <a:gd name="connsiteX370" fmla="*/ 1266680 w 3296788"/>
                <a:gd name="connsiteY370" fmla="*/ 676649 h 1960491"/>
                <a:gd name="connsiteX371" fmla="*/ 1283317 w 3296788"/>
                <a:gd name="connsiteY371" fmla="*/ 680955 h 1960491"/>
                <a:gd name="connsiteX372" fmla="*/ 1370093 w 3296788"/>
                <a:gd name="connsiteY372" fmla="*/ 729053 h 1960491"/>
                <a:gd name="connsiteX373" fmla="*/ 1369440 w 3296788"/>
                <a:gd name="connsiteY373" fmla="*/ 760902 h 1960491"/>
                <a:gd name="connsiteX374" fmla="*/ 1276793 w 3296788"/>
                <a:gd name="connsiteY374" fmla="*/ 815501 h 1960491"/>
                <a:gd name="connsiteX375" fmla="*/ 1242866 w 3296788"/>
                <a:gd name="connsiteY375" fmla="*/ 816151 h 1960491"/>
                <a:gd name="connsiteX376" fmla="*/ 1158048 w 3296788"/>
                <a:gd name="connsiteY376" fmla="*/ 767402 h 1960491"/>
                <a:gd name="connsiteX377" fmla="*/ 1158048 w 3296788"/>
                <a:gd name="connsiteY377" fmla="*/ 736203 h 1960491"/>
                <a:gd name="connsiteX378" fmla="*/ 1250043 w 3296788"/>
                <a:gd name="connsiteY378" fmla="*/ 681605 h 1960491"/>
                <a:gd name="connsiteX379" fmla="*/ 1266680 w 3296788"/>
                <a:gd name="connsiteY379" fmla="*/ 676649 h 1960491"/>
                <a:gd name="connsiteX380" fmla="*/ 2032754 w 3296788"/>
                <a:gd name="connsiteY380" fmla="*/ 676648 h 1960491"/>
                <a:gd name="connsiteX381" fmla="*/ 2049102 w 3296788"/>
                <a:gd name="connsiteY381" fmla="*/ 680954 h 1960491"/>
                <a:gd name="connsiteX382" fmla="*/ 2135638 w 3296788"/>
                <a:gd name="connsiteY382" fmla="*/ 729052 h 1960491"/>
                <a:gd name="connsiteX383" fmla="*/ 2135638 w 3296788"/>
                <a:gd name="connsiteY383" fmla="*/ 760901 h 1960491"/>
                <a:gd name="connsiteX384" fmla="*/ 2042595 w 3296788"/>
                <a:gd name="connsiteY384" fmla="*/ 815500 h 1960491"/>
                <a:gd name="connsiteX385" fmla="*/ 2009412 w 3296788"/>
                <a:gd name="connsiteY385" fmla="*/ 816150 h 1960491"/>
                <a:gd name="connsiteX386" fmla="*/ 1924828 w 3296788"/>
                <a:gd name="connsiteY386" fmla="*/ 767401 h 1960491"/>
                <a:gd name="connsiteX387" fmla="*/ 1924828 w 3296788"/>
                <a:gd name="connsiteY387" fmla="*/ 736202 h 1960491"/>
                <a:gd name="connsiteX388" fmla="*/ 2015919 w 3296788"/>
                <a:gd name="connsiteY388" fmla="*/ 681604 h 1960491"/>
                <a:gd name="connsiteX389" fmla="*/ 2032754 w 3296788"/>
                <a:gd name="connsiteY389" fmla="*/ 676648 h 1960491"/>
                <a:gd name="connsiteX390" fmla="*/ 1649431 w 3296788"/>
                <a:gd name="connsiteY390" fmla="*/ 674084 h 1960491"/>
                <a:gd name="connsiteX391" fmla="*/ 1666022 w 3296788"/>
                <a:gd name="connsiteY391" fmla="*/ 678695 h 1960491"/>
                <a:gd name="connsiteX392" fmla="*/ 1752558 w 3296788"/>
                <a:gd name="connsiteY392" fmla="*/ 726581 h 1960491"/>
                <a:gd name="connsiteX393" fmla="*/ 1751907 w 3296788"/>
                <a:gd name="connsiteY393" fmla="*/ 757643 h 1960491"/>
                <a:gd name="connsiteX394" fmla="*/ 1659515 w 3296788"/>
                <a:gd name="connsiteY394" fmla="*/ 812000 h 1960491"/>
                <a:gd name="connsiteX395" fmla="*/ 1625682 w 3296788"/>
                <a:gd name="connsiteY395" fmla="*/ 812648 h 1960491"/>
                <a:gd name="connsiteX396" fmla="*/ 1541748 w 3296788"/>
                <a:gd name="connsiteY396" fmla="*/ 764114 h 1960491"/>
                <a:gd name="connsiteX397" fmla="*/ 1541748 w 3296788"/>
                <a:gd name="connsiteY397" fmla="*/ 733053 h 1960491"/>
                <a:gd name="connsiteX398" fmla="*/ 1632839 w 3296788"/>
                <a:gd name="connsiteY398" fmla="*/ 678695 h 1960491"/>
                <a:gd name="connsiteX399" fmla="*/ 1649431 w 3296788"/>
                <a:gd name="connsiteY399" fmla="*/ 674084 h 1960491"/>
                <a:gd name="connsiteX400" fmla="*/ 2991739 w 3296788"/>
                <a:gd name="connsiteY400" fmla="*/ 575837 h 1960491"/>
                <a:gd name="connsiteX401" fmla="*/ 3008621 w 3296788"/>
                <a:gd name="connsiteY401" fmla="*/ 580143 h 1960491"/>
                <a:gd name="connsiteX402" fmla="*/ 3095397 w 3296788"/>
                <a:gd name="connsiteY402" fmla="*/ 628241 h 1960491"/>
                <a:gd name="connsiteX403" fmla="*/ 3094744 w 3296788"/>
                <a:gd name="connsiteY403" fmla="*/ 660090 h 1960491"/>
                <a:gd name="connsiteX404" fmla="*/ 3002097 w 3296788"/>
                <a:gd name="connsiteY404" fmla="*/ 714688 h 1960491"/>
                <a:gd name="connsiteX405" fmla="*/ 2968170 w 3296788"/>
                <a:gd name="connsiteY405" fmla="*/ 714688 h 1960491"/>
                <a:gd name="connsiteX406" fmla="*/ 2883352 w 3296788"/>
                <a:gd name="connsiteY406" fmla="*/ 666590 h 1960491"/>
                <a:gd name="connsiteX407" fmla="*/ 2883352 w 3296788"/>
                <a:gd name="connsiteY407" fmla="*/ 634741 h 1960491"/>
                <a:gd name="connsiteX408" fmla="*/ 2975347 w 3296788"/>
                <a:gd name="connsiteY408" fmla="*/ 580793 h 1960491"/>
                <a:gd name="connsiteX409" fmla="*/ 2991739 w 3296788"/>
                <a:gd name="connsiteY409" fmla="*/ 575837 h 1960491"/>
                <a:gd name="connsiteX410" fmla="*/ 2608815 w 3296788"/>
                <a:gd name="connsiteY410" fmla="*/ 570076 h 1960491"/>
                <a:gd name="connsiteX411" fmla="*/ 2625163 w 3296788"/>
                <a:gd name="connsiteY411" fmla="*/ 574382 h 1960491"/>
                <a:gd name="connsiteX412" fmla="*/ 2711699 w 3296788"/>
                <a:gd name="connsiteY412" fmla="*/ 622480 h 1960491"/>
                <a:gd name="connsiteX413" fmla="*/ 2711699 w 3296788"/>
                <a:gd name="connsiteY413" fmla="*/ 654329 h 1960491"/>
                <a:gd name="connsiteX414" fmla="*/ 2618656 w 3296788"/>
                <a:gd name="connsiteY414" fmla="*/ 708927 h 1960491"/>
                <a:gd name="connsiteX415" fmla="*/ 2585473 w 3296788"/>
                <a:gd name="connsiteY415" fmla="*/ 708927 h 1960491"/>
                <a:gd name="connsiteX416" fmla="*/ 2500889 w 3296788"/>
                <a:gd name="connsiteY416" fmla="*/ 660829 h 1960491"/>
                <a:gd name="connsiteX417" fmla="*/ 2500889 w 3296788"/>
                <a:gd name="connsiteY417" fmla="*/ 629630 h 1960491"/>
                <a:gd name="connsiteX418" fmla="*/ 2591980 w 3296788"/>
                <a:gd name="connsiteY418" fmla="*/ 575032 h 1960491"/>
                <a:gd name="connsiteX419" fmla="*/ 2608815 w 3296788"/>
                <a:gd name="connsiteY419" fmla="*/ 570076 h 1960491"/>
                <a:gd name="connsiteX420" fmla="*/ 1459573 w 3296788"/>
                <a:gd name="connsiteY420" fmla="*/ 564552 h 1960491"/>
                <a:gd name="connsiteX421" fmla="*/ 1475921 w 3296788"/>
                <a:gd name="connsiteY421" fmla="*/ 568597 h 1960491"/>
                <a:gd name="connsiteX422" fmla="*/ 1562457 w 3296788"/>
                <a:gd name="connsiteY422" fmla="*/ 617130 h 1960491"/>
                <a:gd name="connsiteX423" fmla="*/ 1562457 w 3296788"/>
                <a:gd name="connsiteY423" fmla="*/ 648192 h 1960491"/>
                <a:gd name="connsiteX424" fmla="*/ 1469414 w 3296788"/>
                <a:gd name="connsiteY424" fmla="*/ 702549 h 1960491"/>
                <a:gd name="connsiteX425" fmla="*/ 1436231 w 3296788"/>
                <a:gd name="connsiteY425" fmla="*/ 703197 h 1960491"/>
                <a:gd name="connsiteX426" fmla="*/ 1351647 w 3296788"/>
                <a:gd name="connsiteY426" fmla="*/ 654663 h 1960491"/>
                <a:gd name="connsiteX427" fmla="*/ 1351647 w 3296788"/>
                <a:gd name="connsiteY427" fmla="*/ 623602 h 1960491"/>
                <a:gd name="connsiteX428" fmla="*/ 1442738 w 3296788"/>
                <a:gd name="connsiteY428" fmla="*/ 569244 h 1960491"/>
                <a:gd name="connsiteX429" fmla="*/ 1459573 w 3296788"/>
                <a:gd name="connsiteY429" fmla="*/ 564552 h 1960491"/>
                <a:gd name="connsiteX430" fmla="*/ 2225491 w 3296788"/>
                <a:gd name="connsiteY430" fmla="*/ 564551 h 1960491"/>
                <a:gd name="connsiteX431" fmla="*/ 2242083 w 3296788"/>
                <a:gd name="connsiteY431" fmla="*/ 568596 h 1960491"/>
                <a:gd name="connsiteX432" fmla="*/ 2328619 w 3296788"/>
                <a:gd name="connsiteY432" fmla="*/ 617129 h 1960491"/>
                <a:gd name="connsiteX433" fmla="*/ 2327968 w 3296788"/>
                <a:gd name="connsiteY433" fmla="*/ 648191 h 1960491"/>
                <a:gd name="connsiteX434" fmla="*/ 2235576 w 3296788"/>
                <a:gd name="connsiteY434" fmla="*/ 702548 h 1960491"/>
                <a:gd name="connsiteX435" fmla="*/ 2201743 w 3296788"/>
                <a:gd name="connsiteY435" fmla="*/ 703196 h 1960491"/>
                <a:gd name="connsiteX436" fmla="*/ 2117809 w 3296788"/>
                <a:gd name="connsiteY436" fmla="*/ 654662 h 1960491"/>
                <a:gd name="connsiteX437" fmla="*/ 2117809 w 3296788"/>
                <a:gd name="connsiteY437" fmla="*/ 623601 h 1960491"/>
                <a:gd name="connsiteX438" fmla="*/ 2208900 w 3296788"/>
                <a:gd name="connsiteY438" fmla="*/ 569243 h 1960491"/>
                <a:gd name="connsiteX439" fmla="*/ 2225491 w 3296788"/>
                <a:gd name="connsiteY439" fmla="*/ 564551 h 1960491"/>
                <a:gd name="connsiteX440" fmla="*/ 1842421 w 3296788"/>
                <a:gd name="connsiteY440" fmla="*/ 561274 h 1960491"/>
                <a:gd name="connsiteX441" fmla="*/ 1859104 w 3296788"/>
                <a:gd name="connsiteY441" fmla="*/ 565093 h 1960491"/>
                <a:gd name="connsiteX442" fmla="*/ 1946119 w 3296788"/>
                <a:gd name="connsiteY442" fmla="*/ 613841 h 1960491"/>
                <a:gd name="connsiteX443" fmla="*/ 1945465 w 3296788"/>
                <a:gd name="connsiteY443" fmla="*/ 645690 h 1960491"/>
                <a:gd name="connsiteX444" fmla="*/ 1852561 w 3296788"/>
                <a:gd name="connsiteY444" fmla="*/ 699639 h 1960491"/>
                <a:gd name="connsiteX445" fmla="*/ 1818540 w 3296788"/>
                <a:gd name="connsiteY445" fmla="*/ 700289 h 1960491"/>
                <a:gd name="connsiteX446" fmla="*/ 1734142 w 3296788"/>
                <a:gd name="connsiteY446" fmla="*/ 652190 h 1960491"/>
                <a:gd name="connsiteX447" fmla="*/ 1734142 w 3296788"/>
                <a:gd name="connsiteY447" fmla="*/ 620341 h 1960491"/>
                <a:gd name="connsiteX448" fmla="*/ 1825737 w 3296788"/>
                <a:gd name="connsiteY448" fmla="*/ 565743 h 1960491"/>
                <a:gd name="connsiteX449" fmla="*/ 1842421 w 3296788"/>
                <a:gd name="connsiteY449" fmla="*/ 561274 h 1960491"/>
                <a:gd name="connsiteX450" fmla="*/ 3184875 w 3296788"/>
                <a:gd name="connsiteY450" fmla="*/ 463507 h 1960491"/>
                <a:gd name="connsiteX451" fmla="*/ 3201223 w 3296788"/>
                <a:gd name="connsiteY451" fmla="*/ 467813 h 1960491"/>
                <a:gd name="connsiteX452" fmla="*/ 3287759 w 3296788"/>
                <a:gd name="connsiteY452" fmla="*/ 515912 h 1960491"/>
                <a:gd name="connsiteX453" fmla="*/ 3287759 w 3296788"/>
                <a:gd name="connsiteY453" fmla="*/ 547761 h 1960491"/>
                <a:gd name="connsiteX454" fmla="*/ 3194716 w 3296788"/>
                <a:gd name="connsiteY454" fmla="*/ 602359 h 1960491"/>
                <a:gd name="connsiteX455" fmla="*/ 3161533 w 3296788"/>
                <a:gd name="connsiteY455" fmla="*/ 603009 h 1960491"/>
                <a:gd name="connsiteX456" fmla="*/ 3076949 w 3296788"/>
                <a:gd name="connsiteY456" fmla="*/ 554261 h 1960491"/>
                <a:gd name="connsiteX457" fmla="*/ 3076949 w 3296788"/>
                <a:gd name="connsiteY457" fmla="*/ 523062 h 1960491"/>
                <a:gd name="connsiteX458" fmla="*/ 3168040 w 3296788"/>
                <a:gd name="connsiteY458" fmla="*/ 468463 h 1960491"/>
                <a:gd name="connsiteX459" fmla="*/ 3184875 w 3296788"/>
                <a:gd name="connsiteY459" fmla="*/ 463507 h 1960491"/>
                <a:gd name="connsiteX460" fmla="*/ 2801554 w 3296788"/>
                <a:gd name="connsiteY460" fmla="*/ 457982 h 1960491"/>
                <a:gd name="connsiteX461" fmla="*/ 2818145 w 3296788"/>
                <a:gd name="connsiteY461" fmla="*/ 462026 h 1960491"/>
                <a:gd name="connsiteX462" fmla="*/ 2904681 w 3296788"/>
                <a:gd name="connsiteY462" fmla="*/ 509913 h 1960491"/>
                <a:gd name="connsiteX463" fmla="*/ 2904030 w 3296788"/>
                <a:gd name="connsiteY463" fmla="*/ 541622 h 1960491"/>
                <a:gd name="connsiteX464" fmla="*/ 2811638 w 3296788"/>
                <a:gd name="connsiteY464" fmla="*/ 595980 h 1960491"/>
                <a:gd name="connsiteX465" fmla="*/ 2777805 w 3296788"/>
                <a:gd name="connsiteY465" fmla="*/ 596627 h 1960491"/>
                <a:gd name="connsiteX466" fmla="*/ 2693871 w 3296788"/>
                <a:gd name="connsiteY466" fmla="*/ 548093 h 1960491"/>
                <a:gd name="connsiteX467" fmla="*/ 2693871 w 3296788"/>
                <a:gd name="connsiteY467" fmla="*/ 516384 h 1960491"/>
                <a:gd name="connsiteX468" fmla="*/ 2784962 w 3296788"/>
                <a:gd name="connsiteY468" fmla="*/ 462673 h 1960491"/>
                <a:gd name="connsiteX469" fmla="*/ 2801554 w 3296788"/>
                <a:gd name="connsiteY469" fmla="*/ 457982 h 1960491"/>
                <a:gd name="connsiteX470" fmla="*/ 2418803 w 3296788"/>
                <a:gd name="connsiteY470" fmla="*/ 452220 h 1960491"/>
                <a:gd name="connsiteX471" fmla="*/ 2435440 w 3296788"/>
                <a:gd name="connsiteY471" fmla="*/ 456264 h 1960491"/>
                <a:gd name="connsiteX472" fmla="*/ 2522216 w 3296788"/>
                <a:gd name="connsiteY472" fmla="*/ 504798 h 1960491"/>
                <a:gd name="connsiteX473" fmla="*/ 2521563 w 3296788"/>
                <a:gd name="connsiteY473" fmla="*/ 536507 h 1960491"/>
                <a:gd name="connsiteX474" fmla="*/ 2428916 w 3296788"/>
                <a:gd name="connsiteY474" fmla="*/ 590218 h 1960491"/>
                <a:gd name="connsiteX475" fmla="*/ 2394989 w 3296788"/>
                <a:gd name="connsiteY475" fmla="*/ 590865 h 1960491"/>
                <a:gd name="connsiteX476" fmla="*/ 2310171 w 3296788"/>
                <a:gd name="connsiteY476" fmla="*/ 542978 h 1960491"/>
                <a:gd name="connsiteX477" fmla="*/ 2310171 w 3296788"/>
                <a:gd name="connsiteY477" fmla="*/ 511269 h 1960491"/>
                <a:gd name="connsiteX478" fmla="*/ 2402166 w 3296788"/>
                <a:gd name="connsiteY478" fmla="*/ 456911 h 1960491"/>
                <a:gd name="connsiteX479" fmla="*/ 2418803 w 3296788"/>
                <a:gd name="connsiteY479" fmla="*/ 452220 h 1960491"/>
                <a:gd name="connsiteX480" fmla="*/ 1649430 w 3296788"/>
                <a:gd name="connsiteY480" fmla="*/ 452220 h 1960491"/>
                <a:gd name="connsiteX481" fmla="*/ 1666021 w 3296788"/>
                <a:gd name="connsiteY481" fmla="*/ 456265 h 1960491"/>
                <a:gd name="connsiteX482" fmla="*/ 1752557 w 3296788"/>
                <a:gd name="connsiteY482" fmla="*/ 504799 h 1960491"/>
                <a:gd name="connsiteX483" fmla="*/ 1751906 w 3296788"/>
                <a:gd name="connsiteY483" fmla="*/ 536508 h 1960491"/>
                <a:gd name="connsiteX484" fmla="*/ 1659514 w 3296788"/>
                <a:gd name="connsiteY484" fmla="*/ 590218 h 1960491"/>
                <a:gd name="connsiteX485" fmla="*/ 1625681 w 3296788"/>
                <a:gd name="connsiteY485" fmla="*/ 590866 h 1960491"/>
                <a:gd name="connsiteX486" fmla="*/ 1541747 w 3296788"/>
                <a:gd name="connsiteY486" fmla="*/ 542979 h 1960491"/>
                <a:gd name="connsiteX487" fmla="*/ 1541747 w 3296788"/>
                <a:gd name="connsiteY487" fmla="*/ 511270 h 1960491"/>
                <a:gd name="connsiteX488" fmla="*/ 1632838 w 3296788"/>
                <a:gd name="connsiteY488" fmla="*/ 456912 h 1960491"/>
                <a:gd name="connsiteX489" fmla="*/ 1649430 w 3296788"/>
                <a:gd name="connsiteY489" fmla="*/ 452220 h 1960491"/>
                <a:gd name="connsiteX490" fmla="*/ 2032754 w 3296788"/>
                <a:gd name="connsiteY490" fmla="*/ 446217 h 1960491"/>
                <a:gd name="connsiteX491" fmla="*/ 2049102 w 3296788"/>
                <a:gd name="connsiteY491" fmla="*/ 450504 h 1960491"/>
                <a:gd name="connsiteX492" fmla="*/ 2135638 w 3296788"/>
                <a:gd name="connsiteY492" fmla="*/ 498391 h 1960491"/>
                <a:gd name="connsiteX493" fmla="*/ 2135638 w 3296788"/>
                <a:gd name="connsiteY493" fmla="*/ 529453 h 1960491"/>
                <a:gd name="connsiteX494" fmla="*/ 2042595 w 3296788"/>
                <a:gd name="connsiteY494" fmla="*/ 584458 h 1960491"/>
                <a:gd name="connsiteX495" fmla="*/ 2009412 w 3296788"/>
                <a:gd name="connsiteY495" fmla="*/ 584458 h 1960491"/>
                <a:gd name="connsiteX496" fmla="*/ 1924828 w 3296788"/>
                <a:gd name="connsiteY496" fmla="*/ 535924 h 1960491"/>
                <a:gd name="connsiteX497" fmla="*/ 1924828 w 3296788"/>
                <a:gd name="connsiteY497" fmla="*/ 504862 h 1960491"/>
                <a:gd name="connsiteX498" fmla="*/ 2015919 w 3296788"/>
                <a:gd name="connsiteY498" fmla="*/ 451151 h 1960491"/>
                <a:gd name="connsiteX499" fmla="*/ 2032754 w 3296788"/>
                <a:gd name="connsiteY499" fmla="*/ 446217 h 1960491"/>
                <a:gd name="connsiteX500" fmla="*/ 2991740 w 3296788"/>
                <a:gd name="connsiteY500" fmla="*/ 345333 h 1960491"/>
                <a:gd name="connsiteX501" fmla="*/ 3008622 w 3296788"/>
                <a:gd name="connsiteY501" fmla="*/ 349070 h 1960491"/>
                <a:gd name="connsiteX502" fmla="*/ 3095398 w 3296788"/>
                <a:gd name="connsiteY502" fmla="*/ 397818 h 1960491"/>
                <a:gd name="connsiteX503" fmla="*/ 3094745 w 3296788"/>
                <a:gd name="connsiteY503" fmla="*/ 429667 h 1960491"/>
                <a:gd name="connsiteX504" fmla="*/ 3002098 w 3296788"/>
                <a:gd name="connsiteY504" fmla="*/ 483615 h 1960491"/>
                <a:gd name="connsiteX505" fmla="*/ 2968171 w 3296788"/>
                <a:gd name="connsiteY505" fmla="*/ 484265 h 1960491"/>
                <a:gd name="connsiteX506" fmla="*/ 2883353 w 3296788"/>
                <a:gd name="connsiteY506" fmla="*/ 436167 h 1960491"/>
                <a:gd name="connsiteX507" fmla="*/ 2883353 w 3296788"/>
                <a:gd name="connsiteY507" fmla="*/ 404318 h 1960491"/>
                <a:gd name="connsiteX508" fmla="*/ 2975348 w 3296788"/>
                <a:gd name="connsiteY508" fmla="*/ 350370 h 1960491"/>
                <a:gd name="connsiteX509" fmla="*/ 2991740 w 3296788"/>
                <a:gd name="connsiteY509" fmla="*/ 345333 h 1960491"/>
                <a:gd name="connsiteX510" fmla="*/ 1842420 w 3296788"/>
                <a:gd name="connsiteY510" fmla="*/ 339653 h 1960491"/>
                <a:gd name="connsiteX511" fmla="*/ 1859103 w 3296788"/>
                <a:gd name="connsiteY511" fmla="*/ 343959 h 1960491"/>
                <a:gd name="connsiteX512" fmla="*/ 1946118 w 3296788"/>
                <a:gd name="connsiteY512" fmla="*/ 392057 h 1960491"/>
                <a:gd name="connsiteX513" fmla="*/ 1945464 w 3296788"/>
                <a:gd name="connsiteY513" fmla="*/ 423256 h 1960491"/>
                <a:gd name="connsiteX514" fmla="*/ 1852560 w 3296788"/>
                <a:gd name="connsiteY514" fmla="*/ 477854 h 1960491"/>
                <a:gd name="connsiteX515" fmla="*/ 1818539 w 3296788"/>
                <a:gd name="connsiteY515" fmla="*/ 478504 h 1960491"/>
                <a:gd name="connsiteX516" fmla="*/ 1734141 w 3296788"/>
                <a:gd name="connsiteY516" fmla="*/ 429756 h 1960491"/>
                <a:gd name="connsiteX517" fmla="*/ 1734141 w 3296788"/>
                <a:gd name="connsiteY517" fmla="*/ 398557 h 1960491"/>
                <a:gd name="connsiteX518" fmla="*/ 1825736 w 3296788"/>
                <a:gd name="connsiteY518" fmla="*/ 344609 h 1960491"/>
                <a:gd name="connsiteX519" fmla="*/ 1842420 w 3296788"/>
                <a:gd name="connsiteY519" fmla="*/ 339653 h 1960491"/>
                <a:gd name="connsiteX520" fmla="*/ 2608815 w 3296788"/>
                <a:gd name="connsiteY520" fmla="*/ 339652 h 1960491"/>
                <a:gd name="connsiteX521" fmla="*/ 2625163 w 3296788"/>
                <a:gd name="connsiteY521" fmla="*/ 343958 h 1960491"/>
                <a:gd name="connsiteX522" fmla="*/ 2711699 w 3296788"/>
                <a:gd name="connsiteY522" fmla="*/ 392056 h 1960491"/>
                <a:gd name="connsiteX523" fmla="*/ 2711699 w 3296788"/>
                <a:gd name="connsiteY523" fmla="*/ 423255 h 1960491"/>
                <a:gd name="connsiteX524" fmla="*/ 2618656 w 3296788"/>
                <a:gd name="connsiteY524" fmla="*/ 477853 h 1960491"/>
                <a:gd name="connsiteX525" fmla="*/ 2585473 w 3296788"/>
                <a:gd name="connsiteY525" fmla="*/ 478503 h 1960491"/>
                <a:gd name="connsiteX526" fmla="*/ 2500889 w 3296788"/>
                <a:gd name="connsiteY526" fmla="*/ 429755 h 1960491"/>
                <a:gd name="connsiteX527" fmla="*/ 2500889 w 3296788"/>
                <a:gd name="connsiteY527" fmla="*/ 398556 h 1960491"/>
                <a:gd name="connsiteX528" fmla="*/ 2591980 w 3296788"/>
                <a:gd name="connsiteY528" fmla="*/ 344608 h 1960491"/>
                <a:gd name="connsiteX529" fmla="*/ 2608815 w 3296788"/>
                <a:gd name="connsiteY529" fmla="*/ 339652 h 1960491"/>
                <a:gd name="connsiteX530" fmla="*/ 2225492 w 3296788"/>
                <a:gd name="connsiteY530" fmla="*/ 333811 h 1960491"/>
                <a:gd name="connsiteX531" fmla="*/ 2242083 w 3296788"/>
                <a:gd name="connsiteY531" fmla="*/ 338198 h 1960491"/>
                <a:gd name="connsiteX532" fmla="*/ 2328619 w 3296788"/>
                <a:gd name="connsiteY532" fmla="*/ 386296 h 1960491"/>
                <a:gd name="connsiteX533" fmla="*/ 2327968 w 3296788"/>
                <a:gd name="connsiteY533" fmla="*/ 418145 h 1960491"/>
                <a:gd name="connsiteX534" fmla="*/ 2235576 w 3296788"/>
                <a:gd name="connsiteY534" fmla="*/ 472743 h 1960491"/>
                <a:gd name="connsiteX535" fmla="*/ 2201743 w 3296788"/>
                <a:gd name="connsiteY535" fmla="*/ 472743 h 1960491"/>
                <a:gd name="connsiteX536" fmla="*/ 2117809 w 3296788"/>
                <a:gd name="connsiteY536" fmla="*/ 424645 h 1960491"/>
                <a:gd name="connsiteX537" fmla="*/ 2117809 w 3296788"/>
                <a:gd name="connsiteY537" fmla="*/ 393446 h 1960491"/>
                <a:gd name="connsiteX538" fmla="*/ 2208900 w 3296788"/>
                <a:gd name="connsiteY538" fmla="*/ 338198 h 1960491"/>
                <a:gd name="connsiteX539" fmla="*/ 2225492 w 3296788"/>
                <a:gd name="connsiteY539" fmla="*/ 333811 h 1960491"/>
                <a:gd name="connsiteX540" fmla="*/ 2801554 w 3296788"/>
                <a:gd name="connsiteY540" fmla="*/ 227322 h 1960491"/>
                <a:gd name="connsiteX541" fmla="*/ 2818145 w 3296788"/>
                <a:gd name="connsiteY541" fmla="*/ 231628 h 1960491"/>
                <a:gd name="connsiteX542" fmla="*/ 2904681 w 3296788"/>
                <a:gd name="connsiteY542" fmla="*/ 279727 h 1960491"/>
                <a:gd name="connsiteX543" fmla="*/ 2904030 w 3296788"/>
                <a:gd name="connsiteY543" fmla="*/ 311576 h 1960491"/>
                <a:gd name="connsiteX544" fmla="*/ 2811638 w 3296788"/>
                <a:gd name="connsiteY544" fmla="*/ 366174 h 1960491"/>
                <a:gd name="connsiteX545" fmla="*/ 2777805 w 3296788"/>
                <a:gd name="connsiteY545" fmla="*/ 366174 h 1960491"/>
                <a:gd name="connsiteX546" fmla="*/ 2693871 w 3296788"/>
                <a:gd name="connsiteY546" fmla="*/ 318076 h 1960491"/>
                <a:gd name="connsiteX547" fmla="*/ 2693871 w 3296788"/>
                <a:gd name="connsiteY547" fmla="*/ 286227 h 1960491"/>
                <a:gd name="connsiteX548" fmla="*/ 2784962 w 3296788"/>
                <a:gd name="connsiteY548" fmla="*/ 232278 h 1960491"/>
                <a:gd name="connsiteX549" fmla="*/ 2801554 w 3296788"/>
                <a:gd name="connsiteY549" fmla="*/ 227322 h 1960491"/>
                <a:gd name="connsiteX550" fmla="*/ 2032752 w 3296788"/>
                <a:gd name="connsiteY550" fmla="*/ 227322 h 1960491"/>
                <a:gd name="connsiteX551" fmla="*/ 2049100 w 3296788"/>
                <a:gd name="connsiteY551" fmla="*/ 231628 h 1960491"/>
                <a:gd name="connsiteX552" fmla="*/ 2135636 w 3296788"/>
                <a:gd name="connsiteY552" fmla="*/ 279726 h 1960491"/>
                <a:gd name="connsiteX553" fmla="*/ 2135636 w 3296788"/>
                <a:gd name="connsiteY553" fmla="*/ 311575 h 1960491"/>
                <a:gd name="connsiteX554" fmla="*/ 2042593 w 3296788"/>
                <a:gd name="connsiteY554" fmla="*/ 366174 h 1960491"/>
                <a:gd name="connsiteX555" fmla="*/ 2009410 w 3296788"/>
                <a:gd name="connsiteY555" fmla="*/ 366174 h 1960491"/>
                <a:gd name="connsiteX556" fmla="*/ 1924826 w 3296788"/>
                <a:gd name="connsiteY556" fmla="*/ 318075 h 1960491"/>
                <a:gd name="connsiteX557" fmla="*/ 1924826 w 3296788"/>
                <a:gd name="connsiteY557" fmla="*/ 286226 h 1960491"/>
                <a:gd name="connsiteX558" fmla="*/ 2015917 w 3296788"/>
                <a:gd name="connsiteY558" fmla="*/ 232278 h 1960491"/>
                <a:gd name="connsiteX559" fmla="*/ 2032752 w 3296788"/>
                <a:gd name="connsiteY559" fmla="*/ 227322 h 1960491"/>
                <a:gd name="connsiteX560" fmla="*/ 2418803 w 3296788"/>
                <a:gd name="connsiteY560" fmla="*/ 221560 h 1960491"/>
                <a:gd name="connsiteX561" fmla="*/ 2435440 w 3296788"/>
                <a:gd name="connsiteY561" fmla="*/ 225866 h 1960491"/>
                <a:gd name="connsiteX562" fmla="*/ 2522216 w 3296788"/>
                <a:gd name="connsiteY562" fmla="*/ 273965 h 1960491"/>
                <a:gd name="connsiteX563" fmla="*/ 2521563 w 3296788"/>
                <a:gd name="connsiteY563" fmla="*/ 305814 h 1960491"/>
                <a:gd name="connsiteX564" fmla="*/ 2428916 w 3296788"/>
                <a:gd name="connsiteY564" fmla="*/ 360412 h 1960491"/>
                <a:gd name="connsiteX565" fmla="*/ 2394989 w 3296788"/>
                <a:gd name="connsiteY565" fmla="*/ 361062 h 1960491"/>
                <a:gd name="connsiteX566" fmla="*/ 2310171 w 3296788"/>
                <a:gd name="connsiteY566" fmla="*/ 312314 h 1960491"/>
                <a:gd name="connsiteX567" fmla="*/ 2310171 w 3296788"/>
                <a:gd name="connsiteY567" fmla="*/ 281115 h 1960491"/>
                <a:gd name="connsiteX568" fmla="*/ 2402166 w 3296788"/>
                <a:gd name="connsiteY568" fmla="*/ 226516 h 1960491"/>
                <a:gd name="connsiteX569" fmla="*/ 2418803 w 3296788"/>
                <a:gd name="connsiteY569" fmla="*/ 221560 h 1960491"/>
                <a:gd name="connsiteX570" fmla="*/ 2225490 w 3296788"/>
                <a:gd name="connsiteY570" fmla="*/ 112110 h 1960491"/>
                <a:gd name="connsiteX571" fmla="*/ 2242081 w 3296788"/>
                <a:gd name="connsiteY571" fmla="*/ 116416 h 1960491"/>
                <a:gd name="connsiteX572" fmla="*/ 2328617 w 3296788"/>
                <a:gd name="connsiteY572" fmla="*/ 164514 h 1960491"/>
                <a:gd name="connsiteX573" fmla="*/ 2327966 w 3296788"/>
                <a:gd name="connsiteY573" fmla="*/ 196363 h 1960491"/>
                <a:gd name="connsiteX574" fmla="*/ 2235574 w 3296788"/>
                <a:gd name="connsiteY574" fmla="*/ 250962 h 1960491"/>
                <a:gd name="connsiteX575" fmla="*/ 2201741 w 3296788"/>
                <a:gd name="connsiteY575" fmla="*/ 251612 h 1960491"/>
                <a:gd name="connsiteX576" fmla="*/ 2117807 w 3296788"/>
                <a:gd name="connsiteY576" fmla="*/ 202863 h 1960491"/>
                <a:gd name="connsiteX577" fmla="*/ 2117807 w 3296788"/>
                <a:gd name="connsiteY577" fmla="*/ 171664 h 1960491"/>
                <a:gd name="connsiteX578" fmla="*/ 2208898 w 3296788"/>
                <a:gd name="connsiteY578" fmla="*/ 117066 h 1960491"/>
                <a:gd name="connsiteX579" fmla="*/ 2225490 w 3296788"/>
                <a:gd name="connsiteY579" fmla="*/ 112110 h 1960491"/>
                <a:gd name="connsiteX580" fmla="*/ 2608815 w 3296788"/>
                <a:gd name="connsiteY580" fmla="*/ 109464 h 1960491"/>
                <a:gd name="connsiteX581" fmla="*/ 2625163 w 3296788"/>
                <a:gd name="connsiteY581" fmla="*/ 113508 h 1960491"/>
                <a:gd name="connsiteX582" fmla="*/ 2711699 w 3296788"/>
                <a:gd name="connsiteY582" fmla="*/ 162042 h 1960491"/>
                <a:gd name="connsiteX583" fmla="*/ 2711699 w 3296788"/>
                <a:gd name="connsiteY583" fmla="*/ 193103 h 1960491"/>
                <a:gd name="connsiteX584" fmla="*/ 2618656 w 3296788"/>
                <a:gd name="connsiteY584" fmla="*/ 247461 h 1960491"/>
                <a:gd name="connsiteX585" fmla="*/ 2585473 w 3296788"/>
                <a:gd name="connsiteY585" fmla="*/ 248108 h 1960491"/>
                <a:gd name="connsiteX586" fmla="*/ 2500889 w 3296788"/>
                <a:gd name="connsiteY586" fmla="*/ 199575 h 1960491"/>
                <a:gd name="connsiteX587" fmla="*/ 2500889 w 3296788"/>
                <a:gd name="connsiteY587" fmla="*/ 168513 h 1960491"/>
                <a:gd name="connsiteX588" fmla="*/ 2591980 w 3296788"/>
                <a:gd name="connsiteY588" fmla="*/ 114155 h 1960491"/>
                <a:gd name="connsiteX589" fmla="*/ 2608815 w 3296788"/>
                <a:gd name="connsiteY589" fmla="*/ 109464 h 1960491"/>
                <a:gd name="connsiteX590" fmla="*/ 2418801 w 3296788"/>
                <a:gd name="connsiteY590" fmla="*/ 13 h 1960491"/>
                <a:gd name="connsiteX591" fmla="*/ 2435438 w 3296788"/>
                <a:gd name="connsiteY591" fmla="*/ 4058 h 1960491"/>
                <a:gd name="connsiteX592" fmla="*/ 2522214 w 3296788"/>
                <a:gd name="connsiteY592" fmla="*/ 52591 h 1960491"/>
                <a:gd name="connsiteX593" fmla="*/ 2521561 w 3296788"/>
                <a:gd name="connsiteY593" fmla="*/ 83653 h 1960491"/>
                <a:gd name="connsiteX594" fmla="*/ 2428914 w 3296788"/>
                <a:gd name="connsiteY594" fmla="*/ 138010 h 1960491"/>
                <a:gd name="connsiteX595" fmla="*/ 2394987 w 3296788"/>
                <a:gd name="connsiteY595" fmla="*/ 138658 h 1960491"/>
                <a:gd name="connsiteX596" fmla="*/ 2310169 w 3296788"/>
                <a:gd name="connsiteY596" fmla="*/ 90124 h 1960491"/>
                <a:gd name="connsiteX597" fmla="*/ 2310169 w 3296788"/>
                <a:gd name="connsiteY597" fmla="*/ 59063 h 1960491"/>
                <a:gd name="connsiteX598" fmla="*/ 2402164 w 3296788"/>
                <a:gd name="connsiteY598" fmla="*/ 4705 h 1960491"/>
                <a:gd name="connsiteX599" fmla="*/ 2418801 w 3296788"/>
                <a:gd name="connsiteY599" fmla="*/ 13 h 19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296788" h="1960491">
                  <a:moveTo>
                    <a:pt x="883514" y="1817173"/>
                  </a:moveTo>
                  <a:cubicBezTo>
                    <a:pt x="889289" y="1817010"/>
                    <a:pt x="894982" y="1818316"/>
                    <a:pt x="899862" y="1820927"/>
                  </a:cubicBezTo>
                  <a:lnTo>
                    <a:pt x="986398" y="1869893"/>
                  </a:lnTo>
                  <a:cubicBezTo>
                    <a:pt x="998760" y="1877074"/>
                    <a:pt x="998110" y="1894702"/>
                    <a:pt x="986398" y="1901883"/>
                  </a:cubicBezTo>
                  <a:lnTo>
                    <a:pt x="893355" y="1955419"/>
                  </a:lnTo>
                  <a:cubicBezTo>
                    <a:pt x="883596" y="1961947"/>
                    <a:pt x="870583" y="1961947"/>
                    <a:pt x="860172" y="1956724"/>
                  </a:cubicBezTo>
                  <a:lnTo>
                    <a:pt x="775588" y="1908412"/>
                  </a:lnTo>
                  <a:cubicBezTo>
                    <a:pt x="763226" y="1901230"/>
                    <a:pt x="763877" y="1883603"/>
                    <a:pt x="775588" y="1876421"/>
                  </a:cubicBezTo>
                  <a:lnTo>
                    <a:pt x="866679" y="1822233"/>
                  </a:lnTo>
                  <a:cubicBezTo>
                    <a:pt x="871884" y="1818969"/>
                    <a:pt x="877740" y="1817336"/>
                    <a:pt x="883514" y="1817173"/>
                  </a:cubicBezTo>
                  <a:close/>
                  <a:moveTo>
                    <a:pt x="1076253" y="1705153"/>
                  </a:moveTo>
                  <a:cubicBezTo>
                    <a:pt x="1081946" y="1704991"/>
                    <a:pt x="1087639" y="1706285"/>
                    <a:pt x="1092844" y="1709197"/>
                  </a:cubicBezTo>
                  <a:lnTo>
                    <a:pt x="1179380" y="1757084"/>
                  </a:lnTo>
                  <a:cubicBezTo>
                    <a:pt x="1191742" y="1764202"/>
                    <a:pt x="1191092" y="1781674"/>
                    <a:pt x="1178729" y="1788145"/>
                  </a:cubicBezTo>
                  <a:lnTo>
                    <a:pt x="1086337" y="1843150"/>
                  </a:lnTo>
                  <a:cubicBezTo>
                    <a:pt x="1075927" y="1848974"/>
                    <a:pt x="1062914" y="1849621"/>
                    <a:pt x="1053154" y="1843150"/>
                  </a:cubicBezTo>
                  <a:lnTo>
                    <a:pt x="968570" y="1795264"/>
                  </a:lnTo>
                  <a:cubicBezTo>
                    <a:pt x="956208" y="1788145"/>
                    <a:pt x="956859" y="1771320"/>
                    <a:pt x="968570" y="1763555"/>
                  </a:cubicBezTo>
                  <a:lnTo>
                    <a:pt x="1059661" y="1709844"/>
                  </a:lnTo>
                  <a:cubicBezTo>
                    <a:pt x="1064866" y="1706932"/>
                    <a:pt x="1070559" y="1705315"/>
                    <a:pt x="1076253" y="1705153"/>
                  </a:cubicBezTo>
                  <a:close/>
                  <a:moveTo>
                    <a:pt x="693747" y="1699148"/>
                  </a:moveTo>
                  <a:cubicBezTo>
                    <a:pt x="699537" y="1699067"/>
                    <a:pt x="705246" y="1700523"/>
                    <a:pt x="710139" y="1703435"/>
                  </a:cubicBezTo>
                  <a:lnTo>
                    <a:pt x="796915" y="1751969"/>
                  </a:lnTo>
                  <a:cubicBezTo>
                    <a:pt x="808659" y="1758440"/>
                    <a:pt x="808659" y="1775912"/>
                    <a:pt x="796262" y="1783030"/>
                  </a:cubicBezTo>
                  <a:lnTo>
                    <a:pt x="703615" y="1837388"/>
                  </a:lnTo>
                  <a:cubicBezTo>
                    <a:pt x="693176" y="1843212"/>
                    <a:pt x="680127" y="1843859"/>
                    <a:pt x="670340" y="1838035"/>
                  </a:cubicBezTo>
                  <a:lnTo>
                    <a:pt x="584870" y="1789502"/>
                  </a:lnTo>
                  <a:cubicBezTo>
                    <a:pt x="573126" y="1782383"/>
                    <a:pt x="573126" y="1765558"/>
                    <a:pt x="584870" y="1758440"/>
                  </a:cubicBezTo>
                  <a:lnTo>
                    <a:pt x="676865" y="1704082"/>
                  </a:lnTo>
                  <a:cubicBezTo>
                    <a:pt x="682085" y="1700847"/>
                    <a:pt x="687957" y="1699229"/>
                    <a:pt x="693747" y="1699148"/>
                  </a:cubicBezTo>
                  <a:close/>
                  <a:moveTo>
                    <a:pt x="1266684" y="1589704"/>
                  </a:moveTo>
                  <a:cubicBezTo>
                    <a:pt x="1272393" y="1589623"/>
                    <a:pt x="1278102" y="1591085"/>
                    <a:pt x="1283321" y="1594010"/>
                  </a:cubicBezTo>
                  <a:lnTo>
                    <a:pt x="1370097" y="1642108"/>
                  </a:lnTo>
                  <a:cubicBezTo>
                    <a:pt x="1381841" y="1649258"/>
                    <a:pt x="1381841" y="1666808"/>
                    <a:pt x="1369444" y="1673957"/>
                  </a:cubicBezTo>
                  <a:lnTo>
                    <a:pt x="1276797" y="1728555"/>
                  </a:lnTo>
                  <a:cubicBezTo>
                    <a:pt x="1266358" y="1734405"/>
                    <a:pt x="1253309" y="1734405"/>
                    <a:pt x="1242870" y="1729205"/>
                  </a:cubicBezTo>
                  <a:lnTo>
                    <a:pt x="1158052" y="1680457"/>
                  </a:lnTo>
                  <a:cubicBezTo>
                    <a:pt x="1146308" y="1673307"/>
                    <a:pt x="1146308" y="1656408"/>
                    <a:pt x="1158052" y="1649258"/>
                  </a:cubicBezTo>
                  <a:lnTo>
                    <a:pt x="1250047" y="1594660"/>
                  </a:lnTo>
                  <a:cubicBezTo>
                    <a:pt x="1255266" y="1591410"/>
                    <a:pt x="1260975" y="1589785"/>
                    <a:pt x="1266684" y="1589704"/>
                  </a:cubicBezTo>
                  <a:close/>
                  <a:moveTo>
                    <a:pt x="883514" y="1586662"/>
                  </a:moveTo>
                  <a:cubicBezTo>
                    <a:pt x="889289" y="1586580"/>
                    <a:pt x="894982" y="1587880"/>
                    <a:pt x="899862" y="1590480"/>
                  </a:cubicBezTo>
                  <a:lnTo>
                    <a:pt x="986398" y="1639229"/>
                  </a:lnTo>
                  <a:cubicBezTo>
                    <a:pt x="998760" y="1645729"/>
                    <a:pt x="998110" y="1663278"/>
                    <a:pt x="986398" y="1670428"/>
                  </a:cubicBezTo>
                  <a:lnTo>
                    <a:pt x="893355" y="1725026"/>
                  </a:lnTo>
                  <a:cubicBezTo>
                    <a:pt x="883596" y="1731526"/>
                    <a:pt x="870583" y="1731526"/>
                    <a:pt x="860172" y="1725676"/>
                  </a:cubicBezTo>
                  <a:lnTo>
                    <a:pt x="775588" y="1676928"/>
                  </a:lnTo>
                  <a:cubicBezTo>
                    <a:pt x="763226" y="1670428"/>
                    <a:pt x="763877" y="1652878"/>
                    <a:pt x="775588" y="1645729"/>
                  </a:cubicBezTo>
                  <a:lnTo>
                    <a:pt x="866679" y="1591130"/>
                  </a:lnTo>
                  <a:cubicBezTo>
                    <a:pt x="871884" y="1588205"/>
                    <a:pt x="877740" y="1586743"/>
                    <a:pt x="883514" y="1586662"/>
                  </a:cubicBezTo>
                  <a:close/>
                  <a:moveTo>
                    <a:pt x="500433" y="1581063"/>
                  </a:moveTo>
                  <a:cubicBezTo>
                    <a:pt x="506208" y="1580982"/>
                    <a:pt x="511901" y="1582444"/>
                    <a:pt x="516781" y="1585369"/>
                  </a:cubicBezTo>
                  <a:lnTo>
                    <a:pt x="603317" y="1633468"/>
                  </a:lnTo>
                  <a:cubicBezTo>
                    <a:pt x="615679" y="1639968"/>
                    <a:pt x="615029" y="1658167"/>
                    <a:pt x="602666" y="1665317"/>
                  </a:cubicBezTo>
                  <a:lnTo>
                    <a:pt x="510274" y="1719915"/>
                  </a:lnTo>
                  <a:cubicBezTo>
                    <a:pt x="499864" y="1725765"/>
                    <a:pt x="486851" y="1725765"/>
                    <a:pt x="477091" y="1719915"/>
                  </a:cubicBezTo>
                  <a:lnTo>
                    <a:pt x="392507" y="1671817"/>
                  </a:lnTo>
                  <a:cubicBezTo>
                    <a:pt x="380145" y="1664667"/>
                    <a:pt x="380796" y="1647117"/>
                    <a:pt x="392507" y="1639968"/>
                  </a:cubicBezTo>
                  <a:lnTo>
                    <a:pt x="483598" y="1586019"/>
                  </a:lnTo>
                  <a:cubicBezTo>
                    <a:pt x="488803" y="1582769"/>
                    <a:pt x="494659" y="1581144"/>
                    <a:pt x="500433" y="1581063"/>
                  </a:cubicBezTo>
                  <a:close/>
                  <a:moveTo>
                    <a:pt x="1076251" y="1471929"/>
                  </a:moveTo>
                  <a:cubicBezTo>
                    <a:pt x="1081944" y="1471848"/>
                    <a:pt x="1087637" y="1473304"/>
                    <a:pt x="1092842" y="1476539"/>
                  </a:cubicBezTo>
                  <a:lnTo>
                    <a:pt x="1179378" y="1524426"/>
                  </a:lnTo>
                  <a:cubicBezTo>
                    <a:pt x="1191740" y="1531545"/>
                    <a:pt x="1191090" y="1548370"/>
                    <a:pt x="1178727" y="1556135"/>
                  </a:cubicBezTo>
                  <a:lnTo>
                    <a:pt x="1086335" y="1610493"/>
                  </a:lnTo>
                  <a:cubicBezTo>
                    <a:pt x="1075925" y="1616317"/>
                    <a:pt x="1062912" y="1616317"/>
                    <a:pt x="1053152" y="1610493"/>
                  </a:cubicBezTo>
                  <a:lnTo>
                    <a:pt x="968568" y="1562606"/>
                  </a:lnTo>
                  <a:cubicBezTo>
                    <a:pt x="956206" y="1555488"/>
                    <a:pt x="956857" y="1538016"/>
                    <a:pt x="968568" y="1530897"/>
                  </a:cubicBezTo>
                  <a:lnTo>
                    <a:pt x="1059659" y="1476539"/>
                  </a:lnTo>
                  <a:cubicBezTo>
                    <a:pt x="1064864" y="1473627"/>
                    <a:pt x="1070557" y="1472009"/>
                    <a:pt x="1076251" y="1471929"/>
                  </a:cubicBezTo>
                  <a:close/>
                  <a:moveTo>
                    <a:pt x="693747" y="1468975"/>
                  </a:moveTo>
                  <a:cubicBezTo>
                    <a:pt x="699537" y="1468812"/>
                    <a:pt x="705246" y="1470112"/>
                    <a:pt x="710139" y="1473037"/>
                  </a:cubicBezTo>
                  <a:lnTo>
                    <a:pt x="796915" y="1521135"/>
                  </a:lnTo>
                  <a:cubicBezTo>
                    <a:pt x="808659" y="1528285"/>
                    <a:pt x="808659" y="1545835"/>
                    <a:pt x="796262" y="1552984"/>
                  </a:cubicBezTo>
                  <a:lnTo>
                    <a:pt x="703615" y="1606932"/>
                  </a:lnTo>
                  <a:cubicBezTo>
                    <a:pt x="693176" y="1613432"/>
                    <a:pt x="680127" y="1613432"/>
                    <a:pt x="670340" y="1607582"/>
                  </a:cubicBezTo>
                  <a:lnTo>
                    <a:pt x="584870" y="1559484"/>
                  </a:lnTo>
                  <a:cubicBezTo>
                    <a:pt x="573126" y="1552334"/>
                    <a:pt x="573126" y="1534785"/>
                    <a:pt x="584870" y="1527635"/>
                  </a:cubicBezTo>
                  <a:lnTo>
                    <a:pt x="676865" y="1473687"/>
                  </a:lnTo>
                  <a:cubicBezTo>
                    <a:pt x="682085" y="1470762"/>
                    <a:pt x="687957" y="1469137"/>
                    <a:pt x="693747" y="1468975"/>
                  </a:cubicBezTo>
                  <a:close/>
                  <a:moveTo>
                    <a:pt x="307453" y="1463207"/>
                  </a:moveTo>
                  <a:cubicBezTo>
                    <a:pt x="313228" y="1463045"/>
                    <a:pt x="318921" y="1464339"/>
                    <a:pt x="323801" y="1467251"/>
                  </a:cubicBezTo>
                  <a:lnTo>
                    <a:pt x="410337" y="1515138"/>
                  </a:lnTo>
                  <a:cubicBezTo>
                    <a:pt x="422699" y="1521609"/>
                    <a:pt x="422049" y="1539728"/>
                    <a:pt x="410337" y="1546846"/>
                  </a:cubicBezTo>
                  <a:lnTo>
                    <a:pt x="317294" y="1601204"/>
                  </a:lnTo>
                  <a:cubicBezTo>
                    <a:pt x="307535" y="1607028"/>
                    <a:pt x="294522" y="1607675"/>
                    <a:pt x="284111" y="1601204"/>
                  </a:cubicBezTo>
                  <a:lnTo>
                    <a:pt x="199527" y="1553318"/>
                  </a:lnTo>
                  <a:cubicBezTo>
                    <a:pt x="187165" y="1546199"/>
                    <a:pt x="187816" y="1529374"/>
                    <a:pt x="199527" y="1521609"/>
                  </a:cubicBezTo>
                  <a:lnTo>
                    <a:pt x="290618" y="1467898"/>
                  </a:lnTo>
                  <a:cubicBezTo>
                    <a:pt x="295823" y="1464986"/>
                    <a:pt x="301679" y="1463369"/>
                    <a:pt x="307453" y="1463207"/>
                  </a:cubicBezTo>
                  <a:close/>
                  <a:moveTo>
                    <a:pt x="1266682" y="1359198"/>
                  </a:moveTo>
                  <a:cubicBezTo>
                    <a:pt x="1272391" y="1359035"/>
                    <a:pt x="1278100" y="1360335"/>
                    <a:pt x="1283319" y="1362935"/>
                  </a:cubicBezTo>
                  <a:lnTo>
                    <a:pt x="1370095" y="1411683"/>
                  </a:lnTo>
                  <a:cubicBezTo>
                    <a:pt x="1381839" y="1418833"/>
                    <a:pt x="1381839" y="1436383"/>
                    <a:pt x="1369442" y="1443532"/>
                  </a:cubicBezTo>
                  <a:lnTo>
                    <a:pt x="1276795" y="1497480"/>
                  </a:lnTo>
                  <a:cubicBezTo>
                    <a:pt x="1266356" y="1503980"/>
                    <a:pt x="1253307" y="1503980"/>
                    <a:pt x="1242868" y="1498130"/>
                  </a:cubicBezTo>
                  <a:lnTo>
                    <a:pt x="1158050" y="1450032"/>
                  </a:lnTo>
                  <a:cubicBezTo>
                    <a:pt x="1146306" y="1442882"/>
                    <a:pt x="1146306" y="1425333"/>
                    <a:pt x="1158050" y="1418183"/>
                  </a:cubicBezTo>
                  <a:lnTo>
                    <a:pt x="1250045" y="1364235"/>
                  </a:lnTo>
                  <a:cubicBezTo>
                    <a:pt x="1255265" y="1360985"/>
                    <a:pt x="1260973" y="1359360"/>
                    <a:pt x="1266682" y="1359198"/>
                  </a:cubicBezTo>
                  <a:close/>
                  <a:moveTo>
                    <a:pt x="117685" y="1356636"/>
                  </a:moveTo>
                  <a:cubicBezTo>
                    <a:pt x="123475" y="1356474"/>
                    <a:pt x="129184" y="1357768"/>
                    <a:pt x="134077" y="1360680"/>
                  </a:cubicBezTo>
                  <a:lnTo>
                    <a:pt x="220853" y="1409214"/>
                  </a:lnTo>
                  <a:cubicBezTo>
                    <a:pt x="232597" y="1415685"/>
                    <a:pt x="232597" y="1433158"/>
                    <a:pt x="220853" y="1440276"/>
                  </a:cubicBezTo>
                  <a:lnTo>
                    <a:pt x="127553" y="1494634"/>
                  </a:lnTo>
                  <a:cubicBezTo>
                    <a:pt x="117114" y="1500458"/>
                    <a:pt x="104065" y="1501105"/>
                    <a:pt x="94278" y="1494634"/>
                  </a:cubicBezTo>
                  <a:lnTo>
                    <a:pt x="8808" y="1446747"/>
                  </a:lnTo>
                  <a:cubicBezTo>
                    <a:pt x="-2936" y="1439629"/>
                    <a:pt x="-2936" y="1422804"/>
                    <a:pt x="8808" y="1415685"/>
                  </a:cubicBezTo>
                  <a:lnTo>
                    <a:pt x="100803" y="1361327"/>
                  </a:lnTo>
                  <a:cubicBezTo>
                    <a:pt x="106023" y="1358415"/>
                    <a:pt x="111895" y="1356798"/>
                    <a:pt x="117685" y="1356636"/>
                  </a:cubicBezTo>
                  <a:close/>
                  <a:moveTo>
                    <a:pt x="883514" y="1356634"/>
                  </a:moveTo>
                  <a:cubicBezTo>
                    <a:pt x="889289" y="1356473"/>
                    <a:pt x="894982" y="1357767"/>
                    <a:pt x="899862" y="1360679"/>
                  </a:cubicBezTo>
                  <a:lnTo>
                    <a:pt x="986398" y="1409213"/>
                  </a:lnTo>
                  <a:cubicBezTo>
                    <a:pt x="998760" y="1415684"/>
                    <a:pt x="998110" y="1433156"/>
                    <a:pt x="986398" y="1440274"/>
                  </a:cubicBezTo>
                  <a:lnTo>
                    <a:pt x="893355" y="1494633"/>
                  </a:lnTo>
                  <a:cubicBezTo>
                    <a:pt x="883596" y="1500457"/>
                    <a:pt x="870583" y="1501104"/>
                    <a:pt x="860172" y="1494633"/>
                  </a:cubicBezTo>
                  <a:lnTo>
                    <a:pt x="775588" y="1446746"/>
                  </a:lnTo>
                  <a:cubicBezTo>
                    <a:pt x="763226" y="1439627"/>
                    <a:pt x="763877" y="1422802"/>
                    <a:pt x="775588" y="1415684"/>
                  </a:cubicBezTo>
                  <a:lnTo>
                    <a:pt x="866679" y="1361326"/>
                  </a:lnTo>
                  <a:cubicBezTo>
                    <a:pt x="871884" y="1358414"/>
                    <a:pt x="877740" y="1356796"/>
                    <a:pt x="883514" y="1356634"/>
                  </a:cubicBezTo>
                  <a:close/>
                  <a:moveTo>
                    <a:pt x="500432" y="1350483"/>
                  </a:moveTo>
                  <a:cubicBezTo>
                    <a:pt x="506207" y="1350402"/>
                    <a:pt x="511900" y="1351707"/>
                    <a:pt x="516780" y="1354319"/>
                  </a:cubicBezTo>
                  <a:lnTo>
                    <a:pt x="603316" y="1402631"/>
                  </a:lnTo>
                  <a:cubicBezTo>
                    <a:pt x="615678" y="1409813"/>
                    <a:pt x="615028" y="1427440"/>
                    <a:pt x="602665" y="1434622"/>
                  </a:cubicBezTo>
                  <a:lnTo>
                    <a:pt x="510273" y="1489464"/>
                  </a:lnTo>
                  <a:cubicBezTo>
                    <a:pt x="499863" y="1495339"/>
                    <a:pt x="486850" y="1495339"/>
                    <a:pt x="477090" y="1490116"/>
                  </a:cubicBezTo>
                  <a:lnTo>
                    <a:pt x="392506" y="1441151"/>
                  </a:lnTo>
                  <a:cubicBezTo>
                    <a:pt x="380144" y="1434622"/>
                    <a:pt x="380795" y="1416994"/>
                    <a:pt x="392506" y="1409813"/>
                  </a:cubicBezTo>
                  <a:lnTo>
                    <a:pt x="483597" y="1354972"/>
                  </a:lnTo>
                  <a:cubicBezTo>
                    <a:pt x="488802" y="1352034"/>
                    <a:pt x="494658" y="1350565"/>
                    <a:pt x="500432" y="1350483"/>
                  </a:cubicBezTo>
                  <a:close/>
                  <a:moveTo>
                    <a:pt x="1459575" y="1247184"/>
                  </a:moveTo>
                  <a:cubicBezTo>
                    <a:pt x="1465350" y="1247022"/>
                    <a:pt x="1471043" y="1248316"/>
                    <a:pt x="1475923" y="1251228"/>
                  </a:cubicBezTo>
                  <a:lnTo>
                    <a:pt x="1562459" y="1299762"/>
                  </a:lnTo>
                  <a:cubicBezTo>
                    <a:pt x="1574821" y="1305586"/>
                    <a:pt x="1574171" y="1323059"/>
                    <a:pt x="1562459" y="1330824"/>
                  </a:cubicBezTo>
                  <a:lnTo>
                    <a:pt x="1469416" y="1385182"/>
                  </a:lnTo>
                  <a:cubicBezTo>
                    <a:pt x="1459657" y="1391006"/>
                    <a:pt x="1446644" y="1391653"/>
                    <a:pt x="1436233" y="1385182"/>
                  </a:cubicBezTo>
                  <a:lnTo>
                    <a:pt x="1351649" y="1336648"/>
                  </a:lnTo>
                  <a:cubicBezTo>
                    <a:pt x="1339287" y="1330177"/>
                    <a:pt x="1339938" y="1313352"/>
                    <a:pt x="1351649" y="1305586"/>
                  </a:cubicBezTo>
                  <a:lnTo>
                    <a:pt x="1442740" y="1251875"/>
                  </a:lnTo>
                  <a:cubicBezTo>
                    <a:pt x="1447945" y="1248963"/>
                    <a:pt x="1453801" y="1247345"/>
                    <a:pt x="1459575" y="1247184"/>
                  </a:cubicBezTo>
                  <a:close/>
                  <a:moveTo>
                    <a:pt x="307452" y="1241188"/>
                  </a:moveTo>
                  <a:cubicBezTo>
                    <a:pt x="313227" y="1241106"/>
                    <a:pt x="318920" y="1242569"/>
                    <a:pt x="323800" y="1245494"/>
                  </a:cubicBezTo>
                  <a:lnTo>
                    <a:pt x="410336" y="1293592"/>
                  </a:lnTo>
                  <a:cubicBezTo>
                    <a:pt x="422698" y="1300742"/>
                    <a:pt x="422048" y="1318292"/>
                    <a:pt x="410336" y="1325441"/>
                  </a:cubicBezTo>
                  <a:lnTo>
                    <a:pt x="317293" y="1380040"/>
                  </a:lnTo>
                  <a:cubicBezTo>
                    <a:pt x="307534" y="1385890"/>
                    <a:pt x="294521" y="1385890"/>
                    <a:pt x="284110" y="1380690"/>
                  </a:cubicBezTo>
                  <a:lnTo>
                    <a:pt x="199526" y="1331941"/>
                  </a:lnTo>
                  <a:cubicBezTo>
                    <a:pt x="187164" y="1324791"/>
                    <a:pt x="187815" y="1307892"/>
                    <a:pt x="199526" y="1300742"/>
                  </a:cubicBezTo>
                  <a:lnTo>
                    <a:pt x="290617" y="1246144"/>
                  </a:lnTo>
                  <a:cubicBezTo>
                    <a:pt x="295822" y="1242894"/>
                    <a:pt x="301678" y="1241269"/>
                    <a:pt x="307452" y="1241188"/>
                  </a:cubicBezTo>
                  <a:close/>
                  <a:moveTo>
                    <a:pt x="1076251" y="1241187"/>
                  </a:moveTo>
                  <a:cubicBezTo>
                    <a:pt x="1081944" y="1241105"/>
                    <a:pt x="1087637" y="1242568"/>
                    <a:pt x="1092842" y="1245493"/>
                  </a:cubicBezTo>
                  <a:lnTo>
                    <a:pt x="1179378" y="1293591"/>
                  </a:lnTo>
                  <a:cubicBezTo>
                    <a:pt x="1191740" y="1300741"/>
                    <a:pt x="1191090" y="1318291"/>
                    <a:pt x="1178727" y="1325440"/>
                  </a:cubicBezTo>
                  <a:lnTo>
                    <a:pt x="1086335" y="1380039"/>
                  </a:lnTo>
                  <a:cubicBezTo>
                    <a:pt x="1075925" y="1385889"/>
                    <a:pt x="1062912" y="1385889"/>
                    <a:pt x="1053152" y="1380689"/>
                  </a:cubicBezTo>
                  <a:lnTo>
                    <a:pt x="968568" y="1331940"/>
                  </a:lnTo>
                  <a:cubicBezTo>
                    <a:pt x="956206" y="1324790"/>
                    <a:pt x="956857" y="1307891"/>
                    <a:pt x="968568" y="1300741"/>
                  </a:cubicBezTo>
                  <a:lnTo>
                    <a:pt x="1059659" y="1246143"/>
                  </a:lnTo>
                  <a:cubicBezTo>
                    <a:pt x="1064864" y="1242893"/>
                    <a:pt x="1070557" y="1241268"/>
                    <a:pt x="1076251" y="1241187"/>
                  </a:cubicBezTo>
                  <a:close/>
                  <a:moveTo>
                    <a:pt x="693746" y="1238226"/>
                  </a:moveTo>
                  <a:cubicBezTo>
                    <a:pt x="699536" y="1238226"/>
                    <a:pt x="705245" y="1239689"/>
                    <a:pt x="710138" y="1242614"/>
                  </a:cubicBezTo>
                  <a:lnTo>
                    <a:pt x="796914" y="1290712"/>
                  </a:lnTo>
                  <a:cubicBezTo>
                    <a:pt x="808658" y="1297212"/>
                    <a:pt x="808658" y="1314761"/>
                    <a:pt x="796261" y="1321911"/>
                  </a:cubicBezTo>
                  <a:lnTo>
                    <a:pt x="703614" y="1376509"/>
                  </a:lnTo>
                  <a:cubicBezTo>
                    <a:pt x="693175" y="1383009"/>
                    <a:pt x="680126" y="1383009"/>
                    <a:pt x="670339" y="1377159"/>
                  </a:cubicBezTo>
                  <a:lnTo>
                    <a:pt x="584869" y="1328411"/>
                  </a:lnTo>
                  <a:cubicBezTo>
                    <a:pt x="573125" y="1321911"/>
                    <a:pt x="573125" y="1304361"/>
                    <a:pt x="584869" y="1297212"/>
                  </a:cubicBezTo>
                  <a:lnTo>
                    <a:pt x="676864" y="1242614"/>
                  </a:lnTo>
                  <a:cubicBezTo>
                    <a:pt x="682084" y="1239689"/>
                    <a:pt x="687956" y="1238226"/>
                    <a:pt x="693746" y="1238226"/>
                  </a:cubicBezTo>
                  <a:close/>
                  <a:moveTo>
                    <a:pt x="1649432" y="1134616"/>
                  </a:moveTo>
                  <a:cubicBezTo>
                    <a:pt x="1655125" y="1134535"/>
                    <a:pt x="1660818" y="1135997"/>
                    <a:pt x="1666023" y="1138922"/>
                  </a:cubicBezTo>
                  <a:lnTo>
                    <a:pt x="1752559" y="1187020"/>
                  </a:lnTo>
                  <a:cubicBezTo>
                    <a:pt x="1764921" y="1194170"/>
                    <a:pt x="1764271" y="1211720"/>
                    <a:pt x="1751908" y="1218869"/>
                  </a:cubicBezTo>
                  <a:lnTo>
                    <a:pt x="1659516" y="1273467"/>
                  </a:lnTo>
                  <a:cubicBezTo>
                    <a:pt x="1649106" y="1279317"/>
                    <a:pt x="1636093" y="1279317"/>
                    <a:pt x="1625683" y="1274117"/>
                  </a:cubicBezTo>
                  <a:lnTo>
                    <a:pt x="1541749" y="1225369"/>
                  </a:lnTo>
                  <a:cubicBezTo>
                    <a:pt x="1529387" y="1218219"/>
                    <a:pt x="1530038" y="1201320"/>
                    <a:pt x="1541749" y="1194170"/>
                  </a:cubicBezTo>
                  <a:lnTo>
                    <a:pt x="1632840" y="1139572"/>
                  </a:lnTo>
                  <a:cubicBezTo>
                    <a:pt x="1638045" y="1136322"/>
                    <a:pt x="1643738" y="1134697"/>
                    <a:pt x="1649432" y="1134616"/>
                  </a:cubicBezTo>
                  <a:close/>
                  <a:moveTo>
                    <a:pt x="500431" y="1128774"/>
                  </a:moveTo>
                  <a:cubicBezTo>
                    <a:pt x="506206" y="1128774"/>
                    <a:pt x="511899" y="1130237"/>
                    <a:pt x="516779" y="1133162"/>
                  </a:cubicBezTo>
                  <a:lnTo>
                    <a:pt x="603315" y="1181260"/>
                  </a:lnTo>
                  <a:cubicBezTo>
                    <a:pt x="615677" y="1187760"/>
                    <a:pt x="615027" y="1205309"/>
                    <a:pt x="602664" y="1212459"/>
                  </a:cubicBezTo>
                  <a:lnTo>
                    <a:pt x="510272" y="1267057"/>
                  </a:lnTo>
                  <a:cubicBezTo>
                    <a:pt x="499862" y="1273557"/>
                    <a:pt x="486849" y="1273557"/>
                    <a:pt x="477089" y="1267707"/>
                  </a:cubicBezTo>
                  <a:lnTo>
                    <a:pt x="392505" y="1218959"/>
                  </a:lnTo>
                  <a:cubicBezTo>
                    <a:pt x="380143" y="1212459"/>
                    <a:pt x="380794" y="1194909"/>
                    <a:pt x="392505" y="1187760"/>
                  </a:cubicBezTo>
                  <a:lnTo>
                    <a:pt x="483596" y="1133162"/>
                  </a:lnTo>
                  <a:cubicBezTo>
                    <a:pt x="488801" y="1130237"/>
                    <a:pt x="494657" y="1128774"/>
                    <a:pt x="500431" y="1128774"/>
                  </a:cubicBezTo>
                  <a:close/>
                  <a:moveTo>
                    <a:pt x="1266682" y="1128773"/>
                  </a:moveTo>
                  <a:cubicBezTo>
                    <a:pt x="1272391" y="1128773"/>
                    <a:pt x="1278100" y="1130236"/>
                    <a:pt x="1283319" y="1133161"/>
                  </a:cubicBezTo>
                  <a:lnTo>
                    <a:pt x="1370095" y="1181259"/>
                  </a:lnTo>
                  <a:cubicBezTo>
                    <a:pt x="1381839" y="1187759"/>
                    <a:pt x="1381839" y="1205308"/>
                    <a:pt x="1369442" y="1212458"/>
                  </a:cubicBezTo>
                  <a:lnTo>
                    <a:pt x="1276795" y="1267056"/>
                  </a:lnTo>
                  <a:cubicBezTo>
                    <a:pt x="1266356" y="1273556"/>
                    <a:pt x="1253307" y="1273556"/>
                    <a:pt x="1242868" y="1267706"/>
                  </a:cubicBezTo>
                  <a:lnTo>
                    <a:pt x="1158050" y="1218958"/>
                  </a:lnTo>
                  <a:cubicBezTo>
                    <a:pt x="1146306" y="1212458"/>
                    <a:pt x="1146306" y="1194908"/>
                    <a:pt x="1158050" y="1187759"/>
                  </a:cubicBezTo>
                  <a:lnTo>
                    <a:pt x="1250045" y="1133161"/>
                  </a:lnTo>
                  <a:cubicBezTo>
                    <a:pt x="1255264" y="1130236"/>
                    <a:pt x="1260973" y="1128773"/>
                    <a:pt x="1266682" y="1128773"/>
                  </a:cubicBezTo>
                  <a:close/>
                  <a:moveTo>
                    <a:pt x="883513" y="1125894"/>
                  </a:moveTo>
                  <a:cubicBezTo>
                    <a:pt x="889288" y="1125732"/>
                    <a:pt x="894981" y="1127032"/>
                    <a:pt x="899861" y="1129632"/>
                  </a:cubicBezTo>
                  <a:lnTo>
                    <a:pt x="986397" y="1178380"/>
                  </a:lnTo>
                  <a:cubicBezTo>
                    <a:pt x="998759" y="1185530"/>
                    <a:pt x="998109" y="1203080"/>
                    <a:pt x="986397" y="1210229"/>
                  </a:cubicBezTo>
                  <a:lnTo>
                    <a:pt x="893354" y="1264828"/>
                  </a:lnTo>
                  <a:cubicBezTo>
                    <a:pt x="883595" y="1270678"/>
                    <a:pt x="870582" y="1270678"/>
                    <a:pt x="860171" y="1264828"/>
                  </a:cubicBezTo>
                  <a:lnTo>
                    <a:pt x="775587" y="1216729"/>
                  </a:lnTo>
                  <a:cubicBezTo>
                    <a:pt x="763225" y="1209579"/>
                    <a:pt x="763876" y="1192030"/>
                    <a:pt x="775587" y="1184880"/>
                  </a:cubicBezTo>
                  <a:lnTo>
                    <a:pt x="866678" y="1130932"/>
                  </a:lnTo>
                  <a:cubicBezTo>
                    <a:pt x="871883" y="1127682"/>
                    <a:pt x="877739" y="1126057"/>
                    <a:pt x="883513" y="1125894"/>
                  </a:cubicBezTo>
                  <a:close/>
                  <a:moveTo>
                    <a:pt x="1842422" y="1022122"/>
                  </a:moveTo>
                  <a:cubicBezTo>
                    <a:pt x="1848146" y="1022040"/>
                    <a:pt x="1853871" y="1023340"/>
                    <a:pt x="1859105" y="1025940"/>
                  </a:cubicBezTo>
                  <a:lnTo>
                    <a:pt x="1946120" y="1074039"/>
                  </a:lnTo>
                  <a:cubicBezTo>
                    <a:pt x="1957897" y="1081189"/>
                    <a:pt x="1957897" y="1098738"/>
                    <a:pt x="1945466" y="1105888"/>
                  </a:cubicBezTo>
                  <a:lnTo>
                    <a:pt x="1852562" y="1160486"/>
                  </a:lnTo>
                  <a:cubicBezTo>
                    <a:pt x="1842094" y="1166986"/>
                    <a:pt x="1829009" y="1166986"/>
                    <a:pt x="1818541" y="1161136"/>
                  </a:cubicBezTo>
                  <a:lnTo>
                    <a:pt x="1734143" y="1112388"/>
                  </a:lnTo>
                  <a:cubicBezTo>
                    <a:pt x="1722366" y="1105888"/>
                    <a:pt x="1722366" y="1088338"/>
                    <a:pt x="1734143" y="1081189"/>
                  </a:cubicBezTo>
                  <a:lnTo>
                    <a:pt x="1825738" y="1026590"/>
                  </a:lnTo>
                  <a:cubicBezTo>
                    <a:pt x="1830972" y="1023665"/>
                    <a:pt x="1836697" y="1022203"/>
                    <a:pt x="1842422" y="1022122"/>
                  </a:cubicBezTo>
                  <a:close/>
                  <a:moveTo>
                    <a:pt x="693745" y="1016760"/>
                  </a:moveTo>
                  <a:cubicBezTo>
                    <a:pt x="699535" y="1016599"/>
                    <a:pt x="705244" y="1017893"/>
                    <a:pt x="710137" y="1020805"/>
                  </a:cubicBezTo>
                  <a:lnTo>
                    <a:pt x="796913" y="1069339"/>
                  </a:lnTo>
                  <a:cubicBezTo>
                    <a:pt x="808657" y="1076457"/>
                    <a:pt x="808657" y="1093282"/>
                    <a:pt x="796260" y="1101048"/>
                  </a:cubicBezTo>
                  <a:lnTo>
                    <a:pt x="703613" y="1154758"/>
                  </a:lnTo>
                  <a:cubicBezTo>
                    <a:pt x="693174" y="1161230"/>
                    <a:pt x="680125" y="1161230"/>
                    <a:pt x="670338" y="1155406"/>
                  </a:cubicBezTo>
                  <a:lnTo>
                    <a:pt x="584868" y="1107519"/>
                  </a:lnTo>
                  <a:cubicBezTo>
                    <a:pt x="573124" y="1100400"/>
                    <a:pt x="573124" y="1082928"/>
                    <a:pt x="584868" y="1075810"/>
                  </a:cubicBezTo>
                  <a:lnTo>
                    <a:pt x="676863" y="1021452"/>
                  </a:lnTo>
                  <a:cubicBezTo>
                    <a:pt x="682082" y="1018540"/>
                    <a:pt x="687954" y="1016922"/>
                    <a:pt x="693745" y="1016760"/>
                  </a:cubicBezTo>
                  <a:close/>
                  <a:moveTo>
                    <a:pt x="1459575" y="1016759"/>
                  </a:moveTo>
                  <a:cubicBezTo>
                    <a:pt x="1465350" y="1016598"/>
                    <a:pt x="1471043" y="1017892"/>
                    <a:pt x="1475923" y="1020804"/>
                  </a:cubicBezTo>
                  <a:lnTo>
                    <a:pt x="1562459" y="1069338"/>
                  </a:lnTo>
                  <a:cubicBezTo>
                    <a:pt x="1574821" y="1076456"/>
                    <a:pt x="1574171" y="1093281"/>
                    <a:pt x="1562459" y="1101047"/>
                  </a:cubicBezTo>
                  <a:lnTo>
                    <a:pt x="1469416" y="1154757"/>
                  </a:lnTo>
                  <a:cubicBezTo>
                    <a:pt x="1459657" y="1161229"/>
                    <a:pt x="1446644" y="1161229"/>
                    <a:pt x="1436233" y="1155405"/>
                  </a:cubicBezTo>
                  <a:lnTo>
                    <a:pt x="1351649" y="1107518"/>
                  </a:lnTo>
                  <a:cubicBezTo>
                    <a:pt x="1339287" y="1100399"/>
                    <a:pt x="1339938" y="1082927"/>
                    <a:pt x="1351649" y="1075809"/>
                  </a:cubicBezTo>
                  <a:lnTo>
                    <a:pt x="1442740" y="1021451"/>
                  </a:lnTo>
                  <a:cubicBezTo>
                    <a:pt x="1447945" y="1018539"/>
                    <a:pt x="1453801" y="1016921"/>
                    <a:pt x="1459575" y="1016759"/>
                  </a:cubicBezTo>
                  <a:close/>
                  <a:moveTo>
                    <a:pt x="1076249" y="1011007"/>
                  </a:moveTo>
                  <a:cubicBezTo>
                    <a:pt x="1081943" y="1010845"/>
                    <a:pt x="1087636" y="1012145"/>
                    <a:pt x="1092841" y="1015070"/>
                  </a:cubicBezTo>
                  <a:lnTo>
                    <a:pt x="1179377" y="1063168"/>
                  </a:lnTo>
                  <a:cubicBezTo>
                    <a:pt x="1191739" y="1070318"/>
                    <a:pt x="1191089" y="1087868"/>
                    <a:pt x="1178726" y="1095017"/>
                  </a:cubicBezTo>
                  <a:lnTo>
                    <a:pt x="1086334" y="1148966"/>
                  </a:lnTo>
                  <a:cubicBezTo>
                    <a:pt x="1075924" y="1155466"/>
                    <a:pt x="1062911" y="1155466"/>
                    <a:pt x="1053151" y="1149616"/>
                  </a:cubicBezTo>
                  <a:lnTo>
                    <a:pt x="968567" y="1101517"/>
                  </a:lnTo>
                  <a:cubicBezTo>
                    <a:pt x="956205" y="1095017"/>
                    <a:pt x="956856" y="1076818"/>
                    <a:pt x="968567" y="1069668"/>
                  </a:cubicBezTo>
                  <a:lnTo>
                    <a:pt x="1059658" y="1015720"/>
                  </a:lnTo>
                  <a:cubicBezTo>
                    <a:pt x="1064863" y="1012795"/>
                    <a:pt x="1070556" y="1011170"/>
                    <a:pt x="1076249" y="1011007"/>
                  </a:cubicBezTo>
                  <a:close/>
                  <a:moveTo>
                    <a:pt x="2450028" y="912842"/>
                  </a:moveTo>
                  <a:cubicBezTo>
                    <a:pt x="2455821" y="912761"/>
                    <a:pt x="2461532" y="914233"/>
                    <a:pt x="2466428" y="917178"/>
                  </a:cubicBezTo>
                  <a:lnTo>
                    <a:pt x="2553241" y="965601"/>
                  </a:lnTo>
                  <a:cubicBezTo>
                    <a:pt x="2565642" y="972800"/>
                    <a:pt x="2564989" y="990468"/>
                    <a:pt x="2552588" y="997666"/>
                  </a:cubicBezTo>
                  <a:lnTo>
                    <a:pt x="1475592" y="1621286"/>
                  </a:lnTo>
                  <a:cubicBezTo>
                    <a:pt x="1465801" y="1627830"/>
                    <a:pt x="1452747" y="1627830"/>
                    <a:pt x="1442303" y="1621940"/>
                  </a:cubicBezTo>
                  <a:lnTo>
                    <a:pt x="1357449" y="1573517"/>
                  </a:lnTo>
                  <a:cubicBezTo>
                    <a:pt x="1345047" y="1566319"/>
                    <a:pt x="1345700" y="1548650"/>
                    <a:pt x="1357449" y="1541452"/>
                  </a:cubicBezTo>
                  <a:lnTo>
                    <a:pt x="2433139" y="917832"/>
                  </a:lnTo>
                  <a:cubicBezTo>
                    <a:pt x="2438361" y="914560"/>
                    <a:pt x="2444236" y="912924"/>
                    <a:pt x="2450028" y="912842"/>
                  </a:cubicBezTo>
                  <a:close/>
                  <a:moveTo>
                    <a:pt x="2032754" y="907308"/>
                  </a:moveTo>
                  <a:cubicBezTo>
                    <a:pt x="2038529" y="907146"/>
                    <a:pt x="2044222" y="908440"/>
                    <a:pt x="2049102" y="911352"/>
                  </a:cubicBezTo>
                  <a:lnTo>
                    <a:pt x="2135638" y="959886"/>
                  </a:lnTo>
                  <a:cubicBezTo>
                    <a:pt x="2148000" y="966357"/>
                    <a:pt x="2147350" y="983830"/>
                    <a:pt x="2135638" y="991595"/>
                  </a:cubicBezTo>
                  <a:lnTo>
                    <a:pt x="2042595" y="1045306"/>
                  </a:lnTo>
                  <a:cubicBezTo>
                    <a:pt x="2032836" y="1051777"/>
                    <a:pt x="2019823" y="1051777"/>
                    <a:pt x="2009412" y="1045953"/>
                  </a:cubicBezTo>
                  <a:lnTo>
                    <a:pt x="1924828" y="998066"/>
                  </a:lnTo>
                  <a:cubicBezTo>
                    <a:pt x="1912466" y="990948"/>
                    <a:pt x="1913117" y="973476"/>
                    <a:pt x="1924828" y="966357"/>
                  </a:cubicBezTo>
                  <a:lnTo>
                    <a:pt x="2015919" y="911999"/>
                  </a:lnTo>
                  <a:cubicBezTo>
                    <a:pt x="2021124" y="909087"/>
                    <a:pt x="2026980" y="907470"/>
                    <a:pt x="2032754" y="907308"/>
                  </a:cubicBezTo>
                  <a:close/>
                  <a:moveTo>
                    <a:pt x="883512" y="904111"/>
                  </a:moveTo>
                  <a:cubicBezTo>
                    <a:pt x="889287" y="903949"/>
                    <a:pt x="894980" y="905249"/>
                    <a:pt x="899860" y="907849"/>
                  </a:cubicBezTo>
                  <a:lnTo>
                    <a:pt x="986396" y="956597"/>
                  </a:lnTo>
                  <a:cubicBezTo>
                    <a:pt x="998758" y="963747"/>
                    <a:pt x="998108" y="981296"/>
                    <a:pt x="986396" y="987796"/>
                  </a:cubicBezTo>
                  <a:lnTo>
                    <a:pt x="893353" y="1042394"/>
                  </a:lnTo>
                  <a:cubicBezTo>
                    <a:pt x="883594" y="1048894"/>
                    <a:pt x="870581" y="1048894"/>
                    <a:pt x="860170" y="1043044"/>
                  </a:cubicBezTo>
                  <a:lnTo>
                    <a:pt x="775586" y="994946"/>
                  </a:lnTo>
                  <a:cubicBezTo>
                    <a:pt x="763224" y="987796"/>
                    <a:pt x="763875" y="970246"/>
                    <a:pt x="775586" y="963097"/>
                  </a:cubicBezTo>
                  <a:lnTo>
                    <a:pt x="866677" y="909149"/>
                  </a:lnTo>
                  <a:cubicBezTo>
                    <a:pt x="871882" y="905899"/>
                    <a:pt x="877738" y="904274"/>
                    <a:pt x="883512" y="904111"/>
                  </a:cubicBezTo>
                  <a:close/>
                  <a:moveTo>
                    <a:pt x="1649432" y="904110"/>
                  </a:moveTo>
                  <a:cubicBezTo>
                    <a:pt x="1655125" y="903948"/>
                    <a:pt x="1660818" y="905248"/>
                    <a:pt x="1666023" y="907848"/>
                  </a:cubicBezTo>
                  <a:lnTo>
                    <a:pt x="1752559" y="956596"/>
                  </a:lnTo>
                  <a:cubicBezTo>
                    <a:pt x="1764921" y="963746"/>
                    <a:pt x="1764271" y="981295"/>
                    <a:pt x="1751908" y="987795"/>
                  </a:cubicBezTo>
                  <a:lnTo>
                    <a:pt x="1659516" y="1042393"/>
                  </a:lnTo>
                  <a:cubicBezTo>
                    <a:pt x="1649106" y="1048893"/>
                    <a:pt x="1636093" y="1048893"/>
                    <a:pt x="1625683" y="1043043"/>
                  </a:cubicBezTo>
                  <a:lnTo>
                    <a:pt x="1541749" y="994945"/>
                  </a:lnTo>
                  <a:cubicBezTo>
                    <a:pt x="1529387" y="987795"/>
                    <a:pt x="1530038" y="970245"/>
                    <a:pt x="1541749" y="963096"/>
                  </a:cubicBezTo>
                  <a:lnTo>
                    <a:pt x="1632840" y="909148"/>
                  </a:lnTo>
                  <a:cubicBezTo>
                    <a:pt x="1638045" y="905898"/>
                    <a:pt x="1643738" y="904273"/>
                    <a:pt x="1649432" y="904110"/>
                  </a:cubicBezTo>
                  <a:close/>
                  <a:moveTo>
                    <a:pt x="1266681" y="898432"/>
                  </a:moveTo>
                  <a:cubicBezTo>
                    <a:pt x="1272390" y="898350"/>
                    <a:pt x="1278098" y="899813"/>
                    <a:pt x="1283318" y="902738"/>
                  </a:cubicBezTo>
                  <a:lnTo>
                    <a:pt x="1370094" y="950836"/>
                  </a:lnTo>
                  <a:cubicBezTo>
                    <a:pt x="1381838" y="957986"/>
                    <a:pt x="1381838" y="975535"/>
                    <a:pt x="1369441" y="982685"/>
                  </a:cubicBezTo>
                  <a:lnTo>
                    <a:pt x="1276794" y="1037283"/>
                  </a:lnTo>
                  <a:cubicBezTo>
                    <a:pt x="1266355" y="1043133"/>
                    <a:pt x="1253306" y="1043133"/>
                    <a:pt x="1242867" y="1037283"/>
                  </a:cubicBezTo>
                  <a:lnTo>
                    <a:pt x="1158049" y="989185"/>
                  </a:lnTo>
                  <a:cubicBezTo>
                    <a:pt x="1146305" y="982035"/>
                    <a:pt x="1146305" y="965135"/>
                    <a:pt x="1158049" y="957986"/>
                  </a:cubicBezTo>
                  <a:lnTo>
                    <a:pt x="1250044" y="903388"/>
                  </a:lnTo>
                  <a:cubicBezTo>
                    <a:pt x="1255264" y="900138"/>
                    <a:pt x="1260972" y="898513"/>
                    <a:pt x="1266681" y="898432"/>
                  </a:cubicBezTo>
                  <a:close/>
                  <a:moveTo>
                    <a:pt x="2608815" y="800737"/>
                  </a:moveTo>
                  <a:cubicBezTo>
                    <a:pt x="2614590" y="800575"/>
                    <a:pt x="2620283" y="801869"/>
                    <a:pt x="2625163" y="804781"/>
                  </a:cubicBezTo>
                  <a:lnTo>
                    <a:pt x="2711699" y="853315"/>
                  </a:lnTo>
                  <a:cubicBezTo>
                    <a:pt x="2724061" y="859786"/>
                    <a:pt x="2723411" y="877905"/>
                    <a:pt x="2711699" y="885023"/>
                  </a:cubicBezTo>
                  <a:lnTo>
                    <a:pt x="2618656" y="938734"/>
                  </a:lnTo>
                  <a:cubicBezTo>
                    <a:pt x="2608897" y="945205"/>
                    <a:pt x="2595884" y="945205"/>
                    <a:pt x="2585473" y="939381"/>
                  </a:cubicBezTo>
                  <a:lnTo>
                    <a:pt x="2500889" y="891495"/>
                  </a:lnTo>
                  <a:cubicBezTo>
                    <a:pt x="2488527" y="884376"/>
                    <a:pt x="2489178" y="866904"/>
                    <a:pt x="2500889" y="859786"/>
                  </a:cubicBezTo>
                  <a:lnTo>
                    <a:pt x="2591980" y="805428"/>
                  </a:lnTo>
                  <a:cubicBezTo>
                    <a:pt x="2597185" y="802516"/>
                    <a:pt x="2603041" y="800898"/>
                    <a:pt x="2608815" y="800737"/>
                  </a:cubicBezTo>
                  <a:close/>
                  <a:moveTo>
                    <a:pt x="2225492" y="794740"/>
                  </a:moveTo>
                  <a:cubicBezTo>
                    <a:pt x="2231185" y="794659"/>
                    <a:pt x="2236878" y="796121"/>
                    <a:pt x="2242083" y="799046"/>
                  </a:cubicBezTo>
                  <a:lnTo>
                    <a:pt x="2328619" y="847144"/>
                  </a:lnTo>
                  <a:cubicBezTo>
                    <a:pt x="2340981" y="854294"/>
                    <a:pt x="2340331" y="871844"/>
                    <a:pt x="2327968" y="878343"/>
                  </a:cubicBezTo>
                  <a:lnTo>
                    <a:pt x="2235576" y="932941"/>
                  </a:lnTo>
                  <a:cubicBezTo>
                    <a:pt x="2225166" y="939441"/>
                    <a:pt x="2212153" y="939441"/>
                    <a:pt x="2201743" y="933591"/>
                  </a:cubicBezTo>
                  <a:lnTo>
                    <a:pt x="2117809" y="885493"/>
                  </a:lnTo>
                  <a:cubicBezTo>
                    <a:pt x="2105447" y="878343"/>
                    <a:pt x="2106098" y="860794"/>
                    <a:pt x="2117809" y="853644"/>
                  </a:cubicBezTo>
                  <a:lnTo>
                    <a:pt x="2208900" y="799696"/>
                  </a:lnTo>
                  <a:cubicBezTo>
                    <a:pt x="2214105" y="796446"/>
                    <a:pt x="2219798" y="794821"/>
                    <a:pt x="2225492" y="794740"/>
                  </a:cubicBezTo>
                  <a:close/>
                  <a:moveTo>
                    <a:pt x="1076248" y="791861"/>
                  </a:moveTo>
                  <a:cubicBezTo>
                    <a:pt x="1081942" y="791779"/>
                    <a:pt x="1087635" y="793242"/>
                    <a:pt x="1092840" y="796167"/>
                  </a:cubicBezTo>
                  <a:lnTo>
                    <a:pt x="1179376" y="844265"/>
                  </a:lnTo>
                  <a:cubicBezTo>
                    <a:pt x="1191738" y="851415"/>
                    <a:pt x="1191088" y="868315"/>
                    <a:pt x="1178725" y="876114"/>
                  </a:cubicBezTo>
                  <a:lnTo>
                    <a:pt x="1086333" y="930713"/>
                  </a:lnTo>
                  <a:cubicBezTo>
                    <a:pt x="1075923" y="936563"/>
                    <a:pt x="1062910" y="936563"/>
                    <a:pt x="1053150" y="930713"/>
                  </a:cubicBezTo>
                  <a:lnTo>
                    <a:pt x="968566" y="882614"/>
                  </a:lnTo>
                  <a:cubicBezTo>
                    <a:pt x="956204" y="875464"/>
                    <a:pt x="956855" y="858565"/>
                    <a:pt x="968566" y="851415"/>
                  </a:cubicBezTo>
                  <a:lnTo>
                    <a:pt x="1059657" y="796817"/>
                  </a:lnTo>
                  <a:cubicBezTo>
                    <a:pt x="1064862" y="793567"/>
                    <a:pt x="1070555" y="791942"/>
                    <a:pt x="1076248" y="791861"/>
                  </a:cubicBezTo>
                  <a:close/>
                  <a:moveTo>
                    <a:pt x="1842422" y="791860"/>
                  </a:moveTo>
                  <a:cubicBezTo>
                    <a:pt x="1848146" y="791778"/>
                    <a:pt x="1853871" y="793241"/>
                    <a:pt x="1859105" y="796166"/>
                  </a:cubicBezTo>
                  <a:lnTo>
                    <a:pt x="1946120" y="844264"/>
                  </a:lnTo>
                  <a:cubicBezTo>
                    <a:pt x="1957897" y="851414"/>
                    <a:pt x="1957897" y="868314"/>
                    <a:pt x="1945466" y="876113"/>
                  </a:cubicBezTo>
                  <a:lnTo>
                    <a:pt x="1852562" y="930712"/>
                  </a:lnTo>
                  <a:cubicBezTo>
                    <a:pt x="1842094" y="936562"/>
                    <a:pt x="1829009" y="936562"/>
                    <a:pt x="1818541" y="930712"/>
                  </a:cubicBezTo>
                  <a:lnTo>
                    <a:pt x="1734143" y="882613"/>
                  </a:lnTo>
                  <a:cubicBezTo>
                    <a:pt x="1722366" y="875463"/>
                    <a:pt x="1722366" y="858564"/>
                    <a:pt x="1734143" y="851414"/>
                  </a:cubicBezTo>
                  <a:lnTo>
                    <a:pt x="1825738" y="796816"/>
                  </a:lnTo>
                  <a:cubicBezTo>
                    <a:pt x="1830972" y="793566"/>
                    <a:pt x="1836697" y="791941"/>
                    <a:pt x="1842422" y="791860"/>
                  </a:cubicBezTo>
                  <a:close/>
                  <a:moveTo>
                    <a:pt x="1459574" y="785938"/>
                  </a:moveTo>
                  <a:cubicBezTo>
                    <a:pt x="1465349" y="785857"/>
                    <a:pt x="1471042" y="787157"/>
                    <a:pt x="1475922" y="789757"/>
                  </a:cubicBezTo>
                  <a:lnTo>
                    <a:pt x="1562458" y="837855"/>
                  </a:lnTo>
                  <a:cubicBezTo>
                    <a:pt x="1574820" y="845005"/>
                    <a:pt x="1574170" y="862555"/>
                    <a:pt x="1562458" y="869704"/>
                  </a:cubicBezTo>
                  <a:lnTo>
                    <a:pt x="1469415" y="924303"/>
                  </a:lnTo>
                  <a:cubicBezTo>
                    <a:pt x="1459656" y="930803"/>
                    <a:pt x="1446643" y="930803"/>
                    <a:pt x="1436232" y="924953"/>
                  </a:cubicBezTo>
                  <a:lnTo>
                    <a:pt x="1351648" y="876204"/>
                  </a:lnTo>
                  <a:cubicBezTo>
                    <a:pt x="1339286" y="869054"/>
                    <a:pt x="1339937" y="852155"/>
                    <a:pt x="1351648" y="845005"/>
                  </a:cubicBezTo>
                  <a:lnTo>
                    <a:pt x="1442739" y="790407"/>
                  </a:lnTo>
                  <a:cubicBezTo>
                    <a:pt x="1447944" y="787482"/>
                    <a:pt x="1453800" y="786019"/>
                    <a:pt x="1459574" y="785938"/>
                  </a:cubicBezTo>
                  <a:close/>
                  <a:moveTo>
                    <a:pt x="2801553" y="688169"/>
                  </a:moveTo>
                  <a:cubicBezTo>
                    <a:pt x="2807246" y="688088"/>
                    <a:pt x="2812939" y="689550"/>
                    <a:pt x="2818144" y="692475"/>
                  </a:cubicBezTo>
                  <a:lnTo>
                    <a:pt x="2904680" y="740574"/>
                  </a:lnTo>
                  <a:cubicBezTo>
                    <a:pt x="2917042" y="747724"/>
                    <a:pt x="2916392" y="765273"/>
                    <a:pt x="2904029" y="771773"/>
                  </a:cubicBezTo>
                  <a:lnTo>
                    <a:pt x="2811637" y="826371"/>
                  </a:lnTo>
                  <a:cubicBezTo>
                    <a:pt x="2801227" y="832871"/>
                    <a:pt x="2788214" y="832871"/>
                    <a:pt x="2777804" y="827021"/>
                  </a:cubicBezTo>
                  <a:lnTo>
                    <a:pt x="2693870" y="778273"/>
                  </a:lnTo>
                  <a:cubicBezTo>
                    <a:pt x="2681508" y="771773"/>
                    <a:pt x="2681508" y="754223"/>
                    <a:pt x="2693870" y="747074"/>
                  </a:cubicBezTo>
                  <a:lnTo>
                    <a:pt x="2784961" y="693125"/>
                  </a:lnTo>
                  <a:cubicBezTo>
                    <a:pt x="2790166" y="689875"/>
                    <a:pt x="2795859" y="688250"/>
                    <a:pt x="2801553" y="688169"/>
                  </a:cubicBezTo>
                  <a:close/>
                  <a:moveTo>
                    <a:pt x="2418803" y="682409"/>
                  </a:moveTo>
                  <a:cubicBezTo>
                    <a:pt x="2424512" y="682328"/>
                    <a:pt x="2430221" y="683790"/>
                    <a:pt x="2435440" y="686715"/>
                  </a:cubicBezTo>
                  <a:lnTo>
                    <a:pt x="2522216" y="734814"/>
                  </a:lnTo>
                  <a:cubicBezTo>
                    <a:pt x="2533960" y="741314"/>
                    <a:pt x="2533960" y="759513"/>
                    <a:pt x="2521563" y="766663"/>
                  </a:cubicBezTo>
                  <a:lnTo>
                    <a:pt x="2428916" y="821261"/>
                  </a:lnTo>
                  <a:cubicBezTo>
                    <a:pt x="2418477" y="827111"/>
                    <a:pt x="2405428" y="827111"/>
                    <a:pt x="2394989" y="821261"/>
                  </a:cubicBezTo>
                  <a:lnTo>
                    <a:pt x="2310171" y="773163"/>
                  </a:lnTo>
                  <a:cubicBezTo>
                    <a:pt x="2298427" y="766013"/>
                    <a:pt x="2298427" y="749113"/>
                    <a:pt x="2310171" y="741314"/>
                  </a:cubicBezTo>
                  <a:lnTo>
                    <a:pt x="2402166" y="687365"/>
                  </a:lnTo>
                  <a:cubicBezTo>
                    <a:pt x="2407385" y="684115"/>
                    <a:pt x="2413094" y="682490"/>
                    <a:pt x="2418803" y="682409"/>
                  </a:cubicBezTo>
                  <a:close/>
                  <a:moveTo>
                    <a:pt x="1266680" y="676649"/>
                  </a:moveTo>
                  <a:cubicBezTo>
                    <a:pt x="1272389" y="676567"/>
                    <a:pt x="1278097" y="678030"/>
                    <a:pt x="1283317" y="680955"/>
                  </a:cubicBezTo>
                  <a:lnTo>
                    <a:pt x="1370093" y="729053"/>
                  </a:lnTo>
                  <a:cubicBezTo>
                    <a:pt x="1381837" y="736203"/>
                    <a:pt x="1381837" y="753753"/>
                    <a:pt x="1369440" y="760902"/>
                  </a:cubicBezTo>
                  <a:lnTo>
                    <a:pt x="1276793" y="815501"/>
                  </a:lnTo>
                  <a:cubicBezTo>
                    <a:pt x="1266354" y="821351"/>
                    <a:pt x="1253305" y="821351"/>
                    <a:pt x="1242866" y="816151"/>
                  </a:cubicBezTo>
                  <a:lnTo>
                    <a:pt x="1158048" y="767402"/>
                  </a:lnTo>
                  <a:cubicBezTo>
                    <a:pt x="1146304" y="760252"/>
                    <a:pt x="1146304" y="743353"/>
                    <a:pt x="1158048" y="736203"/>
                  </a:cubicBezTo>
                  <a:lnTo>
                    <a:pt x="1250043" y="681605"/>
                  </a:lnTo>
                  <a:cubicBezTo>
                    <a:pt x="1255263" y="678355"/>
                    <a:pt x="1260971" y="676730"/>
                    <a:pt x="1266680" y="676649"/>
                  </a:cubicBezTo>
                  <a:close/>
                  <a:moveTo>
                    <a:pt x="2032754" y="676648"/>
                  </a:moveTo>
                  <a:cubicBezTo>
                    <a:pt x="2038529" y="676566"/>
                    <a:pt x="2044222" y="678029"/>
                    <a:pt x="2049102" y="680954"/>
                  </a:cubicBezTo>
                  <a:lnTo>
                    <a:pt x="2135638" y="729052"/>
                  </a:lnTo>
                  <a:cubicBezTo>
                    <a:pt x="2148000" y="736202"/>
                    <a:pt x="2147350" y="753752"/>
                    <a:pt x="2135638" y="760901"/>
                  </a:cubicBezTo>
                  <a:lnTo>
                    <a:pt x="2042595" y="815500"/>
                  </a:lnTo>
                  <a:cubicBezTo>
                    <a:pt x="2032836" y="821350"/>
                    <a:pt x="2019823" y="821350"/>
                    <a:pt x="2009412" y="816150"/>
                  </a:cubicBezTo>
                  <a:lnTo>
                    <a:pt x="1924828" y="767401"/>
                  </a:lnTo>
                  <a:cubicBezTo>
                    <a:pt x="1912466" y="760251"/>
                    <a:pt x="1913117" y="743352"/>
                    <a:pt x="1924828" y="736202"/>
                  </a:cubicBezTo>
                  <a:lnTo>
                    <a:pt x="2015919" y="681604"/>
                  </a:lnTo>
                  <a:cubicBezTo>
                    <a:pt x="2021124" y="678354"/>
                    <a:pt x="2026980" y="676729"/>
                    <a:pt x="2032754" y="676648"/>
                  </a:cubicBezTo>
                  <a:close/>
                  <a:moveTo>
                    <a:pt x="1649431" y="674084"/>
                  </a:moveTo>
                  <a:cubicBezTo>
                    <a:pt x="1655124" y="674003"/>
                    <a:pt x="1660817" y="675459"/>
                    <a:pt x="1666022" y="678695"/>
                  </a:cubicBezTo>
                  <a:lnTo>
                    <a:pt x="1752558" y="726581"/>
                  </a:lnTo>
                  <a:cubicBezTo>
                    <a:pt x="1764920" y="733053"/>
                    <a:pt x="1764270" y="750525"/>
                    <a:pt x="1751907" y="757643"/>
                  </a:cubicBezTo>
                  <a:lnTo>
                    <a:pt x="1659515" y="812000"/>
                  </a:lnTo>
                  <a:cubicBezTo>
                    <a:pt x="1649105" y="818472"/>
                    <a:pt x="1636092" y="818472"/>
                    <a:pt x="1625682" y="812648"/>
                  </a:cubicBezTo>
                  <a:lnTo>
                    <a:pt x="1541748" y="764114"/>
                  </a:lnTo>
                  <a:cubicBezTo>
                    <a:pt x="1529386" y="757643"/>
                    <a:pt x="1530037" y="740171"/>
                    <a:pt x="1541748" y="733053"/>
                  </a:cubicBezTo>
                  <a:lnTo>
                    <a:pt x="1632839" y="678695"/>
                  </a:lnTo>
                  <a:cubicBezTo>
                    <a:pt x="1638044" y="675783"/>
                    <a:pt x="1643737" y="674165"/>
                    <a:pt x="1649431" y="674084"/>
                  </a:cubicBezTo>
                  <a:close/>
                  <a:moveTo>
                    <a:pt x="2991739" y="575837"/>
                  </a:moveTo>
                  <a:cubicBezTo>
                    <a:pt x="2997530" y="575756"/>
                    <a:pt x="3003402" y="577218"/>
                    <a:pt x="3008621" y="580143"/>
                  </a:cubicBezTo>
                  <a:lnTo>
                    <a:pt x="3095397" y="628241"/>
                  </a:lnTo>
                  <a:cubicBezTo>
                    <a:pt x="3107141" y="634741"/>
                    <a:pt x="3107141" y="652941"/>
                    <a:pt x="3094744" y="660090"/>
                  </a:cubicBezTo>
                  <a:lnTo>
                    <a:pt x="3002097" y="714688"/>
                  </a:lnTo>
                  <a:cubicBezTo>
                    <a:pt x="2991658" y="720538"/>
                    <a:pt x="2978609" y="720538"/>
                    <a:pt x="2968170" y="714688"/>
                  </a:cubicBezTo>
                  <a:lnTo>
                    <a:pt x="2883352" y="666590"/>
                  </a:lnTo>
                  <a:cubicBezTo>
                    <a:pt x="2871608" y="659440"/>
                    <a:pt x="2871608" y="642541"/>
                    <a:pt x="2883352" y="634741"/>
                  </a:cubicBezTo>
                  <a:lnTo>
                    <a:pt x="2975347" y="580793"/>
                  </a:lnTo>
                  <a:cubicBezTo>
                    <a:pt x="2980240" y="577543"/>
                    <a:pt x="2985949" y="575918"/>
                    <a:pt x="2991739" y="575837"/>
                  </a:cubicBezTo>
                  <a:close/>
                  <a:moveTo>
                    <a:pt x="2608815" y="570076"/>
                  </a:moveTo>
                  <a:cubicBezTo>
                    <a:pt x="2614590" y="569995"/>
                    <a:pt x="2620283" y="571457"/>
                    <a:pt x="2625163" y="574382"/>
                  </a:cubicBezTo>
                  <a:lnTo>
                    <a:pt x="2711699" y="622480"/>
                  </a:lnTo>
                  <a:cubicBezTo>
                    <a:pt x="2724061" y="629630"/>
                    <a:pt x="2723411" y="647180"/>
                    <a:pt x="2711699" y="654329"/>
                  </a:cubicBezTo>
                  <a:lnTo>
                    <a:pt x="2618656" y="708927"/>
                  </a:lnTo>
                  <a:cubicBezTo>
                    <a:pt x="2608897" y="714777"/>
                    <a:pt x="2595884" y="714777"/>
                    <a:pt x="2585473" y="708927"/>
                  </a:cubicBezTo>
                  <a:lnTo>
                    <a:pt x="2500889" y="660829"/>
                  </a:lnTo>
                  <a:cubicBezTo>
                    <a:pt x="2488527" y="653679"/>
                    <a:pt x="2489178" y="636780"/>
                    <a:pt x="2500889" y="629630"/>
                  </a:cubicBezTo>
                  <a:lnTo>
                    <a:pt x="2591980" y="575032"/>
                  </a:lnTo>
                  <a:cubicBezTo>
                    <a:pt x="2597185" y="571782"/>
                    <a:pt x="2603041" y="570157"/>
                    <a:pt x="2608815" y="570076"/>
                  </a:cubicBezTo>
                  <a:close/>
                  <a:moveTo>
                    <a:pt x="1459573" y="564552"/>
                  </a:moveTo>
                  <a:cubicBezTo>
                    <a:pt x="1465348" y="564391"/>
                    <a:pt x="1471041" y="565685"/>
                    <a:pt x="1475921" y="568597"/>
                  </a:cubicBezTo>
                  <a:lnTo>
                    <a:pt x="1562457" y="617130"/>
                  </a:lnTo>
                  <a:cubicBezTo>
                    <a:pt x="1574819" y="623602"/>
                    <a:pt x="1574169" y="641074"/>
                    <a:pt x="1562457" y="648192"/>
                  </a:cubicBezTo>
                  <a:lnTo>
                    <a:pt x="1469414" y="702549"/>
                  </a:lnTo>
                  <a:cubicBezTo>
                    <a:pt x="1459655" y="709021"/>
                    <a:pt x="1446642" y="709021"/>
                    <a:pt x="1436231" y="703197"/>
                  </a:cubicBezTo>
                  <a:lnTo>
                    <a:pt x="1351647" y="654663"/>
                  </a:lnTo>
                  <a:cubicBezTo>
                    <a:pt x="1339285" y="648192"/>
                    <a:pt x="1339936" y="630720"/>
                    <a:pt x="1351647" y="623602"/>
                  </a:cubicBezTo>
                  <a:lnTo>
                    <a:pt x="1442738" y="569244"/>
                  </a:lnTo>
                  <a:cubicBezTo>
                    <a:pt x="1447943" y="566332"/>
                    <a:pt x="1453799" y="564714"/>
                    <a:pt x="1459573" y="564552"/>
                  </a:cubicBezTo>
                  <a:close/>
                  <a:moveTo>
                    <a:pt x="2225491" y="564551"/>
                  </a:moveTo>
                  <a:cubicBezTo>
                    <a:pt x="2231185" y="564390"/>
                    <a:pt x="2236878" y="565684"/>
                    <a:pt x="2242083" y="568596"/>
                  </a:cubicBezTo>
                  <a:lnTo>
                    <a:pt x="2328619" y="617129"/>
                  </a:lnTo>
                  <a:cubicBezTo>
                    <a:pt x="2340981" y="623601"/>
                    <a:pt x="2340331" y="641073"/>
                    <a:pt x="2327968" y="648191"/>
                  </a:cubicBezTo>
                  <a:lnTo>
                    <a:pt x="2235576" y="702548"/>
                  </a:lnTo>
                  <a:cubicBezTo>
                    <a:pt x="2225166" y="709020"/>
                    <a:pt x="2212153" y="709020"/>
                    <a:pt x="2201743" y="703196"/>
                  </a:cubicBezTo>
                  <a:lnTo>
                    <a:pt x="2117809" y="654662"/>
                  </a:lnTo>
                  <a:cubicBezTo>
                    <a:pt x="2105447" y="648191"/>
                    <a:pt x="2106098" y="630719"/>
                    <a:pt x="2117809" y="623601"/>
                  </a:cubicBezTo>
                  <a:lnTo>
                    <a:pt x="2208900" y="569243"/>
                  </a:lnTo>
                  <a:cubicBezTo>
                    <a:pt x="2214105" y="566331"/>
                    <a:pt x="2219798" y="564713"/>
                    <a:pt x="2225491" y="564551"/>
                  </a:cubicBezTo>
                  <a:close/>
                  <a:moveTo>
                    <a:pt x="1842421" y="561274"/>
                  </a:moveTo>
                  <a:cubicBezTo>
                    <a:pt x="1848145" y="561193"/>
                    <a:pt x="1853870" y="562493"/>
                    <a:pt x="1859104" y="565093"/>
                  </a:cubicBezTo>
                  <a:lnTo>
                    <a:pt x="1946119" y="613841"/>
                  </a:lnTo>
                  <a:cubicBezTo>
                    <a:pt x="1957896" y="620991"/>
                    <a:pt x="1957896" y="637891"/>
                    <a:pt x="1945465" y="645690"/>
                  </a:cubicBezTo>
                  <a:lnTo>
                    <a:pt x="1852561" y="699639"/>
                  </a:lnTo>
                  <a:cubicBezTo>
                    <a:pt x="1842093" y="706139"/>
                    <a:pt x="1829008" y="706139"/>
                    <a:pt x="1818540" y="700289"/>
                  </a:cubicBezTo>
                  <a:lnTo>
                    <a:pt x="1734142" y="652190"/>
                  </a:lnTo>
                  <a:cubicBezTo>
                    <a:pt x="1722365" y="645040"/>
                    <a:pt x="1722365" y="627491"/>
                    <a:pt x="1734142" y="620341"/>
                  </a:cubicBezTo>
                  <a:lnTo>
                    <a:pt x="1825737" y="565743"/>
                  </a:lnTo>
                  <a:cubicBezTo>
                    <a:pt x="1830971" y="562818"/>
                    <a:pt x="1836696" y="561355"/>
                    <a:pt x="1842421" y="561274"/>
                  </a:cubicBezTo>
                  <a:close/>
                  <a:moveTo>
                    <a:pt x="3184875" y="463507"/>
                  </a:moveTo>
                  <a:cubicBezTo>
                    <a:pt x="3190650" y="463426"/>
                    <a:pt x="3196343" y="464888"/>
                    <a:pt x="3201223" y="467813"/>
                  </a:cubicBezTo>
                  <a:lnTo>
                    <a:pt x="3287759" y="515912"/>
                  </a:lnTo>
                  <a:cubicBezTo>
                    <a:pt x="3300121" y="523062"/>
                    <a:pt x="3299471" y="540611"/>
                    <a:pt x="3287759" y="547761"/>
                  </a:cubicBezTo>
                  <a:lnTo>
                    <a:pt x="3194716" y="602359"/>
                  </a:lnTo>
                  <a:cubicBezTo>
                    <a:pt x="3184957" y="608209"/>
                    <a:pt x="3171944" y="608209"/>
                    <a:pt x="3161533" y="603009"/>
                  </a:cubicBezTo>
                  <a:lnTo>
                    <a:pt x="3076949" y="554261"/>
                  </a:lnTo>
                  <a:cubicBezTo>
                    <a:pt x="3064587" y="547111"/>
                    <a:pt x="3065238" y="530211"/>
                    <a:pt x="3076949" y="523062"/>
                  </a:cubicBezTo>
                  <a:lnTo>
                    <a:pt x="3168040" y="468463"/>
                  </a:lnTo>
                  <a:cubicBezTo>
                    <a:pt x="3173245" y="465213"/>
                    <a:pt x="3179101" y="463588"/>
                    <a:pt x="3184875" y="463507"/>
                  </a:cubicBezTo>
                  <a:close/>
                  <a:moveTo>
                    <a:pt x="2801554" y="457982"/>
                  </a:moveTo>
                  <a:cubicBezTo>
                    <a:pt x="2807247" y="457820"/>
                    <a:pt x="2812940" y="459114"/>
                    <a:pt x="2818145" y="462026"/>
                  </a:cubicBezTo>
                  <a:lnTo>
                    <a:pt x="2904681" y="509913"/>
                  </a:lnTo>
                  <a:cubicBezTo>
                    <a:pt x="2917043" y="517031"/>
                    <a:pt x="2916393" y="534504"/>
                    <a:pt x="2904030" y="541622"/>
                  </a:cubicBezTo>
                  <a:lnTo>
                    <a:pt x="2811638" y="595980"/>
                  </a:lnTo>
                  <a:cubicBezTo>
                    <a:pt x="2801228" y="602451"/>
                    <a:pt x="2788215" y="602451"/>
                    <a:pt x="2777805" y="596627"/>
                  </a:cubicBezTo>
                  <a:lnTo>
                    <a:pt x="2693871" y="548093"/>
                  </a:lnTo>
                  <a:cubicBezTo>
                    <a:pt x="2681509" y="541622"/>
                    <a:pt x="2681509" y="524150"/>
                    <a:pt x="2693871" y="516384"/>
                  </a:cubicBezTo>
                  <a:lnTo>
                    <a:pt x="2784962" y="462673"/>
                  </a:lnTo>
                  <a:cubicBezTo>
                    <a:pt x="2790167" y="459761"/>
                    <a:pt x="2795860" y="458144"/>
                    <a:pt x="2801554" y="457982"/>
                  </a:cubicBezTo>
                  <a:close/>
                  <a:moveTo>
                    <a:pt x="2418803" y="452220"/>
                  </a:moveTo>
                  <a:cubicBezTo>
                    <a:pt x="2424512" y="452058"/>
                    <a:pt x="2430221" y="453352"/>
                    <a:pt x="2435440" y="456264"/>
                  </a:cubicBezTo>
                  <a:lnTo>
                    <a:pt x="2522216" y="504798"/>
                  </a:lnTo>
                  <a:cubicBezTo>
                    <a:pt x="2533960" y="511269"/>
                    <a:pt x="2533960" y="528742"/>
                    <a:pt x="2521563" y="536507"/>
                  </a:cubicBezTo>
                  <a:lnTo>
                    <a:pt x="2428916" y="590218"/>
                  </a:lnTo>
                  <a:cubicBezTo>
                    <a:pt x="2418477" y="596042"/>
                    <a:pt x="2405428" y="596689"/>
                    <a:pt x="2394989" y="590865"/>
                  </a:cubicBezTo>
                  <a:lnTo>
                    <a:pt x="2310171" y="542978"/>
                  </a:lnTo>
                  <a:cubicBezTo>
                    <a:pt x="2298427" y="535860"/>
                    <a:pt x="2298427" y="518388"/>
                    <a:pt x="2310171" y="511269"/>
                  </a:cubicBezTo>
                  <a:lnTo>
                    <a:pt x="2402166" y="456911"/>
                  </a:lnTo>
                  <a:cubicBezTo>
                    <a:pt x="2407385" y="453999"/>
                    <a:pt x="2413094" y="452382"/>
                    <a:pt x="2418803" y="452220"/>
                  </a:cubicBezTo>
                  <a:close/>
                  <a:moveTo>
                    <a:pt x="1649430" y="452220"/>
                  </a:moveTo>
                  <a:cubicBezTo>
                    <a:pt x="1655123" y="452059"/>
                    <a:pt x="1660816" y="453353"/>
                    <a:pt x="1666021" y="456265"/>
                  </a:cubicBezTo>
                  <a:lnTo>
                    <a:pt x="1752557" y="504799"/>
                  </a:lnTo>
                  <a:cubicBezTo>
                    <a:pt x="1764919" y="511270"/>
                    <a:pt x="1764269" y="528742"/>
                    <a:pt x="1751906" y="536508"/>
                  </a:cubicBezTo>
                  <a:lnTo>
                    <a:pt x="1659514" y="590218"/>
                  </a:lnTo>
                  <a:cubicBezTo>
                    <a:pt x="1649104" y="596043"/>
                    <a:pt x="1636091" y="596690"/>
                    <a:pt x="1625681" y="590866"/>
                  </a:cubicBezTo>
                  <a:lnTo>
                    <a:pt x="1541747" y="542979"/>
                  </a:lnTo>
                  <a:cubicBezTo>
                    <a:pt x="1529385" y="535860"/>
                    <a:pt x="1530036" y="518388"/>
                    <a:pt x="1541747" y="511270"/>
                  </a:cubicBezTo>
                  <a:lnTo>
                    <a:pt x="1632838" y="456912"/>
                  </a:lnTo>
                  <a:cubicBezTo>
                    <a:pt x="1638043" y="454000"/>
                    <a:pt x="1643736" y="452382"/>
                    <a:pt x="1649430" y="452220"/>
                  </a:cubicBezTo>
                  <a:close/>
                  <a:moveTo>
                    <a:pt x="2032754" y="446217"/>
                  </a:moveTo>
                  <a:cubicBezTo>
                    <a:pt x="2038529" y="446136"/>
                    <a:pt x="2044222" y="447592"/>
                    <a:pt x="2049102" y="450504"/>
                  </a:cubicBezTo>
                  <a:lnTo>
                    <a:pt x="2135638" y="498391"/>
                  </a:lnTo>
                  <a:cubicBezTo>
                    <a:pt x="2148000" y="504862"/>
                    <a:pt x="2147350" y="522335"/>
                    <a:pt x="2135638" y="529453"/>
                  </a:cubicBezTo>
                  <a:lnTo>
                    <a:pt x="2042595" y="584458"/>
                  </a:lnTo>
                  <a:cubicBezTo>
                    <a:pt x="2032836" y="590282"/>
                    <a:pt x="2019823" y="590929"/>
                    <a:pt x="2009412" y="584458"/>
                  </a:cubicBezTo>
                  <a:lnTo>
                    <a:pt x="1924828" y="535924"/>
                  </a:lnTo>
                  <a:cubicBezTo>
                    <a:pt x="1912466" y="529453"/>
                    <a:pt x="1913117" y="512628"/>
                    <a:pt x="1924828" y="504862"/>
                  </a:cubicBezTo>
                  <a:lnTo>
                    <a:pt x="2015919" y="451151"/>
                  </a:lnTo>
                  <a:cubicBezTo>
                    <a:pt x="2021124" y="447916"/>
                    <a:pt x="2026980" y="446298"/>
                    <a:pt x="2032754" y="446217"/>
                  </a:cubicBezTo>
                  <a:close/>
                  <a:moveTo>
                    <a:pt x="2991740" y="345333"/>
                  </a:moveTo>
                  <a:cubicBezTo>
                    <a:pt x="2997530" y="345170"/>
                    <a:pt x="3003402" y="346470"/>
                    <a:pt x="3008622" y="349070"/>
                  </a:cubicBezTo>
                  <a:lnTo>
                    <a:pt x="3095398" y="397818"/>
                  </a:lnTo>
                  <a:cubicBezTo>
                    <a:pt x="3107142" y="404318"/>
                    <a:pt x="3107142" y="422518"/>
                    <a:pt x="3094745" y="429667"/>
                  </a:cubicBezTo>
                  <a:lnTo>
                    <a:pt x="3002098" y="483615"/>
                  </a:lnTo>
                  <a:cubicBezTo>
                    <a:pt x="2991659" y="489465"/>
                    <a:pt x="2978610" y="490115"/>
                    <a:pt x="2968171" y="484265"/>
                  </a:cubicBezTo>
                  <a:lnTo>
                    <a:pt x="2883353" y="436167"/>
                  </a:lnTo>
                  <a:cubicBezTo>
                    <a:pt x="2871609" y="429017"/>
                    <a:pt x="2871609" y="411468"/>
                    <a:pt x="2883353" y="404318"/>
                  </a:cubicBezTo>
                  <a:lnTo>
                    <a:pt x="2975348" y="350370"/>
                  </a:lnTo>
                  <a:cubicBezTo>
                    <a:pt x="2980241" y="347120"/>
                    <a:pt x="2985950" y="345495"/>
                    <a:pt x="2991740" y="345333"/>
                  </a:cubicBezTo>
                  <a:close/>
                  <a:moveTo>
                    <a:pt x="1842420" y="339653"/>
                  </a:moveTo>
                  <a:cubicBezTo>
                    <a:pt x="1848144" y="339571"/>
                    <a:pt x="1853869" y="341034"/>
                    <a:pt x="1859103" y="343959"/>
                  </a:cubicBezTo>
                  <a:lnTo>
                    <a:pt x="1946118" y="392057"/>
                  </a:lnTo>
                  <a:cubicBezTo>
                    <a:pt x="1957895" y="398557"/>
                    <a:pt x="1957895" y="416106"/>
                    <a:pt x="1945464" y="423256"/>
                  </a:cubicBezTo>
                  <a:lnTo>
                    <a:pt x="1852560" y="477854"/>
                  </a:lnTo>
                  <a:cubicBezTo>
                    <a:pt x="1842092" y="484354"/>
                    <a:pt x="1829007" y="484354"/>
                    <a:pt x="1818539" y="478504"/>
                  </a:cubicBezTo>
                  <a:lnTo>
                    <a:pt x="1734141" y="429756"/>
                  </a:lnTo>
                  <a:cubicBezTo>
                    <a:pt x="1722364" y="423256"/>
                    <a:pt x="1722364" y="405706"/>
                    <a:pt x="1734141" y="398557"/>
                  </a:cubicBezTo>
                  <a:lnTo>
                    <a:pt x="1825736" y="344609"/>
                  </a:lnTo>
                  <a:cubicBezTo>
                    <a:pt x="1830970" y="341359"/>
                    <a:pt x="1836695" y="339734"/>
                    <a:pt x="1842420" y="339653"/>
                  </a:cubicBezTo>
                  <a:close/>
                  <a:moveTo>
                    <a:pt x="2608815" y="339652"/>
                  </a:moveTo>
                  <a:cubicBezTo>
                    <a:pt x="2614590" y="339571"/>
                    <a:pt x="2620283" y="341033"/>
                    <a:pt x="2625163" y="343958"/>
                  </a:cubicBezTo>
                  <a:lnTo>
                    <a:pt x="2711699" y="392056"/>
                  </a:lnTo>
                  <a:cubicBezTo>
                    <a:pt x="2724061" y="398556"/>
                    <a:pt x="2723411" y="416106"/>
                    <a:pt x="2711699" y="423255"/>
                  </a:cubicBezTo>
                  <a:lnTo>
                    <a:pt x="2618656" y="477853"/>
                  </a:lnTo>
                  <a:cubicBezTo>
                    <a:pt x="2608897" y="484353"/>
                    <a:pt x="2595884" y="484353"/>
                    <a:pt x="2585473" y="478503"/>
                  </a:cubicBezTo>
                  <a:lnTo>
                    <a:pt x="2500889" y="429755"/>
                  </a:lnTo>
                  <a:cubicBezTo>
                    <a:pt x="2488527" y="423255"/>
                    <a:pt x="2489178" y="405706"/>
                    <a:pt x="2500889" y="398556"/>
                  </a:cubicBezTo>
                  <a:lnTo>
                    <a:pt x="2591980" y="344608"/>
                  </a:lnTo>
                  <a:cubicBezTo>
                    <a:pt x="2597185" y="341358"/>
                    <a:pt x="2603041" y="339733"/>
                    <a:pt x="2608815" y="339652"/>
                  </a:cubicBezTo>
                  <a:close/>
                  <a:moveTo>
                    <a:pt x="2225492" y="333811"/>
                  </a:moveTo>
                  <a:cubicBezTo>
                    <a:pt x="2231185" y="333811"/>
                    <a:pt x="2236878" y="335273"/>
                    <a:pt x="2242083" y="338198"/>
                  </a:cubicBezTo>
                  <a:lnTo>
                    <a:pt x="2328619" y="386296"/>
                  </a:lnTo>
                  <a:cubicBezTo>
                    <a:pt x="2340981" y="393446"/>
                    <a:pt x="2340331" y="410996"/>
                    <a:pt x="2327968" y="418145"/>
                  </a:cubicBezTo>
                  <a:lnTo>
                    <a:pt x="2235576" y="472743"/>
                  </a:lnTo>
                  <a:cubicBezTo>
                    <a:pt x="2225166" y="478593"/>
                    <a:pt x="2212153" y="478593"/>
                    <a:pt x="2201743" y="472743"/>
                  </a:cubicBezTo>
                  <a:lnTo>
                    <a:pt x="2117809" y="424645"/>
                  </a:lnTo>
                  <a:cubicBezTo>
                    <a:pt x="2105447" y="417495"/>
                    <a:pt x="2106098" y="400596"/>
                    <a:pt x="2117809" y="393446"/>
                  </a:cubicBezTo>
                  <a:lnTo>
                    <a:pt x="2208900" y="338198"/>
                  </a:lnTo>
                  <a:cubicBezTo>
                    <a:pt x="2214105" y="335273"/>
                    <a:pt x="2219798" y="333811"/>
                    <a:pt x="2225492" y="333811"/>
                  </a:cubicBezTo>
                  <a:close/>
                  <a:moveTo>
                    <a:pt x="2801554" y="227322"/>
                  </a:moveTo>
                  <a:cubicBezTo>
                    <a:pt x="2807247" y="227241"/>
                    <a:pt x="2812940" y="228703"/>
                    <a:pt x="2818145" y="231628"/>
                  </a:cubicBezTo>
                  <a:lnTo>
                    <a:pt x="2904681" y="279727"/>
                  </a:lnTo>
                  <a:cubicBezTo>
                    <a:pt x="2917043" y="286227"/>
                    <a:pt x="2916393" y="304426"/>
                    <a:pt x="2904030" y="311576"/>
                  </a:cubicBezTo>
                  <a:lnTo>
                    <a:pt x="2811638" y="366174"/>
                  </a:lnTo>
                  <a:cubicBezTo>
                    <a:pt x="2801228" y="372024"/>
                    <a:pt x="2788215" y="372024"/>
                    <a:pt x="2777805" y="366174"/>
                  </a:cubicBezTo>
                  <a:lnTo>
                    <a:pt x="2693871" y="318076"/>
                  </a:lnTo>
                  <a:cubicBezTo>
                    <a:pt x="2681509" y="310926"/>
                    <a:pt x="2681509" y="294026"/>
                    <a:pt x="2693871" y="286227"/>
                  </a:cubicBezTo>
                  <a:lnTo>
                    <a:pt x="2784962" y="232278"/>
                  </a:lnTo>
                  <a:cubicBezTo>
                    <a:pt x="2790167" y="229028"/>
                    <a:pt x="2795860" y="227403"/>
                    <a:pt x="2801554" y="227322"/>
                  </a:cubicBezTo>
                  <a:close/>
                  <a:moveTo>
                    <a:pt x="2032752" y="227322"/>
                  </a:moveTo>
                  <a:cubicBezTo>
                    <a:pt x="2038527" y="227240"/>
                    <a:pt x="2044220" y="228703"/>
                    <a:pt x="2049100" y="231628"/>
                  </a:cubicBezTo>
                  <a:lnTo>
                    <a:pt x="2135636" y="279726"/>
                  </a:lnTo>
                  <a:cubicBezTo>
                    <a:pt x="2147998" y="286226"/>
                    <a:pt x="2147348" y="304426"/>
                    <a:pt x="2135636" y="311575"/>
                  </a:cubicBezTo>
                  <a:lnTo>
                    <a:pt x="2042593" y="366174"/>
                  </a:lnTo>
                  <a:cubicBezTo>
                    <a:pt x="2032834" y="372024"/>
                    <a:pt x="2019821" y="372024"/>
                    <a:pt x="2009410" y="366174"/>
                  </a:cubicBezTo>
                  <a:lnTo>
                    <a:pt x="1924826" y="318075"/>
                  </a:lnTo>
                  <a:cubicBezTo>
                    <a:pt x="1912464" y="310925"/>
                    <a:pt x="1913115" y="294026"/>
                    <a:pt x="1924826" y="286226"/>
                  </a:cubicBezTo>
                  <a:lnTo>
                    <a:pt x="2015917" y="232278"/>
                  </a:lnTo>
                  <a:cubicBezTo>
                    <a:pt x="2021122" y="229028"/>
                    <a:pt x="2026978" y="227403"/>
                    <a:pt x="2032752" y="227322"/>
                  </a:cubicBezTo>
                  <a:close/>
                  <a:moveTo>
                    <a:pt x="2418803" y="221560"/>
                  </a:moveTo>
                  <a:cubicBezTo>
                    <a:pt x="2424512" y="221479"/>
                    <a:pt x="2430221" y="222941"/>
                    <a:pt x="2435440" y="225866"/>
                  </a:cubicBezTo>
                  <a:lnTo>
                    <a:pt x="2522216" y="273965"/>
                  </a:lnTo>
                  <a:cubicBezTo>
                    <a:pt x="2533960" y="281115"/>
                    <a:pt x="2533960" y="298664"/>
                    <a:pt x="2521563" y="305814"/>
                  </a:cubicBezTo>
                  <a:lnTo>
                    <a:pt x="2428916" y="360412"/>
                  </a:lnTo>
                  <a:cubicBezTo>
                    <a:pt x="2418477" y="366262"/>
                    <a:pt x="2405428" y="366262"/>
                    <a:pt x="2394989" y="361062"/>
                  </a:cubicBezTo>
                  <a:lnTo>
                    <a:pt x="2310171" y="312314"/>
                  </a:lnTo>
                  <a:cubicBezTo>
                    <a:pt x="2298427" y="305164"/>
                    <a:pt x="2298427" y="288264"/>
                    <a:pt x="2310171" y="281115"/>
                  </a:cubicBezTo>
                  <a:lnTo>
                    <a:pt x="2402166" y="226516"/>
                  </a:lnTo>
                  <a:cubicBezTo>
                    <a:pt x="2407385" y="223266"/>
                    <a:pt x="2413094" y="221641"/>
                    <a:pt x="2418803" y="221560"/>
                  </a:cubicBezTo>
                  <a:close/>
                  <a:moveTo>
                    <a:pt x="2225490" y="112110"/>
                  </a:moveTo>
                  <a:cubicBezTo>
                    <a:pt x="2231183" y="112028"/>
                    <a:pt x="2236876" y="113491"/>
                    <a:pt x="2242081" y="116416"/>
                  </a:cubicBezTo>
                  <a:lnTo>
                    <a:pt x="2328617" y="164514"/>
                  </a:lnTo>
                  <a:cubicBezTo>
                    <a:pt x="2340979" y="171664"/>
                    <a:pt x="2340329" y="189214"/>
                    <a:pt x="2327966" y="196363"/>
                  </a:cubicBezTo>
                  <a:lnTo>
                    <a:pt x="2235574" y="250962"/>
                  </a:lnTo>
                  <a:cubicBezTo>
                    <a:pt x="2225164" y="256812"/>
                    <a:pt x="2212151" y="256812"/>
                    <a:pt x="2201741" y="251612"/>
                  </a:cubicBezTo>
                  <a:lnTo>
                    <a:pt x="2117807" y="202863"/>
                  </a:lnTo>
                  <a:cubicBezTo>
                    <a:pt x="2105445" y="196363"/>
                    <a:pt x="2106096" y="178164"/>
                    <a:pt x="2117807" y="171664"/>
                  </a:cubicBezTo>
                  <a:lnTo>
                    <a:pt x="2208898" y="117066"/>
                  </a:lnTo>
                  <a:cubicBezTo>
                    <a:pt x="2214103" y="113816"/>
                    <a:pt x="2219796" y="112191"/>
                    <a:pt x="2225490" y="112110"/>
                  </a:cubicBezTo>
                  <a:close/>
                  <a:moveTo>
                    <a:pt x="2608815" y="109464"/>
                  </a:moveTo>
                  <a:cubicBezTo>
                    <a:pt x="2614590" y="109302"/>
                    <a:pt x="2620283" y="110596"/>
                    <a:pt x="2625163" y="113508"/>
                  </a:cubicBezTo>
                  <a:lnTo>
                    <a:pt x="2711699" y="162042"/>
                  </a:lnTo>
                  <a:cubicBezTo>
                    <a:pt x="2724061" y="168513"/>
                    <a:pt x="2723411" y="185985"/>
                    <a:pt x="2711699" y="193103"/>
                  </a:cubicBezTo>
                  <a:lnTo>
                    <a:pt x="2618656" y="247461"/>
                  </a:lnTo>
                  <a:cubicBezTo>
                    <a:pt x="2608897" y="253932"/>
                    <a:pt x="2595884" y="253932"/>
                    <a:pt x="2585473" y="248108"/>
                  </a:cubicBezTo>
                  <a:lnTo>
                    <a:pt x="2500889" y="199575"/>
                  </a:lnTo>
                  <a:cubicBezTo>
                    <a:pt x="2488527" y="193103"/>
                    <a:pt x="2489178" y="175631"/>
                    <a:pt x="2500889" y="168513"/>
                  </a:cubicBezTo>
                  <a:lnTo>
                    <a:pt x="2591980" y="114155"/>
                  </a:lnTo>
                  <a:cubicBezTo>
                    <a:pt x="2597185" y="111243"/>
                    <a:pt x="2603041" y="109626"/>
                    <a:pt x="2608815" y="109464"/>
                  </a:cubicBezTo>
                  <a:close/>
                  <a:moveTo>
                    <a:pt x="2418801" y="13"/>
                  </a:moveTo>
                  <a:cubicBezTo>
                    <a:pt x="2424510" y="-148"/>
                    <a:pt x="2430219" y="1146"/>
                    <a:pt x="2435438" y="4058"/>
                  </a:cubicBezTo>
                  <a:lnTo>
                    <a:pt x="2522214" y="52591"/>
                  </a:lnTo>
                  <a:cubicBezTo>
                    <a:pt x="2533958" y="59063"/>
                    <a:pt x="2533958" y="76535"/>
                    <a:pt x="2521561" y="83653"/>
                  </a:cubicBezTo>
                  <a:lnTo>
                    <a:pt x="2428914" y="138010"/>
                  </a:lnTo>
                  <a:cubicBezTo>
                    <a:pt x="2418475" y="144482"/>
                    <a:pt x="2405426" y="144482"/>
                    <a:pt x="2394987" y="138658"/>
                  </a:cubicBezTo>
                  <a:lnTo>
                    <a:pt x="2310169" y="90124"/>
                  </a:lnTo>
                  <a:cubicBezTo>
                    <a:pt x="2298425" y="83653"/>
                    <a:pt x="2298425" y="66181"/>
                    <a:pt x="2310169" y="59063"/>
                  </a:cubicBezTo>
                  <a:lnTo>
                    <a:pt x="2402164" y="4705"/>
                  </a:lnTo>
                  <a:cubicBezTo>
                    <a:pt x="2407383" y="1793"/>
                    <a:pt x="2413092" y="175"/>
                    <a:pt x="2418801" y="13"/>
                  </a:cubicBezTo>
                  <a:close/>
                </a:path>
              </a:pathLst>
            </a:custGeom>
            <a:solidFill>
              <a:srgbClr val="717171">
                <a:lumMod val="25000"/>
              </a:srgbClr>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1" name="Freeform 123">
              <a:extLst>
                <a:ext uri="{FF2B5EF4-FFF2-40B4-BE49-F238E27FC236}">
                  <a16:creationId xmlns:a16="http://schemas.microsoft.com/office/drawing/2014/main" id="{123A42A7-D5B7-97D7-03E2-D2FF57AB0A5B}"/>
                </a:ext>
              </a:extLst>
            </p:cNvPr>
            <p:cNvSpPr>
              <a:spLocks/>
            </p:cNvSpPr>
            <p:nvPr/>
          </p:nvSpPr>
          <p:spPr bwMode="auto">
            <a:xfrm>
              <a:off x="7894296" y="6690945"/>
              <a:ext cx="1480475" cy="959140"/>
            </a:xfrm>
            <a:custGeom>
              <a:avLst/>
              <a:gdLst>
                <a:gd name="T0" fmla="*/ 0 w 2266"/>
                <a:gd name="T1" fmla="*/ 456 h 1469"/>
                <a:gd name="T2" fmla="*/ 0 w 2266"/>
                <a:gd name="T3" fmla="*/ 456 h 1469"/>
                <a:gd name="T4" fmla="*/ 0 w 2266"/>
                <a:gd name="T5" fmla="*/ 456 h 1469"/>
                <a:gd name="T6" fmla="*/ 0 w 2266"/>
                <a:gd name="T7" fmla="*/ 456 h 1469"/>
                <a:gd name="T8" fmla="*/ 4 w 2266"/>
                <a:gd name="T9" fmla="*/ 429 h 1469"/>
                <a:gd name="T10" fmla="*/ 4 w 2266"/>
                <a:gd name="T11" fmla="*/ 429 h 1469"/>
                <a:gd name="T12" fmla="*/ 63 w 2266"/>
                <a:gd name="T13" fmla="*/ 346 h 1469"/>
                <a:gd name="T14" fmla="*/ 588 w 2266"/>
                <a:gd name="T15" fmla="*/ 44 h 1469"/>
                <a:gd name="T16" fmla="*/ 588 w 2266"/>
                <a:gd name="T17" fmla="*/ 44 h 1469"/>
                <a:gd name="T18" fmla="*/ 871 w 2266"/>
                <a:gd name="T19" fmla="*/ 44 h 1469"/>
                <a:gd name="T20" fmla="*/ 2201 w 2266"/>
                <a:gd name="T21" fmla="*/ 812 h 1469"/>
                <a:gd name="T22" fmla="*/ 2201 w 2266"/>
                <a:gd name="T23" fmla="*/ 812 h 1469"/>
                <a:gd name="T24" fmla="*/ 2259 w 2266"/>
                <a:gd name="T25" fmla="*/ 896 h 1469"/>
                <a:gd name="T26" fmla="*/ 2259 w 2266"/>
                <a:gd name="T27" fmla="*/ 896 h 1469"/>
                <a:gd name="T28" fmla="*/ 2264 w 2266"/>
                <a:gd name="T29" fmla="*/ 918 h 1469"/>
                <a:gd name="T30" fmla="*/ 2264 w 2266"/>
                <a:gd name="T31" fmla="*/ 918 h 1469"/>
                <a:gd name="T32" fmla="*/ 2264 w 2266"/>
                <a:gd name="T33" fmla="*/ 918 h 1469"/>
                <a:gd name="T34" fmla="*/ 2264 w 2266"/>
                <a:gd name="T35" fmla="*/ 921 h 1469"/>
                <a:gd name="T36" fmla="*/ 2264 w 2266"/>
                <a:gd name="T37" fmla="*/ 921 h 1469"/>
                <a:gd name="T38" fmla="*/ 2264 w 2266"/>
                <a:gd name="T39" fmla="*/ 923 h 1469"/>
                <a:gd name="T40" fmla="*/ 2264 w 2266"/>
                <a:gd name="T41" fmla="*/ 923 h 1469"/>
                <a:gd name="T42" fmla="*/ 2264 w 2266"/>
                <a:gd name="T43" fmla="*/ 1035 h 1469"/>
                <a:gd name="T44" fmla="*/ 2264 w 2266"/>
                <a:gd name="T45" fmla="*/ 1035 h 1469"/>
                <a:gd name="T46" fmla="*/ 2206 w 2266"/>
                <a:gd name="T47" fmla="*/ 1119 h 1469"/>
                <a:gd name="T48" fmla="*/ 1679 w 2266"/>
                <a:gd name="T49" fmla="*/ 1422 h 1469"/>
                <a:gd name="T50" fmla="*/ 1679 w 2266"/>
                <a:gd name="T51" fmla="*/ 1422 h 1469"/>
                <a:gd name="T52" fmla="*/ 1396 w 2266"/>
                <a:gd name="T53" fmla="*/ 1422 h 1469"/>
                <a:gd name="T54" fmla="*/ 151 w 2266"/>
                <a:gd name="T55" fmla="*/ 704 h 1469"/>
                <a:gd name="T56" fmla="*/ 151 w 2266"/>
                <a:gd name="T57" fmla="*/ 704 h 1469"/>
                <a:gd name="T58" fmla="*/ 130 w 2266"/>
                <a:gd name="T59" fmla="*/ 692 h 1469"/>
                <a:gd name="T60" fmla="*/ 58 w 2266"/>
                <a:gd name="T61" fmla="*/ 650 h 1469"/>
                <a:gd name="T62" fmla="*/ 58 w 2266"/>
                <a:gd name="T63" fmla="*/ 650 h 1469"/>
                <a:gd name="T64" fmla="*/ 0 w 2266"/>
                <a:gd name="T65" fmla="*/ 570 h 1469"/>
                <a:gd name="T66" fmla="*/ 0 w 2266"/>
                <a:gd name="T67" fmla="*/ 570 h 1469"/>
                <a:gd name="T68" fmla="*/ 0 w 2266"/>
                <a:gd name="T69" fmla="*/ 456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6" h="1469">
                  <a:moveTo>
                    <a:pt x="0" y="456"/>
                  </a:moveTo>
                  <a:lnTo>
                    <a:pt x="0" y="456"/>
                  </a:lnTo>
                  <a:lnTo>
                    <a:pt x="0" y="456"/>
                  </a:lnTo>
                  <a:lnTo>
                    <a:pt x="0" y="456"/>
                  </a:lnTo>
                  <a:cubicBezTo>
                    <a:pt x="0" y="446"/>
                    <a:pt x="1" y="437"/>
                    <a:pt x="4" y="429"/>
                  </a:cubicBezTo>
                  <a:lnTo>
                    <a:pt x="4" y="429"/>
                  </a:lnTo>
                  <a:cubicBezTo>
                    <a:pt x="4" y="399"/>
                    <a:pt x="24" y="368"/>
                    <a:pt x="63" y="346"/>
                  </a:cubicBezTo>
                  <a:lnTo>
                    <a:pt x="588" y="44"/>
                  </a:lnTo>
                  <a:lnTo>
                    <a:pt x="588" y="44"/>
                  </a:lnTo>
                  <a:cubicBezTo>
                    <a:pt x="666" y="0"/>
                    <a:pt x="793" y="0"/>
                    <a:pt x="871" y="44"/>
                  </a:cubicBezTo>
                  <a:lnTo>
                    <a:pt x="2201" y="812"/>
                  </a:lnTo>
                  <a:lnTo>
                    <a:pt x="2201" y="812"/>
                  </a:lnTo>
                  <a:cubicBezTo>
                    <a:pt x="2241" y="835"/>
                    <a:pt x="2261" y="866"/>
                    <a:pt x="2259" y="896"/>
                  </a:cubicBezTo>
                  <a:lnTo>
                    <a:pt x="2259" y="896"/>
                  </a:lnTo>
                  <a:cubicBezTo>
                    <a:pt x="2262" y="904"/>
                    <a:pt x="2264" y="911"/>
                    <a:pt x="2264" y="918"/>
                  </a:cubicBezTo>
                  <a:lnTo>
                    <a:pt x="2264" y="918"/>
                  </a:lnTo>
                  <a:lnTo>
                    <a:pt x="2264" y="918"/>
                  </a:lnTo>
                  <a:lnTo>
                    <a:pt x="2264" y="921"/>
                  </a:lnTo>
                  <a:lnTo>
                    <a:pt x="2264" y="921"/>
                  </a:lnTo>
                  <a:cubicBezTo>
                    <a:pt x="2264" y="921"/>
                    <a:pt x="2264" y="922"/>
                    <a:pt x="2264" y="923"/>
                  </a:cubicBezTo>
                  <a:lnTo>
                    <a:pt x="2264" y="923"/>
                  </a:lnTo>
                  <a:cubicBezTo>
                    <a:pt x="2264" y="945"/>
                    <a:pt x="2264" y="1025"/>
                    <a:pt x="2264" y="1035"/>
                  </a:cubicBezTo>
                  <a:lnTo>
                    <a:pt x="2264" y="1035"/>
                  </a:lnTo>
                  <a:cubicBezTo>
                    <a:pt x="2265" y="1065"/>
                    <a:pt x="2246" y="1096"/>
                    <a:pt x="2206" y="1119"/>
                  </a:cubicBezTo>
                  <a:lnTo>
                    <a:pt x="1679" y="1422"/>
                  </a:lnTo>
                  <a:lnTo>
                    <a:pt x="1679" y="1422"/>
                  </a:lnTo>
                  <a:cubicBezTo>
                    <a:pt x="1601" y="1468"/>
                    <a:pt x="1474" y="1468"/>
                    <a:pt x="1396" y="1422"/>
                  </a:cubicBezTo>
                  <a:lnTo>
                    <a:pt x="151" y="704"/>
                  </a:lnTo>
                  <a:lnTo>
                    <a:pt x="151" y="704"/>
                  </a:lnTo>
                  <a:lnTo>
                    <a:pt x="130" y="692"/>
                  </a:lnTo>
                  <a:lnTo>
                    <a:pt x="58" y="650"/>
                  </a:lnTo>
                  <a:lnTo>
                    <a:pt x="58" y="650"/>
                  </a:lnTo>
                  <a:cubicBezTo>
                    <a:pt x="20" y="628"/>
                    <a:pt x="0" y="599"/>
                    <a:pt x="0" y="570"/>
                  </a:cubicBezTo>
                  <a:lnTo>
                    <a:pt x="0" y="570"/>
                  </a:lnTo>
                  <a:cubicBezTo>
                    <a:pt x="0" y="550"/>
                    <a:pt x="0" y="482"/>
                    <a:pt x="0" y="456"/>
                  </a:cubicBezTo>
                </a:path>
              </a:pathLst>
            </a:custGeom>
            <a:solidFill>
              <a:srgbClr val="FFFFFF">
                <a:lumMod val="8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2" name="Freeform 124">
              <a:extLst>
                <a:ext uri="{FF2B5EF4-FFF2-40B4-BE49-F238E27FC236}">
                  <a16:creationId xmlns:a16="http://schemas.microsoft.com/office/drawing/2014/main" id="{40CC1908-3590-51BB-8AEB-DB5D3E167729}"/>
                </a:ext>
              </a:extLst>
            </p:cNvPr>
            <p:cNvSpPr>
              <a:spLocks/>
            </p:cNvSpPr>
            <p:nvPr/>
          </p:nvSpPr>
          <p:spPr bwMode="auto">
            <a:xfrm>
              <a:off x="7997987" y="6719748"/>
              <a:ext cx="1480475" cy="869851"/>
            </a:xfrm>
            <a:custGeom>
              <a:avLst/>
              <a:gdLst>
                <a:gd name="T0" fmla="*/ 2206 w 2266"/>
                <a:gd name="T1" fmla="*/ 816 h 1330"/>
                <a:gd name="T2" fmla="*/ 2206 w 2266"/>
                <a:gd name="T3" fmla="*/ 816 h 1330"/>
                <a:gd name="T4" fmla="*/ 2265 w 2266"/>
                <a:gd name="T5" fmla="*/ 779 h 1330"/>
                <a:gd name="T6" fmla="*/ 2265 w 2266"/>
                <a:gd name="T7" fmla="*/ 779 h 1330"/>
                <a:gd name="T8" fmla="*/ 2265 w 2266"/>
                <a:gd name="T9" fmla="*/ 897 h 1330"/>
                <a:gd name="T10" fmla="*/ 2265 w 2266"/>
                <a:gd name="T11" fmla="*/ 897 h 1330"/>
                <a:gd name="T12" fmla="*/ 2206 w 2266"/>
                <a:gd name="T13" fmla="*/ 980 h 1330"/>
                <a:gd name="T14" fmla="*/ 1680 w 2266"/>
                <a:gd name="T15" fmla="*/ 1284 h 1330"/>
                <a:gd name="T16" fmla="*/ 1680 w 2266"/>
                <a:gd name="T17" fmla="*/ 1284 h 1330"/>
                <a:gd name="T18" fmla="*/ 1396 w 2266"/>
                <a:gd name="T19" fmla="*/ 1284 h 1330"/>
                <a:gd name="T20" fmla="*/ 59 w 2266"/>
                <a:gd name="T21" fmla="*/ 512 h 1330"/>
                <a:gd name="T22" fmla="*/ 59 w 2266"/>
                <a:gd name="T23" fmla="*/ 512 h 1330"/>
                <a:gd name="T24" fmla="*/ 0 w 2266"/>
                <a:gd name="T25" fmla="*/ 431 h 1330"/>
                <a:gd name="T26" fmla="*/ 0 w 2266"/>
                <a:gd name="T27" fmla="*/ 431 h 1330"/>
                <a:gd name="T28" fmla="*/ 0 w 2266"/>
                <a:gd name="T29" fmla="*/ 317 h 1330"/>
                <a:gd name="T30" fmla="*/ 0 w 2266"/>
                <a:gd name="T31" fmla="*/ 317 h 1330"/>
                <a:gd name="T32" fmla="*/ 59 w 2266"/>
                <a:gd name="T33" fmla="*/ 348 h 1330"/>
                <a:gd name="T34" fmla="*/ 586 w 2266"/>
                <a:gd name="T35" fmla="*/ 46 h 1330"/>
                <a:gd name="T36" fmla="*/ 586 w 2266"/>
                <a:gd name="T37" fmla="*/ 46 h 1330"/>
                <a:gd name="T38" fmla="*/ 870 w 2266"/>
                <a:gd name="T39" fmla="*/ 46 h 1330"/>
                <a:gd name="T40" fmla="*/ 2206 w 2266"/>
                <a:gd name="T41"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6" h="1330">
                  <a:moveTo>
                    <a:pt x="2206" y="816"/>
                  </a:moveTo>
                  <a:lnTo>
                    <a:pt x="2206" y="816"/>
                  </a:lnTo>
                  <a:cubicBezTo>
                    <a:pt x="2228" y="829"/>
                    <a:pt x="2265" y="779"/>
                    <a:pt x="2265" y="779"/>
                  </a:cubicBezTo>
                  <a:lnTo>
                    <a:pt x="2265" y="779"/>
                  </a:lnTo>
                  <a:cubicBezTo>
                    <a:pt x="2265" y="779"/>
                    <a:pt x="2265" y="884"/>
                    <a:pt x="2265" y="897"/>
                  </a:cubicBezTo>
                  <a:lnTo>
                    <a:pt x="2265" y="897"/>
                  </a:lnTo>
                  <a:cubicBezTo>
                    <a:pt x="2265" y="927"/>
                    <a:pt x="2246" y="957"/>
                    <a:pt x="2206" y="980"/>
                  </a:cubicBezTo>
                  <a:lnTo>
                    <a:pt x="1680" y="1284"/>
                  </a:lnTo>
                  <a:lnTo>
                    <a:pt x="1680" y="1284"/>
                  </a:lnTo>
                  <a:cubicBezTo>
                    <a:pt x="1602" y="1329"/>
                    <a:pt x="1474" y="1329"/>
                    <a:pt x="1396" y="1284"/>
                  </a:cubicBezTo>
                  <a:lnTo>
                    <a:pt x="59" y="512"/>
                  </a:lnTo>
                  <a:lnTo>
                    <a:pt x="59" y="512"/>
                  </a:lnTo>
                  <a:cubicBezTo>
                    <a:pt x="20" y="489"/>
                    <a:pt x="0" y="460"/>
                    <a:pt x="0" y="431"/>
                  </a:cubicBezTo>
                  <a:lnTo>
                    <a:pt x="0" y="431"/>
                  </a:lnTo>
                  <a:cubicBezTo>
                    <a:pt x="0" y="411"/>
                    <a:pt x="0" y="343"/>
                    <a:pt x="0" y="317"/>
                  </a:cubicBezTo>
                  <a:lnTo>
                    <a:pt x="0" y="317"/>
                  </a:lnTo>
                  <a:cubicBezTo>
                    <a:pt x="0" y="301"/>
                    <a:pt x="41" y="358"/>
                    <a:pt x="59" y="348"/>
                  </a:cubicBezTo>
                  <a:lnTo>
                    <a:pt x="586" y="46"/>
                  </a:lnTo>
                  <a:lnTo>
                    <a:pt x="586" y="46"/>
                  </a:lnTo>
                  <a:cubicBezTo>
                    <a:pt x="664" y="0"/>
                    <a:pt x="792" y="0"/>
                    <a:pt x="870" y="46"/>
                  </a:cubicBezTo>
                  <a:lnTo>
                    <a:pt x="2206" y="816"/>
                  </a:lnTo>
                </a:path>
              </a:pathLst>
            </a:custGeom>
            <a:solidFill>
              <a:srgbClr val="494949">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3" name="Freeform 125">
              <a:extLst>
                <a:ext uri="{FF2B5EF4-FFF2-40B4-BE49-F238E27FC236}">
                  <a16:creationId xmlns:a16="http://schemas.microsoft.com/office/drawing/2014/main" id="{01AEBA50-11BC-004B-39F9-FFB48E173B45}"/>
                </a:ext>
              </a:extLst>
            </p:cNvPr>
            <p:cNvSpPr>
              <a:spLocks/>
            </p:cNvSpPr>
            <p:nvPr/>
          </p:nvSpPr>
          <p:spPr bwMode="auto">
            <a:xfrm>
              <a:off x="7983585" y="6647740"/>
              <a:ext cx="1506397" cy="869851"/>
            </a:xfrm>
            <a:custGeom>
              <a:avLst/>
              <a:gdLst>
                <a:gd name="T0" fmla="*/ 2226 w 2305"/>
                <a:gd name="T1" fmla="*/ 816 h 1330"/>
                <a:gd name="T2" fmla="*/ 2226 w 2305"/>
                <a:gd name="T3" fmla="*/ 816 h 1330"/>
                <a:gd name="T4" fmla="*/ 2226 w 2305"/>
                <a:gd name="T5" fmla="*/ 979 h 1330"/>
                <a:gd name="T6" fmla="*/ 1700 w 2305"/>
                <a:gd name="T7" fmla="*/ 1283 h 1330"/>
                <a:gd name="T8" fmla="*/ 1700 w 2305"/>
                <a:gd name="T9" fmla="*/ 1283 h 1330"/>
                <a:gd name="T10" fmla="*/ 1416 w 2305"/>
                <a:gd name="T11" fmla="*/ 1283 h 1330"/>
                <a:gd name="T12" fmla="*/ 79 w 2305"/>
                <a:gd name="T13" fmla="*/ 511 h 1330"/>
                <a:gd name="T14" fmla="*/ 79 w 2305"/>
                <a:gd name="T15" fmla="*/ 511 h 1330"/>
                <a:gd name="T16" fmla="*/ 79 w 2305"/>
                <a:gd name="T17" fmla="*/ 347 h 1330"/>
                <a:gd name="T18" fmla="*/ 606 w 2305"/>
                <a:gd name="T19" fmla="*/ 45 h 1330"/>
                <a:gd name="T20" fmla="*/ 606 w 2305"/>
                <a:gd name="T21" fmla="*/ 45 h 1330"/>
                <a:gd name="T22" fmla="*/ 890 w 2305"/>
                <a:gd name="T23" fmla="*/ 45 h 1330"/>
                <a:gd name="T24" fmla="*/ 2226 w 2305"/>
                <a:gd name="T25"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5" h="1330">
                  <a:moveTo>
                    <a:pt x="2226" y="816"/>
                  </a:moveTo>
                  <a:lnTo>
                    <a:pt x="2226" y="816"/>
                  </a:lnTo>
                  <a:cubicBezTo>
                    <a:pt x="2304" y="861"/>
                    <a:pt x="2304" y="935"/>
                    <a:pt x="2226" y="979"/>
                  </a:cubicBezTo>
                  <a:lnTo>
                    <a:pt x="1700" y="1283"/>
                  </a:lnTo>
                  <a:lnTo>
                    <a:pt x="1700" y="1283"/>
                  </a:lnTo>
                  <a:cubicBezTo>
                    <a:pt x="1622" y="1329"/>
                    <a:pt x="1494" y="1329"/>
                    <a:pt x="1416" y="1283"/>
                  </a:cubicBezTo>
                  <a:lnTo>
                    <a:pt x="79" y="511"/>
                  </a:lnTo>
                  <a:lnTo>
                    <a:pt x="79" y="511"/>
                  </a:lnTo>
                  <a:cubicBezTo>
                    <a:pt x="0" y="466"/>
                    <a:pt x="0" y="392"/>
                    <a:pt x="79" y="347"/>
                  </a:cubicBezTo>
                  <a:lnTo>
                    <a:pt x="606" y="45"/>
                  </a:lnTo>
                  <a:lnTo>
                    <a:pt x="606" y="45"/>
                  </a:lnTo>
                  <a:cubicBezTo>
                    <a:pt x="684" y="0"/>
                    <a:pt x="812" y="0"/>
                    <a:pt x="890" y="45"/>
                  </a:cubicBezTo>
                  <a:lnTo>
                    <a:pt x="2226" y="816"/>
                  </a:ln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4" name="Freeform 126">
              <a:extLst>
                <a:ext uri="{FF2B5EF4-FFF2-40B4-BE49-F238E27FC236}">
                  <a16:creationId xmlns:a16="http://schemas.microsoft.com/office/drawing/2014/main" id="{9586FE89-350D-6155-4CD3-8CDFBDCEC3C2}"/>
                </a:ext>
              </a:extLst>
            </p:cNvPr>
            <p:cNvSpPr>
              <a:spLocks/>
            </p:cNvSpPr>
            <p:nvPr/>
          </p:nvSpPr>
          <p:spPr bwMode="auto">
            <a:xfrm>
              <a:off x="7986465" y="6630457"/>
              <a:ext cx="1497757" cy="864091"/>
            </a:xfrm>
            <a:custGeom>
              <a:avLst/>
              <a:gdLst>
                <a:gd name="T0" fmla="*/ 2217 w 2295"/>
                <a:gd name="T1" fmla="*/ 813 h 1324"/>
                <a:gd name="T2" fmla="*/ 2217 w 2295"/>
                <a:gd name="T3" fmla="*/ 813 h 1324"/>
                <a:gd name="T4" fmla="*/ 2217 w 2295"/>
                <a:gd name="T5" fmla="*/ 975 h 1324"/>
                <a:gd name="T6" fmla="*/ 1692 w 2295"/>
                <a:gd name="T7" fmla="*/ 1278 h 1324"/>
                <a:gd name="T8" fmla="*/ 1692 w 2295"/>
                <a:gd name="T9" fmla="*/ 1278 h 1324"/>
                <a:gd name="T10" fmla="*/ 1410 w 2295"/>
                <a:gd name="T11" fmla="*/ 1278 h 1324"/>
                <a:gd name="T12" fmla="*/ 78 w 2295"/>
                <a:gd name="T13" fmla="*/ 509 h 1324"/>
                <a:gd name="T14" fmla="*/ 78 w 2295"/>
                <a:gd name="T15" fmla="*/ 509 h 1324"/>
                <a:gd name="T16" fmla="*/ 78 w 2295"/>
                <a:gd name="T17" fmla="*/ 346 h 1324"/>
                <a:gd name="T18" fmla="*/ 603 w 2295"/>
                <a:gd name="T19" fmla="*/ 45 h 1324"/>
                <a:gd name="T20" fmla="*/ 603 w 2295"/>
                <a:gd name="T21" fmla="*/ 45 h 1324"/>
                <a:gd name="T22" fmla="*/ 886 w 2295"/>
                <a:gd name="T23" fmla="*/ 45 h 1324"/>
                <a:gd name="T24" fmla="*/ 2217 w 2295"/>
                <a:gd name="T25" fmla="*/ 813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5" h="1324">
                  <a:moveTo>
                    <a:pt x="2217" y="813"/>
                  </a:moveTo>
                  <a:lnTo>
                    <a:pt x="2217" y="813"/>
                  </a:lnTo>
                  <a:cubicBezTo>
                    <a:pt x="2294" y="857"/>
                    <a:pt x="2294" y="931"/>
                    <a:pt x="2217" y="975"/>
                  </a:cubicBezTo>
                  <a:lnTo>
                    <a:pt x="1692" y="1278"/>
                  </a:lnTo>
                  <a:lnTo>
                    <a:pt x="1692" y="1278"/>
                  </a:lnTo>
                  <a:cubicBezTo>
                    <a:pt x="1615" y="1323"/>
                    <a:pt x="1488" y="1323"/>
                    <a:pt x="1410" y="1278"/>
                  </a:cubicBezTo>
                  <a:lnTo>
                    <a:pt x="78" y="509"/>
                  </a:lnTo>
                  <a:lnTo>
                    <a:pt x="78" y="509"/>
                  </a:lnTo>
                  <a:cubicBezTo>
                    <a:pt x="0" y="464"/>
                    <a:pt x="0" y="391"/>
                    <a:pt x="78" y="346"/>
                  </a:cubicBezTo>
                  <a:lnTo>
                    <a:pt x="603" y="45"/>
                  </a:lnTo>
                  <a:lnTo>
                    <a:pt x="603" y="45"/>
                  </a:lnTo>
                  <a:cubicBezTo>
                    <a:pt x="681" y="0"/>
                    <a:pt x="808" y="0"/>
                    <a:pt x="886" y="45"/>
                  </a:cubicBezTo>
                  <a:lnTo>
                    <a:pt x="2217" y="813"/>
                  </a:lnTo>
                </a:path>
              </a:pathLst>
            </a:custGeom>
            <a:solidFill>
              <a:srgbClr val="FFFFFF"/>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5" name="Freeform 127">
              <a:extLst>
                <a:ext uri="{FF2B5EF4-FFF2-40B4-BE49-F238E27FC236}">
                  <a16:creationId xmlns:a16="http://schemas.microsoft.com/office/drawing/2014/main" id="{5838B44C-A2BD-943E-E23E-230AC01FC823}"/>
                </a:ext>
              </a:extLst>
            </p:cNvPr>
            <p:cNvSpPr>
              <a:spLocks/>
            </p:cNvSpPr>
            <p:nvPr/>
          </p:nvSpPr>
          <p:spPr bwMode="auto">
            <a:xfrm>
              <a:off x="8064234" y="6679424"/>
              <a:ext cx="1322058" cy="754639"/>
            </a:xfrm>
            <a:custGeom>
              <a:avLst/>
              <a:gdLst>
                <a:gd name="T0" fmla="*/ 2001 w 2026"/>
                <a:gd name="T1" fmla="*/ 826 h 1157"/>
                <a:gd name="T2" fmla="*/ 1497 w 2026"/>
                <a:gd name="T3" fmla="*/ 1117 h 1157"/>
                <a:gd name="T4" fmla="*/ 1497 w 2026"/>
                <a:gd name="T5" fmla="*/ 1117 h 1157"/>
                <a:gd name="T6" fmla="*/ 1283 w 2026"/>
                <a:gd name="T7" fmla="*/ 1117 h 1157"/>
                <a:gd name="T8" fmla="*/ 23 w 2026"/>
                <a:gd name="T9" fmla="*/ 388 h 1157"/>
                <a:gd name="T10" fmla="*/ 23 w 2026"/>
                <a:gd name="T11" fmla="*/ 388 h 1157"/>
                <a:gd name="T12" fmla="*/ 23 w 2026"/>
                <a:gd name="T13" fmla="*/ 328 h 1157"/>
                <a:gd name="T14" fmla="*/ 528 w 2026"/>
                <a:gd name="T15" fmla="*/ 38 h 1157"/>
                <a:gd name="T16" fmla="*/ 528 w 2026"/>
                <a:gd name="T17" fmla="*/ 38 h 1157"/>
                <a:gd name="T18" fmla="*/ 742 w 2026"/>
                <a:gd name="T19" fmla="*/ 38 h 1157"/>
                <a:gd name="T20" fmla="*/ 2001 w 2026"/>
                <a:gd name="T21" fmla="*/ 767 h 1157"/>
                <a:gd name="T22" fmla="*/ 2001 w 2026"/>
                <a:gd name="T23" fmla="*/ 767 h 1157"/>
                <a:gd name="T24" fmla="*/ 2001 w 2026"/>
                <a:gd name="T25" fmla="*/ 82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6" h="1157">
                  <a:moveTo>
                    <a:pt x="2001" y="826"/>
                  </a:moveTo>
                  <a:lnTo>
                    <a:pt x="1497" y="1117"/>
                  </a:lnTo>
                  <a:lnTo>
                    <a:pt x="1497" y="1117"/>
                  </a:lnTo>
                  <a:cubicBezTo>
                    <a:pt x="1430" y="1156"/>
                    <a:pt x="1349" y="1156"/>
                    <a:pt x="1283" y="1117"/>
                  </a:cubicBezTo>
                  <a:lnTo>
                    <a:pt x="23" y="388"/>
                  </a:lnTo>
                  <a:lnTo>
                    <a:pt x="23" y="388"/>
                  </a:lnTo>
                  <a:cubicBezTo>
                    <a:pt x="0" y="375"/>
                    <a:pt x="0" y="342"/>
                    <a:pt x="23" y="328"/>
                  </a:cubicBezTo>
                  <a:lnTo>
                    <a:pt x="528" y="38"/>
                  </a:lnTo>
                  <a:lnTo>
                    <a:pt x="528" y="38"/>
                  </a:lnTo>
                  <a:cubicBezTo>
                    <a:pt x="594" y="0"/>
                    <a:pt x="676" y="0"/>
                    <a:pt x="742" y="38"/>
                  </a:cubicBezTo>
                  <a:lnTo>
                    <a:pt x="2001" y="767"/>
                  </a:lnTo>
                  <a:lnTo>
                    <a:pt x="2001" y="767"/>
                  </a:lnTo>
                  <a:cubicBezTo>
                    <a:pt x="2025" y="780"/>
                    <a:pt x="2025" y="813"/>
                    <a:pt x="2001" y="826"/>
                  </a:cubicBezTo>
                </a:path>
              </a:pathLst>
            </a:custGeom>
            <a:solidFill>
              <a:srgbClr val="FFFFFF">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6" name="Freeform 128">
              <a:extLst>
                <a:ext uri="{FF2B5EF4-FFF2-40B4-BE49-F238E27FC236}">
                  <a16:creationId xmlns:a16="http://schemas.microsoft.com/office/drawing/2014/main" id="{81695B12-A061-4677-1996-F8F1C1E4C9D8}"/>
                </a:ext>
              </a:extLst>
            </p:cNvPr>
            <p:cNvSpPr>
              <a:spLocks/>
            </p:cNvSpPr>
            <p:nvPr/>
          </p:nvSpPr>
          <p:spPr bwMode="auto">
            <a:xfrm>
              <a:off x="8078635" y="6999136"/>
              <a:ext cx="17282" cy="92170"/>
            </a:xfrm>
            <a:custGeom>
              <a:avLst/>
              <a:gdLst>
                <a:gd name="T0" fmla="*/ 0 w 28"/>
                <a:gd name="T1" fmla="*/ 123 h 140"/>
                <a:gd name="T2" fmla="*/ 27 w 28"/>
                <a:gd name="T3" fmla="*/ 139 h 140"/>
                <a:gd name="T4" fmla="*/ 27 w 28"/>
                <a:gd name="T5" fmla="*/ 16 h 140"/>
                <a:gd name="T6" fmla="*/ 0 w 28"/>
                <a:gd name="T7" fmla="*/ 0 h 140"/>
                <a:gd name="T8" fmla="*/ 0 w 28"/>
                <a:gd name="T9" fmla="*/ 123 h 140"/>
              </a:gdLst>
              <a:ahLst/>
              <a:cxnLst>
                <a:cxn ang="0">
                  <a:pos x="T0" y="T1"/>
                </a:cxn>
                <a:cxn ang="0">
                  <a:pos x="T2" y="T3"/>
                </a:cxn>
                <a:cxn ang="0">
                  <a:pos x="T4" y="T5"/>
                </a:cxn>
                <a:cxn ang="0">
                  <a:pos x="T6" y="T7"/>
                </a:cxn>
                <a:cxn ang="0">
                  <a:pos x="T8" y="T9"/>
                </a:cxn>
              </a:cxnLst>
              <a:rect l="0" t="0" r="r" b="b"/>
              <a:pathLst>
                <a:path w="28" h="140">
                  <a:moveTo>
                    <a:pt x="0" y="123"/>
                  </a:moveTo>
                  <a:lnTo>
                    <a:pt x="27" y="139"/>
                  </a:lnTo>
                  <a:lnTo>
                    <a:pt x="27" y="16"/>
                  </a:lnTo>
                  <a:lnTo>
                    <a:pt x="0" y="0"/>
                  </a:lnTo>
                  <a:lnTo>
                    <a:pt x="0" y="123"/>
                  </a:lnTo>
                </a:path>
              </a:pathLst>
            </a:custGeom>
            <a:solidFill>
              <a:srgbClr val="494949">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7" name="Freeform 54">
              <a:extLst>
                <a:ext uri="{FF2B5EF4-FFF2-40B4-BE49-F238E27FC236}">
                  <a16:creationId xmlns:a16="http://schemas.microsoft.com/office/drawing/2014/main" id="{44CD28C8-39B2-1BE6-04AD-CA79D097F44A}"/>
                </a:ext>
              </a:extLst>
            </p:cNvPr>
            <p:cNvSpPr>
              <a:spLocks/>
            </p:cNvSpPr>
            <p:nvPr/>
          </p:nvSpPr>
          <p:spPr bwMode="auto">
            <a:xfrm>
              <a:off x="6960614" y="4334923"/>
              <a:ext cx="1272442" cy="1168310"/>
            </a:xfrm>
            <a:custGeom>
              <a:avLst/>
              <a:gdLst>
                <a:gd name="connsiteX0" fmla="*/ 461324 w 1272442"/>
                <a:gd name="connsiteY0" fmla="*/ 585318 h 1168310"/>
                <a:gd name="connsiteX1" fmla="*/ 393533 w 1272442"/>
                <a:gd name="connsiteY1" fmla="*/ 591543 h 1168310"/>
                <a:gd name="connsiteX2" fmla="*/ 312090 w 1272442"/>
                <a:gd name="connsiteY2" fmla="*/ 627441 h 1168310"/>
                <a:gd name="connsiteX3" fmla="*/ 191554 w 1272442"/>
                <a:gd name="connsiteY3" fmla="*/ 748189 h 1168310"/>
                <a:gd name="connsiteX4" fmla="*/ 147900 w 1272442"/>
                <a:gd name="connsiteY4" fmla="*/ 910057 h 1168310"/>
                <a:gd name="connsiteX5" fmla="*/ 191554 w 1272442"/>
                <a:gd name="connsiteY5" fmla="*/ 1019057 h 1168310"/>
                <a:gd name="connsiteX6" fmla="*/ 312090 w 1272442"/>
                <a:gd name="connsiteY6" fmla="*/ 996213 h 1168310"/>
                <a:gd name="connsiteX7" fmla="*/ 393533 w 1272442"/>
                <a:gd name="connsiteY7" fmla="*/ 934860 h 1168310"/>
                <a:gd name="connsiteX8" fmla="*/ 432137 w 1272442"/>
                <a:gd name="connsiteY8" fmla="*/ 895127 h 1168310"/>
                <a:gd name="connsiteX9" fmla="*/ 462527 w 1272442"/>
                <a:gd name="connsiteY9" fmla="*/ 858983 h 1168310"/>
                <a:gd name="connsiteX10" fmla="*/ 462527 w 1272442"/>
                <a:gd name="connsiteY10" fmla="*/ 846493 h 1168310"/>
                <a:gd name="connsiteX11" fmla="*/ 565464 w 1272442"/>
                <a:gd name="connsiteY11" fmla="*/ 828234 h 1168310"/>
                <a:gd name="connsiteX12" fmla="*/ 660582 w 1272442"/>
                <a:gd name="connsiteY12" fmla="*/ 784544 h 1168310"/>
                <a:gd name="connsiteX13" fmla="*/ 732247 w 1272442"/>
                <a:gd name="connsiteY13" fmla="*/ 726507 h 1168310"/>
                <a:gd name="connsiteX14" fmla="*/ 757655 w 1272442"/>
                <a:gd name="connsiteY14" fmla="*/ 667167 h 1168310"/>
                <a:gd name="connsiteX15" fmla="*/ 740716 w 1272442"/>
                <a:gd name="connsiteY15" fmla="*/ 636518 h 1168310"/>
                <a:gd name="connsiteX16" fmla="*/ 672961 w 1272442"/>
                <a:gd name="connsiteY16" fmla="*/ 651516 h 1168310"/>
                <a:gd name="connsiteX17" fmla="*/ 618235 w 1272442"/>
                <a:gd name="connsiteY17" fmla="*/ 672383 h 1168310"/>
                <a:gd name="connsiteX18" fmla="*/ 495754 w 1272442"/>
                <a:gd name="connsiteY18" fmla="*/ 688686 h 1168310"/>
                <a:gd name="connsiteX19" fmla="*/ 457967 w 1272442"/>
                <a:gd name="connsiteY19" fmla="*/ 605869 h 1168310"/>
                <a:gd name="connsiteX20" fmla="*/ 841958 w 1272442"/>
                <a:gd name="connsiteY20" fmla="*/ 343988 h 1168310"/>
                <a:gd name="connsiteX21" fmla="*/ 770034 w 1272442"/>
                <a:gd name="connsiteY21" fmla="*/ 361985 h 1168310"/>
                <a:gd name="connsiteX22" fmla="*/ 687945 w 1272442"/>
                <a:gd name="connsiteY22" fmla="*/ 400459 h 1168310"/>
                <a:gd name="connsiteX23" fmla="*/ 611720 w 1272442"/>
                <a:gd name="connsiteY23" fmla="*/ 459800 h 1168310"/>
                <a:gd name="connsiteX24" fmla="*/ 587615 w 1272442"/>
                <a:gd name="connsiteY24" fmla="*/ 518488 h 1168310"/>
                <a:gd name="connsiteX25" fmla="*/ 603902 w 1272442"/>
                <a:gd name="connsiteY25" fmla="*/ 543268 h 1168310"/>
                <a:gd name="connsiteX26" fmla="*/ 663840 w 1272442"/>
                <a:gd name="connsiteY26" fmla="*/ 528922 h 1168310"/>
                <a:gd name="connsiteX27" fmla="*/ 724429 w 1272442"/>
                <a:gd name="connsiteY27" fmla="*/ 504794 h 1168310"/>
                <a:gd name="connsiteX28" fmla="*/ 856032 w 1272442"/>
                <a:gd name="connsiteY28" fmla="*/ 482623 h 1168310"/>
                <a:gd name="connsiteX29" fmla="*/ 895122 w 1272442"/>
                <a:gd name="connsiteY29" fmla="*/ 567396 h 1168310"/>
                <a:gd name="connsiteX30" fmla="*/ 887676 w 1272442"/>
                <a:gd name="connsiteY30" fmla="*/ 615634 h 1168310"/>
                <a:gd name="connsiteX31" fmla="*/ 942785 w 1272442"/>
                <a:gd name="connsiteY31" fmla="*/ 605797 h 1168310"/>
                <a:gd name="connsiteX32" fmla="*/ 1038555 w 1272442"/>
                <a:gd name="connsiteY32" fmla="*/ 562758 h 1168310"/>
                <a:gd name="connsiteX33" fmla="*/ 1110220 w 1272442"/>
                <a:gd name="connsiteY33" fmla="*/ 504070 h 1168310"/>
                <a:gd name="connsiteX34" fmla="*/ 1134977 w 1272442"/>
                <a:gd name="connsiteY34" fmla="*/ 444729 h 1168310"/>
                <a:gd name="connsiteX35" fmla="*/ 1118038 w 1272442"/>
                <a:gd name="connsiteY35" fmla="*/ 414733 h 1168310"/>
                <a:gd name="connsiteX36" fmla="*/ 1050934 w 1272442"/>
                <a:gd name="connsiteY36" fmla="*/ 429731 h 1168310"/>
                <a:gd name="connsiteX37" fmla="*/ 995557 w 1272442"/>
                <a:gd name="connsiteY37" fmla="*/ 450598 h 1168310"/>
                <a:gd name="connsiteX38" fmla="*/ 873727 w 1272442"/>
                <a:gd name="connsiteY38" fmla="*/ 466248 h 1168310"/>
                <a:gd name="connsiteX39" fmla="*/ 835288 w 1272442"/>
                <a:gd name="connsiteY39" fmla="*/ 384084 h 1168310"/>
                <a:gd name="connsiteX40" fmla="*/ 1236610 w 1272442"/>
                <a:gd name="connsiteY40" fmla="*/ 0 h 1168310"/>
                <a:gd name="connsiteX41" fmla="*/ 1236610 w 1272442"/>
                <a:gd name="connsiteY41" fmla="*/ 117377 h 1168310"/>
                <a:gd name="connsiteX42" fmla="*/ 1147355 w 1272442"/>
                <a:gd name="connsiteY42" fmla="*/ 140201 h 1168310"/>
                <a:gd name="connsiteX43" fmla="*/ 1065267 w 1272442"/>
                <a:gd name="connsiteY43" fmla="*/ 178674 h 1168310"/>
                <a:gd name="connsiteX44" fmla="*/ 989693 w 1272442"/>
                <a:gd name="connsiteY44" fmla="*/ 237363 h 1168310"/>
                <a:gd name="connsiteX45" fmla="*/ 964936 w 1272442"/>
                <a:gd name="connsiteY45" fmla="*/ 296051 h 1168310"/>
                <a:gd name="connsiteX46" fmla="*/ 981875 w 1272442"/>
                <a:gd name="connsiteY46" fmla="*/ 321483 h 1168310"/>
                <a:gd name="connsiteX47" fmla="*/ 1041813 w 1272442"/>
                <a:gd name="connsiteY47" fmla="*/ 306485 h 1168310"/>
                <a:gd name="connsiteX48" fmla="*/ 1102402 w 1272442"/>
                <a:gd name="connsiteY48" fmla="*/ 283010 h 1168310"/>
                <a:gd name="connsiteX49" fmla="*/ 1233353 w 1272442"/>
                <a:gd name="connsiteY49" fmla="*/ 260838 h 1168310"/>
                <a:gd name="connsiteX50" fmla="*/ 1272442 w 1272442"/>
                <a:gd name="connsiteY50" fmla="*/ 345611 h 1168310"/>
                <a:gd name="connsiteX51" fmla="*/ 1218368 w 1272442"/>
                <a:gd name="connsiteY51" fmla="*/ 514503 h 1168310"/>
                <a:gd name="connsiteX52" fmla="*/ 1052237 w 1272442"/>
                <a:gd name="connsiteY52" fmla="*/ 657964 h 1168310"/>
                <a:gd name="connsiteX53" fmla="*/ 946043 w 1272442"/>
                <a:gd name="connsiteY53" fmla="*/ 711436 h 1168310"/>
                <a:gd name="connsiteX54" fmla="*/ 840500 w 1272442"/>
                <a:gd name="connsiteY54" fmla="*/ 745345 h 1168310"/>
                <a:gd name="connsiteX55" fmla="*/ 840500 w 1272442"/>
                <a:gd name="connsiteY55" fmla="*/ 736878 h 1168310"/>
                <a:gd name="connsiteX56" fmla="*/ 771907 w 1272442"/>
                <a:gd name="connsiteY56" fmla="*/ 810791 h 1168310"/>
                <a:gd name="connsiteX57" fmla="*/ 674915 w 1272442"/>
                <a:gd name="connsiteY57" fmla="*/ 880402 h 1168310"/>
                <a:gd name="connsiteX58" fmla="*/ 568721 w 1272442"/>
                <a:gd name="connsiteY58" fmla="*/ 933222 h 1168310"/>
                <a:gd name="connsiteX59" fmla="*/ 469789 w 1272442"/>
                <a:gd name="connsiteY59" fmla="*/ 964813 h 1168310"/>
                <a:gd name="connsiteX60" fmla="*/ 389624 w 1272442"/>
                <a:gd name="connsiteY60" fmla="*/ 1043207 h 1168310"/>
                <a:gd name="connsiteX61" fmla="*/ 300362 w 1272442"/>
                <a:gd name="connsiteY61" fmla="*/ 1107171 h 1168310"/>
                <a:gd name="connsiteX62" fmla="*/ 81443 w 1272442"/>
                <a:gd name="connsiteY62" fmla="*/ 1160692 h 1168310"/>
                <a:gd name="connsiteX63" fmla="*/ 0 w 1272442"/>
                <a:gd name="connsiteY63" fmla="*/ 998171 h 1168310"/>
                <a:gd name="connsiteX64" fmla="*/ 81443 w 1272442"/>
                <a:gd name="connsiteY64" fmla="*/ 739704 h 1168310"/>
                <a:gd name="connsiteX65" fmla="*/ 300362 w 1272442"/>
                <a:gd name="connsiteY65" fmla="*/ 530842 h 1168310"/>
                <a:gd name="connsiteX66" fmla="*/ 389624 w 1272442"/>
                <a:gd name="connsiteY66" fmla="*/ 487765 h 1168310"/>
                <a:gd name="connsiteX67" fmla="*/ 471718 w 1272442"/>
                <a:gd name="connsiteY67" fmla="*/ 469489 h 1168310"/>
                <a:gd name="connsiteX68" fmla="*/ 471718 w 1272442"/>
                <a:gd name="connsiteY68" fmla="*/ 523677 h 1168310"/>
                <a:gd name="connsiteX69" fmla="*/ 511390 w 1272442"/>
                <a:gd name="connsiteY69" fmla="*/ 446758 h 1168310"/>
                <a:gd name="connsiteX70" fmla="*/ 665143 w 1272442"/>
                <a:gd name="connsiteY70" fmla="*/ 310469 h 1168310"/>
                <a:gd name="connsiteX71" fmla="*/ 758958 w 1272442"/>
                <a:gd name="connsiteY71" fmla="*/ 260910 h 1168310"/>
                <a:gd name="connsiteX72" fmla="*/ 858638 w 1272442"/>
                <a:gd name="connsiteY72" fmla="*/ 221784 h 1168310"/>
                <a:gd name="connsiteX73" fmla="*/ 858638 w 1272442"/>
                <a:gd name="connsiteY73" fmla="*/ 283639 h 1168310"/>
                <a:gd name="connsiteX74" fmla="*/ 888711 w 1272442"/>
                <a:gd name="connsiteY74" fmla="*/ 224973 h 1168310"/>
                <a:gd name="connsiteX75" fmla="*/ 1042464 w 1272442"/>
                <a:gd name="connsiteY75" fmla="*/ 88685 h 1168310"/>
                <a:gd name="connsiteX76" fmla="*/ 1136280 w 1272442"/>
                <a:gd name="connsiteY76" fmla="*/ 39126 h 1168310"/>
                <a:gd name="connsiteX77" fmla="*/ 1236610 w 1272442"/>
                <a:gd name="connsiteY77" fmla="*/ 0 h 116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72442" h="1168310">
                  <a:moveTo>
                    <a:pt x="461324" y="585318"/>
                  </a:moveTo>
                  <a:lnTo>
                    <a:pt x="393533" y="591543"/>
                  </a:lnTo>
                  <a:cubicBezTo>
                    <a:pt x="367471" y="598723"/>
                    <a:pt x="340758" y="610471"/>
                    <a:pt x="312090" y="627441"/>
                  </a:cubicBezTo>
                  <a:cubicBezTo>
                    <a:pt x="261269" y="658118"/>
                    <a:pt x="220873" y="697932"/>
                    <a:pt x="191554" y="748189"/>
                  </a:cubicBezTo>
                  <a:cubicBezTo>
                    <a:pt x="162234" y="798447"/>
                    <a:pt x="147900" y="852620"/>
                    <a:pt x="147900" y="910057"/>
                  </a:cubicBezTo>
                  <a:cubicBezTo>
                    <a:pt x="147900" y="967494"/>
                    <a:pt x="162234" y="1003393"/>
                    <a:pt x="191554" y="1019057"/>
                  </a:cubicBezTo>
                  <a:cubicBezTo>
                    <a:pt x="220873" y="1034069"/>
                    <a:pt x="261269" y="1026890"/>
                    <a:pt x="312090" y="996213"/>
                  </a:cubicBezTo>
                  <a:cubicBezTo>
                    <a:pt x="340758" y="979243"/>
                    <a:pt x="367471" y="959009"/>
                    <a:pt x="393533" y="934860"/>
                  </a:cubicBezTo>
                  <a:cubicBezTo>
                    <a:pt x="406238" y="922785"/>
                    <a:pt x="419106" y="909568"/>
                    <a:pt x="432137" y="895127"/>
                  </a:cubicBezTo>
                  <a:lnTo>
                    <a:pt x="462527" y="858983"/>
                  </a:lnTo>
                  <a:lnTo>
                    <a:pt x="462527" y="846493"/>
                  </a:lnTo>
                  <a:cubicBezTo>
                    <a:pt x="498360" y="843885"/>
                    <a:pt x="532237" y="838016"/>
                    <a:pt x="565464" y="828234"/>
                  </a:cubicBezTo>
                  <a:cubicBezTo>
                    <a:pt x="598690" y="817801"/>
                    <a:pt x="629962" y="802803"/>
                    <a:pt x="660582" y="784544"/>
                  </a:cubicBezTo>
                  <a:cubicBezTo>
                    <a:pt x="691854" y="766285"/>
                    <a:pt x="715960" y="746722"/>
                    <a:pt x="732247" y="726507"/>
                  </a:cubicBezTo>
                  <a:cubicBezTo>
                    <a:pt x="749186" y="706292"/>
                    <a:pt x="757655" y="686077"/>
                    <a:pt x="757655" y="667167"/>
                  </a:cubicBezTo>
                  <a:cubicBezTo>
                    <a:pt x="757655" y="649560"/>
                    <a:pt x="751792" y="639778"/>
                    <a:pt x="740716" y="636518"/>
                  </a:cubicBezTo>
                  <a:cubicBezTo>
                    <a:pt x="729641" y="634562"/>
                    <a:pt x="706839" y="639126"/>
                    <a:pt x="672961" y="651516"/>
                  </a:cubicBezTo>
                  <a:lnTo>
                    <a:pt x="618235" y="672383"/>
                  </a:lnTo>
                  <a:cubicBezTo>
                    <a:pt x="562858" y="693902"/>
                    <a:pt x="521813" y="699119"/>
                    <a:pt x="495754" y="688686"/>
                  </a:cubicBezTo>
                  <a:cubicBezTo>
                    <a:pt x="470997" y="677600"/>
                    <a:pt x="457967" y="650212"/>
                    <a:pt x="457967" y="605869"/>
                  </a:cubicBezTo>
                  <a:close/>
                  <a:moveTo>
                    <a:pt x="841958" y="343988"/>
                  </a:moveTo>
                  <a:lnTo>
                    <a:pt x="770034" y="361985"/>
                  </a:lnTo>
                  <a:cubicBezTo>
                    <a:pt x="740716" y="372419"/>
                    <a:pt x="713354" y="385461"/>
                    <a:pt x="687945" y="400459"/>
                  </a:cubicBezTo>
                  <a:cubicBezTo>
                    <a:pt x="653416" y="420674"/>
                    <a:pt x="628659" y="440889"/>
                    <a:pt x="611720" y="459800"/>
                  </a:cubicBezTo>
                  <a:cubicBezTo>
                    <a:pt x="595433" y="478710"/>
                    <a:pt x="587615" y="498273"/>
                    <a:pt x="587615" y="518488"/>
                  </a:cubicBezTo>
                  <a:cubicBezTo>
                    <a:pt x="587615" y="532835"/>
                    <a:pt x="592827" y="541312"/>
                    <a:pt x="603902" y="543268"/>
                  </a:cubicBezTo>
                  <a:cubicBezTo>
                    <a:pt x="614978" y="544572"/>
                    <a:pt x="634522" y="540008"/>
                    <a:pt x="663840" y="528922"/>
                  </a:cubicBezTo>
                  <a:lnTo>
                    <a:pt x="724429" y="504794"/>
                  </a:lnTo>
                  <a:cubicBezTo>
                    <a:pt x="786321" y="480015"/>
                    <a:pt x="829972" y="472842"/>
                    <a:pt x="856032" y="482623"/>
                  </a:cubicBezTo>
                  <a:cubicBezTo>
                    <a:pt x="882092" y="492405"/>
                    <a:pt x="895122" y="521097"/>
                    <a:pt x="895122" y="567396"/>
                  </a:cubicBezTo>
                  <a:lnTo>
                    <a:pt x="887676" y="615634"/>
                  </a:lnTo>
                  <a:lnTo>
                    <a:pt x="942785" y="605797"/>
                  </a:lnTo>
                  <a:cubicBezTo>
                    <a:pt x="976012" y="595363"/>
                    <a:pt x="1007935" y="581017"/>
                    <a:pt x="1038555" y="562758"/>
                  </a:cubicBezTo>
                  <a:cubicBezTo>
                    <a:pt x="1069176" y="544500"/>
                    <a:pt x="1093933" y="524937"/>
                    <a:pt x="1110220" y="504070"/>
                  </a:cubicBezTo>
                  <a:cubicBezTo>
                    <a:pt x="1127159" y="483855"/>
                    <a:pt x="1134977" y="464292"/>
                    <a:pt x="1134977" y="444729"/>
                  </a:cubicBezTo>
                  <a:cubicBezTo>
                    <a:pt x="1134977" y="427775"/>
                    <a:pt x="1129113" y="417993"/>
                    <a:pt x="1118038" y="414733"/>
                  </a:cubicBezTo>
                  <a:cubicBezTo>
                    <a:pt x="1106962" y="412124"/>
                    <a:pt x="1084160" y="417341"/>
                    <a:pt x="1050934" y="429731"/>
                  </a:cubicBezTo>
                  <a:lnTo>
                    <a:pt x="995557" y="450598"/>
                  </a:lnTo>
                  <a:cubicBezTo>
                    <a:pt x="940179" y="471465"/>
                    <a:pt x="899135" y="477334"/>
                    <a:pt x="873727" y="466248"/>
                  </a:cubicBezTo>
                  <a:cubicBezTo>
                    <a:pt x="847667" y="455815"/>
                    <a:pt x="835288" y="427775"/>
                    <a:pt x="835288" y="384084"/>
                  </a:cubicBezTo>
                  <a:close/>
                  <a:moveTo>
                    <a:pt x="1236610" y="0"/>
                  </a:moveTo>
                  <a:lnTo>
                    <a:pt x="1236610" y="117377"/>
                  </a:lnTo>
                  <a:cubicBezTo>
                    <a:pt x="1205990" y="121942"/>
                    <a:pt x="1176021" y="129767"/>
                    <a:pt x="1147355" y="140201"/>
                  </a:cubicBezTo>
                  <a:cubicBezTo>
                    <a:pt x="1118689" y="150634"/>
                    <a:pt x="1090675" y="163024"/>
                    <a:pt x="1065267" y="178674"/>
                  </a:cubicBezTo>
                  <a:cubicBezTo>
                    <a:pt x="1031389" y="198889"/>
                    <a:pt x="1005980" y="218452"/>
                    <a:pt x="989693" y="237363"/>
                  </a:cubicBezTo>
                  <a:cubicBezTo>
                    <a:pt x="972754" y="256926"/>
                    <a:pt x="964936" y="276489"/>
                    <a:pt x="964936" y="296051"/>
                  </a:cubicBezTo>
                  <a:cubicBezTo>
                    <a:pt x="964936" y="311050"/>
                    <a:pt x="970148" y="319527"/>
                    <a:pt x="981875" y="321483"/>
                  </a:cubicBezTo>
                  <a:cubicBezTo>
                    <a:pt x="992299" y="322787"/>
                    <a:pt x="1012495" y="318223"/>
                    <a:pt x="1041813" y="306485"/>
                  </a:cubicBezTo>
                  <a:lnTo>
                    <a:pt x="1102402" y="283010"/>
                  </a:lnTo>
                  <a:cubicBezTo>
                    <a:pt x="1164294" y="258230"/>
                    <a:pt x="1207944" y="251057"/>
                    <a:pt x="1233353" y="260838"/>
                  </a:cubicBezTo>
                  <a:cubicBezTo>
                    <a:pt x="1259413" y="270620"/>
                    <a:pt x="1272442" y="298660"/>
                    <a:pt x="1272442" y="345611"/>
                  </a:cubicBezTo>
                  <a:cubicBezTo>
                    <a:pt x="1272442" y="406908"/>
                    <a:pt x="1254852" y="462988"/>
                    <a:pt x="1218368" y="514503"/>
                  </a:cubicBezTo>
                  <a:cubicBezTo>
                    <a:pt x="1181884" y="566019"/>
                    <a:pt x="1127159" y="613622"/>
                    <a:pt x="1052237" y="657964"/>
                  </a:cubicBezTo>
                  <a:cubicBezTo>
                    <a:pt x="1017056" y="679484"/>
                    <a:pt x="981875" y="697090"/>
                    <a:pt x="946043" y="711436"/>
                  </a:cubicBezTo>
                  <a:cubicBezTo>
                    <a:pt x="910862" y="725782"/>
                    <a:pt x="875681" y="736868"/>
                    <a:pt x="840500" y="745345"/>
                  </a:cubicBezTo>
                  <a:lnTo>
                    <a:pt x="840500" y="736878"/>
                  </a:lnTo>
                  <a:lnTo>
                    <a:pt x="771907" y="810791"/>
                  </a:lnTo>
                  <a:cubicBezTo>
                    <a:pt x="744300" y="834755"/>
                    <a:pt x="712050" y="857905"/>
                    <a:pt x="674915" y="880402"/>
                  </a:cubicBezTo>
                  <a:cubicBezTo>
                    <a:pt x="639083" y="901269"/>
                    <a:pt x="603902" y="918876"/>
                    <a:pt x="568721" y="933222"/>
                  </a:cubicBezTo>
                  <a:lnTo>
                    <a:pt x="469789" y="964813"/>
                  </a:lnTo>
                  <a:lnTo>
                    <a:pt x="389624" y="1043207"/>
                  </a:lnTo>
                  <a:cubicBezTo>
                    <a:pt x="360956" y="1066704"/>
                    <a:pt x="331636" y="1088243"/>
                    <a:pt x="300362" y="1107171"/>
                  </a:cubicBezTo>
                  <a:cubicBezTo>
                    <a:pt x="208494" y="1161997"/>
                    <a:pt x="134870" y="1180273"/>
                    <a:pt x="81443" y="1160692"/>
                  </a:cubicBezTo>
                  <a:cubicBezTo>
                    <a:pt x="27365" y="1141111"/>
                    <a:pt x="0" y="1086937"/>
                    <a:pt x="0" y="998171"/>
                  </a:cubicBezTo>
                  <a:cubicBezTo>
                    <a:pt x="0" y="909405"/>
                    <a:pt x="27365" y="823249"/>
                    <a:pt x="81443" y="739704"/>
                  </a:cubicBezTo>
                  <a:cubicBezTo>
                    <a:pt x="134870" y="655507"/>
                    <a:pt x="208494" y="585669"/>
                    <a:pt x="300362" y="530842"/>
                  </a:cubicBezTo>
                  <a:cubicBezTo>
                    <a:pt x="331636" y="511914"/>
                    <a:pt x="360956" y="497555"/>
                    <a:pt x="389624" y="487765"/>
                  </a:cubicBezTo>
                  <a:cubicBezTo>
                    <a:pt x="418292" y="477974"/>
                    <a:pt x="445656" y="471447"/>
                    <a:pt x="471718" y="469489"/>
                  </a:cubicBezTo>
                  <a:lnTo>
                    <a:pt x="471718" y="523677"/>
                  </a:lnTo>
                  <a:lnTo>
                    <a:pt x="511390" y="446758"/>
                  </a:lnTo>
                  <a:cubicBezTo>
                    <a:pt x="546570" y="395894"/>
                    <a:pt x="598039" y="350247"/>
                    <a:pt x="665143" y="310469"/>
                  </a:cubicBezTo>
                  <a:cubicBezTo>
                    <a:pt x="695112" y="292211"/>
                    <a:pt x="726384" y="275908"/>
                    <a:pt x="758958" y="260910"/>
                  </a:cubicBezTo>
                  <a:cubicBezTo>
                    <a:pt x="790882" y="246564"/>
                    <a:pt x="824760" y="233522"/>
                    <a:pt x="858638" y="221784"/>
                  </a:cubicBezTo>
                  <a:lnTo>
                    <a:pt x="858638" y="283639"/>
                  </a:lnTo>
                  <a:lnTo>
                    <a:pt x="888711" y="224973"/>
                  </a:lnTo>
                  <a:cubicBezTo>
                    <a:pt x="924543" y="174110"/>
                    <a:pt x="976012" y="128463"/>
                    <a:pt x="1042464" y="88685"/>
                  </a:cubicBezTo>
                  <a:cubicBezTo>
                    <a:pt x="1073085" y="70427"/>
                    <a:pt x="1104357" y="54124"/>
                    <a:pt x="1136280" y="39126"/>
                  </a:cubicBezTo>
                  <a:cubicBezTo>
                    <a:pt x="1168855" y="24780"/>
                    <a:pt x="1202081" y="11086"/>
                    <a:pt x="1236610"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8" name="Freeform 132">
              <a:extLst>
                <a:ext uri="{FF2B5EF4-FFF2-40B4-BE49-F238E27FC236}">
                  <a16:creationId xmlns:a16="http://schemas.microsoft.com/office/drawing/2014/main" id="{A1E10B18-26DE-67C8-B90D-62CC4A293624}"/>
                </a:ext>
              </a:extLst>
            </p:cNvPr>
            <p:cNvSpPr>
              <a:spLocks/>
            </p:cNvSpPr>
            <p:nvPr/>
          </p:nvSpPr>
          <p:spPr bwMode="auto">
            <a:xfrm>
              <a:off x="12312680" y="4026664"/>
              <a:ext cx="861211" cy="532857"/>
            </a:xfrm>
            <a:custGeom>
              <a:avLst/>
              <a:gdLst>
                <a:gd name="T0" fmla="*/ 51 w 1317"/>
                <a:gd name="T1" fmla="*/ 380 h 818"/>
                <a:gd name="T2" fmla="*/ 672 w 1317"/>
                <a:gd name="T3" fmla="*/ 23 h 818"/>
                <a:gd name="T4" fmla="*/ 672 w 1317"/>
                <a:gd name="T5" fmla="*/ 23 h 818"/>
                <a:gd name="T6" fmla="*/ 802 w 1317"/>
                <a:gd name="T7" fmla="*/ 25 h 818"/>
                <a:gd name="T8" fmla="*/ 1268 w 1317"/>
                <a:gd name="T9" fmla="*/ 307 h 818"/>
                <a:gd name="T10" fmla="*/ 1268 w 1317"/>
                <a:gd name="T11" fmla="*/ 307 h 818"/>
                <a:gd name="T12" fmla="*/ 1266 w 1317"/>
                <a:gd name="T13" fmla="*/ 434 h 818"/>
                <a:gd name="T14" fmla="*/ 642 w 1317"/>
                <a:gd name="T15" fmla="*/ 793 h 818"/>
                <a:gd name="T16" fmla="*/ 642 w 1317"/>
                <a:gd name="T17" fmla="*/ 793 h 818"/>
                <a:gd name="T18" fmla="*/ 512 w 1317"/>
                <a:gd name="T19" fmla="*/ 792 h 818"/>
                <a:gd name="T20" fmla="*/ 50 w 1317"/>
                <a:gd name="T21" fmla="*/ 512 h 818"/>
                <a:gd name="T22" fmla="*/ 50 w 1317"/>
                <a:gd name="T23" fmla="*/ 512 h 818"/>
                <a:gd name="T24" fmla="*/ 51 w 1317"/>
                <a:gd name="T25" fmla="*/ 38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7" h="818">
                  <a:moveTo>
                    <a:pt x="51" y="380"/>
                  </a:moveTo>
                  <a:lnTo>
                    <a:pt x="672" y="23"/>
                  </a:lnTo>
                  <a:lnTo>
                    <a:pt x="672" y="23"/>
                  </a:lnTo>
                  <a:cubicBezTo>
                    <a:pt x="712" y="0"/>
                    <a:pt x="762" y="0"/>
                    <a:pt x="802" y="25"/>
                  </a:cubicBezTo>
                  <a:lnTo>
                    <a:pt x="1268" y="307"/>
                  </a:lnTo>
                  <a:lnTo>
                    <a:pt x="1268" y="307"/>
                  </a:lnTo>
                  <a:cubicBezTo>
                    <a:pt x="1316" y="336"/>
                    <a:pt x="1315" y="406"/>
                    <a:pt x="1266" y="434"/>
                  </a:cubicBezTo>
                  <a:lnTo>
                    <a:pt x="642" y="793"/>
                  </a:lnTo>
                  <a:lnTo>
                    <a:pt x="642" y="793"/>
                  </a:lnTo>
                  <a:cubicBezTo>
                    <a:pt x="601" y="817"/>
                    <a:pt x="552" y="816"/>
                    <a:pt x="512" y="792"/>
                  </a:cubicBezTo>
                  <a:lnTo>
                    <a:pt x="50" y="512"/>
                  </a:lnTo>
                  <a:lnTo>
                    <a:pt x="50" y="512"/>
                  </a:lnTo>
                  <a:cubicBezTo>
                    <a:pt x="0" y="482"/>
                    <a:pt x="1" y="409"/>
                    <a:pt x="51" y="380"/>
                  </a:cubicBezTo>
                </a:path>
              </a:pathLst>
            </a:custGeom>
            <a:solidFill>
              <a:srgbClr val="FFFFFF">
                <a:lumMod val="8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59" name="Freeform 133">
              <a:extLst>
                <a:ext uri="{FF2B5EF4-FFF2-40B4-BE49-F238E27FC236}">
                  <a16:creationId xmlns:a16="http://schemas.microsoft.com/office/drawing/2014/main" id="{FC1BCCE7-DB71-E266-4648-4A06096CF74D}"/>
                </a:ext>
              </a:extLst>
            </p:cNvPr>
            <p:cNvSpPr>
              <a:spLocks/>
            </p:cNvSpPr>
            <p:nvPr/>
          </p:nvSpPr>
          <p:spPr bwMode="auto">
            <a:xfrm>
              <a:off x="12220510" y="3850966"/>
              <a:ext cx="780563" cy="633667"/>
            </a:xfrm>
            <a:custGeom>
              <a:avLst/>
              <a:gdLst>
                <a:gd name="T0" fmla="*/ 515 w 1196"/>
                <a:gd name="T1" fmla="*/ 392 h 968"/>
                <a:gd name="T2" fmla="*/ 0 w 1196"/>
                <a:gd name="T3" fmla="*/ 71 h 968"/>
                <a:gd name="T4" fmla="*/ 110 w 1196"/>
                <a:gd name="T5" fmla="*/ 685 h 968"/>
                <a:gd name="T6" fmla="*/ 110 w 1196"/>
                <a:gd name="T7" fmla="*/ 685 h 968"/>
                <a:gd name="T8" fmla="*/ 164 w 1196"/>
                <a:gd name="T9" fmla="*/ 765 h 968"/>
                <a:gd name="T10" fmla="*/ 433 w 1196"/>
                <a:gd name="T11" fmla="*/ 934 h 968"/>
                <a:gd name="T12" fmla="*/ 433 w 1196"/>
                <a:gd name="T13" fmla="*/ 934 h 968"/>
                <a:gd name="T14" fmla="*/ 598 w 1196"/>
                <a:gd name="T15" fmla="*/ 937 h 968"/>
                <a:gd name="T16" fmla="*/ 1010 w 1196"/>
                <a:gd name="T17" fmla="*/ 700 h 968"/>
                <a:gd name="T18" fmla="*/ 1010 w 1196"/>
                <a:gd name="T19" fmla="*/ 700 h 968"/>
                <a:gd name="T20" fmla="*/ 1090 w 1196"/>
                <a:gd name="T21" fmla="*/ 587 h 968"/>
                <a:gd name="T22" fmla="*/ 1195 w 1196"/>
                <a:gd name="T23" fmla="*/ 0 h 968"/>
                <a:gd name="T24" fmla="*/ 515 w 1196"/>
                <a:gd name="T25" fmla="*/ 392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6" h="968">
                  <a:moveTo>
                    <a:pt x="515" y="392"/>
                  </a:moveTo>
                  <a:lnTo>
                    <a:pt x="0" y="71"/>
                  </a:lnTo>
                  <a:lnTo>
                    <a:pt x="110" y="685"/>
                  </a:lnTo>
                  <a:lnTo>
                    <a:pt x="110" y="685"/>
                  </a:lnTo>
                  <a:cubicBezTo>
                    <a:pt x="116" y="718"/>
                    <a:pt x="136" y="747"/>
                    <a:pt x="164" y="765"/>
                  </a:cubicBezTo>
                  <a:lnTo>
                    <a:pt x="433" y="934"/>
                  </a:lnTo>
                  <a:lnTo>
                    <a:pt x="433" y="934"/>
                  </a:lnTo>
                  <a:cubicBezTo>
                    <a:pt x="483" y="965"/>
                    <a:pt x="547" y="967"/>
                    <a:pt x="598" y="937"/>
                  </a:cubicBezTo>
                  <a:lnTo>
                    <a:pt x="1010" y="700"/>
                  </a:lnTo>
                  <a:lnTo>
                    <a:pt x="1010" y="700"/>
                  </a:lnTo>
                  <a:cubicBezTo>
                    <a:pt x="1052" y="676"/>
                    <a:pt x="1081" y="635"/>
                    <a:pt x="1090" y="587"/>
                  </a:cubicBezTo>
                  <a:lnTo>
                    <a:pt x="1195" y="0"/>
                  </a:lnTo>
                  <a:lnTo>
                    <a:pt x="515" y="392"/>
                  </a:lnTo>
                </a:path>
              </a:pathLst>
            </a:custGeom>
            <a:solidFill>
              <a:srgbClr val="15466D">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0" name="Freeform 134">
              <a:extLst>
                <a:ext uri="{FF2B5EF4-FFF2-40B4-BE49-F238E27FC236}">
                  <a16:creationId xmlns:a16="http://schemas.microsoft.com/office/drawing/2014/main" id="{B2C9C6A8-4A80-704A-1502-243FCBFEBBE2}"/>
                </a:ext>
              </a:extLst>
            </p:cNvPr>
            <p:cNvSpPr>
              <a:spLocks/>
            </p:cNvSpPr>
            <p:nvPr/>
          </p:nvSpPr>
          <p:spPr bwMode="auto">
            <a:xfrm>
              <a:off x="12232030" y="3850967"/>
              <a:ext cx="771921" cy="627906"/>
            </a:xfrm>
            <a:custGeom>
              <a:avLst/>
              <a:gdLst>
                <a:gd name="T0" fmla="*/ 1148 w 1180"/>
                <a:gd name="T1" fmla="*/ 170 h 960"/>
                <a:gd name="T2" fmla="*/ 1179 w 1180"/>
                <a:gd name="T3" fmla="*/ 0 h 960"/>
                <a:gd name="T4" fmla="*/ 499 w 1180"/>
                <a:gd name="T5" fmla="*/ 392 h 960"/>
                <a:gd name="T6" fmla="*/ 52 w 1180"/>
                <a:gd name="T7" fmla="*/ 114 h 960"/>
                <a:gd name="T8" fmla="*/ 44 w 1180"/>
                <a:gd name="T9" fmla="*/ 118 h 960"/>
                <a:gd name="T10" fmla="*/ 44 w 1180"/>
                <a:gd name="T11" fmla="*/ 118 h 960"/>
                <a:gd name="T12" fmla="*/ 0 w 1180"/>
                <a:gd name="T13" fmla="*/ 160 h 960"/>
                <a:gd name="T14" fmla="*/ 32 w 1180"/>
                <a:gd name="T15" fmla="*/ 337 h 960"/>
                <a:gd name="T16" fmla="*/ 32 w 1180"/>
                <a:gd name="T17" fmla="*/ 337 h 960"/>
                <a:gd name="T18" fmla="*/ 42 w 1180"/>
                <a:gd name="T19" fmla="*/ 344 h 960"/>
                <a:gd name="T20" fmla="*/ 413 w 1180"/>
                <a:gd name="T21" fmla="*/ 569 h 960"/>
                <a:gd name="T22" fmla="*/ 413 w 1180"/>
                <a:gd name="T23" fmla="*/ 569 h 960"/>
                <a:gd name="T24" fmla="*/ 414 w 1180"/>
                <a:gd name="T25" fmla="*/ 569 h 960"/>
                <a:gd name="T26" fmla="*/ 414 w 1180"/>
                <a:gd name="T27" fmla="*/ 569 h 960"/>
                <a:gd name="T28" fmla="*/ 499 w 1180"/>
                <a:gd name="T29" fmla="*/ 714 h 960"/>
                <a:gd name="T30" fmla="*/ 499 w 1180"/>
                <a:gd name="T31" fmla="*/ 958 h 960"/>
                <a:gd name="T32" fmla="*/ 499 w 1180"/>
                <a:gd name="T33" fmla="*/ 958 h 960"/>
                <a:gd name="T34" fmla="*/ 582 w 1180"/>
                <a:gd name="T35" fmla="*/ 937 h 960"/>
                <a:gd name="T36" fmla="*/ 994 w 1180"/>
                <a:gd name="T37" fmla="*/ 700 h 960"/>
                <a:gd name="T38" fmla="*/ 994 w 1180"/>
                <a:gd name="T39" fmla="*/ 700 h 960"/>
                <a:gd name="T40" fmla="*/ 1009 w 1180"/>
                <a:gd name="T41" fmla="*/ 690 h 960"/>
                <a:gd name="T42" fmla="*/ 1009 w 1180"/>
                <a:gd name="T43" fmla="*/ 690 h 960"/>
                <a:gd name="T44" fmla="*/ 1074 w 1180"/>
                <a:gd name="T45" fmla="*/ 587 h 960"/>
                <a:gd name="T46" fmla="*/ 1132 w 1180"/>
                <a:gd name="T47" fmla="*/ 263 h 960"/>
                <a:gd name="T48" fmla="*/ 1148 w 1180"/>
                <a:gd name="T49" fmla="*/ 1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960">
                  <a:moveTo>
                    <a:pt x="1148" y="170"/>
                  </a:moveTo>
                  <a:lnTo>
                    <a:pt x="1179" y="0"/>
                  </a:lnTo>
                  <a:lnTo>
                    <a:pt x="499" y="392"/>
                  </a:lnTo>
                  <a:lnTo>
                    <a:pt x="52" y="114"/>
                  </a:lnTo>
                  <a:lnTo>
                    <a:pt x="44" y="118"/>
                  </a:lnTo>
                  <a:lnTo>
                    <a:pt x="44" y="118"/>
                  </a:lnTo>
                  <a:cubicBezTo>
                    <a:pt x="25" y="129"/>
                    <a:pt x="11" y="144"/>
                    <a:pt x="0" y="160"/>
                  </a:cubicBezTo>
                  <a:lnTo>
                    <a:pt x="32" y="337"/>
                  </a:lnTo>
                  <a:lnTo>
                    <a:pt x="32" y="337"/>
                  </a:lnTo>
                  <a:cubicBezTo>
                    <a:pt x="35" y="339"/>
                    <a:pt x="38" y="342"/>
                    <a:pt x="42" y="344"/>
                  </a:cubicBezTo>
                  <a:lnTo>
                    <a:pt x="413" y="569"/>
                  </a:lnTo>
                  <a:lnTo>
                    <a:pt x="413" y="569"/>
                  </a:lnTo>
                  <a:lnTo>
                    <a:pt x="414" y="569"/>
                  </a:lnTo>
                  <a:lnTo>
                    <a:pt x="414" y="569"/>
                  </a:lnTo>
                  <a:cubicBezTo>
                    <a:pt x="465" y="600"/>
                    <a:pt x="499" y="654"/>
                    <a:pt x="499" y="714"/>
                  </a:cubicBezTo>
                  <a:lnTo>
                    <a:pt x="499" y="958"/>
                  </a:lnTo>
                  <a:lnTo>
                    <a:pt x="499" y="958"/>
                  </a:lnTo>
                  <a:cubicBezTo>
                    <a:pt x="527" y="959"/>
                    <a:pt x="556" y="952"/>
                    <a:pt x="582" y="937"/>
                  </a:cubicBezTo>
                  <a:lnTo>
                    <a:pt x="994" y="700"/>
                  </a:lnTo>
                  <a:lnTo>
                    <a:pt x="994" y="700"/>
                  </a:lnTo>
                  <a:cubicBezTo>
                    <a:pt x="999" y="697"/>
                    <a:pt x="1004" y="694"/>
                    <a:pt x="1009" y="690"/>
                  </a:cubicBezTo>
                  <a:lnTo>
                    <a:pt x="1009" y="690"/>
                  </a:lnTo>
                  <a:cubicBezTo>
                    <a:pt x="1043" y="665"/>
                    <a:pt x="1066" y="629"/>
                    <a:pt x="1074" y="587"/>
                  </a:cubicBezTo>
                  <a:lnTo>
                    <a:pt x="1132" y="263"/>
                  </a:lnTo>
                  <a:lnTo>
                    <a:pt x="1148" y="170"/>
                  </a:lnTo>
                </a:path>
              </a:pathLst>
            </a:custGeom>
            <a:solidFill>
              <a:srgbClr val="15466D">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1" name="Freeform 135">
              <a:extLst>
                <a:ext uri="{FF2B5EF4-FFF2-40B4-BE49-F238E27FC236}">
                  <a16:creationId xmlns:a16="http://schemas.microsoft.com/office/drawing/2014/main" id="{AEA6DC4D-D6AE-9BC6-BF9F-CD5DD33E7234}"/>
                </a:ext>
              </a:extLst>
            </p:cNvPr>
            <p:cNvSpPr>
              <a:spLocks/>
            </p:cNvSpPr>
            <p:nvPr/>
          </p:nvSpPr>
          <p:spPr bwMode="auto">
            <a:xfrm>
              <a:off x="12217631" y="3669506"/>
              <a:ext cx="789203" cy="541497"/>
            </a:xfrm>
            <a:custGeom>
              <a:avLst/>
              <a:gdLst>
                <a:gd name="T0" fmla="*/ 1208 w 1209"/>
                <a:gd name="T1" fmla="*/ 236 h 827"/>
                <a:gd name="T2" fmla="*/ 785 w 1209"/>
                <a:gd name="T3" fmla="*/ 35 h 827"/>
                <a:gd name="T4" fmla="*/ 785 w 1209"/>
                <a:gd name="T5" fmla="*/ 35 h 827"/>
                <a:gd name="T6" fmla="*/ 598 w 1209"/>
                <a:gd name="T7" fmla="*/ 34 h 827"/>
                <a:gd name="T8" fmla="*/ 0 w 1209"/>
                <a:gd name="T9" fmla="*/ 324 h 827"/>
                <a:gd name="T10" fmla="*/ 0 w 1209"/>
                <a:gd name="T11" fmla="*/ 462 h 827"/>
                <a:gd name="T12" fmla="*/ 0 w 1209"/>
                <a:gd name="T13" fmla="*/ 462 h 827"/>
                <a:gd name="T14" fmla="*/ 63 w 1209"/>
                <a:gd name="T15" fmla="*/ 566 h 827"/>
                <a:gd name="T16" fmla="*/ 434 w 1209"/>
                <a:gd name="T17" fmla="*/ 791 h 827"/>
                <a:gd name="T18" fmla="*/ 434 w 1209"/>
                <a:gd name="T19" fmla="*/ 791 h 827"/>
                <a:gd name="T20" fmla="*/ 621 w 1209"/>
                <a:gd name="T21" fmla="*/ 793 h 827"/>
                <a:gd name="T22" fmla="*/ 1140 w 1209"/>
                <a:gd name="T23" fmla="*/ 494 h 827"/>
                <a:gd name="T24" fmla="*/ 1140 w 1209"/>
                <a:gd name="T25" fmla="*/ 494 h 827"/>
                <a:gd name="T26" fmla="*/ 1208 w 1209"/>
                <a:gd name="T27" fmla="*/ 376 h 827"/>
                <a:gd name="T28" fmla="*/ 1208 w 1209"/>
                <a:gd name="T29" fmla="*/ 23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9" h="827">
                  <a:moveTo>
                    <a:pt x="1208" y="236"/>
                  </a:moveTo>
                  <a:lnTo>
                    <a:pt x="785" y="35"/>
                  </a:lnTo>
                  <a:lnTo>
                    <a:pt x="785" y="35"/>
                  </a:lnTo>
                  <a:cubicBezTo>
                    <a:pt x="727" y="1"/>
                    <a:pt x="656" y="0"/>
                    <a:pt x="598" y="34"/>
                  </a:cubicBezTo>
                  <a:lnTo>
                    <a:pt x="0" y="324"/>
                  </a:lnTo>
                  <a:lnTo>
                    <a:pt x="0" y="462"/>
                  </a:lnTo>
                  <a:lnTo>
                    <a:pt x="0" y="462"/>
                  </a:lnTo>
                  <a:cubicBezTo>
                    <a:pt x="3" y="503"/>
                    <a:pt x="23" y="542"/>
                    <a:pt x="63" y="566"/>
                  </a:cubicBezTo>
                  <a:lnTo>
                    <a:pt x="434" y="791"/>
                  </a:lnTo>
                  <a:lnTo>
                    <a:pt x="434" y="791"/>
                  </a:lnTo>
                  <a:cubicBezTo>
                    <a:pt x="491" y="825"/>
                    <a:pt x="563" y="826"/>
                    <a:pt x="621" y="793"/>
                  </a:cubicBezTo>
                  <a:lnTo>
                    <a:pt x="1140" y="494"/>
                  </a:lnTo>
                  <a:lnTo>
                    <a:pt x="1140" y="494"/>
                  </a:lnTo>
                  <a:cubicBezTo>
                    <a:pt x="1186" y="467"/>
                    <a:pt x="1208" y="424"/>
                    <a:pt x="1208" y="376"/>
                  </a:cubicBezTo>
                  <a:lnTo>
                    <a:pt x="1208" y="236"/>
                  </a:lnTo>
                </a:path>
              </a:pathLst>
            </a:custGeom>
            <a:solidFill>
              <a:srgbClr val="15466D">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2" name="Freeform 136">
              <a:extLst>
                <a:ext uri="{FF2B5EF4-FFF2-40B4-BE49-F238E27FC236}">
                  <a16:creationId xmlns:a16="http://schemas.microsoft.com/office/drawing/2014/main" id="{08FD3A13-6727-3165-17A4-872F9052AF49}"/>
                </a:ext>
              </a:extLst>
            </p:cNvPr>
            <p:cNvSpPr>
              <a:spLocks/>
            </p:cNvSpPr>
            <p:nvPr/>
          </p:nvSpPr>
          <p:spPr bwMode="auto">
            <a:xfrm>
              <a:off x="12499900" y="3689670"/>
              <a:ext cx="506933" cy="512694"/>
            </a:xfrm>
            <a:custGeom>
              <a:avLst/>
              <a:gdLst>
                <a:gd name="T0" fmla="*/ 164 w 775"/>
                <a:gd name="T1" fmla="*/ 3 h 786"/>
                <a:gd name="T2" fmla="*/ 118 w 775"/>
                <a:gd name="T3" fmla="*/ 24 h 786"/>
                <a:gd name="T4" fmla="*/ 0 w 775"/>
                <a:gd name="T5" fmla="*/ 635 h 786"/>
                <a:gd name="T6" fmla="*/ 0 w 775"/>
                <a:gd name="T7" fmla="*/ 635 h 786"/>
                <a:gd name="T8" fmla="*/ 118 w 775"/>
                <a:gd name="T9" fmla="*/ 785 h 786"/>
                <a:gd name="T10" fmla="*/ 118 w 775"/>
                <a:gd name="T11" fmla="*/ 785 h 786"/>
                <a:gd name="T12" fmla="*/ 187 w 775"/>
                <a:gd name="T13" fmla="*/ 762 h 786"/>
                <a:gd name="T14" fmla="*/ 706 w 775"/>
                <a:gd name="T15" fmla="*/ 463 h 786"/>
                <a:gd name="T16" fmla="*/ 706 w 775"/>
                <a:gd name="T17" fmla="*/ 463 h 786"/>
                <a:gd name="T18" fmla="*/ 774 w 775"/>
                <a:gd name="T19" fmla="*/ 345 h 786"/>
                <a:gd name="T20" fmla="*/ 774 w 775"/>
                <a:gd name="T21" fmla="*/ 205 h 786"/>
                <a:gd name="T22" fmla="*/ 351 w 775"/>
                <a:gd name="T23" fmla="*/ 4 h 786"/>
                <a:gd name="T24" fmla="*/ 351 w 775"/>
                <a:gd name="T25" fmla="*/ 4 h 786"/>
                <a:gd name="T26" fmla="*/ 341 w 775"/>
                <a:gd name="T27" fmla="*/ 0 h 786"/>
                <a:gd name="T28" fmla="*/ 169 w 775"/>
                <a:gd name="T29" fmla="*/ 0 h 786"/>
                <a:gd name="T30" fmla="*/ 169 w 775"/>
                <a:gd name="T31" fmla="*/ 0 h 786"/>
                <a:gd name="T32" fmla="*/ 164 w 775"/>
                <a:gd name="T33" fmla="*/ 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786">
                  <a:moveTo>
                    <a:pt x="164" y="3"/>
                  </a:moveTo>
                  <a:lnTo>
                    <a:pt x="118" y="24"/>
                  </a:lnTo>
                  <a:lnTo>
                    <a:pt x="0" y="635"/>
                  </a:lnTo>
                  <a:lnTo>
                    <a:pt x="0" y="635"/>
                  </a:lnTo>
                  <a:cubicBezTo>
                    <a:pt x="73" y="664"/>
                    <a:pt x="114" y="713"/>
                    <a:pt x="118" y="785"/>
                  </a:cubicBezTo>
                  <a:lnTo>
                    <a:pt x="118" y="785"/>
                  </a:lnTo>
                  <a:cubicBezTo>
                    <a:pt x="142" y="782"/>
                    <a:pt x="166" y="774"/>
                    <a:pt x="187" y="762"/>
                  </a:cubicBezTo>
                  <a:lnTo>
                    <a:pt x="706" y="463"/>
                  </a:lnTo>
                  <a:lnTo>
                    <a:pt x="706" y="463"/>
                  </a:lnTo>
                  <a:cubicBezTo>
                    <a:pt x="752" y="436"/>
                    <a:pt x="774" y="393"/>
                    <a:pt x="774" y="345"/>
                  </a:cubicBezTo>
                  <a:lnTo>
                    <a:pt x="774" y="205"/>
                  </a:lnTo>
                  <a:lnTo>
                    <a:pt x="351" y="4"/>
                  </a:lnTo>
                  <a:lnTo>
                    <a:pt x="351" y="4"/>
                  </a:lnTo>
                  <a:cubicBezTo>
                    <a:pt x="348" y="3"/>
                    <a:pt x="344" y="2"/>
                    <a:pt x="341" y="0"/>
                  </a:cubicBezTo>
                  <a:lnTo>
                    <a:pt x="169" y="0"/>
                  </a:lnTo>
                  <a:lnTo>
                    <a:pt x="169" y="0"/>
                  </a:lnTo>
                  <a:cubicBezTo>
                    <a:pt x="168" y="1"/>
                    <a:pt x="165" y="2"/>
                    <a:pt x="164" y="3"/>
                  </a:cubicBezTo>
                </a:path>
              </a:pathLst>
            </a:custGeom>
            <a:solidFill>
              <a:srgbClr val="15466D">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3" name="Freeform 137">
              <a:extLst>
                <a:ext uri="{FF2B5EF4-FFF2-40B4-BE49-F238E27FC236}">
                  <a16:creationId xmlns:a16="http://schemas.microsoft.com/office/drawing/2014/main" id="{BF7EBBF7-4CA0-6992-FC9E-611E4B0DBB58}"/>
                </a:ext>
              </a:extLst>
            </p:cNvPr>
            <p:cNvSpPr>
              <a:spLocks/>
            </p:cNvSpPr>
            <p:nvPr/>
          </p:nvSpPr>
          <p:spPr bwMode="auto">
            <a:xfrm>
              <a:off x="12203227" y="3588858"/>
              <a:ext cx="820887" cy="541497"/>
            </a:xfrm>
            <a:custGeom>
              <a:avLst/>
              <a:gdLst>
                <a:gd name="T0" fmla="*/ 88 w 1258"/>
                <a:gd name="T1" fmla="*/ 340 h 827"/>
                <a:gd name="T2" fmla="*/ 621 w 1258"/>
                <a:gd name="T3" fmla="*/ 33 h 827"/>
                <a:gd name="T4" fmla="*/ 621 w 1258"/>
                <a:gd name="T5" fmla="*/ 33 h 827"/>
                <a:gd name="T6" fmla="*/ 808 w 1258"/>
                <a:gd name="T7" fmla="*/ 35 h 827"/>
                <a:gd name="T8" fmla="*/ 1165 w 1258"/>
                <a:gd name="T9" fmla="*/ 252 h 827"/>
                <a:gd name="T10" fmla="*/ 1165 w 1258"/>
                <a:gd name="T11" fmla="*/ 252 h 827"/>
                <a:gd name="T12" fmla="*/ 1162 w 1258"/>
                <a:gd name="T13" fmla="*/ 494 h 827"/>
                <a:gd name="T14" fmla="*/ 644 w 1258"/>
                <a:gd name="T15" fmla="*/ 792 h 827"/>
                <a:gd name="T16" fmla="*/ 644 w 1258"/>
                <a:gd name="T17" fmla="*/ 792 h 827"/>
                <a:gd name="T18" fmla="*/ 457 w 1258"/>
                <a:gd name="T19" fmla="*/ 790 h 827"/>
                <a:gd name="T20" fmla="*/ 86 w 1258"/>
                <a:gd name="T21" fmla="*/ 565 h 827"/>
                <a:gd name="T22" fmla="*/ 86 w 1258"/>
                <a:gd name="T23" fmla="*/ 565 h 827"/>
                <a:gd name="T24" fmla="*/ 88 w 1258"/>
                <a:gd name="T25" fmla="*/ 34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8" h="827">
                  <a:moveTo>
                    <a:pt x="88" y="340"/>
                  </a:moveTo>
                  <a:lnTo>
                    <a:pt x="621" y="33"/>
                  </a:lnTo>
                  <a:lnTo>
                    <a:pt x="621" y="33"/>
                  </a:lnTo>
                  <a:cubicBezTo>
                    <a:pt x="679" y="0"/>
                    <a:pt x="750" y="0"/>
                    <a:pt x="808" y="35"/>
                  </a:cubicBezTo>
                  <a:lnTo>
                    <a:pt x="1165" y="252"/>
                  </a:lnTo>
                  <a:lnTo>
                    <a:pt x="1165" y="252"/>
                  </a:lnTo>
                  <a:cubicBezTo>
                    <a:pt x="1257" y="307"/>
                    <a:pt x="1255" y="440"/>
                    <a:pt x="1162" y="494"/>
                  </a:cubicBezTo>
                  <a:lnTo>
                    <a:pt x="644" y="792"/>
                  </a:lnTo>
                  <a:lnTo>
                    <a:pt x="644" y="792"/>
                  </a:lnTo>
                  <a:cubicBezTo>
                    <a:pt x="586" y="826"/>
                    <a:pt x="514" y="825"/>
                    <a:pt x="457" y="790"/>
                  </a:cubicBezTo>
                  <a:lnTo>
                    <a:pt x="86" y="565"/>
                  </a:lnTo>
                  <a:lnTo>
                    <a:pt x="86" y="565"/>
                  </a:lnTo>
                  <a:cubicBezTo>
                    <a:pt x="0" y="514"/>
                    <a:pt x="2" y="390"/>
                    <a:pt x="88" y="340"/>
                  </a:cubicBezTo>
                </a:path>
              </a:pathLst>
            </a:custGeom>
            <a:solidFill>
              <a:srgbClr val="15466D"/>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4" name="Freeform 138">
              <a:extLst>
                <a:ext uri="{FF2B5EF4-FFF2-40B4-BE49-F238E27FC236}">
                  <a16:creationId xmlns:a16="http://schemas.microsoft.com/office/drawing/2014/main" id="{53A1525E-1668-7A4F-2613-D75B7A681FB9}"/>
                </a:ext>
              </a:extLst>
            </p:cNvPr>
            <p:cNvSpPr>
              <a:spLocks/>
            </p:cNvSpPr>
            <p:nvPr/>
          </p:nvSpPr>
          <p:spPr bwMode="auto">
            <a:xfrm>
              <a:off x="12289638" y="3655106"/>
              <a:ext cx="650948" cy="403242"/>
            </a:xfrm>
            <a:custGeom>
              <a:avLst/>
              <a:gdLst>
                <a:gd name="T0" fmla="*/ 38 w 996"/>
                <a:gd name="T1" fmla="*/ 289 h 617"/>
                <a:gd name="T2" fmla="*/ 504 w 996"/>
                <a:gd name="T3" fmla="*/ 20 h 617"/>
                <a:gd name="T4" fmla="*/ 504 w 996"/>
                <a:gd name="T5" fmla="*/ 20 h 617"/>
                <a:gd name="T6" fmla="*/ 614 w 996"/>
                <a:gd name="T7" fmla="*/ 21 h 617"/>
                <a:gd name="T8" fmla="*/ 956 w 996"/>
                <a:gd name="T9" fmla="*/ 229 h 617"/>
                <a:gd name="T10" fmla="*/ 956 w 996"/>
                <a:gd name="T11" fmla="*/ 229 h 617"/>
                <a:gd name="T12" fmla="*/ 955 w 996"/>
                <a:gd name="T13" fmla="*/ 331 h 617"/>
                <a:gd name="T14" fmla="*/ 493 w 996"/>
                <a:gd name="T15" fmla="*/ 597 h 617"/>
                <a:gd name="T16" fmla="*/ 493 w 996"/>
                <a:gd name="T17" fmla="*/ 597 h 617"/>
                <a:gd name="T18" fmla="*/ 383 w 996"/>
                <a:gd name="T19" fmla="*/ 596 h 617"/>
                <a:gd name="T20" fmla="*/ 37 w 996"/>
                <a:gd name="T21" fmla="*/ 386 h 617"/>
                <a:gd name="T22" fmla="*/ 37 w 996"/>
                <a:gd name="T23" fmla="*/ 386 h 617"/>
                <a:gd name="T24" fmla="*/ 38 w 996"/>
                <a:gd name="T25" fmla="*/ 28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6" h="617">
                  <a:moveTo>
                    <a:pt x="38" y="289"/>
                  </a:moveTo>
                  <a:lnTo>
                    <a:pt x="504" y="20"/>
                  </a:lnTo>
                  <a:lnTo>
                    <a:pt x="504" y="20"/>
                  </a:lnTo>
                  <a:cubicBezTo>
                    <a:pt x="538" y="0"/>
                    <a:pt x="580" y="1"/>
                    <a:pt x="614" y="21"/>
                  </a:cubicBezTo>
                  <a:lnTo>
                    <a:pt x="956" y="229"/>
                  </a:lnTo>
                  <a:lnTo>
                    <a:pt x="956" y="229"/>
                  </a:lnTo>
                  <a:cubicBezTo>
                    <a:pt x="995" y="252"/>
                    <a:pt x="994" y="308"/>
                    <a:pt x="955" y="331"/>
                  </a:cubicBezTo>
                  <a:lnTo>
                    <a:pt x="493" y="597"/>
                  </a:lnTo>
                  <a:lnTo>
                    <a:pt x="493" y="597"/>
                  </a:lnTo>
                  <a:cubicBezTo>
                    <a:pt x="459" y="616"/>
                    <a:pt x="417" y="616"/>
                    <a:pt x="383" y="596"/>
                  </a:cubicBezTo>
                  <a:lnTo>
                    <a:pt x="37" y="386"/>
                  </a:lnTo>
                  <a:lnTo>
                    <a:pt x="37" y="386"/>
                  </a:lnTo>
                  <a:cubicBezTo>
                    <a:pt x="0" y="364"/>
                    <a:pt x="1" y="310"/>
                    <a:pt x="38" y="289"/>
                  </a:cubicBezTo>
                </a:path>
              </a:pathLst>
            </a:custGeom>
            <a:solidFill>
              <a:srgbClr val="494A4A">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5" name="Freeform 139">
              <a:extLst>
                <a:ext uri="{FF2B5EF4-FFF2-40B4-BE49-F238E27FC236}">
                  <a16:creationId xmlns:a16="http://schemas.microsoft.com/office/drawing/2014/main" id="{981F1818-700B-A28F-75AE-F8CFDCCCAF08}"/>
                </a:ext>
              </a:extLst>
            </p:cNvPr>
            <p:cNvSpPr>
              <a:spLocks/>
            </p:cNvSpPr>
            <p:nvPr/>
          </p:nvSpPr>
          <p:spPr bwMode="auto">
            <a:xfrm>
              <a:off x="12289638" y="3655106"/>
              <a:ext cx="650948" cy="247706"/>
            </a:xfrm>
            <a:custGeom>
              <a:avLst/>
              <a:gdLst>
                <a:gd name="T0" fmla="*/ 956 w 995"/>
                <a:gd name="T1" fmla="*/ 313 h 381"/>
                <a:gd name="T2" fmla="*/ 956 w 995"/>
                <a:gd name="T3" fmla="*/ 313 h 381"/>
                <a:gd name="T4" fmla="*/ 967 w 995"/>
                <a:gd name="T5" fmla="*/ 321 h 381"/>
                <a:gd name="T6" fmla="*/ 967 w 995"/>
                <a:gd name="T7" fmla="*/ 321 h 381"/>
                <a:gd name="T8" fmla="*/ 956 w 995"/>
                <a:gd name="T9" fmla="*/ 229 h 381"/>
                <a:gd name="T10" fmla="*/ 614 w 995"/>
                <a:gd name="T11" fmla="*/ 21 h 381"/>
                <a:gd name="T12" fmla="*/ 614 w 995"/>
                <a:gd name="T13" fmla="*/ 21 h 381"/>
                <a:gd name="T14" fmla="*/ 504 w 995"/>
                <a:gd name="T15" fmla="*/ 20 h 381"/>
                <a:gd name="T16" fmla="*/ 38 w 995"/>
                <a:gd name="T17" fmla="*/ 289 h 381"/>
                <a:gd name="T18" fmla="*/ 38 w 995"/>
                <a:gd name="T19" fmla="*/ 289 h 381"/>
                <a:gd name="T20" fmla="*/ 28 w 995"/>
                <a:gd name="T21" fmla="*/ 380 h 381"/>
                <a:gd name="T22" fmla="*/ 28 w 995"/>
                <a:gd name="T23" fmla="*/ 380 h 381"/>
                <a:gd name="T24" fmla="*/ 38 w 995"/>
                <a:gd name="T25" fmla="*/ 373 h 381"/>
                <a:gd name="T26" fmla="*/ 504 w 995"/>
                <a:gd name="T27" fmla="*/ 105 h 381"/>
                <a:gd name="T28" fmla="*/ 504 w 995"/>
                <a:gd name="T29" fmla="*/ 105 h 381"/>
                <a:gd name="T30" fmla="*/ 614 w 995"/>
                <a:gd name="T31" fmla="*/ 106 h 381"/>
                <a:gd name="T32" fmla="*/ 956 w 995"/>
                <a:gd name="T33" fmla="*/ 3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5" h="381">
                  <a:moveTo>
                    <a:pt x="956" y="313"/>
                  </a:moveTo>
                  <a:lnTo>
                    <a:pt x="956" y="313"/>
                  </a:lnTo>
                  <a:cubicBezTo>
                    <a:pt x="960" y="316"/>
                    <a:pt x="964" y="319"/>
                    <a:pt x="967" y="321"/>
                  </a:cubicBezTo>
                  <a:lnTo>
                    <a:pt x="967" y="321"/>
                  </a:lnTo>
                  <a:cubicBezTo>
                    <a:pt x="994" y="296"/>
                    <a:pt x="990" y="249"/>
                    <a:pt x="956" y="229"/>
                  </a:cubicBezTo>
                  <a:lnTo>
                    <a:pt x="614" y="21"/>
                  </a:lnTo>
                  <a:lnTo>
                    <a:pt x="614" y="21"/>
                  </a:lnTo>
                  <a:cubicBezTo>
                    <a:pt x="580" y="1"/>
                    <a:pt x="538" y="0"/>
                    <a:pt x="504" y="20"/>
                  </a:cubicBezTo>
                  <a:lnTo>
                    <a:pt x="38" y="289"/>
                  </a:lnTo>
                  <a:lnTo>
                    <a:pt x="38" y="289"/>
                  </a:lnTo>
                  <a:cubicBezTo>
                    <a:pt x="4" y="309"/>
                    <a:pt x="0" y="355"/>
                    <a:pt x="28" y="380"/>
                  </a:cubicBezTo>
                  <a:lnTo>
                    <a:pt x="28" y="380"/>
                  </a:lnTo>
                  <a:cubicBezTo>
                    <a:pt x="32" y="377"/>
                    <a:pt x="34" y="375"/>
                    <a:pt x="38" y="373"/>
                  </a:cubicBezTo>
                  <a:lnTo>
                    <a:pt x="504" y="105"/>
                  </a:lnTo>
                  <a:lnTo>
                    <a:pt x="504" y="105"/>
                  </a:lnTo>
                  <a:cubicBezTo>
                    <a:pt x="538" y="85"/>
                    <a:pt x="580" y="85"/>
                    <a:pt x="614" y="106"/>
                  </a:cubicBezTo>
                  <a:lnTo>
                    <a:pt x="956" y="313"/>
                  </a:lnTo>
                </a:path>
              </a:pathLst>
            </a:custGeom>
            <a:solidFill>
              <a:srgbClr val="494A4A">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6" name="Freeform 140">
              <a:extLst>
                <a:ext uri="{FF2B5EF4-FFF2-40B4-BE49-F238E27FC236}">
                  <a16:creationId xmlns:a16="http://schemas.microsoft.com/office/drawing/2014/main" id="{98BA95FF-F339-91A5-52B0-B2464689148E}"/>
                </a:ext>
              </a:extLst>
            </p:cNvPr>
            <p:cNvSpPr>
              <a:spLocks/>
            </p:cNvSpPr>
            <p:nvPr/>
          </p:nvSpPr>
          <p:spPr bwMode="auto">
            <a:xfrm>
              <a:off x="12528703" y="2802536"/>
              <a:ext cx="567419" cy="1091634"/>
            </a:xfrm>
            <a:custGeom>
              <a:avLst/>
              <a:gdLst>
                <a:gd name="T0" fmla="*/ 126 w 869"/>
                <a:gd name="T1" fmla="*/ 1672 h 1673"/>
                <a:gd name="T2" fmla="*/ 126 w 869"/>
                <a:gd name="T3" fmla="*/ 1672 h 1673"/>
                <a:gd name="T4" fmla="*/ 112 w 869"/>
                <a:gd name="T5" fmla="*/ 1119 h 1673"/>
                <a:gd name="T6" fmla="*/ 112 w 869"/>
                <a:gd name="T7" fmla="*/ 1119 h 1673"/>
                <a:gd name="T8" fmla="*/ 90 w 869"/>
                <a:gd name="T9" fmla="*/ 836 h 1673"/>
                <a:gd name="T10" fmla="*/ 90 w 869"/>
                <a:gd name="T11" fmla="*/ 836 h 1673"/>
                <a:gd name="T12" fmla="*/ 260 w 869"/>
                <a:gd name="T13" fmla="*/ 377 h 1673"/>
                <a:gd name="T14" fmla="*/ 260 w 869"/>
                <a:gd name="T15" fmla="*/ 377 h 1673"/>
                <a:gd name="T16" fmla="*/ 566 w 869"/>
                <a:gd name="T17" fmla="*/ 85 h 1673"/>
                <a:gd name="T18" fmla="*/ 566 w 869"/>
                <a:gd name="T19" fmla="*/ 85 h 1673"/>
                <a:gd name="T20" fmla="*/ 773 w 869"/>
                <a:gd name="T21" fmla="*/ 485 h 1673"/>
                <a:gd name="T22" fmla="*/ 773 w 869"/>
                <a:gd name="T23" fmla="*/ 485 h 1673"/>
                <a:gd name="T24" fmla="*/ 810 w 869"/>
                <a:gd name="T25" fmla="*/ 894 h 1673"/>
                <a:gd name="T26" fmla="*/ 810 w 869"/>
                <a:gd name="T27" fmla="*/ 894 h 1673"/>
                <a:gd name="T28" fmla="*/ 499 w 869"/>
                <a:gd name="T29" fmla="*/ 1196 h 1673"/>
                <a:gd name="T30" fmla="*/ 499 w 869"/>
                <a:gd name="T31" fmla="*/ 1196 h 1673"/>
                <a:gd name="T32" fmla="*/ 126 w 869"/>
                <a:gd name="T33" fmla="*/ 1672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9" h="1673">
                  <a:moveTo>
                    <a:pt x="126" y="1672"/>
                  </a:moveTo>
                  <a:lnTo>
                    <a:pt x="126" y="1672"/>
                  </a:lnTo>
                  <a:cubicBezTo>
                    <a:pt x="126" y="1672"/>
                    <a:pt x="49" y="1281"/>
                    <a:pt x="112" y="1119"/>
                  </a:cubicBezTo>
                  <a:lnTo>
                    <a:pt x="112" y="1119"/>
                  </a:lnTo>
                  <a:cubicBezTo>
                    <a:pt x="175" y="958"/>
                    <a:pt x="144" y="962"/>
                    <a:pt x="90" y="836"/>
                  </a:cubicBezTo>
                  <a:lnTo>
                    <a:pt x="90" y="836"/>
                  </a:lnTo>
                  <a:cubicBezTo>
                    <a:pt x="35" y="710"/>
                    <a:pt x="0" y="404"/>
                    <a:pt x="260" y="377"/>
                  </a:cubicBezTo>
                  <a:lnTo>
                    <a:pt x="260" y="377"/>
                  </a:lnTo>
                  <a:cubicBezTo>
                    <a:pt x="521" y="350"/>
                    <a:pt x="447" y="129"/>
                    <a:pt x="566" y="85"/>
                  </a:cubicBezTo>
                  <a:lnTo>
                    <a:pt x="566" y="85"/>
                  </a:lnTo>
                  <a:cubicBezTo>
                    <a:pt x="800" y="0"/>
                    <a:pt x="854" y="319"/>
                    <a:pt x="773" y="485"/>
                  </a:cubicBezTo>
                  <a:lnTo>
                    <a:pt x="773" y="485"/>
                  </a:lnTo>
                  <a:cubicBezTo>
                    <a:pt x="692" y="652"/>
                    <a:pt x="868" y="715"/>
                    <a:pt x="810" y="894"/>
                  </a:cubicBezTo>
                  <a:lnTo>
                    <a:pt x="810" y="894"/>
                  </a:lnTo>
                  <a:cubicBezTo>
                    <a:pt x="751" y="1075"/>
                    <a:pt x="548" y="1075"/>
                    <a:pt x="499" y="1196"/>
                  </a:cubicBezTo>
                  <a:lnTo>
                    <a:pt x="499" y="1196"/>
                  </a:lnTo>
                  <a:cubicBezTo>
                    <a:pt x="449" y="1318"/>
                    <a:pt x="388" y="1503"/>
                    <a:pt x="126" y="1672"/>
                  </a:cubicBezTo>
                </a:path>
              </a:pathLst>
            </a:custGeom>
            <a:solidFill>
              <a:srgbClr val="5090C4"/>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7" name="Freeform 141">
              <a:extLst>
                <a:ext uri="{FF2B5EF4-FFF2-40B4-BE49-F238E27FC236}">
                  <a16:creationId xmlns:a16="http://schemas.microsoft.com/office/drawing/2014/main" id="{A66C68D9-F053-F04A-EE36-D1EBB824BA83}"/>
                </a:ext>
              </a:extLst>
            </p:cNvPr>
            <p:cNvSpPr>
              <a:spLocks/>
            </p:cNvSpPr>
            <p:nvPr/>
          </p:nvSpPr>
          <p:spPr bwMode="auto">
            <a:xfrm>
              <a:off x="11941122" y="3283546"/>
              <a:ext cx="673991" cy="616385"/>
            </a:xfrm>
            <a:custGeom>
              <a:avLst/>
              <a:gdLst>
                <a:gd name="T0" fmla="*/ 1031 w 1032"/>
                <a:gd name="T1" fmla="*/ 944 h 945"/>
                <a:gd name="T2" fmla="*/ 1031 w 1032"/>
                <a:gd name="T3" fmla="*/ 944 h 945"/>
                <a:gd name="T4" fmla="*/ 793 w 1032"/>
                <a:gd name="T5" fmla="*/ 332 h 945"/>
                <a:gd name="T6" fmla="*/ 793 w 1032"/>
                <a:gd name="T7" fmla="*/ 332 h 945"/>
                <a:gd name="T8" fmla="*/ 470 w 1032"/>
                <a:gd name="T9" fmla="*/ 23 h 945"/>
                <a:gd name="T10" fmla="*/ 470 w 1032"/>
                <a:gd name="T11" fmla="*/ 23 h 945"/>
                <a:gd name="T12" fmla="*/ 294 w 1032"/>
                <a:gd name="T13" fmla="*/ 52 h 945"/>
                <a:gd name="T14" fmla="*/ 294 w 1032"/>
                <a:gd name="T15" fmla="*/ 52 h 945"/>
                <a:gd name="T16" fmla="*/ 33 w 1032"/>
                <a:gd name="T17" fmla="*/ 61 h 945"/>
                <a:gd name="T18" fmla="*/ 33 w 1032"/>
                <a:gd name="T19" fmla="*/ 61 h 945"/>
                <a:gd name="T20" fmla="*/ 318 w 1032"/>
                <a:gd name="T21" fmla="*/ 441 h 945"/>
                <a:gd name="T22" fmla="*/ 318 w 1032"/>
                <a:gd name="T23" fmla="*/ 441 h 945"/>
                <a:gd name="T24" fmla="*/ 446 w 1032"/>
                <a:gd name="T25" fmla="*/ 726 h 945"/>
                <a:gd name="T26" fmla="*/ 446 w 1032"/>
                <a:gd name="T27" fmla="*/ 726 h 945"/>
                <a:gd name="T28" fmla="*/ 1031 w 1032"/>
                <a:gd name="T29" fmla="*/ 94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2" h="945">
                  <a:moveTo>
                    <a:pt x="1031" y="944"/>
                  </a:moveTo>
                  <a:lnTo>
                    <a:pt x="1031" y="944"/>
                  </a:lnTo>
                  <a:cubicBezTo>
                    <a:pt x="1031" y="944"/>
                    <a:pt x="926" y="299"/>
                    <a:pt x="793" y="332"/>
                  </a:cubicBezTo>
                  <a:lnTo>
                    <a:pt x="793" y="332"/>
                  </a:lnTo>
                  <a:cubicBezTo>
                    <a:pt x="603" y="379"/>
                    <a:pt x="717" y="123"/>
                    <a:pt x="470" y="23"/>
                  </a:cubicBezTo>
                  <a:lnTo>
                    <a:pt x="470" y="23"/>
                  </a:lnTo>
                  <a:cubicBezTo>
                    <a:pt x="435" y="9"/>
                    <a:pt x="367" y="56"/>
                    <a:pt x="294" y="52"/>
                  </a:cubicBezTo>
                  <a:lnTo>
                    <a:pt x="294" y="52"/>
                  </a:lnTo>
                  <a:cubicBezTo>
                    <a:pt x="179" y="45"/>
                    <a:pt x="53" y="0"/>
                    <a:pt x="33" y="61"/>
                  </a:cubicBezTo>
                  <a:lnTo>
                    <a:pt x="33" y="61"/>
                  </a:lnTo>
                  <a:cubicBezTo>
                    <a:pt x="0" y="161"/>
                    <a:pt x="318" y="304"/>
                    <a:pt x="318" y="441"/>
                  </a:cubicBezTo>
                  <a:lnTo>
                    <a:pt x="318" y="441"/>
                  </a:lnTo>
                  <a:cubicBezTo>
                    <a:pt x="318" y="579"/>
                    <a:pt x="228" y="726"/>
                    <a:pt x="446" y="726"/>
                  </a:cubicBezTo>
                  <a:lnTo>
                    <a:pt x="446" y="726"/>
                  </a:lnTo>
                  <a:cubicBezTo>
                    <a:pt x="665" y="726"/>
                    <a:pt x="1031" y="944"/>
                    <a:pt x="1031" y="944"/>
                  </a:cubicBezTo>
                </a:path>
              </a:pathLst>
            </a:custGeom>
            <a:solidFill>
              <a:srgbClr val="5090C4">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8" name="Freeform 142">
              <a:extLst>
                <a:ext uri="{FF2B5EF4-FFF2-40B4-BE49-F238E27FC236}">
                  <a16:creationId xmlns:a16="http://schemas.microsoft.com/office/drawing/2014/main" id="{4173F6C3-8A8B-698C-AF06-B674F093B744}"/>
                </a:ext>
              </a:extLst>
            </p:cNvPr>
            <p:cNvSpPr>
              <a:spLocks/>
            </p:cNvSpPr>
            <p:nvPr/>
          </p:nvSpPr>
          <p:spPr bwMode="auto">
            <a:xfrm>
              <a:off x="12615112" y="3058882"/>
              <a:ext cx="296670" cy="841048"/>
            </a:xfrm>
            <a:custGeom>
              <a:avLst/>
              <a:gdLst>
                <a:gd name="T0" fmla="*/ 0 w 453"/>
                <a:gd name="T1" fmla="*/ 1287 h 1288"/>
                <a:gd name="T2" fmla="*/ 0 w 453"/>
                <a:gd name="T3" fmla="*/ 1287 h 1288"/>
                <a:gd name="T4" fmla="*/ 452 w 453"/>
                <a:gd name="T5" fmla="*/ 0 h 1288"/>
              </a:gdLst>
              <a:ahLst/>
              <a:cxnLst>
                <a:cxn ang="0">
                  <a:pos x="T0" y="T1"/>
                </a:cxn>
                <a:cxn ang="0">
                  <a:pos x="T2" y="T3"/>
                </a:cxn>
                <a:cxn ang="0">
                  <a:pos x="T4" y="T5"/>
                </a:cxn>
              </a:cxnLst>
              <a:rect l="0" t="0" r="r" b="b"/>
              <a:pathLst>
                <a:path w="453" h="1288">
                  <a:moveTo>
                    <a:pt x="0" y="1287"/>
                  </a:moveTo>
                  <a:lnTo>
                    <a:pt x="0" y="1287"/>
                  </a:lnTo>
                  <a:cubicBezTo>
                    <a:pt x="114" y="780"/>
                    <a:pt x="263" y="383"/>
                    <a:pt x="452" y="0"/>
                  </a:cubicBezTo>
                </a:path>
              </a:pathLst>
            </a:custGeom>
            <a:noFill/>
            <a:ln w="1800" cap="flat">
              <a:solidFill>
                <a:srgbClr val="5090C4">
                  <a:lumMod val="50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69" name="Freeform 143">
              <a:extLst>
                <a:ext uri="{FF2B5EF4-FFF2-40B4-BE49-F238E27FC236}">
                  <a16:creationId xmlns:a16="http://schemas.microsoft.com/office/drawing/2014/main" id="{80E20ECA-E764-B540-B835-D09C36434675}"/>
                </a:ext>
              </a:extLst>
            </p:cNvPr>
            <p:cNvSpPr>
              <a:spLocks/>
            </p:cNvSpPr>
            <p:nvPr/>
          </p:nvSpPr>
          <p:spPr bwMode="auto">
            <a:xfrm>
              <a:off x="12088016" y="3378597"/>
              <a:ext cx="512694" cy="512694"/>
            </a:xfrm>
            <a:custGeom>
              <a:avLst/>
              <a:gdLst>
                <a:gd name="T0" fmla="*/ 0 w 787"/>
                <a:gd name="T1" fmla="*/ 0 h 787"/>
                <a:gd name="T2" fmla="*/ 0 w 787"/>
                <a:gd name="T3" fmla="*/ 0 h 787"/>
                <a:gd name="T4" fmla="*/ 786 w 787"/>
                <a:gd name="T5" fmla="*/ 786 h 787"/>
              </a:gdLst>
              <a:ahLst/>
              <a:cxnLst>
                <a:cxn ang="0">
                  <a:pos x="T0" y="T1"/>
                </a:cxn>
                <a:cxn ang="0">
                  <a:pos x="T2" y="T3"/>
                </a:cxn>
                <a:cxn ang="0">
                  <a:pos x="T4" y="T5"/>
                </a:cxn>
              </a:cxnLst>
              <a:rect l="0" t="0" r="r" b="b"/>
              <a:pathLst>
                <a:path w="787" h="787">
                  <a:moveTo>
                    <a:pt x="0" y="0"/>
                  </a:moveTo>
                  <a:lnTo>
                    <a:pt x="0" y="0"/>
                  </a:lnTo>
                  <a:cubicBezTo>
                    <a:pt x="0" y="0"/>
                    <a:pt x="695" y="421"/>
                    <a:pt x="786" y="786"/>
                  </a:cubicBezTo>
                </a:path>
              </a:pathLst>
            </a:custGeom>
            <a:noFill/>
            <a:ln w="1800" cap="flat">
              <a:solidFill>
                <a:srgbClr val="5090C4">
                  <a:lumMod val="50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0" name="Freeform 144">
              <a:extLst>
                <a:ext uri="{FF2B5EF4-FFF2-40B4-BE49-F238E27FC236}">
                  <a16:creationId xmlns:a16="http://schemas.microsoft.com/office/drawing/2014/main" id="{B8A62934-5812-4243-DBBD-2CB3D624E538}"/>
                </a:ext>
              </a:extLst>
            </p:cNvPr>
            <p:cNvSpPr>
              <a:spLocks/>
            </p:cNvSpPr>
            <p:nvPr/>
          </p:nvSpPr>
          <p:spPr bwMode="auto">
            <a:xfrm>
              <a:off x="12540224" y="3859607"/>
              <a:ext cx="135373" cy="63367"/>
            </a:xfrm>
            <a:custGeom>
              <a:avLst/>
              <a:gdLst>
                <a:gd name="T0" fmla="*/ 206 w 207"/>
                <a:gd name="T1" fmla="*/ 47 h 96"/>
                <a:gd name="T2" fmla="*/ 206 w 207"/>
                <a:gd name="T3" fmla="*/ 47 h 96"/>
                <a:gd name="T4" fmla="*/ 104 w 207"/>
                <a:gd name="T5" fmla="*/ 95 h 96"/>
                <a:gd name="T6" fmla="*/ 104 w 207"/>
                <a:gd name="T7" fmla="*/ 95 h 96"/>
                <a:gd name="T8" fmla="*/ 0 w 207"/>
                <a:gd name="T9" fmla="*/ 47 h 96"/>
                <a:gd name="T10" fmla="*/ 0 w 207"/>
                <a:gd name="T11" fmla="*/ 47 h 96"/>
                <a:gd name="T12" fmla="*/ 104 w 207"/>
                <a:gd name="T13" fmla="*/ 0 h 96"/>
                <a:gd name="T14" fmla="*/ 104 w 207"/>
                <a:gd name="T15" fmla="*/ 0 h 96"/>
                <a:gd name="T16" fmla="*/ 206 w 207"/>
                <a:gd name="T17"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96">
                  <a:moveTo>
                    <a:pt x="206" y="47"/>
                  </a:moveTo>
                  <a:lnTo>
                    <a:pt x="206" y="47"/>
                  </a:lnTo>
                  <a:cubicBezTo>
                    <a:pt x="206" y="74"/>
                    <a:pt x="160" y="95"/>
                    <a:pt x="104" y="95"/>
                  </a:cubicBezTo>
                  <a:lnTo>
                    <a:pt x="104" y="95"/>
                  </a:lnTo>
                  <a:cubicBezTo>
                    <a:pt x="47" y="95"/>
                    <a:pt x="0" y="74"/>
                    <a:pt x="0" y="47"/>
                  </a:cubicBezTo>
                  <a:lnTo>
                    <a:pt x="0" y="47"/>
                  </a:lnTo>
                  <a:cubicBezTo>
                    <a:pt x="0" y="22"/>
                    <a:pt x="47" y="0"/>
                    <a:pt x="104" y="0"/>
                  </a:cubicBezTo>
                  <a:lnTo>
                    <a:pt x="104" y="0"/>
                  </a:lnTo>
                  <a:cubicBezTo>
                    <a:pt x="160" y="0"/>
                    <a:pt x="206" y="22"/>
                    <a:pt x="206" y="47"/>
                  </a:cubicBezTo>
                </a:path>
              </a:pathLst>
            </a:custGeom>
            <a:solidFill>
              <a:srgbClr val="AF9164"/>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1" name="Freeform 145">
              <a:extLst>
                <a:ext uri="{FF2B5EF4-FFF2-40B4-BE49-F238E27FC236}">
                  <a16:creationId xmlns:a16="http://schemas.microsoft.com/office/drawing/2014/main" id="{6739D3A8-322D-950C-9596-60D8F224CC57}"/>
                </a:ext>
              </a:extLst>
            </p:cNvPr>
            <p:cNvSpPr>
              <a:spLocks/>
            </p:cNvSpPr>
            <p:nvPr/>
          </p:nvSpPr>
          <p:spPr bwMode="auto">
            <a:xfrm>
              <a:off x="15676872" y="6748550"/>
              <a:ext cx="622145" cy="2739167"/>
            </a:xfrm>
            <a:custGeom>
              <a:avLst/>
              <a:gdLst>
                <a:gd name="T0" fmla="*/ 0 w 954"/>
                <a:gd name="T1" fmla="*/ 121 h 4192"/>
                <a:gd name="T2" fmla="*/ 0 w 954"/>
                <a:gd name="T3" fmla="*/ 121 h 4192"/>
                <a:gd name="T4" fmla="*/ 408 w 954"/>
                <a:gd name="T5" fmla="*/ 499 h 4192"/>
                <a:gd name="T6" fmla="*/ 408 w 954"/>
                <a:gd name="T7" fmla="*/ 499 h 4192"/>
                <a:gd name="T8" fmla="*/ 363 w 954"/>
                <a:gd name="T9" fmla="*/ 3404 h 4192"/>
                <a:gd name="T10" fmla="*/ 363 w 954"/>
                <a:gd name="T11" fmla="*/ 3404 h 4192"/>
                <a:gd name="T12" fmla="*/ 166 w 954"/>
                <a:gd name="T13" fmla="*/ 4161 h 4192"/>
                <a:gd name="T14" fmla="*/ 166 w 954"/>
                <a:gd name="T15" fmla="*/ 4161 h 4192"/>
                <a:gd name="T16" fmla="*/ 666 w 954"/>
                <a:gd name="T17" fmla="*/ 3783 h 4192"/>
                <a:gd name="T18" fmla="*/ 666 w 954"/>
                <a:gd name="T19" fmla="*/ 3783 h 4192"/>
                <a:gd name="T20" fmla="*/ 878 w 954"/>
                <a:gd name="T21" fmla="*/ 408 h 4192"/>
                <a:gd name="T22" fmla="*/ 878 w 954"/>
                <a:gd name="T23" fmla="*/ 408 h 4192"/>
                <a:gd name="T24" fmla="*/ 0 w 954"/>
                <a:gd name="T25" fmla="*/ 121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4" h="4192">
                  <a:moveTo>
                    <a:pt x="0" y="121"/>
                  </a:moveTo>
                  <a:lnTo>
                    <a:pt x="0" y="121"/>
                  </a:lnTo>
                  <a:cubicBezTo>
                    <a:pt x="0" y="121"/>
                    <a:pt x="317" y="211"/>
                    <a:pt x="408" y="499"/>
                  </a:cubicBezTo>
                  <a:lnTo>
                    <a:pt x="408" y="499"/>
                  </a:lnTo>
                  <a:cubicBezTo>
                    <a:pt x="484" y="737"/>
                    <a:pt x="363" y="3162"/>
                    <a:pt x="363" y="3404"/>
                  </a:cubicBezTo>
                  <a:lnTo>
                    <a:pt x="363" y="3404"/>
                  </a:lnTo>
                  <a:cubicBezTo>
                    <a:pt x="363" y="3646"/>
                    <a:pt x="317" y="3949"/>
                    <a:pt x="166" y="4161"/>
                  </a:cubicBezTo>
                  <a:lnTo>
                    <a:pt x="166" y="4161"/>
                  </a:lnTo>
                  <a:cubicBezTo>
                    <a:pt x="166" y="4161"/>
                    <a:pt x="545" y="4191"/>
                    <a:pt x="666" y="3783"/>
                  </a:cubicBezTo>
                  <a:lnTo>
                    <a:pt x="666" y="3783"/>
                  </a:lnTo>
                  <a:cubicBezTo>
                    <a:pt x="787" y="3374"/>
                    <a:pt x="953" y="604"/>
                    <a:pt x="878" y="408"/>
                  </a:cubicBezTo>
                  <a:lnTo>
                    <a:pt x="878" y="408"/>
                  </a:lnTo>
                  <a:cubicBezTo>
                    <a:pt x="802" y="211"/>
                    <a:pt x="166" y="0"/>
                    <a:pt x="0" y="121"/>
                  </a:cubicBezTo>
                </a:path>
              </a:pathLst>
            </a:custGeom>
            <a:solidFill>
              <a:srgbClr val="41538C"/>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2" name="Freeform 146">
              <a:extLst>
                <a:ext uri="{FF2B5EF4-FFF2-40B4-BE49-F238E27FC236}">
                  <a16:creationId xmlns:a16="http://schemas.microsoft.com/office/drawing/2014/main" id="{CE8D5765-FEA8-6B06-6C20-DDFF8E963F25}"/>
                </a:ext>
              </a:extLst>
            </p:cNvPr>
            <p:cNvSpPr>
              <a:spLocks/>
            </p:cNvSpPr>
            <p:nvPr/>
          </p:nvSpPr>
          <p:spPr bwMode="auto">
            <a:xfrm>
              <a:off x="13196934" y="4326215"/>
              <a:ext cx="259227" cy="325475"/>
            </a:xfrm>
            <a:custGeom>
              <a:avLst/>
              <a:gdLst>
                <a:gd name="T0" fmla="*/ 181 w 397"/>
                <a:gd name="T1" fmla="*/ 0 h 498"/>
                <a:gd name="T2" fmla="*/ 0 w 397"/>
                <a:gd name="T3" fmla="*/ 85 h 498"/>
                <a:gd name="T4" fmla="*/ 0 w 397"/>
                <a:gd name="T5" fmla="*/ 85 h 498"/>
                <a:gd name="T6" fmla="*/ 102 w 397"/>
                <a:gd name="T7" fmla="*/ 453 h 498"/>
                <a:gd name="T8" fmla="*/ 102 w 397"/>
                <a:gd name="T9" fmla="*/ 453 h 498"/>
                <a:gd name="T10" fmla="*/ 379 w 397"/>
                <a:gd name="T11" fmla="*/ 408 h 498"/>
                <a:gd name="T12" fmla="*/ 379 w 397"/>
                <a:gd name="T13" fmla="*/ 408 h 498"/>
                <a:gd name="T14" fmla="*/ 181 w 397"/>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498">
                  <a:moveTo>
                    <a:pt x="181" y="0"/>
                  </a:moveTo>
                  <a:lnTo>
                    <a:pt x="0" y="85"/>
                  </a:lnTo>
                  <a:lnTo>
                    <a:pt x="0" y="85"/>
                  </a:lnTo>
                  <a:cubicBezTo>
                    <a:pt x="0" y="85"/>
                    <a:pt x="0" y="368"/>
                    <a:pt x="102" y="453"/>
                  </a:cubicBezTo>
                  <a:lnTo>
                    <a:pt x="102" y="453"/>
                  </a:lnTo>
                  <a:cubicBezTo>
                    <a:pt x="155" y="497"/>
                    <a:pt x="362" y="465"/>
                    <a:pt x="379" y="408"/>
                  </a:cubicBezTo>
                  <a:lnTo>
                    <a:pt x="379" y="408"/>
                  </a:lnTo>
                  <a:cubicBezTo>
                    <a:pt x="396" y="351"/>
                    <a:pt x="181" y="0"/>
                    <a:pt x="181" y="0"/>
                  </a:cubicBezTo>
                </a:path>
              </a:pathLst>
            </a:custGeom>
            <a:noFill/>
            <a:ln w="5760" cap="flat">
              <a:solidFill>
                <a:srgbClr val="494A4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3" name="Freeform 147">
              <a:extLst>
                <a:ext uri="{FF2B5EF4-FFF2-40B4-BE49-F238E27FC236}">
                  <a16:creationId xmlns:a16="http://schemas.microsoft.com/office/drawing/2014/main" id="{0E27289C-ACF9-31E1-94C2-6A5B0838E100}"/>
                </a:ext>
              </a:extLst>
            </p:cNvPr>
            <p:cNvSpPr>
              <a:spLocks/>
            </p:cNvSpPr>
            <p:nvPr/>
          </p:nvSpPr>
          <p:spPr bwMode="auto">
            <a:xfrm>
              <a:off x="12471098" y="5207589"/>
              <a:ext cx="1592806" cy="1195326"/>
            </a:xfrm>
            <a:custGeom>
              <a:avLst/>
              <a:gdLst>
                <a:gd name="T0" fmla="*/ 2439 w 2440"/>
                <a:gd name="T1" fmla="*/ 1076 h 1829"/>
                <a:gd name="T2" fmla="*/ 2439 w 2440"/>
                <a:gd name="T3" fmla="*/ 1076 h 1829"/>
                <a:gd name="T4" fmla="*/ 226 w 2440"/>
                <a:gd name="T5" fmla="*/ 0 h 1829"/>
                <a:gd name="T6" fmla="*/ 0 w 2440"/>
                <a:gd name="T7" fmla="*/ 312 h 1829"/>
                <a:gd name="T8" fmla="*/ 0 w 2440"/>
                <a:gd name="T9" fmla="*/ 312 h 1829"/>
                <a:gd name="T10" fmla="*/ 2312 w 2440"/>
                <a:gd name="T11" fmla="*/ 1828 h 1829"/>
                <a:gd name="T12" fmla="*/ 2439 w 2440"/>
                <a:gd name="T13" fmla="*/ 1076 h 1829"/>
              </a:gdLst>
              <a:ahLst/>
              <a:cxnLst>
                <a:cxn ang="0">
                  <a:pos x="T0" y="T1"/>
                </a:cxn>
                <a:cxn ang="0">
                  <a:pos x="T2" y="T3"/>
                </a:cxn>
                <a:cxn ang="0">
                  <a:pos x="T4" y="T5"/>
                </a:cxn>
                <a:cxn ang="0">
                  <a:pos x="T6" y="T7"/>
                </a:cxn>
                <a:cxn ang="0">
                  <a:pos x="T8" y="T9"/>
                </a:cxn>
                <a:cxn ang="0">
                  <a:pos x="T10" y="T11"/>
                </a:cxn>
                <a:cxn ang="0">
                  <a:pos x="T12" y="T13"/>
                </a:cxn>
              </a:cxnLst>
              <a:rect l="0" t="0" r="r" b="b"/>
              <a:pathLst>
                <a:path w="2440" h="1829">
                  <a:moveTo>
                    <a:pt x="2439" y="1076"/>
                  </a:moveTo>
                  <a:lnTo>
                    <a:pt x="2439" y="1076"/>
                  </a:lnTo>
                  <a:cubicBezTo>
                    <a:pt x="2439" y="1076"/>
                    <a:pt x="593" y="153"/>
                    <a:pt x="226" y="0"/>
                  </a:cubicBezTo>
                  <a:lnTo>
                    <a:pt x="0" y="312"/>
                  </a:lnTo>
                  <a:lnTo>
                    <a:pt x="0" y="312"/>
                  </a:lnTo>
                  <a:cubicBezTo>
                    <a:pt x="0" y="312"/>
                    <a:pt x="972" y="1265"/>
                    <a:pt x="2312" y="1828"/>
                  </a:cubicBezTo>
                  <a:lnTo>
                    <a:pt x="2439" y="1076"/>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4" name="Freeform 148">
              <a:extLst>
                <a:ext uri="{FF2B5EF4-FFF2-40B4-BE49-F238E27FC236}">
                  <a16:creationId xmlns:a16="http://schemas.microsoft.com/office/drawing/2014/main" id="{04215C3D-FE6E-5208-19EC-1E912084D375}"/>
                </a:ext>
              </a:extLst>
            </p:cNvPr>
            <p:cNvSpPr>
              <a:spLocks/>
            </p:cNvSpPr>
            <p:nvPr/>
          </p:nvSpPr>
          <p:spPr bwMode="auto">
            <a:xfrm>
              <a:off x="12543103" y="5256555"/>
              <a:ext cx="1673457" cy="1238530"/>
            </a:xfrm>
            <a:custGeom>
              <a:avLst/>
              <a:gdLst>
                <a:gd name="T0" fmla="*/ 2559 w 2560"/>
                <a:gd name="T1" fmla="*/ 298 h 1897"/>
                <a:gd name="T2" fmla="*/ 2559 w 2560"/>
                <a:gd name="T3" fmla="*/ 298 h 1897"/>
                <a:gd name="T4" fmla="*/ 2116 w 2560"/>
                <a:gd name="T5" fmla="*/ 646 h 1897"/>
                <a:gd name="T6" fmla="*/ 2116 w 2560"/>
                <a:gd name="T7" fmla="*/ 646 h 1897"/>
                <a:gd name="T8" fmla="*/ 425 w 2560"/>
                <a:gd name="T9" fmla="*/ 8 h 1897"/>
                <a:gd name="T10" fmla="*/ 425 w 2560"/>
                <a:gd name="T11" fmla="*/ 8 h 1897"/>
                <a:gd name="T12" fmla="*/ 311 w 2560"/>
                <a:gd name="T13" fmla="*/ 27 h 1897"/>
                <a:gd name="T14" fmla="*/ 311 w 2560"/>
                <a:gd name="T15" fmla="*/ 27 h 1897"/>
                <a:gd name="T16" fmla="*/ 23 w 2560"/>
                <a:gd name="T17" fmla="*/ 353 h 1897"/>
                <a:gd name="T18" fmla="*/ 23 w 2560"/>
                <a:gd name="T19" fmla="*/ 353 h 1897"/>
                <a:gd name="T20" fmla="*/ 70 w 2560"/>
                <a:gd name="T21" fmla="*/ 547 h 1897"/>
                <a:gd name="T22" fmla="*/ 70 w 2560"/>
                <a:gd name="T23" fmla="*/ 547 h 1897"/>
                <a:gd name="T24" fmla="*/ 2361 w 2560"/>
                <a:gd name="T25" fmla="*/ 1896 h 1897"/>
                <a:gd name="T26" fmla="*/ 2559 w 2560"/>
                <a:gd name="T27" fmla="*/ 29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0" h="1897">
                  <a:moveTo>
                    <a:pt x="2559" y="298"/>
                  </a:moveTo>
                  <a:lnTo>
                    <a:pt x="2559" y="298"/>
                  </a:lnTo>
                  <a:cubicBezTo>
                    <a:pt x="2473" y="642"/>
                    <a:pt x="2321" y="730"/>
                    <a:pt x="2116" y="646"/>
                  </a:cubicBezTo>
                  <a:lnTo>
                    <a:pt x="2116" y="646"/>
                  </a:lnTo>
                  <a:cubicBezTo>
                    <a:pt x="1575" y="425"/>
                    <a:pt x="925" y="114"/>
                    <a:pt x="425" y="8"/>
                  </a:cubicBezTo>
                  <a:lnTo>
                    <a:pt x="425" y="8"/>
                  </a:lnTo>
                  <a:cubicBezTo>
                    <a:pt x="386" y="0"/>
                    <a:pt x="346" y="7"/>
                    <a:pt x="311" y="27"/>
                  </a:cubicBezTo>
                  <a:lnTo>
                    <a:pt x="311" y="27"/>
                  </a:lnTo>
                  <a:cubicBezTo>
                    <a:pt x="172" y="108"/>
                    <a:pt x="65" y="224"/>
                    <a:pt x="23" y="353"/>
                  </a:cubicBezTo>
                  <a:lnTo>
                    <a:pt x="23" y="353"/>
                  </a:lnTo>
                  <a:cubicBezTo>
                    <a:pt x="0" y="421"/>
                    <a:pt x="20" y="495"/>
                    <a:pt x="70" y="547"/>
                  </a:cubicBezTo>
                  <a:lnTo>
                    <a:pt x="70" y="547"/>
                  </a:lnTo>
                  <a:cubicBezTo>
                    <a:pt x="328" y="808"/>
                    <a:pt x="1286" y="1712"/>
                    <a:pt x="2361" y="1896"/>
                  </a:cubicBezTo>
                  <a:lnTo>
                    <a:pt x="2559" y="298"/>
                  </a:lnTo>
                </a:path>
              </a:pathLst>
            </a:custGeom>
            <a:solidFill>
              <a:srgbClr val="15466D">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5" name="Freeform 151">
              <a:extLst>
                <a:ext uri="{FF2B5EF4-FFF2-40B4-BE49-F238E27FC236}">
                  <a16:creationId xmlns:a16="http://schemas.microsoft.com/office/drawing/2014/main" id="{207061D4-EB91-5514-8470-34F5A19EE823}"/>
                </a:ext>
              </a:extLst>
            </p:cNvPr>
            <p:cNvSpPr>
              <a:spLocks/>
            </p:cNvSpPr>
            <p:nvPr/>
          </p:nvSpPr>
          <p:spPr bwMode="auto">
            <a:xfrm>
              <a:off x="11918079" y="10841459"/>
              <a:ext cx="1316297" cy="843930"/>
            </a:xfrm>
            <a:custGeom>
              <a:avLst/>
              <a:gdLst>
                <a:gd name="T0" fmla="*/ 1889 w 2017"/>
                <a:gd name="T1" fmla="*/ 1128 h 1292"/>
                <a:gd name="T2" fmla="*/ 1889 w 2017"/>
                <a:gd name="T3" fmla="*/ 1128 h 1292"/>
                <a:gd name="T4" fmla="*/ 1908 w 2017"/>
                <a:gd name="T5" fmla="*/ 843 h 1292"/>
                <a:gd name="T6" fmla="*/ 531 w 2017"/>
                <a:gd name="T7" fmla="*/ 8 h 1292"/>
                <a:gd name="T8" fmla="*/ 531 w 2017"/>
                <a:gd name="T9" fmla="*/ 8 h 1292"/>
                <a:gd name="T10" fmla="*/ 491 w 2017"/>
                <a:gd name="T11" fmla="*/ 6 h 1292"/>
                <a:gd name="T12" fmla="*/ 131 w 2017"/>
                <a:gd name="T13" fmla="*/ 180 h 1292"/>
                <a:gd name="T14" fmla="*/ 131 w 2017"/>
                <a:gd name="T15" fmla="*/ 180 h 1292"/>
                <a:gd name="T16" fmla="*/ 117 w 2017"/>
                <a:gd name="T17" fmla="*/ 528 h 1292"/>
                <a:gd name="T18" fmla="*/ 117 w 2017"/>
                <a:gd name="T19" fmla="*/ 528 h 1292"/>
                <a:gd name="T20" fmla="*/ 1106 w 2017"/>
                <a:gd name="T21" fmla="*/ 1147 h 1292"/>
                <a:gd name="T22" fmla="*/ 1106 w 2017"/>
                <a:gd name="T23" fmla="*/ 1147 h 1292"/>
                <a:gd name="T24" fmla="*/ 1889 w 2017"/>
                <a:gd name="T25" fmla="*/ 1128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7" h="1292">
                  <a:moveTo>
                    <a:pt x="1889" y="1128"/>
                  </a:moveTo>
                  <a:lnTo>
                    <a:pt x="1889" y="1128"/>
                  </a:lnTo>
                  <a:cubicBezTo>
                    <a:pt x="2001" y="1063"/>
                    <a:pt x="2016" y="916"/>
                    <a:pt x="1908" y="843"/>
                  </a:cubicBezTo>
                  <a:lnTo>
                    <a:pt x="531" y="8"/>
                  </a:lnTo>
                  <a:lnTo>
                    <a:pt x="531" y="8"/>
                  </a:lnTo>
                  <a:cubicBezTo>
                    <a:pt x="519" y="0"/>
                    <a:pt x="504" y="0"/>
                    <a:pt x="491" y="6"/>
                  </a:cubicBezTo>
                  <a:lnTo>
                    <a:pt x="131" y="180"/>
                  </a:lnTo>
                  <a:lnTo>
                    <a:pt x="131" y="180"/>
                  </a:lnTo>
                  <a:cubicBezTo>
                    <a:pt x="0" y="244"/>
                    <a:pt x="7" y="433"/>
                    <a:pt x="117" y="528"/>
                  </a:cubicBezTo>
                  <a:lnTo>
                    <a:pt x="117" y="528"/>
                  </a:lnTo>
                  <a:cubicBezTo>
                    <a:pt x="315" y="699"/>
                    <a:pt x="573" y="917"/>
                    <a:pt x="1106" y="1147"/>
                  </a:cubicBezTo>
                  <a:lnTo>
                    <a:pt x="1106" y="1147"/>
                  </a:lnTo>
                  <a:cubicBezTo>
                    <a:pt x="1371" y="1263"/>
                    <a:pt x="1604" y="1291"/>
                    <a:pt x="1889" y="1128"/>
                  </a:cubicBezTo>
                </a:path>
              </a:pathLst>
            </a:custGeom>
            <a:solidFill>
              <a:srgbClr val="FFFFFF"/>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6" name="Freeform 152">
              <a:extLst>
                <a:ext uri="{FF2B5EF4-FFF2-40B4-BE49-F238E27FC236}">
                  <a16:creationId xmlns:a16="http://schemas.microsoft.com/office/drawing/2014/main" id="{673C4D27-298C-4C64-8532-84893FCC392A}"/>
                </a:ext>
              </a:extLst>
            </p:cNvPr>
            <p:cNvSpPr>
              <a:spLocks/>
            </p:cNvSpPr>
            <p:nvPr/>
          </p:nvSpPr>
          <p:spPr bwMode="auto">
            <a:xfrm>
              <a:off x="11935361" y="10648480"/>
              <a:ext cx="1270212" cy="1002345"/>
            </a:xfrm>
            <a:custGeom>
              <a:avLst/>
              <a:gdLst>
                <a:gd name="T0" fmla="*/ 1899 w 1946"/>
                <a:gd name="T1" fmla="*/ 1203 h 1533"/>
                <a:gd name="T2" fmla="*/ 1899 w 1946"/>
                <a:gd name="T3" fmla="*/ 1203 h 1533"/>
                <a:gd name="T4" fmla="*/ 1760 w 1946"/>
                <a:gd name="T5" fmla="*/ 539 h 1533"/>
                <a:gd name="T6" fmla="*/ 1760 w 1946"/>
                <a:gd name="T7" fmla="*/ 539 h 1533"/>
                <a:gd name="T8" fmla="*/ 1327 w 1946"/>
                <a:gd name="T9" fmla="*/ 433 h 1533"/>
                <a:gd name="T10" fmla="*/ 1327 w 1946"/>
                <a:gd name="T11" fmla="*/ 433 h 1533"/>
                <a:gd name="T12" fmla="*/ 128 w 1946"/>
                <a:gd name="T13" fmla="*/ 258 h 1533"/>
                <a:gd name="T14" fmla="*/ 128 w 1946"/>
                <a:gd name="T15" fmla="*/ 258 h 1533"/>
                <a:gd name="T16" fmla="*/ 76 w 1946"/>
                <a:gd name="T17" fmla="*/ 688 h 1533"/>
                <a:gd name="T18" fmla="*/ 76 w 1946"/>
                <a:gd name="T19" fmla="*/ 688 h 1533"/>
                <a:gd name="T20" fmla="*/ 1230 w 1946"/>
                <a:gd name="T21" fmla="*/ 1442 h 1533"/>
                <a:gd name="T22" fmla="*/ 1230 w 1946"/>
                <a:gd name="T23" fmla="*/ 1442 h 1533"/>
                <a:gd name="T24" fmla="*/ 1899 w 1946"/>
                <a:gd name="T25" fmla="*/ 120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6" h="1533">
                  <a:moveTo>
                    <a:pt x="1899" y="1203"/>
                  </a:moveTo>
                  <a:lnTo>
                    <a:pt x="1899" y="1203"/>
                  </a:lnTo>
                  <a:cubicBezTo>
                    <a:pt x="1888" y="1156"/>
                    <a:pt x="1928" y="679"/>
                    <a:pt x="1760" y="539"/>
                  </a:cubicBezTo>
                  <a:lnTo>
                    <a:pt x="1760" y="539"/>
                  </a:lnTo>
                  <a:cubicBezTo>
                    <a:pt x="1666" y="462"/>
                    <a:pt x="1468" y="443"/>
                    <a:pt x="1327" y="433"/>
                  </a:cubicBezTo>
                  <a:lnTo>
                    <a:pt x="1327" y="433"/>
                  </a:lnTo>
                  <a:cubicBezTo>
                    <a:pt x="1028" y="413"/>
                    <a:pt x="364" y="0"/>
                    <a:pt x="128" y="258"/>
                  </a:cubicBezTo>
                  <a:lnTo>
                    <a:pt x="128" y="258"/>
                  </a:lnTo>
                  <a:cubicBezTo>
                    <a:pt x="0" y="399"/>
                    <a:pt x="51" y="640"/>
                    <a:pt x="76" y="688"/>
                  </a:cubicBezTo>
                  <a:lnTo>
                    <a:pt x="76" y="688"/>
                  </a:lnTo>
                  <a:cubicBezTo>
                    <a:pt x="189" y="904"/>
                    <a:pt x="1015" y="1382"/>
                    <a:pt x="1230" y="1442"/>
                  </a:cubicBezTo>
                  <a:lnTo>
                    <a:pt x="1230" y="1442"/>
                  </a:lnTo>
                  <a:cubicBezTo>
                    <a:pt x="1558" y="1532"/>
                    <a:pt x="1945" y="1414"/>
                    <a:pt x="1899" y="1203"/>
                  </a:cubicBezTo>
                </a:path>
              </a:pathLst>
            </a:custGeom>
            <a:solidFill>
              <a:srgbClr val="494A4A">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7" name="Freeform 153">
              <a:extLst>
                <a:ext uri="{FF2B5EF4-FFF2-40B4-BE49-F238E27FC236}">
                  <a16:creationId xmlns:a16="http://schemas.microsoft.com/office/drawing/2014/main" id="{2138A2BB-110F-994D-EA42-E580B902347B}"/>
                </a:ext>
              </a:extLst>
            </p:cNvPr>
            <p:cNvSpPr>
              <a:spLocks/>
            </p:cNvSpPr>
            <p:nvPr/>
          </p:nvSpPr>
          <p:spPr bwMode="auto">
            <a:xfrm>
              <a:off x="13222855" y="11348393"/>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6" y="0"/>
                    <a:pt x="0" y="65"/>
                    <a:pt x="0" y="225"/>
                  </a:cubicBezTo>
                  <a:lnTo>
                    <a:pt x="0" y="225"/>
                  </a:lnTo>
                  <a:cubicBezTo>
                    <a:pt x="0" y="386"/>
                    <a:pt x="116" y="583"/>
                    <a:pt x="258" y="665"/>
                  </a:cubicBezTo>
                  <a:lnTo>
                    <a:pt x="258" y="665"/>
                  </a:lnTo>
                  <a:cubicBezTo>
                    <a:pt x="400" y="747"/>
                    <a:pt x="516" y="684"/>
                    <a:pt x="516" y="523"/>
                  </a:cubicBezTo>
                  <a:lnTo>
                    <a:pt x="516" y="523"/>
                  </a:lnTo>
                  <a:cubicBezTo>
                    <a:pt x="516" y="362"/>
                    <a:pt x="400" y="165"/>
                    <a:pt x="258" y="83"/>
                  </a:cubicBez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8" name="Freeform 154">
              <a:extLst>
                <a:ext uri="{FF2B5EF4-FFF2-40B4-BE49-F238E27FC236}">
                  <a16:creationId xmlns:a16="http://schemas.microsoft.com/office/drawing/2014/main" id="{619480BA-8187-3AB4-8033-1A66AB69D6DA}"/>
                </a:ext>
              </a:extLst>
            </p:cNvPr>
            <p:cNvSpPr>
              <a:spLocks/>
            </p:cNvSpPr>
            <p:nvPr/>
          </p:nvSpPr>
          <p:spPr bwMode="auto">
            <a:xfrm>
              <a:off x="13116284" y="11380076"/>
              <a:ext cx="414764" cy="492531"/>
            </a:xfrm>
            <a:custGeom>
              <a:avLst/>
              <a:gdLst>
                <a:gd name="T0" fmla="*/ 376 w 635"/>
                <a:gd name="T1" fmla="*/ 755 h 756"/>
                <a:gd name="T2" fmla="*/ 376 w 635"/>
                <a:gd name="T3" fmla="*/ 755 h 756"/>
                <a:gd name="T4" fmla="*/ 634 w 635"/>
                <a:gd name="T5" fmla="*/ 610 h 756"/>
                <a:gd name="T6" fmla="*/ 268 w 635"/>
                <a:gd name="T7" fmla="*/ 0 h 756"/>
                <a:gd name="T8" fmla="*/ 268 w 635"/>
                <a:gd name="T9" fmla="*/ 0 h 756"/>
                <a:gd name="T10" fmla="*/ 0 w 635"/>
                <a:gd name="T11" fmla="*/ 180 h 756"/>
                <a:gd name="T12" fmla="*/ 376 w 635"/>
                <a:gd name="T13" fmla="*/ 755 h 756"/>
              </a:gdLst>
              <a:ahLst/>
              <a:cxnLst>
                <a:cxn ang="0">
                  <a:pos x="T0" y="T1"/>
                </a:cxn>
                <a:cxn ang="0">
                  <a:pos x="T2" y="T3"/>
                </a:cxn>
                <a:cxn ang="0">
                  <a:pos x="T4" y="T5"/>
                </a:cxn>
                <a:cxn ang="0">
                  <a:pos x="T6" y="T7"/>
                </a:cxn>
                <a:cxn ang="0">
                  <a:pos x="T8" y="T9"/>
                </a:cxn>
                <a:cxn ang="0">
                  <a:pos x="T10" y="T11"/>
                </a:cxn>
                <a:cxn ang="0">
                  <a:pos x="T12" y="T13"/>
                </a:cxn>
              </a:cxnLst>
              <a:rect l="0" t="0" r="r" b="b"/>
              <a:pathLst>
                <a:path w="635" h="756">
                  <a:moveTo>
                    <a:pt x="376" y="755"/>
                  </a:moveTo>
                  <a:lnTo>
                    <a:pt x="376" y="755"/>
                  </a:lnTo>
                  <a:cubicBezTo>
                    <a:pt x="526" y="739"/>
                    <a:pt x="604" y="674"/>
                    <a:pt x="634" y="610"/>
                  </a:cubicBezTo>
                  <a:lnTo>
                    <a:pt x="268" y="0"/>
                  </a:lnTo>
                  <a:lnTo>
                    <a:pt x="268" y="0"/>
                  </a:lnTo>
                  <a:cubicBezTo>
                    <a:pt x="187" y="20"/>
                    <a:pt x="40" y="89"/>
                    <a:pt x="0" y="180"/>
                  </a:cubicBezTo>
                  <a:lnTo>
                    <a:pt x="376" y="755"/>
                  </a:ln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79" name="Freeform 155">
              <a:extLst>
                <a:ext uri="{FF2B5EF4-FFF2-40B4-BE49-F238E27FC236}">
                  <a16:creationId xmlns:a16="http://schemas.microsoft.com/office/drawing/2014/main" id="{1622D955-7D88-D71C-3966-5C5E56B7842B}"/>
                </a:ext>
              </a:extLst>
            </p:cNvPr>
            <p:cNvSpPr>
              <a:spLocks/>
            </p:cNvSpPr>
            <p:nvPr/>
          </p:nvSpPr>
          <p:spPr bwMode="auto">
            <a:xfrm>
              <a:off x="13104764" y="11417521"/>
              <a:ext cx="336994" cy="489651"/>
            </a:xfrm>
            <a:custGeom>
              <a:avLst/>
              <a:gdLst>
                <a:gd name="T0" fmla="*/ 258 w 517"/>
                <a:gd name="T1" fmla="*/ 82 h 748"/>
                <a:gd name="T2" fmla="*/ 258 w 517"/>
                <a:gd name="T3" fmla="*/ 82 h 748"/>
                <a:gd name="T4" fmla="*/ 0 w 517"/>
                <a:gd name="T5" fmla="*/ 224 h 748"/>
                <a:gd name="T6" fmla="*/ 0 w 517"/>
                <a:gd name="T7" fmla="*/ 224 h 748"/>
                <a:gd name="T8" fmla="*/ 258 w 517"/>
                <a:gd name="T9" fmla="*/ 665 h 748"/>
                <a:gd name="T10" fmla="*/ 258 w 517"/>
                <a:gd name="T11" fmla="*/ 665 h 748"/>
                <a:gd name="T12" fmla="*/ 516 w 517"/>
                <a:gd name="T13" fmla="*/ 522 h 748"/>
                <a:gd name="T14" fmla="*/ 516 w 517"/>
                <a:gd name="T15" fmla="*/ 522 h 748"/>
                <a:gd name="T16" fmla="*/ 258 w 517"/>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2"/>
                  </a:moveTo>
                  <a:lnTo>
                    <a:pt x="258" y="82"/>
                  </a:lnTo>
                  <a:cubicBezTo>
                    <a:pt x="116" y="0"/>
                    <a:pt x="0" y="64"/>
                    <a:pt x="0" y="224"/>
                  </a:cubicBezTo>
                  <a:lnTo>
                    <a:pt x="0" y="224"/>
                  </a:lnTo>
                  <a:cubicBezTo>
                    <a:pt x="0" y="385"/>
                    <a:pt x="116" y="582"/>
                    <a:pt x="258" y="665"/>
                  </a:cubicBezTo>
                  <a:lnTo>
                    <a:pt x="258" y="665"/>
                  </a:lnTo>
                  <a:cubicBezTo>
                    <a:pt x="400" y="747"/>
                    <a:pt x="516" y="683"/>
                    <a:pt x="516" y="522"/>
                  </a:cubicBezTo>
                  <a:lnTo>
                    <a:pt x="516" y="522"/>
                  </a:lnTo>
                  <a:cubicBezTo>
                    <a:pt x="516" y="361"/>
                    <a:pt x="400" y="164"/>
                    <a:pt x="258" y="82"/>
                  </a:cubicBez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0" name="Freeform 157">
              <a:extLst>
                <a:ext uri="{FF2B5EF4-FFF2-40B4-BE49-F238E27FC236}">
                  <a16:creationId xmlns:a16="http://schemas.microsoft.com/office/drawing/2014/main" id="{C414308F-1029-D175-0BDB-968F871BFFA4}"/>
                </a:ext>
              </a:extLst>
            </p:cNvPr>
            <p:cNvSpPr>
              <a:spLocks/>
            </p:cNvSpPr>
            <p:nvPr/>
          </p:nvSpPr>
          <p:spPr bwMode="auto">
            <a:xfrm>
              <a:off x="15014403" y="11322472"/>
              <a:ext cx="336996"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5 h 748"/>
                <a:gd name="T10" fmla="*/ 258 w 517"/>
                <a:gd name="T11" fmla="*/ 665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0" y="0"/>
                    <a:pt x="516" y="64"/>
                    <a:pt x="516" y="225"/>
                  </a:cubicBezTo>
                  <a:lnTo>
                    <a:pt x="516" y="225"/>
                  </a:lnTo>
                  <a:cubicBezTo>
                    <a:pt x="516" y="386"/>
                    <a:pt x="400" y="583"/>
                    <a:pt x="258" y="665"/>
                  </a:cubicBezTo>
                  <a:lnTo>
                    <a:pt x="258" y="665"/>
                  </a:lnTo>
                  <a:cubicBezTo>
                    <a:pt x="115" y="747"/>
                    <a:pt x="0" y="684"/>
                    <a:pt x="0" y="523"/>
                  </a:cubicBezTo>
                  <a:lnTo>
                    <a:pt x="0" y="523"/>
                  </a:lnTo>
                  <a:cubicBezTo>
                    <a:pt x="0" y="362"/>
                    <a:pt x="115" y="165"/>
                    <a:pt x="258" y="83"/>
                  </a:cubicBez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1" name="Freeform 158">
              <a:extLst>
                <a:ext uri="{FF2B5EF4-FFF2-40B4-BE49-F238E27FC236}">
                  <a16:creationId xmlns:a16="http://schemas.microsoft.com/office/drawing/2014/main" id="{482BAD3E-9523-AD1B-24EB-EC2B6028025A}"/>
                </a:ext>
              </a:extLst>
            </p:cNvPr>
            <p:cNvSpPr>
              <a:spLocks/>
            </p:cNvSpPr>
            <p:nvPr/>
          </p:nvSpPr>
          <p:spPr bwMode="auto">
            <a:xfrm>
              <a:off x="15043205" y="11354154"/>
              <a:ext cx="414764" cy="492533"/>
            </a:xfrm>
            <a:custGeom>
              <a:avLst/>
              <a:gdLst>
                <a:gd name="T0" fmla="*/ 258 w 635"/>
                <a:gd name="T1" fmla="*/ 754 h 755"/>
                <a:gd name="T2" fmla="*/ 258 w 635"/>
                <a:gd name="T3" fmla="*/ 754 h 755"/>
                <a:gd name="T4" fmla="*/ 0 w 635"/>
                <a:gd name="T5" fmla="*/ 610 h 755"/>
                <a:gd name="T6" fmla="*/ 366 w 635"/>
                <a:gd name="T7" fmla="*/ 0 h 755"/>
                <a:gd name="T8" fmla="*/ 366 w 635"/>
                <a:gd name="T9" fmla="*/ 0 h 755"/>
                <a:gd name="T10" fmla="*/ 634 w 635"/>
                <a:gd name="T11" fmla="*/ 180 h 755"/>
                <a:gd name="T12" fmla="*/ 258 w 635"/>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5" h="755">
                  <a:moveTo>
                    <a:pt x="258" y="754"/>
                  </a:moveTo>
                  <a:lnTo>
                    <a:pt x="258" y="754"/>
                  </a:lnTo>
                  <a:cubicBezTo>
                    <a:pt x="109" y="738"/>
                    <a:pt x="30" y="674"/>
                    <a:pt x="0" y="610"/>
                  </a:cubicBezTo>
                  <a:lnTo>
                    <a:pt x="366" y="0"/>
                  </a:lnTo>
                  <a:lnTo>
                    <a:pt x="366" y="0"/>
                  </a:lnTo>
                  <a:cubicBezTo>
                    <a:pt x="447" y="20"/>
                    <a:pt x="594" y="89"/>
                    <a:pt x="634" y="180"/>
                  </a:cubicBezTo>
                  <a:lnTo>
                    <a:pt x="258" y="754"/>
                  </a:ln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2" name="Freeform 159">
              <a:extLst>
                <a:ext uri="{FF2B5EF4-FFF2-40B4-BE49-F238E27FC236}">
                  <a16:creationId xmlns:a16="http://schemas.microsoft.com/office/drawing/2014/main" id="{93BE2922-52E5-4CA0-A7AB-8F599AF07C82}"/>
                </a:ext>
              </a:extLst>
            </p:cNvPr>
            <p:cNvSpPr>
              <a:spLocks/>
            </p:cNvSpPr>
            <p:nvPr/>
          </p:nvSpPr>
          <p:spPr bwMode="auto">
            <a:xfrm>
              <a:off x="15135375" y="11391599"/>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0" y="0"/>
                    <a:pt x="516" y="63"/>
                    <a:pt x="516" y="224"/>
                  </a:cubicBezTo>
                  <a:lnTo>
                    <a:pt x="516" y="224"/>
                  </a:lnTo>
                  <a:cubicBezTo>
                    <a:pt x="516" y="385"/>
                    <a:pt x="400" y="582"/>
                    <a:pt x="258" y="664"/>
                  </a:cubicBezTo>
                  <a:lnTo>
                    <a:pt x="258" y="664"/>
                  </a:lnTo>
                  <a:cubicBezTo>
                    <a:pt x="116" y="746"/>
                    <a:pt x="0" y="683"/>
                    <a:pt x="0" y="522"/>
                  </a:cubicBezTo>
                  <a:lnTo>
                    <a:pt x="0" y="522"/>
                  </a:lnTo>
                  <a:cubicBezTo>
                    <a:pt x="0" y="361"/>
                    <a:pt x="116" y="164"/>
                    <a:pt x="258" y="82"/>
                  </a:cubicBez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3" name="Freeform 161">
              <a:extLst>
                <a:ext uri="{FF2B5EF4-FFF2-40B4-BE49-F238E27FC236}">
                  <a16:creationId xmlns:a16="http://schemas.microsoft.com/office/drawing/2014/main" id="{002D5446-D259-28DA-9E33-535E8DEFBFE8}"/>
                </a:ext>
              </a:extLst>
            </p:cNvPr>
            <p:cNvSpPr>
              <a:spLocks/>
            </p:cNvSpPr>
            <p:nvPr/>
          </p:nvSpPr>
          <p:spPr bwMode="auto">
            <a:xfrm>
              <a:off x="12903143" y="12491874"/>
              <a:ext cx="336994"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6 h 748"/>
                <a:gd name="T10" fmla="*/ 258 w 517"/>
                <a:gd name="T11" fmla="*/ 666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1" y="0"/>
                    <a:pt x="516" y="65"/>
                    <a:pt x="516" y="225"/>
                  </a:cubicBezTo>
                  <a:lnTo>
                    <a:pt x="516" y="225"/>
                  </a:lnTo>
                  <a:cubicBezTo>
                    <a:pt x="516" y="386"/>
                    <a:pt x="401" y="583"/>
                    <a:pt x="258" y="666"/>
                  </a:cubicBezTo>
                  <a:lnTo>
                    <a:pt x="258" y="666"/>
                  </a:lnTo>
                  <a:cubicBezTo>
                    <a:pt x="115" y="747"/>
                    <a:pt x="0" y="684"/>
                    <a:pt x="0" y="523"/>
                  </a:cubicBezTo>
                  <a:lnTo>
                    <a:pt x="0" y="523"/>
                  </a:lnTo>
                  <a:cubicBezTo>
                    <a:pt x="0" y="362"/>
                    <a:pt x="115" y="165"/>
                    <a:pt x="258" y="83"/>
                  </a:cubicBez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4" name="Freeform 162">
              <a:extLst>
                <a:ext uri="{FF2B5EF4-FFF2-40B4-BE49-F238E27FC236}">
                  <a16:creationId xmlns:a16="http://schemas.microsoft.com/office/drawing/2014/main" id="{7709F5E9-29F7-902A-1B63-E4033D3F157F}"/>
                </a:ext>
              </a:extLst>
            </p:cNvPr>
            <p:cNvSpPr>
              <a:spLocks/>
            </p:cNvSpPr>
            <p:nvPr/>
          </p:nvSpPr>
          <p:spPr bwMode="auto">
            <a:xfrm>
              <a:off x="12931945" y="12523556"/>
              <a:ext cx="414764" cy="492533"/>
            </a:xfrm>
            <a:custGeom>
              <a:avLst/>
              <a:gdLst>
                <a:gd name="T0" fmla="*/ 258 w 634"/>
                <a:gd name="T1" fmla="*/ 754 h 755"/>
                <a:gd name="T2" fmla="*/ 258 w 634"/>
                <a:gd name="T3" fmla="*/ 754 h 755"/>
                <a:gd name="T4" fmla="*/ 0 w 634"/>
                <a:gd name="T5" fmla="*/ 610 h 755"/>
                <a:gd name="T6" fmla="*/ 365 w 634"/>
                <a:gd name="T7" fmla="*/ 0 h 755"/>
                <a:gd name="T8" fmla="*/ 365 w 634"/>
                <a:gd name="T9" fmla="*/ 0 h 755"/>
                <a:gd name="T10" fmla="*/ 633 w 634"/>
                <a:gd name="T11" fmla="*/ 180 h 755"/>
                <a:gd name="T12" fmla="*/ 258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258" y="754"/>
                  </a:moveTo>
                  <a:lnTo>
                    <a:pt x="258" y="754"/>
                  </a:lnTo>
                  <a:cubicBezTo>
                    <a:pt x="108" y="738"/>
                    <a:pt x="30" y="674"/>
                    <a:pt x="0" y="610"/>
                  </a:cubicBezTo>
                  <a:lnTo>
                    <a:pt x="365" y="0"/>
                  </a:lnTo>
                  <a:lnTo>
                    <a:pt x="365" y="0"/>
                  </a:lnTo>
                  <a:cubicBezTo>
                    <a:pt x="446" y="20"/>
                    <a:pt x="593" y="89"/>
                    <a:pt x="633" y="180"/>
                  </a:cubicBezTo>
                  <a:lnTo>
                    <a:pt x="258" y="754"/>
                  </a:ln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5" name="Freeform 163">
              <a:extLst>
                <a:ext uri="{FF2B5EF4-FFF2-40B4-BE49-F238E27FC236}">
                  <a16:creationId xmlns:a16="http://schemas.microsoft.com/office/drawing/2014/main" id="{1A839892-FBFB-88AD-030A-560C52FA04A2}"/>
                </a:ext>
              </a:extLst>
            </p:cNvPr>
            <p:cNvSpPr>
              <a:spLocks/>
            </p:cNvSpPr>
            <p:nvPr/>
          </p:nvSpPr>
          <p:spPr bwMode="auto">
            <a:xfrm>
              <a:off x="13021233" y="12561002"/>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1" y="0"/>
                    <a:pt x="516" y="63"/>
                    <a:pt x="516" y="224"/>
                  </a:cubicBezTo>
                  <a:lnTo>
                    <a:pt x="516" y="224"/>
                  </a:lnTo>
                  <a:cubicBezTo>
                    <a:pt x="516" y="385"/>
                    <a:pt x="401" y="582"/>
                    <a:pt x="258" y="664"/>
                  </a:cubicBezTo>
                  <a:lnTo>
                    <a:pt x="258" y="664"/>
                  </a:lnTo>
                  <a:cubicBezTo>
                    <a:pt x="116" y="746"/>
                    <a:pt x="0" y="683"/>
                    <a:pt x="0" y="522"/>
                  </a:cubicBezTo>
                  <a:lnTo>
                    <a:pt x="0" y="522"/>
                  </a:lnTo>
                  <a:cubicBezTo>
                    <a:pt x="0" y="361"/>
                    <a:pt x="116" y="164"/>
                    <a:pt x="258" y="82"/>
                  </a:cubicBez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6" name="Freeform 165">
              <a:extLst>
                <a:ext uri="{FF2B5EF4-FFF2-40B4-BE49-F238E27FC236}">
                  <a16:creationId xmlns:a16="http://schemas.microsoft.com/office/drawing/2014/main" id="{C43E18CF-2103-289D-9E62-35C45BAFF9EB}"/>
                </a:ext>
              </a:extLst>
            </p:cNvPr>
            <p:cNvSpPr>
              <a:spLocks/>
            </p:cNvSpPr>
            <p:nvPr/>
          </p:nvSpPr>
          <p:spPr bwMode="auto">
            <a:xfrm>
              <a:off x="15198742" y="12353620"/>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5" y="0"/>
                    <a:pt x="0" y="65"/>
                    <a:pt x="0" y="225"/>
                  </a:cubicBezTo>
                  <a:lnTo>
                    <a:pt x="0" y="225"/>
                  </a:lnTo>
                  <a:cubicBezTo>
                    <a:pt x="0" y="386"/>
                    <a:pt x="115" y="583"/>
                    <a:pt x="258" y="665"/>
                  </a:cubicBezTo>
                  <a:lnTo>
                    <a:pt x="258" y="665"/>
                  </a:lnTo>
                  <a:cubicBezTo>
                    <a:pt x="401" y="747"/>
                    <a:pt x="516" y="684"/>
                    <a:pt x="516" y="523"/>
                  </a:cubicBezTo>
                  <a:lnTo>
                    <a:pt x="516" y="523"/>
                  </a:lnTo>
                  <a:cubicBezTo>
                    <a:pt x="516" y="362"/>
                    <a:pt x="401" y="165"/>
                    <a:pt x="258" y="83"/>
                  </a:cubicBez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7" name="Freeform 166">
              <a:extLst>
                <a:ext uri="{FF2B5EF4-FFF2-40B4-BE49-F238E27FC236}">
                  <a16:creationId xmlns:a16="http://schemas.microsoft.com/office/drawing/2014/main" id="{87A472DE-C6C7-E51A-932A-C17BFA1D6315}"/>
                </a:ext>
              </a:extLst>
            </p:cNvPr>
            <p:cNvSpPr>
              <a:spLocks/>
            </p:cNvSpPr>
            <p:nvPr/>
          </p:nvSpPr>
          <p:spPr bwMode="auto">
            <a:xfrm>
              <a:off x="15092171" y="12388182"/>
              <a:ext cx="414764" cy="492531"/>
            </a:xfrm>
            <a:custGeom>
              <a:avLst/>
              <a:gdLst>
                <a:gd name="T0" fmla="*/ 376 w 634"/>
                <a:gd name="T1" fmla="*/ 754 h 755"/>
                <a:gd name="T2" fmla="*/ 376 w 634"/>
                <a:gd name="T3" fmla="*/ 754 h 755"/>
                <a:gd name="T4" fmla="*/ 633 w 634"/>
                <a:gd name="T5" fmla="*/ 610 h 755"/>
                <a:gd name="T6" fmla="*/ 268 w 634"/>
                <a:gd name="T7" fmla="*/ 0 h 755"/>
                <a:gd name="T8" fmla="*/ 268 w 634"/>
                <a:gd name="T9" fmla="*/ 0 h 755"/>
                <a:gd name="T10" fmla="*/ 0 w 634"/>
                <a:gd name="T11" fmla="*/ 180 h 755"/>
                <a:gd name="T12" fmla="*/ 376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376" y="754"/>
                  </a:moveTo>
                  <a:lnTo>
                    <a:pt x="376" y="754"/>
                  </a:lnTo>
                  <a:cubicBezTo>
                    <a:pt x="525" y="739"/>
                    <a:pt x="603" y="674"/>
                    <a:pt x="633" y="610"/>
                  </a:cubicBezTo>
                  <a:lnTo>
                    <a:pt x="268" y="0"/>
                  </a:lnTo>
                  <a:lnTo>
                    <a:pt x="268" y="0"/>
                  </a:lnTo>
                  <a:cubicBezTo>
                    <a:pt x="187" y="20"/>
                    <a:pt x="40" y="89"/>
                    <a:pt x="0" y="180"/>
                  </a:cubicBezTo>
                  <a:lnTo>
                    <a:pt x="376" y="754"/>
                  </a:ln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8" name="Freeform 167">
              <a:extLst>
                <a:ext uri="{FF2B5EF4-FFF2-40B4-BE49-F238E27FC236}">
                  <a16:creationId xmlns:a16="http://schemas.microsoft.com/office/drawing/2014/main" id="{E8F57091-FFEB-CFD8-3995-5E3451930A27}"/>
                </a:ext>
              </a:extLst>
            </p:cNvPr>
            <p:cNvSpPr>
              <a:spLocks/>
            </p:cNvSpPr>
            <p:nvPr/>
          </p:nvSpPr>
          <p:spPr bwMode="auto">
            <a:xfrm>
              <a:off x="15077769" y="12422747"/>
              <a:ext cx="336996" cy="489651"/>
            </a:xfrm>
            <a:custGeom>
              <a:avLst/>
              <a:gdLst>
                <a:gd name="T0" fmla="*/ 259 w 518"/>
                <a:gd name="T1" fmla="*/ 82 h 748"/>
                <a:gd name="T2" fmla="*/ 259 w 518"/>
                <a:gd name="T3" fmla="*/ 82 h 748"/>
                <a:gd name="T4" fmla="*/ 0 w 518"/>
                <a:gd name="T5" fmla="*/ 224 h 748"/>
                <a:gd name="T6" fmla="*/ 0 w 518"/>
                <a:gd name="T7" fmla="*/ 224 h 748"/>
                <a:gd name="T8" fmla="*/ 259 w 518"/>
                <a:gd name="T9" fmla="*/ 665 h 748"/>
                <a:gd name="T10" fmla="*/ 259 w 518"/>
                <a:gd name="T11" fmla="*/ 665 h 748"/>
                <a:gd name="T12" fmla="*/ 517 w 518"/>
                <a:gd name="T13" fmla="*/ 522 h 748"/>
                <a:gd name="T14" fmla="*/ 517 w 518"/>
                <a:gd name="T15" fmla="*/ 522 h 748"/>
                <a:gd name="T16" fmla="*/ 259 w 518"/>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748">
                  <a:moveTo>
                    <a:pt x="259" y="82"/>
                  </a:moveTo>
                  <a:lnTo>
                    <a:pt x="259" y="82"/>
                  </a:lnTo>
                  <a:cubicBezTo>
                    <a:pt x="116" y="0"/>
                    <a:pt x="0" y="64"/>
                    <a:pt x="0" y="224"/>
                  </a:cubicBezTo>
                  <a:lnTo>
                    <a:pt x="0" y="224"/>
                  </a:lnTo>
                  <a:cubicBezTo>
                    <a:pt x="0" y="385"/>
                    <a:pt x="116" y="582"/>
                    <a:pt x="259" y="665"/>
                  </a:cubicBezTo>
                  <a:lnTo>
                    <a:pt x="259" y="665"/>
                  </a:lnTo>
                  <a:cubicBezTo>
                    <a:pt x="401" y="747"/>
                    <a:pt x="517" y="683"/>
                    <a:pt x="517" y="522"/>
                  </a:cubicBezTo>
                  <a:lnTo>
                    <a:pt x="517" y="522"/>
                  </a:lnTo>
                  <a:cubicBezTo>
                    <a:pt x="517" y="361"/>
                    <a:pt x="401" y="164"/>
                    <a:pt x="259" y="82"/>
                  </a:cubicBezTo>
                </a:path>
              </a:pathLst>
            </a:custGeom>
            <a:solidFill>
              <a:srgbClr val="494949">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89" name="Freeform 86">
              <a:extLst>
                <a:ext uri="{FF2B5EF4-FFF2-40B4-BE49-F238E27FC236}">
                  <a16:creationId xmlns:a16="http://schemas.microsoft.com/office/drawing/2014/main" id="{6511A031-77AA-E616-1D68-AD33E12C5306}"/>
                </a:ext>
              </a:extLst>
            </p:cNvPr>
            <p:cNvSpPr>
              <a:spLocks/>
            </p:cNvSpPr>
            <p:nvPr/>
          </p:nvSpPr>
          <p:spPr bwMode="auto">
            <a:xfrm>
              <a:off x="13075961" y="11487492"/>
              <a:ext cx="2341035" cy="1464011"/>
            </a:xfrm>
            <a:custGeom>
              <a:avLst/>
              <a:gdLst>
                <a:gd name="connsiteX0" fmla="*/ 161670 w 2341035"/>
                <a:gd name="connsiteY0" fmla="*/ 1169757 h 1464011"/>
                <a:gd name="connsiteX1" fmla="*/ 232647 w 2341035"/>
                <a:gd name="connsiteY1" fmla="*/ 1249169 h 1464011"/>
                <a:gd name="connsiteX2" fmla="*/ 116323 w 2341035"/>
                <a:gd name="connsiteY2" fmla="*/ 1448094 h 1464011"/>
                <a:gd name="connsiteX3" fmla="*/ 0 w 2341035"/>
                <a:gd name="connsiteY3" fmla="*/ 1383967 h 1464011"/>
                <a:gd name="connsiteX4" fmla="*/ 116323 w 2341035"/>
                <a:gd name="connsiteY4" fmla="*/ 1185696 h 1464011"/>
                <a:gd name="connsiteX5" fmla="*/ 161670 w 2341035"/>
                <a:gd name="connsiteY5" fmla="*/ 1169757 h 1464011"/>
                <a:gd name="connsiteX6" fmla="*/ 2122611 w 2341035"/>
                <a:gd name="connsiteY6" fmla="*/ 1026778 h 1464011"/>
                <a:gd name="connsiteX7" fmla="*/ 2170307 w 2341035"/>
                <a:gd name="connsiteY7" fmla="*/ 1043528 h 1464011"/>
                <a:gd name="connsiteX8" fmla="*/ 2292069 w 2341035"/>
                <a:gd name="connsiteY8" fmla="*/ 1251657 h 1464011"/>
                <a:gd name="connsiteX9" fmla="*/ 2170307 w 2341035"/>
                <a:gd name="connsiteY9" fmla="*/ 1319510 h 1464011"/>
                <a:gd name="connsiteX10" fmla="*/ 2047893 w 2341035"/>
                <a:gd name="connsiteY10" fmla="*/ 1110729 h 1464011"/>
                <a:gd name="connsiteX11" fmla="*/ 2122611 w 2341035"/>
                <a:gd name="connsiteY11" fmla="*/ 1026778 h 1464011"/>
                <a:gd name="connsiteX12" fmla="*/ 145186 w 2341035"/>
                <a:gd name="connsiteY12" fmla="*/ 16309 h 1464011"/>
                <a:gd name="connsiteX13" fmla="*/ 194093 w 2341035"/>
                <a:gd name="connsiteY13" fmla="*/ 33384 h 1464011"/>
                <a:gd name="connsiteX14" fmla="*/ 319060 w 2341035"/>
                <a:gd name="connsiteY14" fmla="*/ 248405 h 1464011"/>
                <a:gd name="connsiteX15" fmla="*/ 194093 w 2341035"/>
                <a:gd name="connsiteY15" fmla="*/ 318550 h 1464011"/>
                <a:gd name="connsiteX16" fmla="*/ 69126 w 2341035"/>
                <a:gd name="connsiteY16" fmla="*/ 102872 h 1464011"/>
                <a:gd name="connsiteX17" fmla="*/ 145186 w 2341035"/>
                <a:gd name="connsiteY17" fmla="*/ 16309 h 1464011"/>
                <a:gd name="connsiteX18" fmla="*/ 2270026 w 2341035"/>
                <a:gd name="connsiteY18" fmla="*/ 390 h 1464011"/>
                <a:gd name="connsiteX19" fmla="*/ 2341035 w 2341035"/>
                <a:gd name="connsiteY19" fmla="*/ 81153 h 1464011"/>
                <a:gd name="connsiteX20" fmla="*/ 2224708 w 2341035"/>
                <a:gd name="connsiteY20" fmla="*/ 280888 h 1464011"/>
                <a:gd name="connsiteX21" fmla="*/ 2108381 w 2341035"/>
                <a:gd name="connsiteY21" fmla="*/ 216056 h 1464011"/>
                <a:gd name="connsiteX22" fmla="*/ 2224708 w 2341035"/>
                <a:gd name="connsiteY22" fmla="*/ 16321 h 1464011"/>
                <a:gd name="connsiteX23" fmla="*/ 2270026 w 2341035"/>
                <a:gd name="connsiteY23" fmla="*/ 390 h 146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035" h="1464011">
                  <a:moveTo>
                    <a:pt x="161670" y="1169757"/>
                  </a:moveTo>
                  <a:cubicBezTo>
                    <a:pt x="203443" y="1165493"/>
                    <a:pt x="232647" y="1195185"/>
                    <a:pt x="232647" y="1249169"/>
                  </a:cubicBezTo>
                  <a:cubicBezTo>
                    <a:pt x="232647" y="1321803"/>
                    <a:pt x="180728" y="1410795"/>
                    <a:pt x="116323" y="1448094"/>
                  </a:cubicBezTo>
                  <a:cubicBezTo>
                    <a:pt x="51918" y="1484738"/>
                    <a:pt x="0" y="1455946"/>
                    <a:pt x="0" y="1383967"/>
                  </a:cubicBezTo>
                  <a:cubicBezTo>
                    <a:pt x="0" y="1311333"/>
                    <a:pt x="51918" y="1222340"/>
                    <a:pt x="116323" y="1185696"/>
                  </a:cubicBezTo>
                  <a:cubicBezTo>
                    <a:pt x="132424" y="1176372"/>
                    <a:pt x="147745" y="1171178"/>
                    <a:pt x="161670" y="1169757"/>
                  </a:cubicBezTo>
                  <a:close/>
                  <a:moveTo>
                    <a:pt x="2122611" y="1026778"/>
                  </a:moveTo>
                  <a:cubicBezTo>
                    <a:pt x="2137262" y="1028277"/>
                    <a:pt x="2153377" y="1033741"/>
                    <a:pt x="2170307" y="1043528"/>
                  </a:cubicBezTo>
                  <a:cubicBezTo>
                    <a:pt x="2237373" y="1082022"/>
                    <a:pt x="2292069" y="1175973"/>
                    <a:pt x="2292069" y="1251657"/>
                  </a:cubicBezTo>
                  <a:cubicBezTo>
                    <a:pt x="2292069" y="1327992"/>
                    <a:pt x="2237373" y="1358005"/>
                    <a:pt x="2170307" y="1319510"/>
                  </a:cubicBezTo>
                  <a:cubicBezTo>
                    <a:pt x="2102588" y="1280364"/>
                    <a:pt x="2047893" y="1187065"/>
                    <a:pt x="2047893" y="1110729"/>
                  </a:cubicBezTo>
                  <a:cubicBezTo>
                    <a:pt x="2047893" y="1053477"/>
                    <a:pt x="2078659" y="1022282"/>
                    <a:pt x="2122611" y="1026778"/>
                  </a:cubicBezTo>
                  <a:close/>
                  <a:moveTo>
                    <a:pt x="145186" y="16309"/>
                  </a:moveTo>
                  <a:cubicBezTo>
                    <a:pt x="160166" y="17815"/>
                    <a:pt x="176682" y="23387"/>
                    <a:pt x="194093" y="33384"/>
                  </a:cubicBezTo>
                  <a:cubicBezTo>
                    <a:pt x="263085" y="73373"/>
                    <a:pt x="319060" y="170395"/>
                    <a:pt x="319060" y="248405"/>
                  </a:cubicBezTo>
                  <a:cubicBezTo>
                    <a:pt x="319060" y="327072"/>
                    <a:pt x="263085" y="358538"/>
                    <a:pt x="194093" y="318550"/>
                  </a:cubicBezTo>
                  <a:cubicBezTo>
                    <a:pt x="124450" y="277905"/>
                    <a:pt x="69126" y="181539"/>
                    <a:pt x="69126" y="102872"/>
                  </a:cubicBezTo>
                  <a:cubicBezTo>
                    <a:pt x="69126" y="43873"/>
                    <a:pt x="100246" y="11791"/>
                    <a:pt x="145186" y="16309"/>
                  </a:cubicBezTo>
                  <a:close/>
                  <a:moveTo>
                    <a:pt x="2270026" y="390"/>
                  </a:moveTo>
                  <a:cubicBezTo>
                    <a:pt x="2311791" y="-3816"/>
                    <a:pt x="2341035" y="26144"/>
                    <a:pt x="2341035" y="81153"/>
                  </a:cubicBezTo>
                  <a:cubicBezTo>
                    <a:pt x="2341035" y="153844"/>
                    <a:pt x="2289045" y="243560"/>
                    <a:pt x="2224708" y="280888"/>
                  </a:cubicBezTo>
                  <a:cubicBezTo>
                    <a:pt x="2160371" y="318215"/>
                    <a:pt x="2108381" y="289401"/>
                    <a:pt x="2108381" y="216056"/>
                  </a:cubicBezTo>
                  <a:cubicBezTo>
                    <a:pt x="2108381" y="142711"/>
                    <a:pt x="2160371" y="53649"/>
                    <a:pt x="2224708" y="16321"/>
                  </a:cubicBezTo>
                  <a:cubicBezTo>
                    <a:pt x="2240792" y="6989"/>
                    <a:pt x="2256105" y="1791"/>
                    <a:pt x="2270026" y="390"/>
                  </a:cubicBez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0" name="Freeform 169">
              <a:extLst>
                <a:ext uri="{FF2B5EF4-FFF2-40B4-BE49-F238E27FC236}">
                  <a16:creationId xmlns:a16="http://schemas.microsoft.com/office/drawing/2014/main" id="{77FC43BA-64C3-4058-1D5A-3B050D56BB0F}"/>
                </a:ext>
              </a:extLst>
            </p:cNvPr>
            <p:cNvSpPr>
              <a:spLocks/>
            </p:cNvSpPr>
            <p:nvPr/>
          </p:nvSpPr>
          <p:spPr bwMode="auto">
            <a:xfrm>
              <a:off x="13726908" y="4473112"/>
              <a:ext cx="895773" cy="1097394"/>
            </a:xfrm>
            <a:custGeom>
              <a:avLst/>
              <a:gdLst>
                <a:gd name="T0" fmla="*/ 1246 w 1373"/>
                <a:gd name="T1" fmla="*/ 1440 h 1679"/>
                <a:gd name="T2" fmla="*/ 1246 w 1373"/>
                <a:gd name="T3" fmla="*/ 1440 h 1679"/>
                <a:gd name="T4" fmla="*/ 442 w 1373"/>
                <a:gd name="T5" fmla="*/ 1567 h 1679"/>
                <a:gd name="T6" fmla="*/ 442 w 1373"/>
                <a:gd name="T7" fmla="*/ 1567 h 1679"/>
                <a:gd name="T8" fmla="*/ 265 w 1373"/>
                <a:gd name="T9" fmla="*/ 1355 h 1679"/>
                <a:gd name="T10" fmla="*/ 0 w 1373"/>
                <a:gd name="T11" fmla="*/ 0 h 1679"/>
                <a:gd name="T12" fmla="*/ 1137 w 1373"/>
                <a:gd name="T13" fmla="*/ 28 h 1679"/>
                <a:gd name="T14" fmla="*/ 1348 w 1373"/>
                <a:gd name="T15" fmla="*/ 1107 h 1679"/>
                <a:gd name="T16" fmla="*/ 1348 w 1373"/>
                <a:gd name="T17" fmla="*/ 1107 h 1679"/>
                <a:gd name="T18" fmla="*/ 1246 w 1373"/>
                <a:gd name="T19" fmla="*/ 1440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3" h="1679">
                  <a:moveTo>
                    <a:pt x="1246" y="1440"/>
                  </a:moveTo>
                  <a:lnTo>
                    <a:pt x="1246" y="1440"/>
                  </a:lnTo>
                  <a:cubicBezTo>
                    <a:pt x="1002" y="1665"/>
                    <a:pt x="730" y="1678"/>
                    <a:pt x="442" y="1567"/>
                  </a:cubicBezTo>
                  <a:lnTo>
                    <a:pt x="442" y="1567"/>
                  </a:lnTo>
                  <a:cubicBezTo>
                    <a:pt x="352" y="1532"/>
                    <a:pt x="284" y="1453"/>
                    <a:pt x="265" y="1355"/>
                  </a:cubicBezTo>
                  <a:lnTo>
                    <a:pt x="0" y="0"/>
                  </a:lnTo>
                  <a:lnTo>
                    <a:pt x="1137" y="28"/>
                  </a:lnTo>
                  <a:lnTo>
                    <a:pt x="1348" y="1107"/>
                  </a:lnTo>
                  <a:lnTo>
                    <a:pt x="1348" y="1107"/>
                  </a:lnTo>
                  <a:cubicBezTo>
                    <a:pt x="1372" y="1230"/>
                    <a:pt x="1336" y="1358"/>
                    <a:pt x="1246" y="1440"/>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1" name="Freeform 170">
              <a:extLst>
                <a:ext uri="{FF2B5EF4-FFF2-40B4-BE49-F238E27FC236}">
                  <a16:creationId xmlns:a16="http://schemas.microsoft.com/office/drawing/2014/main" id="{55F7A201-CA70-64F7-B9E3-8B62675EB52E}"/>
                </a:ext>
              </a:extLst>
            </p:cNvPr>
            <p:cNvSpPr>
              <a:spLocks/>
            </p:cNvSpPr>
            <p:nvPr/>
          </p:nvSpPr>
          <p:spPr bwMode="auto">
            <a:xfrm>
              <a:off x="13277581" y="3493809"/>
              <a:ext cx="1218367" cy="1762745"/>
            </a:xfrm>
            <a:custGeom>
              <a:avLst/>
              <a:gdLst>
                <a:gd name="T0" fmla="*/ 68 w 1867"/>
                <a:gd name="T1" fmla="*/ 1569 h 2698"/>
                <a:gd name="T2" fmla="*/ 68 w 1867"/>
                <a:gd name="T3" fmla="*/ 1569 h 2698"/>
                <a:gd name="T4" fmla="*/ 817 w 1867"/>
                <a:gd name="T5" fmla="*/ 2636 h 2698"/>
                <a:gd name="T6" fmla="*/ 817 w 1867"/>
                <a:gd name="T7" fmla="*/ 2636 h 2698"/>
                <a:gd name="T8" fmla="*/ 1100 w 1867"/>
                <a:gd name="T9" fmla="*/ 1525 h 2698"/>
                <a:gd name="T10" fmla="*/ 1100 w 1867"/>
                <a:gd name="T11" fmla="*/ 1525 h 2698"/>
                <a:gd name="T12" fmla="*/ 1651 w 1867"/>
                <a:gd name="T13" fmla="*/ 1380 h 2698"/>
                <a:gd name="T14" fmla="*/ 1651 w 1867"/>
                <a:gd name="T15" fmla="*/ 1380 h 2698"/>
                <a:gd name="T16" fmla="*/ 888 w 1867"/>
                <a:gd name="T17" fmla="*/ 111 h 2698"/>
                <a:gd name="T18" fmla="*/ 888 w 1867"/>
                <a:gd name="T19" fmla="*/ 111 h 2698"/>
                <a:gd name="T20" fmla="*/ 50 w 1867"/>
                <a:gd name="T21" fmla="*/ 638 h 2698"/>
                <a:gd name="T22" fmla="*/ 50 w 1867"/>
                <a:gd name="T23" fmla="*/ 638 h 2698"/>
                <a:gd name="T24" fmla="*/ 68 w 1867"/>
                <a:gd name="T25" fmla="*/ 1569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7" h="2698">
                  <a:moveTo>
                    <a:pt x="68" y="1569"/>
                  </a:moveTo>
                  <a:lnTo>
                    <a:pt x="68" y="1569"/>
                  </a:lnTo>
                  <a:cubicBezTo>
                    <a:pt x="199" y="2240"/>
                    <a:pt x="414" y="2697"/>
                    <a:pt x="817" y="2636"/>
                  </a:cubicBezTo>
                  <a:lnTo>
                    <a:pt x="817" y="2636"/>
                  </a:lnTo>
                  <a:cubicBezTo>
                    <a:pt x="1208" y="2576"/>
                    <a:pt x="866" y="1817"/>
                    <a:pt x="1100" y="1525"/>
                  </a:cubicBezTo>
                  <a:lnTo>
                    <a:pt x="1100" y="1525"/>
                  </a:lnTo>
                  <a:cubicBezTo>
                    <a:pt x="1152" y="1461"/>
                    <a:pt x="1595" y="1445"/>
                    <a:pt x="1651" y="1380"/>
                  </a:cubicBezTo>
                  <a:lnTo>
                    <a:pt x="1651" y="1380"/>
                  </a:lnTo>
                  <a:cubicBezTo>
                    <a:pt x="1866" y="1130"/>
                    <a:pt x="1451" y="0"/>
                    <a:pt x="888" y="111"/>
                  </a:cubicBezTo>
                  <a:lnTo>
                    <a:pt x="888" y="111"/>
                  </a:lnTo>
                  <a:cubicBezTo>
                    <a:pt x="535" y="180"/>
                    <a:pt x="181" y="304"/>
                    <a:pt x="50" y="638"/>
                  </a:cubicBezTo>
                  <a:lnTo>
                    <a:pt x="50" y="638"/>
                  </a:lnTo>
                  <a:cubicBezTo>
                    <a:pt x="0" y="767"/>
                    <a:pt x="50" y="1479"/>
                    <a:pt x="68" y="1569"/>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2" name="Freeform 171">
              <a:extLst>
                <a:ext uri="{FF2B5EF4-FFF2-40B4-BE49-F238E27FC236}">
                  <a16:creationId xmlns:a16="http://schemas.microsoft.com/office/drawing/2014/main" id="{DF56FF93-ADD6-8832-4247-A05A7E4ED8DC}"/>
                </a:ext>
              </a:extLst>
            </p:cNvPr>
            <p:cNvSpPr>
              <a:spLocks/>
            </p:cNvSpPr>
            <p:nvPr/>
          </p:nvSpPr>
          <p:spPr bwMode="auto">
            <a:xfrm>
              <a:off x="13075960" y="3122249"/>
              <a:ext cx="1854915" cy="1820351"/>
            </a:xfrm>
            <a:custGeom>
              <a:avLst/>
              <a:gdLst>
                <a:gd name="T0" fmla="*/ 362 w 2841"/>
                <a:gd name="T1" fmla="*/ 447 h 2789"/>
                <a:gd name="T2" fmla="*/ 362 w 2841"/>
                <a:gd name="T3" fmla="*/ 447 h 2789"/>
                <a:gd name="T4" fmla="*/ 222 w 2841"/>
                <a:gd name="T5" fmla="*/ 1414 h 2789"/>
                <a:gd name="T6" fmla="*/ 222 w 2841"/>
                <a:gd name="T7" fmla="*/ 1414 h 2789"/>
                <a:gd name="T8" fmla="*/ 575 w 2841"/>
                <a:gd name="T9" fmla="*/ 1667 h 2789"/>
                <a:gd name="T10" fmla="*/ 575 w 2841"/>
                <a:gd name="T11" fmla="*/ 1667 h 2789"/>
                <a:gd name="T12" fmla="*/ 788 w 2841"/>
                <a:gd name="T13" fmla="*/ 2276 h 2789"/>
                <a:gd name="T14" fmla="*/ 788 w 2841"/>
                <a:gd name="T15" fmla="*/ 2276 h 2789"/>
                <a:gd name="T16" fmla="*/ 906 w 2841"/>
                <a:gd name="T17" fmla="*/ 2156 h 2789"/>
                <a:gd name="T18" fmla="*/ 906 w 2841"/>
                <a:gd name="T19" fmla="*/ 2156 h 2789"/>
                <a:gd name="T20" fmla="*/ 1176 w 2841"/>
                <a:gd name="T21" fmla="*/ 1967 h 2789"/>
                <a:gd name="T22" fmla="*/ 1176 w 2841"/>
                <a:gd name="T23" fmla="*/ 1967 h 2789"/>
                <a:gd name="T24" fmla="*/ 1611 w 2841"/>
                <a:gd name="T25" fmla="*/ 2635 h 2789"/>
                <a:gd name="T26" fmla="*/ 1611 w 2841"/>
                <a:gd name="T27" fmla="*/ 2635 h 2789"/>
                <a:gd name="T28" fmla="*/ 2422 w 2841"/>
                <a:gd name="T29" fmla="*/ 2432 h 2789"/>
                <a:gd name="T30" fmla="*/ 2422 w 2841"/>
                <a:gd name="T31" fmla="*/ 2432 h 2789"/>
                <a:gd name="T32" fmla="*/ 2144 w 2841"/>
                <a:gd name="T33" fmla="*/ 631 h 2789"/>
                <a:gd name="T34" fmla="*/ 2144 w 2841"/>
                <a:gd name="T35" fmla="*/ 631 h 2789"/>
                <a:gd name="T36" fmla="*/ 656 w 2841"/>
                <a:gd name="T37" fmla="*/ 543 h 2789"/>
                <a:gd name="T38" fmla="*/ 656 w 2841"/>
                <a:gd name="T39" fmla="*/ 543 h 2789"/>
                <a:gd name="T40" fmla="*/ 362 w 2841"/>
                <a:gd name="T41" fmla="*/ 447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1" h="2789">
                  <a:moveTo>
                    <a:pt x="362" y="447"/>
                  </a:moveTo>
                  <a:lnTo>
                    <a:pt x="362" y="447"/>
                  </a:lnTo>
                  <a:cubicBezTo>
                    <a:pt x="0" y="657"/>
                    <a:pt x="56" y="1125"/>
                    <a:pt x="222" y="1414"/>
                  </a:cubicBezTo>
                  <a:lnTo>
                    <a:pt x="222" y="1414"/>
                  </a:lnTo>
                  <a:cubicBezTo>
                    <a:pt x="304" y="1559"/>
                    <a:pt x="401" y="1619"/>
                    <a:pt x="575" y="1667"/>
                  </a:cubicBezTo>
                  <a:lnTo>
                    <a:pt x="575" y="1667"/>
                  </a:lnTo>
                  <a:cubicBezTo>
                    <a:pt x="748" y="1716"/>
                    <a:pt x="776" y="2147"/>
                    <a:pt x="788" y="2276"/>
                  </a:cubicBezTo>
                  <a:lnTo>
                    <a:pt x="788" y="2276"/>
                  </a:lnTo>
                  <a:cubicBezTo>
                    <a:pt x="788" y="2276"/>
                    <a:pt x="877" y="2316"/>
                    <a:pt x="906" y="2156"/>
                  </a:cubicBezTo>
                  <a:lnTo>
                    <a:pt x="906" y="2156"/>
                  </a:lnTo>
                  <a:cubicBezTo>
                    <a:pt x="935" y="1995"/>
                    <a:pt x="1108" y="1747"/>
                    <a:pt x="1176" y="1967"/>
                  </a:cubicBezTo>
                  <a:lnTo>
                    <a:pt x="1176" y="1967"/>
                  </a:lnTo>
                  <a:cubicBezTo>
                    <a:pt x="1245" y="2187"/>
                    <a:pt x="1508" y="2497"/>
                    <a:pt x="1611" y="2635"/>
                  </a:cubicBezTo>
                  <a:lnTo>
                    <a:pt x="1611" y="2635"/>
                  </a:lnTo>
                  <a:cubicBezTo>
                    <a:pt x="1714" y="2772"/>
                    <a:pt x="2252" y="2788"/>
                    <a:pt x="2422" y="2432"/>
                  </a:cubicBezTo>
                  <a:lnTo>
                    <a:pt x="2422" y="2432"/>
                  </a:lnTo>
                  <a:cubicBezTo>
                    <a:pt x="2052" y="1904"/>
                    <a:pt x="2840" y="1449"/>
                    <a:pt x="2144" y="631"/>
                  </a:cubicBezTo>
                  <a:lnTo>
                    <a:pt x="2144" y="631"/>
                  </a:lnTo>
                  <a:cubicBezTo>
                    <a:pt x="1996" y="308"/>
                    <a:pt x="1687" y="0"/>
                    <a:pt x="656" y="543"/>
                  </a:cubicBezTo>
                  <a:lnTo>
                    <a:pt x="656" y="543"/>
                  </a:lnTo>
                  <a:cubicBezTo>
                    <a:pt x="608" y="571"/>
                    <a:pt x="433" y="510"/>
                    <a:pt x="362" y="447"/>
                  </a:cubicBezTo>
                </a:path>
              </a:pathLst>
            </a:custGeom>
            <a:solidFill>
              <a:srgbClr val="FFFFFF">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3" name="Freeform 172">
              <a:extLst>
                <a:ext uri="{FF2B5EF4-FFF2-40B4-BE49-F238E27FC236}">
                  <a16:creationId xmlns:a16="http://schemas.microsoft.com/office/drawing/2014/main" id="{588C502A-086D-54A0-DD59-681AC2300488}"/>
                </a:ext>
              </a:extLst>
            </p:cNvPr>
            <p:cNvSpPr>
              <a:spLocks/>
            </p:cNvSpPr>
            <p:nvPr/>
          </p:nvSpPr>
          <p:spPr bwMode="auto">
            <a:xfrm>
              <a:off x="13675063" y="4268609"/>
              <a:ext cx="331234" cy="521336"/>
            </a:xfrm>
            <a:custGeom>
              <a:avLst/>
              <a:gdLst>
                <a:gd name="T0" fmla="*/ 50 w 506"/>
                <a:gd name="T1" fmla="*/ 458 h 797"/>
                <a:gd name="T2" fmla="*/ 50 w 506"/>
                <a:gd name="T3" fmla="*/ 458 h 797"/>
                <a:gd name="T4" fmla="*/ 302 w 506"/>
                <a:gd name="T5" fmla="*/ 763 h 797"/>
                <a:gd name="T6" fmla="*/ 302 w 506"/>
                <a:gd name="T7" fmla="*/ 763 h 797"/>
                <a:gd name="T8" fmla="*/ 455 w 506"/>
                <a:gd name="T9" fmla="*/ 250 h 797"/>
                <a:gd name="T10" fmla="*/ 455 w 506"/>
                <a:gd name="T11" fmla="*/ 250 h 797"/>
                <a:gd name="T12" fmla="*/ 226 w 506"/>
                <a:gd name="T13" fmla="*/ 33 h 797"/>
                <a:gd name="T14" fmla="*/ 226 w 506"/>
                <a:gd name="T15" fmla="*/ 33 h 797"/>
                <a:gd name="T16" fmla="*/ 50 w 506"/>
                <a:gd name="T17" fmla="*/ 45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 h="797">
                  <a:moveTo>
                    <a:pt x="50" y="458"/>
                  </a:moveTo>
                  <a:lnTo>
                    <a:pt x="50" y="458"/>
                  </a:lnTo>
                  <a:cubicBezTo>
                    <a:pt x="101" y="648"/>
                    <a:pt x="179" y="796"/>
                    <a:pt x="302" y="763"/>
                  </a:cubicBezTo>
                  <a:lnTo>
                    <a:pt x="302" y="763"/>
                  </a:lnTo>
                  <a:cubicBezTo>
                    <a:pt x="426" y="731"/>
                    <a:pt x="505" y="440"/>
                    <a:pt x="455" y="250"/>
                  </a:cubicBezTo>
                  <a:lnTo>
                    <a:pt x="455" y="250"/>
                  </a:lnTo>
                  <a:cubicBezTo>
                    <a:pt x="405" y="59"/>
                    <a:pt x="349" y="0"/>
                    <a:pt x="226" y="33"/>
                  </a:cubicBezTo>
                  <a:lnTo>
                    <a:pt x="226" y="33"/>
                  </a:lnTo>
                  <a:cubicBezTo>
                    <a:pt x="103" y="66"/>
                    <a:pt x="0" y="268"/>
                    <a:pt x="50" y="458"/>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4" name="Freeform 173">
              <a:extLst>
                <a:ext uri="{FF2B5EF4-FFF2-40B4-BE49-F238E27FC236}">
                  <a16:creationId xmlns:a16="http://schemas.microsoft.com/office/drawing/2014/main" id="{1C8A66DD-799C-BD67-1DE0-9ECAB761954F}"/>
                </a:ext>
              </a:extLst>
            </p:cNvPr>
            <p:cNvSpPr>
              <a:spLocks/>
            </p:cNvSpPr>
            <p:nvPr/>
          </p:nvSpPr>
          <p:spPr bwMode="auto">
            <a:xfrm>
              <a:off x="13637618" y="4222524"/>
              <a:ext cx="357157" cy="521336"/>
            </a:xfrm>
            <a:custGeom>
              <a:avLst/>
              <a:gdLst>
                <a:gd name="T0" fmla="*/ 50 w 545"/>
                <a:gd name="T1" fmla="*/ 457 h 796"/>
                <a:gd name="T2" fmla="*/ 50 w 545"/>
                <a:gd name="T3" fmla="*/ 457 h 796"/>
                <a:gd name="T4" fmla="*/ 302 w 545"/>
                <a:gd name="T5" fmla="*/ 763 h 796"/>
                <a:gd name="T6" fmla="*/ 302 w 545"/>
                <a:gd name="T7" fmla="*/ 763 h 796"/>
                <a:gd name="T8" fmla="*/ 494 w 545"/>
                <a:gd name="T9" fmla="*/ 266 h 796"/>
                <a:gd name="T10" fmla="*/ 494 w 545"/>
                <a:gd name="T11" fmla="*/ 266 h 796"/>
                <a:gd name="T12" fmla="*/ 226 w 545"/>
                <a:gd name="T13" fmla="*/ 32 h 796"/>
                <a:gd name="T14" fmla="*/ 226 w 545"/>
                <a:gd name="T15" fmla="*/ 32 h 796"/>
                <a:gd name="T16" fmla="*/ 50 w 545"/>
                <a:gd name="T17" fmla="*/ 45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96">
                  <a:moveTo>
                    <a:pt x="50" y="457"/>
                  </a:moveTo>
                  <a:lnTo>
                    <a:pt x="50" y="457"/>
                  </a:lnTo>
                  <a:cubicBezTo>
                    <a:pt x="100" y="647"/>
                    <a:pt x="178" y="795"/>
                    <a:pt x="302" y="763"/>
                  </a:cubicBezTo>
                  <a:lnTo>
                    <a:pt x="302" y="763"/>
                  </a:lnTo>
                  <a:cubicBezTo>
                    <a:pt x="425" y="730"/>
                    <a:pt x="544" y="456"/>
                    <a:pt x="494" y="266"/>
                  </a:cubicBezTo>
                  <a:lnTo>
                    <a:pt x="494" y="266"/>
                  </a:lnTo>
                  <a:cubicBezTo>
                    <a:pt x="444" y="76"/>
                    <a:pt x="348" y="0"/>
                    <a:pt x="226" y="32"/>
                  </a:cubicBezTo>
                  <a:lnTo>
                    <a:pt x="226" y="32"/>
                  </a:lnTo>
                  <a:cubicBezTo>
                    <a:pt x="102" y="65"/>
                    <a:pt x="0" y="267"/>
                    <a:pt x="50" y="457"/>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5" name="Freeform 174">
              <a:extLst>
                <a:ext uri="{FF2B5EF4-FFF2-40B4-BE49-F238E27FC236}">
                  <a16:creationId xmlns:a16="http://schemas.microsoft.com/office/drawing/2014/main" id="{6C1B5206-AC80-A32D-47DC-AAC1D3E3A069}"/>
                </a:ext>
              </a:extLst>
            </p:cNvPr>
            <p:cNvSpPr>
              <a:spLocks/>
            </p:cNvSpPr>
            <p:nvPr/>
          </p:nvSpPr>
          <p:spPr bwMode="auto">
            <a:xfrm>
              <a:off x="10714113" y="11578816"/>
              <a:ext cx="1316297" cy="843930"/>
            </a:xfrm>
            <a:custGeom>
              <a:avLst/>
              <a:gdLst>
                <a:gd name="T0" fmla="*/ 1887 w 2016"/>
                <a:gd name="T1" fmla="*/ 1128 h 1293"/>
                <a:gd name="T2" fmla="*/ 1887 w 2016"/>
                <a:gd name="T3" fmla="*/ 1128 h 1293"/>
                <a:gd name="T4" fmla="*/ 1907 w 2016"/>
                <a:gd name="T5" fmla="*/ 843 h 1293"/>
                <a:gd name="T6" fmla="*/ 531 w 2016"/>
                <a:gd name="T7" fmla="*/ 8 h 1293"/>
                <a:gd name="T8" fmla="*/ 531 w 2016"/>
                <a:gd name="T9" fmla="*/ 8 h 1293"/>
                <a:gd name="T10" fmla="*/ 491 w 2016"/>
                <a:gd name="T11" fmla="*/ 7 h 1293"/>
                <a:gd name="T12" fmla="*/ 132 w 2016"/>
                <a:gd name="T13" fmla="*/ 180 h 1293"/>
                <a:gd name="T14" fmla="*/ 132 w 2016"/>
                <a:gd name="T15" fmla="*/ 180 h 1293"/>
                <a:gd name="T16" fmla="*/ 117 w 2016"/>
                <a:gd name="T17" fmla="*/ 529 h 1293"/>
                <a:gd name="T18" fmla="*/ 117 w 2016"/>
                <a:gd name="T19" fmla="*/ 529 h 1293"/>
                <a:gd name="T20" fmla="*/ 1105 w 2016"/>
                <a:gd name="T21" fmla="*/ 1148 h 1293"/>
                <a:gd name="T22" fmla="*/ 1105 w 2016"/>
                <a:gd name="T23" fmla="*/ 1148 h 1293"/>
                <a:gd name="T24" fmla="*/ 1887 w 2016"/>
                <a:gd name="T25" fmla="*/ 112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6" h="1293">
                  <a:moveTo>
                    <a:pt x="1887" y="1128"/>
                  </a:moveTo>
                  <a:lnTo>
                    <a:pt x="1887" y="1128"/>
                  </a:lnTo>
                  <a:cubicBezTo>
                    <a:pt x="2000" y="1064"/>
                    <a:pt x="2015" y="916"/>
                    <a:pt x="1907" y="843"/>
                  </a:cubicBezTo>
                  <a:lnTo>
                    <a:pt x="531" y="8"/>
                  </a:lnTo>
                  <a:lnTo>
                    <a:pt x="531" y="8"/>
                  </a:lnTo>
                  <a:cubicBezTo>
                    <a:pt x="519" y="1"/>
                    <a:pt x="503" y="0"/>
                    <a:pt x="491" y="7"/>
                  </a:cubicBezTo>
                  <a:lnTo>
                    <a:pt x="132" y="180"/>
                  </a:lnTo>
                  <a:lnTo>
                    <a:pt x="132" y="180"/>
                  </a:lnTo>
                  <a:cubicBezTo>
                    <a:pt x="0" y="244"/>
                    <a:pt x="7" y="434"/>
                    <a:pt x="117" y="529"/>
                  </a:cubicBezTo>
                  <a:lnTo>
                    <a:pt x="117" y="529"/>
                  </a:lnTo>
                  <a:cubicBezTo>
                    <a:pt x="315" y="700"/>
                    <a:pt x="573" y="917"/>
                    <a:pt x="1105" y="1148"/>
                  </a:cubicBezTo>
                  <a:lnTo>
                    <a:pt x="1105" y="1148"/>
                  </a:lnTo>
                  <a:cubicBezTo>
                    <a:pt x="1370" y="1263"/>
                    <a:pt x="1603" y="1292"/>
                    <a:pt x="1887" y="1128"/>
                  </a:cubicBezTo>
                </a:path>
              </a:pathLst>
            </a:custGeom>
            <a:solidFill>
              <a:srgbClr val="FFFFFF"/>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6" name="Freeform 175">
              <a:extLst>
                <a:ext uri="{FF2B5EF4-FFF2-40B4-BE49-F238E27FC236}">
                  <a16:creationId xmlns:a16="http://schemas.microsoft.com/office/drawing/2014/main" id="{6E8DC6EC-3883-6389-BFCA-3B8D884FA819}"/>
                </a:ext>
              </a:extLst>
            </p:cNvPr>
            <p:cNvSpPr>
              <a:spLocks/>
            </p:cNvSpPr>
            <p:nvPr/>
          </p:nvSpPr>
          <p:spPr bwMode="auto">
            <a:xfrm>
              <a:off x="10731395" y="11382956"/>
              <a:ext cx="1270212" cy="1002345"/>
            </a:xfrm>
            <a:custGeom>
              <a:avLst/>
              <a:gdLst>
                <a:gd name="T0" fmla="*/ 1898 w 1945"/>
                <a:gd name="T1" fmla="*/ 1202 h 1533"/>
                <a:gd name="T2" fmla="*/ 1898 w 1945"/>
                <a:gd name="T3" fmla="*/ 1202 h 1533"/>
                <a:gd name="T4" fmla="*/ 1759 w 1945"/>
                <a:gd name="T5" fmla="*/ 539 h 1533"/>
                <a:gd name="T6" fmla="*/ 1759 w 1945"/>
                <a:gd name="T7" fmla="*/ 539 h 1533"/>
                <a:gd name="T8" fmla="*/ 1326 w 1945"/>
                <a:gd name="T9" fmla="*/ 432 h 1533"/>
                <a:gd name="T10" fmla="*/ 1326 w 1945"/>
                <a:gd name="T11" fmla="*/ 432 h 1533"/>
                <a:gd name="T12" fmla="*/ 128 w 1945"/>
                <a:gd name="T13" fmla="*/ 258 h 1533"/>
                <a:gd name="T14" fmla="*/ 128 w 1945"/>
                <a:gd name="T15" fmla="*/ 258 h 1533"/>
                <a:gd name="T16" fmla="*/ 76 w 1945"/>
                <a:gd name="T17" fmla="*/ 687 h 1533"/>
                <a:gd name="T18" fmla="*/ 76 w 1945"/>
                <a:gd name="T19" fmla="*/ 687 h 1533"/>
                <a:gd name="T20" fmla="*/ 1229 w 1945"/>
                <a:gd name="T21" fmla="*/ 1441 h 1533"/>
                <a:gd name="T22" fmla="*/ 1229 w 1945"/>
                <a:gd name="T23" fmla="*/ 1441 h 1533"/>
                <a:gd name="T24" fmla="*/ 1898 w 1945"/>
                <a:gd name="T25" fmla="*/ 120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5" h="1533">
                  <a:moveTo>
                    <a:pt x="1898" y="1202"/>
                  </a:moveTo>
                  <a:lnTo>
                    <a:pt x="1898" y="1202"/>
                  </a:lnTo>
                  <a:cubicBezTo>
                    <a:pt x="1887" y="1155"/>
                    <a:pt x="1927" y="678"/>
                    <a:pt x="1759" y="539"/>
                  </a:cubicBezTo>
                  <a:lnTo>
                    <a:pt x="1759" y="539"/>
                  </a:lnTo>
                  <a:cubicBezTo>
                    <a:pt x="1666" y="461"/>
                    <a:pt x="1467" y="442"/>
                    <a:pt x="1326" y="432"/>
                  </a:cubicBezTo>
                  <a:lnTo>
                    <a:pt x="1326" y="432"/>
                  </a:lnTo>
                  <a:cubicBezTo>
                    <a:pt x="1027" y="412"/>
                    <a:pt x="364" y="0"/>
                    <a:pt x="128" y="258"/>
                  </a:cubicBezTo>
                  <a:lnTo>
                    <a:pt x="128" y="258"/>
                  </a:lnTo>
                  <a:cubicBezTo>
                    <a:pt x="0" y="399"/>
                    <a:pt x="51" y="639"/>
                    <a:pt x="76" y="687"/>
                  </a:cubicBezTo>
                  <a:lnTo>
                    <a:pt x="76" y="687"/>
                  </a:lnTo>
                  <a:cubicBezTo>
                    <a:pt x="188" y="903"/>
                    <a:pt x="1015" y="1382"/>
                    <a:pt x="1229" y="1441"/>
                  </a:cubicBezTo>
                  <a:lnTo>
                    <a:pt x="1229" y="1441"/>
                  </a:lnTo>
                  <a:cubicBezTo>
                    <a:pt x="1557" y="1532"/>
                    <a:pt x="1944" y="1413"/>
                    <a:pt x="1898" y="1202"/>
                  </a:cubicBezTo>
                </a:path>
              </a:pathLst>
            </a:custGeom>
            <a:solidFill>
              <a:srgbClr val="494A4A">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7" name="Freeform 176">
              <a:extLst>
                <a:ext uri="{FF2B5EF4-FFF2-40B4-BE49-F238E27FC236}">
                  <a16:creationId xmlns:a16="http://schemas.microsoft.com/office/drawing/2014/main" id="{B2C3F705-22C7-D0FD-ED82-A978B3489D61}"/>
                </a:ext>
              </a:extLst>
            </p:cNvPr>
            <p:cNvSpPr>
              <a:spLocks/>
            </p:cNvSpPr>
            <p:nvPr/>
          </p:nvSpPr>
          <p:spPr bwMode="auto">
            <a:xfrm>
              <a:off x="11218165" y="8326957"/>
              <a:ext cx="996585" cy="3747273"/>
            </a:xfrm>
            <a:custGeom>
              <a:avLst/>
              <a:gdLst>
                <a:gd name="T0" fmla="*/ 313 w 1524"/>
                <a:gd name="T1" fmla="*/ 5215 h 5738"/>
                <a:gd name="T2" fmla="*/ 313 w 1524"/>
                <a:gd name="T3" fmla="*/ 5215 h 5738"/>
                <a:gd name="T4" fmla="*/ 125 w 1524"/>
                <a:gd name="T5" fmla="*/ 918 h 5738"/>
                <a:gd name="T6" fmla="*/ 125 w 1524"/>
                <a:gd name="T7" fmla="*/ 918 h 5738"/>
                <a:gd name="T8" fmla="*/ 1147 w 1524"/>
                <a:gd name="T9" fmla="*/ 20 h 5738"/>
                <a:gd name="T10" fmla="*/ 1147 w 1524"/>
                <a:gd name="T11" fmla="*/ 20 h 5738"/>
                <a:gd name="T12" fmla="*/ 1439 w 1524"/>
                <a:gd name="T13" fmla="*/ 1773 h 5738"/>
                <a:gd name="T14" fmla="*/ 1126 w 1524"/>
                <a:gd name="T15" fmla="*/ 5570 h 5738"/>
                <a:gd name="T16" fmla="*/ 1126 w 1524"/>
                <a:gd name="T17" fmla="*/ 5570 h 5738"/>
                <a:gd name="T18" fmla="*/ 313 w 1524"/>
                <a:gd name="T19" fmla="*/ 5215 h 5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4" h="5738">
                  <a:moveTo>
                    <a:pt x="313" y="5215"/>
                  </a:moveTo>
                  <a:lnTo>
                    <a:pt x="313" y="5215"/>
                  </a:lnTo>
                  <a:cubicBezTo>
                    <a:pt x="313" y="5215"/>
                    <a:pt x="0" y="1627"/>
                    <a:pt x="125" y="918"/>
                  </a:cubicBezTo>
                  <a:lnTo>
                    <a:pt x="125" y="918"/>
                  </a:lnTo>
                  <a:cubicBezTo>
                    <a:pt x="250" y="208"/>
                    <a:pt x="772" y="0"/>
                    <a:pt x="1147" y="20"/>
                  </a:cubicBezTo>
                  <a:lnTo>
                    <a:pt x="1147" y="20"/>
                  </a:lnTo>
                  <a:cubicBezTo>
                    <a:pt x="1523" y="42"/>
                    <a:pt x="1439" y="1773"/>
                    <a:pt x="1439" y="1773"/>
                  </a:cubicBezTo>
                  <a:lnTo>
                    <a:pt x="1126" y="5570"/>
                  </a:lnTo>
                  <a:lnTo>
                    <a:pt x="1126" y="5570"/>
                  </a:lnTo>
                  <a:cubicBezTo>
                    <a:pt x="1126" y="5570"/>
                    <a:pt x="667" y="5737"/>
                    <a:pt x="313" y="5215"/>
                  </a:cubicBezTo>
                </a:path>
              </a:pathLst>
            </a:custGeom>
            <a:solidFill>
              <a:srgbClr val="494A4A"/>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8" name="Freeform 177">
              <a:extLst>
                <a:ext uri="{FF2B5EF4-FFF2-40B4-BE49-F238E27FC236}">
                  <a16:creationId xmlns:a16="http://schemas.microsoft.com/office/drawing/2014/main" id="{4B494AE3-F833-55CF-0758-43CEF5BF11FB}"/>
                </a:ext>
              </a:extLst>
            </p:cNvPr>
            <p:cNvSpPr>
              <a:spLocks/>
            </p:cNvSpPr>
            <p:nvPr/>
          </p:nvSpPr>
          <p:spPr bwMode="auto">
            <a:xfrm>
              <a:off x="12448054" y="8960623"/>
              <a:ext cx="849688" cy="2367609"/>
            </a:xfrm>
            <a:custGeom>
              <a:avLst/>
              <a:gdLst>
                <a:gd name="T0" fmla="*/ 0 w 1303"/>
                <a:gd name="T1" fmla="*/ 0 h 3623"/>
                <a:gd name="T2" fmla="*/ 0 w 1303"/>
                <a:gd name="T3" fmla="*/ 0 h 3623"/>
                <a:gd name="T4" fmla="*/ 204 w 1303"/>
                <a:gd name="T5" fmla="*/ 3100 h 3623"/>
                <a:gd name="T6" fmla="*/ 204 w 1303"/>
                <a:gd name="T7" fmla="*/ 3100 h 3623"/>
                <a:gd name="T8" fmla="*/ 1018 w 1303"/>
                <a:gd name="T9" fmla="*/ 3454 h 3623"/>
                <a:gd name="T10" fmla="*/ 1302 w 1303"/>
                <a:gd name="T11" fmla="*/ 0 h 3623"/>
                <a:gd name="T12" fmla="*/ 0 w 1303"/>
                <a:gd name="T13" fmla="*/ 0 h 3623"/>
              </a:gdLst>
              <a:ahLst/>
              <a:cxnLst>
                <a:cxn ang="0">
                  <a:pos x="T0" y="T1"/>
                </a:cxn>
                <a:cxn ang="0">
                  <a:pos x="T2" y="T3"/>
                </a:cxn>
                <a:cxn ang="0">
                  <a:pos x="T4" y="T5"/>
                </a:cxn>
                <a:cxn ang="0">
                  <a:pos x="T6" y="T7"/>
                </a:cxn>
                <a:cxn ang="0">
                  <a:pos x="T8" y="T9"/>
                </a:cxn>
                <a:cxn ang="0">
                  <a:pos x="T10" y="T11"/>
                </a:cxn>
                <a:cxn ang="0">
                  <a:pos x="T12" y="T13"/>
                </a:cxn>
              </a:cxnLst>
              <a:rect l="0" t="0" r="r" b="b"/>
              <a:pathLst>
                <a:path w="1303" h="3623">
                  <a:moveTo>
                    <a:pt x="0" y="0"/>
                  </a:moveTo>
                  <a:lnTo>
                    <a:pt x="0" y="0"/>
                  </a:lnTo>
                  <a:cubicBezTo>
                    <a:pt x="47" y="1302"/>
                    <a:pt x="204" y="3100"/>
                    <a:pt x="204" y="3100"/>
                  </a:cubicBezTo>
                  <a:lnTo>
                    <a:pt x="204" y="3100"/>
                  </a:lnTo>
                  <a:cubicBezTo>
                    <a:pt x="559" y="3622"/>
                    <a:pt x="1018" y="3454"/>
                    <a:pt x="1018" y="3454"/>
                  </a:cubicBezTo>
                  <a:lnTo>
                    <a:pt x="1302" y="0"/>
                  </a:lnTo>
                  <a:lnTo>
                    <a:pt x="0" y="0"/>
                  </a:lnTo>
                </a:path>
              </a:pathLst>
            </a:custGeom>
            <a:solidFill>
              <a:srgbClr val="494A4A"/>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299" name="Freeform 178">
              <a:extLst>
                <a:ext uri="{FF2B5EF4-FFF2-40B4-BE49-F238E27FC236}">
                  <a16:creationId xmlns:a16="http://schemas.microsoft.com/office/drawing/2014/main" id="{91945C74-A63B-D857-8DD8-636616496203}"/>
                </a:ext>
              </a:extLst>
            </p:cNvPr>
            <p:cNvSpPr>
              <a:spLocks/>
            </p:cNvSpPr>
            <p:nvPr/>
          </p:nvSpPr>
          <p:spPr bwMode="auto">
            <a:xfrm>
              <a:off x="11912319" y="8315436"/>
              <a:ext cx="3793357" cy="2344566"/>
            </a:xfrm>
            <a:custGeom>
              <a:avLst/>
              <a:gdLst>
                <a:gd name="T0" fmla="*/ 0 w 5809"/>
                <a:gd name="T1" fmla="*/ 63 h 3590"/>
                <a:gd name="T2" fmla="*/ 0 w 5809"/>
                <a:gd name="T3" fmla="*/ 63 h 3590"/>
                <a:gd name="T4" fmla="*/ 709 w 5809"/>
                <a:gd name="T5" fmla="*/ 187 h 3590"/>
                <a:gd name="T6" fmla="*/ 709 w 5809"/>
                <a:gd name="T7" fmla="*/ 187 h 3590"/>
                <a:gd name="T8" fmla="*/ 4193 w 5809"/>
                <a:gd name="T9" fmla="*/ 1564 h 3590"/>
                <a:gd name="T10" fmla="*/ 5505 w 5809"/>
                <a:gd name="T11" fmla="*/ 873 h 3590"/>
                <a:gd name="T12" fmla="*/ 5505 w 5809"/>
                <a:gd name="T13" fmla="*/ 873 h 3590"/>
                <a:gd name="T14" fmla="*/ 4129 w 5809"/>
                <a:gd name="T15" fmla="*/ 3491 h 3590"/>
                <a:gd name="T16" fmla="*/ 4129 w 5809"/>
                <a:gd name="T17" fmla="*/ 3491 h 3590"/>
                <a:gd name="T18" fmla="*/ 1440 w 5809"/>
                <a:gd name="T19" fmla="*/ 2817 h 3590"/>
                <a:gd name="T20" fmla="*/ 1440 w 5809"/>
                <a:gd name="T21" fmla="*/ 2817 h 3590"/>
                <a:gd name="T22" fmla="*/ 0 w 5809"/>
                <a:gd name="T23" fmla="*/ 1982 h 3590"/>
                <a:gd name="T24" fmla="*/ 0 w 5809"/>
                <a:gd name="T25" fmla="*/ 63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9" h="3590">
                  <a:moveTo>
                    <a:pt x="0" y="63"/>
                  </a:moveTo>
                  <a:lnTo>
                    <a:pt x="0" y="63"/>
                  </a:lnTo>
                  <a:cubicBezTo>
                    <a:pt x="0" y="63"/>
                    <a:pt x="187" y="0"/>
                    <a:pt x="709" y="187"/>
                  </a:cubicBezTo>
                  <a:lnTo>
                    <a:pt x="709" y="187"/>
                  </a:lnTo>
                  <a:cubicBezTo>
                    <a:pt x="1230" y="376"/>
                    <a:pt x="4193" y="1564"/>
                    <a:pt x="4193" y="1564"/>
                  </a:cubicBezTo>
                  <a:lnTo>
                    <a:pt x="5505" y="873"/>
                  </a:lnTo>
                  <a:lnTo>
                    <a:pt x="5505" y="873"/>
                  </a:lnTo>
                  <a:cubicBezTo>
                    <a:pt x="5808" y="3249"/>
                    <a:pt x="4701" y="3285"/>
                    <a:pt x="4129" y="3491"/>
                  </a:cubicBezTo>
                  <a:lnTo>
                    <a:pt x="4129" y="3491"/>
                  </a:lnTo>
                  <a:cubicBezTo>
                    <a:pt x="3856" y="3589"/>
                    <a:pt x="1919" y="3004"/>
                    <a:pt x="1440" y="2817"/>
                  </a:cubicBezTo>
                  <a:lnTo>
                    <a:pt x="1440" y="2817"/>
                  </a:lnTo>
                  <a:cubicBezTo>
                    <a:pt x="960" y="2628"/>
                    <a:pt x="0" y="1982"/>
                    <a:pt x="0" y="1982"/>
                  </a:cubicBezTo>
                  <a:lnTo>
                    <a:pt x="0" y="63"/>
                  </a:lnTo>
                </a:path>
              </a:pathLst>
            </a:custGeom>
            <a:solidFill>
              <a:srgbClr val="494A4A"/>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0" name="Freeform 179">
              <a:extLst>
                <a:ext uri="{FF2B5EF4-FFF2-40B4-BE49-F238E27FC236}">
                  <a16:creationId xmlns:a16="http://schemas.microsoft.com/office/drawing/2014/main" id="{739122DC-F3DA-75DF-3290-3B00E6908F29}"/>
                </a:ext>
              </a:extLst>
            </p:cNvPr>
            <p:cNvSpPr>
              <a:spLocks/>
            </p:cNvSpPr>
            <p:nvPr/>
          </p:nvSpPr>
          <p:spPr bwMode="auto">
            <a:xfrm>
              <a:off x="13173891" y="4838910"/>
              <a:ext cx="2494342" cy="4787063"/>
            </a:xfrm>
            <a:custGeom>
              <a:avLst/>
              <a:gdLst>
                <a:gd name="T0" fmla="*/ 2042 w 3817"/>
                <a:gd name="T1" fmla="*/ 348 h 7331"/>
                <a:gd name="T2" fmla="*/ 2042 w 3817"/>
                <a:gd name="T3" fmla="*/ 348 h 7331"/>
                <a:gd name="T4" fmla="*/ 169 w 3817"/>
                <a:gd name="T5" fmla="*/ 1603 h 7331"/>
                <a:gd name="T6" fmla="*/ 169 w 3817"/>
                <a:gd name="T7" fmla="*/ 1603 h 7331"/>
                <a:gd name="T8" fmla="*/ 97 w 3817"/>
                <a:gd name="T9" fmla="*/ 6642 h 7331"/>
                <a:gd name="T10" fmla="*/ 97 w 3817"/>
                <a:gd name="T11" fmla="*/ 6642 h 7331"/>
                <a:gd name="T12" fmla="*/ 335 w 3817"/>
                <a:gd name="T13" fmla="*/ 7007 h 7331"/>
                <a:gd name="T14" fmla="*/ 335 w 3817"/>
                <a:gd name="T15" fmla="*/ 7007 h 7331"/>
                <a:gd name="T16" fmla="*/ 1657 w 3817"/>
                <a:gd name="T17" fmla="*/ 7262 h 7331"/>
                <a:gd name="T18" fmla="*/ 1657 w 3817"/>
                <a:gd name="T19" fmla="*/ 7262 h 7331"/>
                <a:gd name="T20" fmla="*/ 3402 w 3817"/>
                <a:gd name="T21" fmla="*/ 6517 h 7331"/>
                <a:gd name="T22" fmla="*/ 3402 w 3817"/>
                <a:gd name="T23" fmla="*/ 6517 h 7331"/>
                <a:gd name="T24" fmla="*/ 3743 w 3817"/>
                <a:gd name="T25" fmla="*/ 5819 h 7331"/>
                <a:gd name="T26" fmla="*/ 3743 w 3817"/>
                <a:gd name="T27" fmla="*/ 5819 h 7331"/>
                <a:gd name="T28" fmla="*/ 3592 w 3817"/>
                <a:gd name="T29" fmla="*/ 1579 h 7331"/>
                <a:gd name="T30" fmla="*/ 3592 w 3817"/>
                <a:gd name="T31" fmla="*/ 1579 h 7331"/>
                <a:gd name="T32" fmla="*/ 2042 w 3817"/>
                <a:gd name="T33" fmla="*/ 348 h 7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7" h="7331">
                  <a:moveTo>
                    <a:pt x="2042" y="348"/>
                  </a:moveTo>
                  <a:lnTo>
                    <a:pt x="2042" y="348"/>
                  </a:lnTo>
                  <a:cubicBezTo>
                    <a:pt x="572" y="744"/>
                    <a:pt x="169" y="1603"/>
                    <a:pt x="169" y="1603"/>
                  </a:cubicBezTo>
                  <a:lnTo>
                    <a:pt x="169" y="1603"/>
                  </a:lnTo>
                  <a:cubicBezTo>
                    <a:pt x="0" y="3857"/>
                    <a:pt x="67" y="5375"/>
                    <a:pt x="97" y="6642"/>
                  </a:cubicBezTo>
                  <a:lnTo>
                    <a:pt x="97" y="6642"/>
                  </a:lnTo>
                  <a:cubicBezTo>
                    <a:pt x="101" y="6798"/>
                    <a:pt x="194" y="6940"/>
                    <a:pt x="335" y="7007"/>
                  </a:cubicBezTo>
                  <a:lnTo>
                    <a:pt x="335" y="7007"/>
                  </a:lnTo>
                  <a:cubicBezTo>
                    <a:pt x="606" y="7137"/>
                    <a:pt x="1095" y="7330"/>
                    <a:pt x="1657" y="7262"/>
                  </a:cubicBezTo>
                  <a:lnTo>
                    <a:pt x="1657" y="7262"/>
                  </a:lnTo>
                  <a:cubicBezTo>
                    <a:pt x="2579" y="7152"/>
                    <a:pt x="3218" y="6687"/>
                    <a:pt x="3402" y="6517"/>
                  </a:cubicBezTo>
                  <a:lnTo>
                    <a:pt x="3402" y="6517"/>
                  </a:lnTo>
                  <a:cubicBezTo>
                    <a:pt x="3506" y="6420"/>
                    <a:pt x="3733" y="6173"/>
                    <a:pt x="3743" y="5819"/>
                  </a:cubicBezTo>
                  <a:lnTo>
                    <a:pt x="3743" y="5819"/>
                  </a:lnTo>
                  <a:cubicBezTo>
                    <a:pt x="3765" y="5048"/>
                    <a:pt x="3816" y="3387"/>
                    <a:pt x="3592" y="1579"/>
                  </a:cubicBezTo>
                  <a:lnTo>
                    <a:pt x="3592" y="1579"/>
                  </a:lnTo>
                  <a:cubicBezTo>
                    <a:pt x="3592" y="1300"/>
                    <a:pt x="3334" y="0"/>
                    <a:pt x="2042" y="348"/>
                  </a:cubicBezTo>
                </a:path>
              </a:pathLst>
            </a:custGeom>
            <a:solidFill>
              <a:srgbClr val="15466D"/>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1" name="Freeform 180">
              <a:extLst>
                <a:ext uri="{FF2B5EF4-FFF2-40B4-BE49-F238E27FC236}">
                  <a16:creationId xmlns:a16="http://schemas.microsoft.com/office/drawing/2014/main" id="{B58DB8B0-10B2-15EB-9AC6-EC9E1619D7A9}"/>
                </a:ext>
              </a:extLst>
            </p:cNvPr>
            <p:cNvSpPr>
              <a:spLocks/>
            </p:cNvSpPr>
            <p:nvPr/>
          </p:nvSpPr>
          <p:spPr bwMode="auto">
            <a:xfrm>
              <a:off x="13093242" y="5682838"/>
              <a:ext cx="1002345" cy="2039254"/>
            </a:xfrm>
            <a:custGeom>
              <a:avLst/>
              <a:gdLst>
                <a:gd name="T0" fmla="*/ 931 w 1533"/>
                <a:gd name="T1" fmla="*/ 68 h 3120"/>
                <a:gd name="T2" fmla="*/ 931 w 1533"/>
                <a:gd name="T3" fmla="*/ 68 h 3120"/>
                <a:gd name="T4" fmla="*/ 189 w 1533"/>
                <a:gd name="T5" fmla="*/ 381 h 3120"/>
                <a:gd name="T6" fmla="*/ 189 w 1533"/>
                <a:gd name="T7" fmla="*/ 381 h 3120"/>
                <a:gd name="T8" fmla="*/ 183 w 1533"/>
                <a:gd name="T9" fmla="*/ 565 h 3120"/>
                <a:gd name="T10" fmla="*/ 183 w 1533"/>
                <a:gd name="T11" fmla="*/ 3119 h 3120"/>
                <a:gd name="T12" fmla="*/ 183 w 1533"/>
                <a:gd name="T13" fmla="*/ 3119 h 3120"/>
                <a:gd name="T14" fmla="*/ 1347 w 1533"/>
                <a:gd name="T15" fmla="*/ 966 h 3120"/>
                <a:gd name="T16" fmla="*/ 1347 w 1533"/>
                <a:gd name="T17" fmla="*/ 966 h 3120"/>
                <a:gd name="T18" fmla="*/ 931 w 1533"/>
                <a:gd name="T19" fmla="*/ 68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3" h="3120">
                  <a:moveTo>
                    <a:pt x="931" y="68"/>
                  </a:moveTo>
                  <a:lnTo>
                    <a:pt x="931" y="68"/>
                  </a:lnTo>
                  <a:cubicBezTo>
                    <a:pt x="708" y="0"/>
                    <a:pt x="318" y="185"/>
                    <a:pt x="189" y="381"/>
                  </a:cubicBezTo>
                  <a:lnTo>
                    <a:pt x="189" y="381"/>
                  </a:lnTo>
                  <a:cubicBezTo>
                    <a:pt x="94" y="496"/>
                    <a:pt x="0" y="611"/>
                    <a:pt x="183" y="565"/>
                  </a:cubicBezTo>
                  <a:lnTo>
                    <a:pt x="183" y="3119"/>
                  </a:lnTo>
                  <a:lnTo>
                    <a:pt x="183" y="3119"/>
                  </a:lnTo>
                  <a:cubicBezTo>
                    <a:pt x="613" y="2579"/>
                    <a:pt x="998" y="1619"/>
                    <a:pt x="1347" y="966"/>
                  </a:cubicBezTo>
                  <a:lnTo>
                    <a:pt x="1347" y="966"/>
                  </a:lnTo>
                  <a:cubicBezTo>
                    <a:pt x="1532" y="621"/>
                    <a:pt x="1306" y="181"/>
                    <a:pt x="931" y="68"/>
                  </a:cubicBezTo>
                </a:path>
              </a:pathLst>
            </a:custGeom>
            <a:solidFill>
              <a:srgbClr val="15466D">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2" name="Freeform 181">
              <a:extLst>
                <a:ext uri="{FF2B5EF4-FFF2-40B4-BE49-F238E27FC236}">
                  <a16:creationId xmlns:a16="http://schemas.microsoft.com/office/drawing/2014/main" id="{525C82F3-5427-C304-AA60-C0CFDF2F9F39}"/>
                </a:ext>
              </a:extLst>
            </p:cNvPr>
            <p:cNvSpPr>
              <a:spLocks/>
            </p:cNvSpPr>
            <p:nvPr/>
          </p:nvSpPr>
          <p:spPr bwMode="auto">
            <a:xfrm>
              <a:off x="10696830" y="6788875"/>
              <a:ext cx="1575525" cy="1229888"/>
            </a:xfrm>
            <a:custGeom>
              <a:avLst/>
              <a:gdLst>
                <a:gd name="T0" fmla="*/ 2411 w 2412"/>
                <a:gd name="T1" fmla="*/ 1132 h 1884"/>
                <a:gd name="T2" fmla="*/ 2411 w 2412"/>
                <a:gd name="T3" fmla="*/ 1132 h 1884"/>
                <a:gd name="T4" fmla="*/ 213 w 2412"/>
                <a:gd name="T5" fmla="*/ 0 h 1884"/>
                <a:gd name="T6" fmla="*/ 0 w 2412"/>
                <a:gd name="T7" fmla="*/ 326 h 1884"/>
                <a:gd name="T8" fmla="*/ 0 w 2412"/>
                <a:gd name="T9" fmla="*/ 326 h 1884"/>
                <a:gd name="T10" fmla="*/ 2284 w 2412"/>
                <a:gd name="T11" fmla="*/ 1883 h 1884"/>
                <a:gd name="T12" fmla="*/ 2411 w 2412"/>
                <a:gd name="T13" fmla="*/ 1132 h 1884"/>
              </a:gdLst>
              <a:ahLst/>
              <a:cxnLst>
                <a:cxn ang="0">
                  <a:pos x="T0" y="T1"/>
                </a:cxn>
                <a:cxn ang="0">
                  <a:pos x="T2" y="T3"/>
                </a:cxn>
                <a:cxn ang="0">
                  <a:pos x="T4" y="T5"/>
                </a:cxn>
                <a:cxn ang="0">
                  <a:pos x="T6" y="T7"/>
                </a:cxn>
                <a:cxn ang="0">
                  <a:pos x="T8" y="T9"/>
                </a:cxn>
                <a:cxn ang="0">
                  <a:pos x="T10" y="T11"/>
                </a:cxn>
                <a:cxn ang="0">
                  <a:pos x="T12" y="T13"/>
                </a:cxn>
              </a:cxnLst>
              <a:rect l="0" t="0" r="r" b="b"/>
              <a:pathLst>
                <a:path w="2412" h="1884">
                  <a:moveTo>
                    <a:pt x="2411" y="1132"/>
                  </a:moveTo>
                  <a:lnTo>
                    <a:pt x="2411" y="1132"/>
                  </a:lnTo>
                  <a:cubicBezTo>
                    <a:pt x="2411" y="1132"/>
                    <a:pt x="504" y="278"/>
                    <a:pt x="213" y="0"/>
                  </a:cubicBezTo>
                  <a:lnTo>
                    <a:pt x="0" y="326"/>
                  </a:lnTo>
                  <a:lnTo>
                    <a:pt x="0" y="326"/>
                  </a:lnTo>
                  <a:cubicBezTo>
                    <a:pt x="0" y="326"/>
                    <a:pt x="862" y="1464"/>
                    <a:pt x="2284" y="1883"/>
                  </a:cubicBezTo>
                  <a:lnTo>
                    <a:pt x="2411" y="1132"/>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3" name="Freeform 182">
              <a:extLst>
                <a:ext uri="{FF2B5EF4-FFF2-40B4-BE49-F238E27FC236}">
                  <a16:creationId xmlns:a16="http://schemas.microsoft.com/office/drawing/2014/main" id="{9165B26A-A0F8-FDE2-1153-0AC8C173604A}"/>
                </a:ext>
              </a:extLst>
            </p:cNvPr>
            <p:cNvSpPr>
              <a:spLocks/>
            </p:cNvSpPr>
            <p:nvPr/>
          </p:nvSpPr>
          <p:spPr bwMode="auto">
            <a:xfrm>
              <a:off x="10751555" y="6872403"/>
              <a:ext cx="1670575" cy="1241411"/>
            </a:xfrm>
            <a:custGeom>
              <a:avLst/>
              <a:gdLst>
                <a:gd name="T0" fmla="*/ 2558 w 2559"/>
                <a:gd name="T1" fmla="*/ 301 h 1901"/>
                <a:gd name="T2" fmla="*/ 2558 w 2559"/>
                <a:gd name="T3" fmla="*/ 301 h 1901"/>
                <a:gd name="T4" fmla="*/ 2115 w 2559"/>
                <a:gd name="T5" fmla="*/ 649 h 1901"/>
                <a:gd name="T6" fmla="*/ 2115 w 2559"/>
                <a:gd name="T7" fmla="*/ 649 h 1901"/>
                <a:gd name="T8" fmla="*/ 367 w 2559"/>
                <a:gd name="T9" fmla="*/ 0 h 1901"/>
                <a:gd name="T10" fmla="*/ 367 w 2559"/>
                <a:gd name="T11" fmla="*/ 0 h 1901"/>
                <a:gd name="T12" fmla="*/ 23 w 2559"/>
                <a:gd name="T13" fmla="*/ 356 h 1901"/>
                <a:gd name="T14" fmla="*/ 23 w 2559"/>
                <a:gd name="T15" fmla="*/ 356 h 1901"/>
                <a:gd name="T16" fmla="*/ 70 w 2559"/>
                <a:gd name="T17" fmla="*/ 550 h 1901"/>
                <a:gd name="T18" fmla="*/ 70 w 2559"/>
                <a:gd name="T19" fmla="*/ 550 h 1901"/>
                <a:gd name="T20" fmla="*/ 2360 w 2559"/>
                <a:gd name="T21" fmla="*/ 1900 h 1901"/>
                <a:gd name="T22" fmla="*/ 2558 w 2559"/>
                <a:gd name="T23" fmla="*/ 3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9" h="1901">
                  <a:moveTo>
                    <a:pt x="2558" y="301"/>
                  </a:moveTo>
                  <a:lnTo>
                    <a:pt x="2558" y="301"/>
                  </a:lnTo>
                  <a:cubicBezTo>
                    <a:pt x="2472" y="646"/>
                    <a:pt x="2320" y="733"/>
                    <a:pt x="2115" y="649"/>
                  </a:cubicBezTo>
                  <a:lnTo>
                    <a:pt x="2115" y="649"/>
                  </a:lnTo>
                  <a:cubicBezTo>
                    <a:pt x="1553" y="420"/>
                    <a:pt x="667" y="200"/>
                    <a:pt x="367" y="0"/>
                  </a:cubicBezTo>
                  <a:lnTo>
                    <a:pt x="367" y="0"/>
                  </a:lnTo>
                  <a:cubicBezTo>
                    <a:pt x="202" y="82"/>
                    <a:pt x="71" y="210"/>
                    <a:pt x="23" y="356"/>
                  </a:cubicBezTo>
                  <a:lnTo>
                    <a:pt x="23" y="356"/>
                  </a:lnTo>
                  <a:cubicBezTo>
                    <a:pt x="0" y="424"/>
                    <a:pt x="20" y="499"/>
                    <a:pt x="70" y="550"/>
                  </a:cubicBezTo>
                  <a:lnTo>
                    <a:pt x="70" y="550"/>
                  </a:lnTo>
                  <a:cubicBezTo>
                    <a:pt x="328" y="812"/>
                    <a:pt x="1285" y="1715"/>
                    <a:pt x="2360" y="1900"/>
                  </a:cubicBezTo>
                  <a:lnTo>
                    <a:pt x="2558" y="301"/>
                  </a:lnTo>
                </a:path>
              </a:pathLst>
            </a:custGeom>
            <a:solidFill>
              <a:srgbClr val="15466D"/>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4" name="Freeform 183">
              <a:extLst>
                <a:ext uri="{FF2B5EF4-FFF2-40B4-BE49-F238E27FC236}">
                  <a16:creationId xmlns:a16="http://schemas.microsoft.com/office/drawing/2014/main" id="{FE40D3DC-596E-48F9-A15C-7A6344FC7833}"/>
                </a:ext>
              </a:extLst>
            </p:cNvPr>
            <p:cNvSpPr>
              <a:spLocks/>
            </p:cNvSpPr>
            <p:nvPr/>
          </p:nvSpPr>
          <p:spPr bwMode="auto">
            <a:xfrm>
              <a:off x="12145621" y="5682839"/>
              <a:ext cx="1949966" cy="2482821"/>
            </a:xfrm>
            <a:custGeom>
              <a:avLst/>
              <a:gdLst>
                <a:gd name="T0" fmla="*/ 254 w 2984"/>
                <a:gd name="T1" fmla="*/ 2547 h 3803"/>
                <a:gd name="T2" fmla="*/ 254 w 2984"/>
                <a:gd name="T3" fmla="*/ 2547 h 3803"/>
                <a:gd name="T4" fmla="*/ 1640 w 2984"/>
                <a:gd name="T5" fmla="*/ 381 h 3803"/>
                <a:gd name="T6" fmla="*/ 1640 w 2984"/>
                <a:gd name="T7" fmla="*/ 381 h 3803"/>
                <a:gd name="T8" fmla="*/ 2382 w 2984"/>
                <a:gd name="T9" fmla="*/ 68 h 3803"/>
                <a:gd name="T10" fmla="*/ 2382 w 2984"/>
                <a:gd name="T11" fmla="*/ 68 h 3803"/>
                <a:gd name="T12" fmla="*/ 2798 w 2984"/>
                <a:gd name="T13" fmla="*/ 966 h 3803"/>
                <a:gd name="T14" fmla="*/ 2798 w 2984"/>
                <a:gd name="T15" fmla="*/ 966 h 3803"/>
                <a:gd name="T16" fmla="*/ 0 w 2984"/>
                <a:gd name="T17" fmla="*/ 3802 h 3803"/>
                <a:gd name="T18" fmla="*/ 0 w 2984"/>
                <a:gd name="T19" fmla="*/ 3802 h 3803"/>
                <a:gd name="T20" fmla="*/ 254 w 2984"/>
                <a:gd name="T21" fmla="*/ 2547 h 3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3803">
                  <a:moveTo>
                    <a:pt x="254" y="2547"/>
                  </a:moveTo>
                  <a:lnTo>
                    <a:pt x="254" y="2547"/>
                  </a:lnTo>
                  <a:cubicBezTo>
                    <a:pt x="444" y="1919"/>
                    <a:pt x="1014" y="1136"/>
                    <a:pt x="1640" y="381"/>
                  </a:cubicBezTo>
                  <a:lnTo>
                    <a:pt x="1640" y="381"/>
                  </a:lnTo>
                  <a:cubicBezTo>
                    <a:pt x="1769" y="185"/>
                    <a:pt x="2159" y="0"/>
                    <a:pt x="2382" y="68"/>
                  </a:cubicBezTo>
                  <a:lnTo>
                    <a:pt x="2382" y="68"/>
                  </a:lnTo>
                  <a:cubicBezTo>
                    <a:pt x="2757" y="181"/>
                    <a:pt x="2983" y="621"/>
                    <a:pt x="2798" y="966"/>
                  </a:cubicBezTo>
                  <a:lnTo>
                    <a:pt x="2798" y="966"/>
                  </a:lnTo>
                  <a:cubicBezTo>
                    <a:pt x="2302" y="1891"/>
                    <a:pt x="1452" y="3257"/>
                    <a:pt x="0" y="3802"/>
                  </a:cubicBezTo>
                  <a:lnTo>
                    <a:pt x="0" y="3802"/>
                  </a:lnTo>
                  <a:cubicBezTo>
                    <a:pt x="0" y="3802"/>
                    <a:pt x="168" y="2706"/>
                    <a:pt x="254" y="2547"/>
                  </a:cubicBezTo>
                </a:path>
              </a:pathLst>
            </a:custGeom>
            <a:solidFill>
              <a:srgbClr val="15466D"/>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5" name="Freeform 184">
              <a:extLst>
                <a:ext uri="{FF2B5EF4-FFF2-40B4-BE49-F238E27FC236}">
                  <a16:creationId xmlns:a16="http://schemas.microsoft.com/office/drawing/2014/main" id="{EACBB9E9-44DE-37F4-A3C0-B34B936FCBB6}"/>
                </a:ext>
              </a:extLst>
            </p:cNvPr>
            <p:cNvSpPr>
              <a:spLocks/>
            </p:cNvSpPr>
            <p:nvPr/>
          </p:nvSpPr>
          <p:spPr bwMode="auto">
            <a:xfrm>
              <a:off x="10273426" y="6417315"/>
              <a:ext cx="665351" cy="607745"/>
            </a:xfrm>
            <a:custGeom>
              <a:avLst/>
              <a:gdLst>
                <a:gd name="T0" fmla="*/ 954 w 1017"/>
                <a:gd name="T1" fmla="*/ 662 h 929"/>
                <a:gd name="T2" fmla="*/ 954 w 1017"/>
                <a:gd name="T3" fmla="*/ 662 h 929"/>
                <a:gd name="T4" fmla="*/ 976 w 1017"/>
                <a:gd name="T5" fmla="*/ 236 h 929"/>
                <a:gd name="T6" fmla="*/ 976 w 1017"/>
                <a:gd name="T7" fmla="*/ 236 h 929"/>
                <a:gd name="T8" fmla="*/ 807 w 1017"/>
                <a:gd name="T9" fmla="*/ 223 h 929"/>
                <a:gd name="T10" fmla="*/ 807 w 1017"/>
                <a:gd name="T11" fmla="*/ 223 h 929"/>
                <a:gd name="T12" fmla="*/ 485 w 1017"/>
                <a:gd name="T13" fmla="*/ 19 h 929"/>
                <a:gd name="T14" fmla="*/ 485 w 1017"/>
                <a:gd name="T15" fmla="*/ 19 h 929"/>
                <a:gd name="T16" fmla="*/ 305 w 1017"/>
                <a:gd name="T17" fmla="*/ 108 h 929"/>
                <a:gd name="T18" fmla="*/ 305 w 1017"/>
                <a:gd name="T19" fmla="*/ 108 h 929"/>
                <a:gd name="T20" fmla="*/ 134 w 1017"/>
                <a:gd name="T21" fmla="*/ 293 h 929"/>
                <a:gd name="T22" fmla="*/ 134 w 1017"/>
                <a:gd name="T23" fmla="*/ 293 h 929"/>
                <a:gd name="T24" fmla="*/ 31 w 1017"/>
                <a:gd name="T25" fmla="*/ 418 h 929"/>
                <a:gd name="T26" fmla="*/ 31 w 1017"/>
                <a:gd name="T27" fmla="*/ 418 h 929"/>
                <a:gd name="T28" fmla="*/ 31 w 1017"/>
                <a:gd name="T29" fmla="*/ 550 h 929"/>
                <a:gd name="T30" fmla="*/ 31 w 1017"/>
                <a:gd name="T31" fmla="*/ 550 h 929"/>
                <a:gd name="T32" fmla="*/ 37 w 1017"/>
                <a:gd name="T33" fmla="*/ 669 h 929"/>
                <a:gd name="T34" fmla="*/ 37 w 1017"/>
                <a:gd name="T35" fmla="*/ 669 h 929"/>
                <a:gd name="T36" fmla="*/ 674 w 1017"/>
                <a:gd name="T37" fmla="*/ 919 h 929"/>
                <a:gd name="T38" fmla="*/ 674 w 1017"/>
                <a:gd name="T39" fmla="*/ 919 h 929"/>
                <a:gd name="T40" fmla="*/ 954 w 1017"/>
                <a:gd name="T41" fmla="*/ 66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7" h="929">
                  <a:moveTo>
                    <a:pt x="954" y="662"/>
                  </a:moveTo>
                  <a:lnTo>
                    <a:pt x="954" y="662"/>
                  </a:lnTo>
                  <a:cubicBezTo>
                    <a:pt x="954" y="662"/>
                    <a:pt x="1016" y="334"/>
                    <a:pt x="976" y="236"/>
                  </a:cubicBezTo>
                  <a:lnTo>
                    <a:pt x="976" y="236"/>
                  </a:lnTo>
                  <a:cubicBezTo>
                    <a:pt x="963" y="206"/>
                    <a:pt x="939" y="144"/>
                    <a:pt x="807" y="223"/>
                  </a:cubicBezTo>
                  <a:lnTo>
                    <a:pt x="807" y="223"/>
                  </a:lnTo>
                  <a:cubicBezTo>
                    <a:pt x="777" y="241"/>
                    <a:pt x="774" y="157"/>
                    <a:pt x="485" y="19"/>
                  </a:cubicBezTo>
                  <a:lnTo>
                    <a:pt x="485" y="19"/>
                  </a:lnTo>
                  <a:cubicBezTo>
                    <a:pt x="447" y="0"/>
                    <a:pt x="313" y="23"/>
                    <a:pt x="305" y="108"/>
                  </a:cubicBezTo>
                  <a:lnTo>
                    <a:pt x="305" y="108"/>
                  </a:lnTo>
                  <a:cubicBezTo>
                    <a:pt x="296" y="193"/>
                    <a:pt x="145" y="216"/>
                    <a:pt x="134" y="293"/>
                  </a:cubicBezTo>
                  <a:lnTo>
                    <a:pt x="134" y="293"/>
                  </a:lnTo>
                  <a:cubicBezTo>
                    <a:pt x="125" y="362"/>
                    <a:pt x="77" y="368"/>
                    <a:pt x="31" y="418"/>
                  </a:cubicBezTo>
                  <a:lnTo>
                    <a:pt x="31" y="418"/>
                  </a:lnTo>
                  <a:cubicBezTo>
                    <a:pt x="0" y="452"/>
                    <a:pt x="47" y="516"/>
                    <a:pt x="31" y="550"/>
                  </a:cubicBezTo>
                  <a:lnTo>
                    <a:pt x="31" y="550"/>
                  </a:lnTo>
                  <a:cubicBezTo>
                    <a:pt x="16" y="581"/>
                    <a:pt x="23" y="648"/>
                    <a:pt x="37" y="669"/>
                  </a:cubicBezTo>
                  <a:lnTo>
                    <a:pt x="37" y="669"/>
                  </a:lnTo>
                  <a:cubicBezTo>
                    <a:pt x="88" y="754"/>
                    <a:pt x="436" y="928"/>
                    <a:pt x="674" y="919"/>
                  </a:cubicBezTo>
                  <a:lnTo>
                    <a:pt x="674" y="919"/>
                  </a:lnTo>
                  <a:cubicBezTo>
                    <a:pt x="912" y="910"/>
                    <a:pt x="954" y="662"/>
                    <a:pt x="954" y="662"/>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6" name="Freeform 185">
              <a:extLst>
                <a:ext uri="{FF2B5EF4-FFF2-40B4-BE49-F238E27FC236}">
                  <a16:creationId xmlns:a16="http://schemas.microsoft.com/office/drawing/2014/main" id="{F34CEB53-A02A-F732-563D-1D4EB6A068F2}"/>
                </a:ext>
              </a:extLst>
            </p:cNvPr>
            <p:cNvSpPr>
              <a:spLocks/>
            </p:cNvSpPr>
            <p:nvPr/>
          </p:nvSpPr>
          <p:spPr bwMode="auto">
            <a:xfrm>
              <a:off x="13738430" y="6198413"/>
              <a:ext cx="2629715" cy="4582562"/>
            </a:xfrm>
            <a:custGeom>
              <a:avLst/>
              <a:gdLst>
                <a:gd name="T0" fmla="*/ 3453 w 4025"/>
                <a:gd name="T1" fmla="*/ 2055 h 7014"/>
                <a:gd name="T2" fmla="*/ 3453 w 4025"/>
                <a:gd name="T3" fmla="*/ 2055 h 7014"/>
                <a:gd name="T4" fmla="*/ 3271 w 4025"/>
                <a:gd name="T5" fmla="*/ 4628 h 7014"/>
                <a:gd name="T6" fmla="*/ 3271 w 4025"/>
                <a:gd name="T7" fmla="*/ 4628 h 7014"/>
                <a:gd name="T8" fmla="*/ 1924 w 4025"/>
                <a:gd name="T9" fmla="*/ 5611 h 7014"/>
                <a:gd name="T10" fmla="*/ 1924 w 4025"/>
                <a:gd name="T11" fmla="*/ 5611 h 7014"/>
                <a:gd name="T12" fmla="*/ 1228 w 4025"/>
                <a:gd name="T13" fmla="*/ 4945 h 7014"/>
                <a:gd name="T14" fmla="*/ 1228 w 4025"/>
                <a:gd name="T15" fmla="*/ 4945 h 7014"/>
                <a:gd name="T16" fmla="*/ 1168 w 4025"/>
                <a:gd name="T17" fmla="*/ 2922 h 7014"/>
                <a:gd name="T18" fmla="*/ 1168 w 4025"/>
                <a:gd name="T19" fmla="*/ 2922 h 7014"/>
                <a:gd name="T20" fmla="*/ 1600 w 4025"/>
                <a:gd name="T21" fmla="*/ 1627 h 7014"/>
                <a:gd name="T22" fmla="*/ 1600 w 4025"/>
                <a:gd name="T23" fmla="*/ 1627 h 7014"/>
                <a:gd name="T24" fmla="*/ 3094 w 4025"/>
                <a:gd name="T25" fmla="*/ 1011 h 7014"/>
                <a:gd name="T26" fmla="*/ 3094 w 4025"/>
                <a:gd name="T27" fmla="*/ 1011 h 7014"/>
                <a:gd name="T28" fmla="*/ 3453 w 4025"/>
                <a:gd name="T29" fmla="*/ 2055 h 7014"/>
                <a:gd name="T30" fmla="*/ 3401 w 4025"/>
                <a:gd name="T31" fmla="*/ 174 h 7014"/>
                <a:gd name="T32" fmla="*/ 3401 w 4025"/>
                <a:gd name="T33" fmla="*/ 174 h 7014"/>
                <a:gd name="T34" fmla="*/ 1220 w 4025"/>
                <a:gd name="T35" fmla="*/ 1074 h 7014"/>
                <a:gd name="T36" fmla="*/ 1220 w 4025"/>
                <a:gd name="T37" fmla="*/ 1074 h 7014"/>
                <a:gd name="T38" fmla="*/ 590 w 4025"/>
                <a:gd name="T39" fmla="*/ 2965 h 7014"/>
                <a:gd name="T40" fmla="*/ 590 w 4025"/>
                <a:gd name="T41" fmla="*/ 2965 h 7014"/>
                <a:gd name="T42" fmla="*/ 623 w 4025"/>
                <a:gd name="T43" fmla="*/ 5641 h 7014"/>
                <a:gd name="T44" fmla="*/ 623 w 4025"/>
                <a:gd name="T45" fmla="*/ 5641 h 7014"/>
                <a:gd name="T46" fmla="*/ 0 w 4025"/>
                <a:gd name="T47" fmla="*/ 6372 h 7014"/>
                <a:gd name="T48" fmla="*/ 0 w 4025"/>
                <a:gd name="T49" fmla="*/ 6372 h 7014"/>
                <a:gd name="T50" fmla="*/ 1803 w 4025"/>
                <a:gd name="T51" fmla="*/ 6837 h 7014"/>
                <a:gd name="T52" fmla="*/ 1803 w 4025"/>
                <a:gd name="T53" fmla="*/ 6837 h 7014"/>
                <a:gd name="T54" fmla="*/ 3571 w 4025"/>
                <a:gd name="T55" fmla="*/ 5386 h 7014"/>
                <a:gd name="T56" fmla="*/ 3571 w 4025"/>
                <a:gd name="T57" fmla="*/ 5386 h 7014"/>
                <a:gd name="T58" fmla="*/ 3938 w 4025"/>
                <a:gd name="T59" fmla="*/ 1991 h 7014"/>
                <a:gd name="T60" fmla="*/ 3938 w 4025"/>
                <a:gd name="T61" fmla="*/ 1991 h 7014"/>
                <a:gd name="T62" fmla="*/ 3401 w 4025"/>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5" h="7014">
                  <a:moveTo>
                    <a:pt x="3453" y="2055"/>
                  </a:moveTo>
                  <a:lnTo>
                    <a:pt x="3453" y="2055"/>
                  </a:lnTo>
                  <a:cubicBezTo>
                    <a:pt x="3390" y="2741"/>
                    <a:pt x="3332" y="4326"/>
                    <a:pt x="3271" y="4628"/>
                  </a:cubicBezTo>
                  <a:lnTo>
                    <a:pt x="3271" y="4628"/>
                  </a:lnTo>
                  <a:cubicBezTo>
                    <a:pt x="3203" y="4970"/>
                    <a:pt x="2413" y="5315"/>
                    <a:pt x="1924" y="5611"/>
                  </a:cubicBezTo>
                  <a:lnTo>
                    <a:pt x="1924" y="5611"/>
                  </a:lnTo>
                  <a:cubicBezTo>
                    <a:pt x="1289" y="5997"/>
                    <a:pt x="1242" y="5377"/>
                    <a:pt x="1228" y="4945"/>
                  </a:cubicBezTo>
                  <a:lnTo>
                    <a:pt x="1228" y="4945"/>
                  </a:lnTo>
                  <a:cubicBezTo>
                    <a:pt x="1215" y="4514"/>
                    <a:pt x="1210" y="3450"/>
                    <a:pt x="1168" y="2922"/>
                  </a:cubicBezTo>
                  <a:lnTo>
                    <a:pt x="1168" y="2922"/>
                  </a:lnTo>
                  <a:cubicBezTo>
                    <a:pt x="1127" y="2395"/>
                    <a:pt x="1148" y="1975"/>
                    <a:pt x="1600" y="1627"/>
                  </a:cubicBezTo>
                  <a:lnTo>
                    <a:pt x="1600" y="1627"/>
                  </a:lnTo>
                  <a:cubicBezTo>
                    <a:pt x="2248" y="1131"/>
                    <a:pt x="2854" y="893"/>
                    <a:pt x="3094" y="1011"/>
                  </a:cubicBezTo>
                  <a:lnTo>
                    <a:pt x="3094" y="1011"/>
                  </a:lnTo>
                  <a:cubicBezTo>
                    <a:pt x="3411" y="1168"/>
                    <a:pt x="3512" y="1401"/>
                    <a:pt x="3453" y="2055"/>
                  </a:cubicBezTo>
                  <a:close/>
                  <a:moveTo>
                    <a:pt x="3401" y="174"/>
                  </a:moveTo>
                  <a:lnTo>
                    <a:pt x="3401" y="174"/>
                  </a:lnTo>
                  <a:cubicBezTo>
                    <a:pt x="3051" y="0"/>
                    <a:pt x="2166" y="349"/>
                    <a:pt x="1220" y="1074"/>
                  </a:cubicBezTo>
                  <a:lnTo>
                    <a:pt x="1220" y="1074"/>
                  </a:lnTo>
                  <a:cubicBezTo>
                    <a:pt x="559" y="1580"/>
                    <a:pt x="530" y="2195"/>
                    <a:pt x="590" y="2965"/>
                  </a:cubicBezTo>
                  <a:lnTo>
                    <a:pt x="590" y="2965"/>
                  </a:lnTo>
                  <a:cubicBezTo>
                    <a:pt x="650" y="3735"/>
                    <a:pt x="614" y="5011"/>
                    <a:pt x="623" y="5641"/>
                  </a:cubicBezTo>
                  <a:lnTo>
                    <a:pt x="623" y="5641"/>
                  </a:lnTo>
                  <a:cubicBezTo>
                    <a:pt x="634" y="6429"/>
                    <a:pt x="0" y="6372"/>
                    <a:pt x="0" y="6372"/>
                  </a:cubicBezTo>
                  <a:lnTo>
                    <a:pt x="0" y="6372"/>
                  </a:lnTo>
                  <a:cubicBezTo>
                    <a:pt x="571" y="6963"/>
                    <a:pt x="1377" y="7013"/>
                    <a:pt x="1803" y="6837"/>
                  </a:cubicBezTo>
                  <a:lnTo>
                    <a:pt x="1803" y="6837"/>
                  </a:lnTo>
                  <a:cubicBezTo>
                    <a:pt x="2575" y="6519"/>
                    <a:pt x="3471" y="5887"/>
                    <a:pt x="3571" y="5386"/>
                  </a:cubicBezTo>
                  <a:lnTo>
                    <a:pt x="3571" y="5386"/>
                  </a:lnTo>
                  <a:cubicBezTo>
                    <a:pt x="3659" y="4946"/>
                    <a:pt x="3847" y="2993"/>
                    <a:pt x="3938" y="1991"/>
                  </a:cubicBezTo>
                  <a:lnTo>
                    <a:pt x="3938" y="1991"/>
                  </a:lnTo>
                  <a:cubicBezTo>
                    <a:pt x="4024" y="1036"/>
                    <a:pt x="3864" y="405"/>
                    <a:pt x="3401" y="174"/>
                  </a:cubicBezTo>
                  <a:close/>
                </a:path>
              </a:pathLst>
            </a:custGeom>
            <a:solidFill>
              <a:srgbClr val="717171">
                <a:lumMod val="9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7" name="Freeform 186">
              <a:extLst>
                <a:ext uri="{FF2B5EF4-FFF2-40B4-BE49-F238E27FC236}">
                  <a16:creationId xmlns:a16="http://schemas.microsoft.com/office/drawing/2014/main" id="{5DA12A46-505D-F48C-B254-A1C580D7698F}"/>
                </a:ext>
              </a:extLst>
            </p:cNvPr>
            <p:cNvSpPr>
              <a:spLocks/>
            </p:cNvSpPr>
            <p:nvPr/>
          </p:nvSpPr>
          <p:spPr bwMode="auto">
            <a:xfrm>
              <a:off x="14481547" y="6541169"/>
              <a:ext cx="1690737" cy="3666624"/>
            </a:xfrm>
            <a:custGeom>
              <a:avLst/>
              <a:gdLst>
                <a:gd name="T0" fmla="*/ 2588 w 2589"/>
                <a:gd name="T1" fmla="*/ 4615 h 5615"/>
                <a:gd name="T2" fmla="*/ 0 w 2589"/>
                <a:gd name="T3" fmla="*/ 5614 h 5615"/>
                <a:gd name="T4" fmla="*/ 0 w 2589"/>
                <a:gd name="T5" fmla="*/ 998 h 5615"/>
                <a:gd name="T6" fmla="*/ 2588 w 2589"/>
                <a:gd name="T7" fmla="*/ 0 h 5615"/>
                <a:gd name="T8" fmla="*/ 2588 w 2589"/>
                <a:gd name="T9" fmla="*/ 4615 h 5615"/>
              </a:gdLst>
              <a:ahLst/>
              <a:cxnLst>
                <a:cxn ang="0">
                  <a:pos x="T0" y="T1"/>
                </a:cxn>
                <a:cxn ang="0">
                  <a:pos x="T2" y="T3"/>
                </a:cxn>
                <a:cxn ang="0">
                  <a:pos x="T4" y="T5"/>
                </a:cxn>
                <a:cxn ang="0">
                  <a:pos x="T6" y="T7"/>
                </a:cxn>
                <a:cxn ang="0">
                  <a:pos x="T8" y="T9"/>
                </a:cxn>
              </a:cxnLst>
              <a:rect l="0" t="0" r="r" b="b"/>
              <a:pathLst>
                <a:path w="2589" h="5615">
                  <a:moveTo>
                    <a:pt x="2588" y="4615"/>
                  </a:moveTo>
                  <a:lnTo>
                    <a:pt x="0" y="5614"/>
                  </a:lnTo>
                  <a:lnTo>
                    <a:pt x="0" y="998"/>
                  </a:lnTo>
                  <a:lnTo>
                    <a:pt x="2588" y="0"/>
                  </a:lnTo>
                  <a:lnTo>
                    <a:pt x="2588" y="4615"/>
                  </a:lnTo>
                </a:path>
              </a:pathLst>
            </a:custGeom>
            <a:solidFill>
              <a:srgbClr val="FFFFFF">
                <a:lumMod val="8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8" name="Freeform 187">
              <a:extLst>
                <a:ext uri="{FF2B5EF4-FFF2-40B4-BE49-F238E27FC236}">
                  <a16:creationId xmlns:a16="http://schemas.microsoft.com/office/drawing/2014/main" id="{911A3A78-3801-B398-4FD6-1C9A767482D0}"/>
                </a:ext>
              </a:extLst>
            </p:cNvPr>
            <p:cNvSpPr>
              <a:spLocks/>
            </p:cNvSpPr>
            <p:nvPr/>
          </p:nvSpPr>
          <p:spPr bwMode="auto">
            <a:xfrm>
              <a:off x="12929064" y="11218780"/>
              <a:ext cx="2635478" cy="1385425"/>
            </a:xfrm>
            <a:custGeom>
              <a:avLst/>
              <a:gdLst>
                <a:gd name="T0" fmla="*/ 3967 w 4034"/>
                <a:gd name="T1" fmla="*/ 1755 h 2120"/>
                <a:gd name="T2" fmla="*/ 2983 w 4034"/>
                <a:gd name="T3" fmla="*/ 1014 h 2120"/>
                <a:gd name="T4" fmla="*/ 2983 w 4034"/>
                <a:gd name="T5" fmla="*/ 1014 h 2120"/>
                <a:gd name="T6" fmla="*/ 2997 w 4034"/>
                <a:gd name="T7" fmla="*/ 658 h 2120"/>
                <a:gd name="T8" fmla="*/ 3834 w 4034"/>
                <a:gd name="T9" fmla="*/ 132 h 2120"/>
                <a:gd name="T10" fmla="*/ 3834 w 4034"/>
                <a:gd name="T11" fmla="*/ 132 h 2120"/>
                <a:gd name="T12" fmla="*/ 3644 w 4034"/>
                <a:gd name="T13" fmla="*/ 12 h 2120"/>
                <a:gd name="T14" fmla="*/ 3644 w 4034"/>
                <a:gd name="T15" fmla="*/ 12 h 2120"/>
                <a:gd name="T16" fmla="*/ 2261 w 4034"/>
                <a:gd name="T17" fmla="*/ 485 h 2120"/>
                <a:gd name="T18" fmla="*/ 2261 w 4034"/>
                <a:gd name="T19" fmla="*/ 485 h 2120"/>
                <a:gd name="T20" fmla="*/ 2012 w 4034"/>
                <a:gd name="T21" fmla="*/ 451 h 2120"/>
                <a:gd name="T22" fmla="*/ 2012 w 4034"/>
                <a:gd name="T23" fmla="*/ 451 h 2120"/>
                <a:gd name="T24" fmla="*/ 1902 w 4034"/>
                <a:gd name="T25" fmla="*/ 457 h 2120"/>
                <a:gd name="T26" fmla="*/ 1905 w 4034"/>
                <a:gd name="T27" fmla="*/ 452 h 2120"/>
                <a:gd name="T28" fmla="*/ 1905 w 4034"/>
                <a:gd name="T29" fmla="*/ 452 h 2120"/>
                <a:gd name="T30" fmla="*/ 590 w 4034"/>
                <a:gd name="T31" fmla="*/ 51 h 2120"/>
                <a:gd name="T32" fmla="*/ 590 w 4034"/>
                <a:gd name="T33" fmla="*/ 51 h 2120"/>
                <a:gd name="T34" fmla="*/ 371 w 4034"/>
                <a:gd name="T35" fmla="*/ 255 h 2120"/>
                <a:gd name="T36" fmla="*/ 1117 w 4034"/>
                <a:gd name="T37" fmla="*/ 630 h 2120"/>
                <a:gd name="T38" fmla="*/ 1117 w 4034"/>
                <a:gd name="T39" fmla="*/ 630 h 2120"/>
                <a:gd name="T40" fmla="*/ 1150 w 4034"/>
                <a:gd name="T41" fmla="*/ 995 h 2120"/>
                <a:gd name="T42" fmla="*/ 65 w 4034"/>
                <a:gd name="T43" fmla="*/ 1812 h 2120"/>
                <a:gd name="T44" fmla="*/ 65 w 4034"/>
                <a:gd name="T45" fmla="*/ 1812 h 2120"/>
                <a:gd name="T46" fmla="*/ 123 w 4034"/>
                <a:gd name="T47" fmla="*/ 2080 h 2120"/>
                <a:gd name="T48" fmla="*/ 123 w 4034"/>
                <a:gd name="T49" fmla="*/ 2080 h 2120"/>
                <a:gd name="T50" fmla="*/ 338 w 4034"/>
                <a:gd name="T51" fmla="*/ 2054 h 2120"/>
                <a:gd name="T52" fmla="*/ 1578 w 4034"/>
                <a:gd name="T53" fmla="*/ 1480 h 2120"/>
                <a:gd name="T54" fmla="*/ 1578 w 4034"/>
                <a:gd name="T55" fmla="*/ 1480 h 2120"/>
                <a:gd name="T56" fmla="*/ 2610 w 4034"/>
                <a:gd name="T57" fmla="*/ 1484 h 2120"/>
                <a:gd name="T58" fmla="*/ 3695 w 4034"/>
                <a:gd name="T59" fmla="*/ 1997 h 2120"/>
                <a:gd name="T60" fmla="*/ 3695 w 4034"/>
                <a:gd name="T61" fmla="*/ 1997 h 2120"/>
                <a:gd name="T62" fmla="*/ 3910 w 4034"/>
                <a:gd name="T63" fmla="*/ 2023 h 2120"/>
                <a:gd name="T64" fmla="*/ 3910 w 4034"/>
                <a:gd name="T65" fmla="*/ 2023 h 2120"/>
                <a:gd name="T66" fmla="*/ 3967 w 4034"/>
                <a:gd name="T67" fmla="*/ 1755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4" h="2120">
                  <a:moveTo>
                    <a:pt x="3967" y="1755"/>
                  </a:moveTo>
                  <a:lnTo>
                    <a:pt x="2983" y="1014"/>
                  </a:lnTo>
                  <a:lnTo>
                    <a:pt x="2983" y="1014"/>
                  </a:lnTo>
                  <a:cubicBezTo>
                    <a:pt x="2861" y="923"/>
                    <a:pt x="2869" y="738"/>
                    <a:pt x="2997" y="658"/>
                  </a:cubicBezTo>
                  <a:lnTo>
                    <a:pt x="3834" y="132"/>
                  </a:lnTo>
                  <a:lnTo>
                    <a:pt x="3834" y="132"/>
                  </a:lnTo>
                  <a:cubicBezTo>
                    <a:pt x="3834" y="132"/>
                    <a:pt x="3816" y="26"/>
                    <a:pt x="3644" y="12"/>
                  </a:cubicBezTo>
                  <a:lnTo>
                    <a:pt x="3644" y="12"/>
                  </a:lnTo>
                  <a:cubicBezTo>
                    <a:pt x="3485" y="0"/>
                    <a:pt x="2419" y="422"/>
                    <a:pt x="2261" y="485"/>
                  </a:cubicBezTo>
                  <a:lnTo>
                    <a:pt x="2261" y="485"/>
                  </a:lnTo>
                  <a:cubicBezTo>
                    <a:pt x="2187" y="463"/>
                    <a:pt x="2102" y="451"/>
                    <a:pt x="2012" y="451"/>
                  </a:cubicBezTo>
                  <a:lnTo>
                    <a:pt x="2012" y="451"/>
                  </a:lnTo>
                  <a:cubicBezTo>
                    <a:pt x="1974" y="451"/>
                    <a:pt x="1938" y="453"/>
                    <a:pt x="1902" y="457"/>
                  </a:cubicBezTo>
                  <a:lnTo>
                    <a:pt x="1905" y="452"/>
                  </a:lnTo>
                  <a:lnTo>
                    <a:pt x="1905" y="452"/>
                  </a:lnTo>
                  <a:cubicBezTo>
                    <a:pt x="1905" y="452"/>
                    <a:pt x="781" y="3"/>
                    <a:pt x="590" y="51"/>
                  </a:cubicBezTo>
                  <a:lnTo>
                    <a:pt x="590" y="51"/>
                  </a:lnTo>
                  <a:cubicBezTo>
                    <a:pt x="399" y="98"/>
                    <a:pt x="371" y="255"/>
                    <a:pt x="371" y="255"/>
                  </a:cubicBezTo>
                  <a:lnTo>
                    <a:pt x="1117" y="630"/>
                  </a:lnTo>
                  <a:lnTo>
                    <a:pt x="1117" y="630"/>
                  </a:lnTo>
                  <a:cubicBezTo>
                    <a:pt x="1261" y="702"/>
                    <a:pt x="1278" y="899"/>
                    <a:pt x="1150" y="995"/>
                  </a:cubicBezTo>
                  <a:lnTo>
                    <a:pt x="65" y="1812"/>
                  </a:lnTo>
                  <a:lnTo>
                    <a:pt x="65" y="1812"/>
                  </a:lnTo>
                  <a:cubicBezTo>
                    <a:pt x="0" y="1901"/>
                    <a:pt x="27" y="2026"/>
                    <a:pt x="123" y="2080"/>
                  </a:cubicBezTo>
                  <a:lnTo>
                    <a:pt x="123" y="2080"/>
                  </a:lnTo>
                  <a:cubicBezTo>
                    <a:pt x="193" y="2119"/>
                    <a:pt x="280" y="2108"/>
                    <a:pt x="338" y="2054"/>
                  </a:cubicBezTo>
                  <a:lnTo>
                    <a:pt x="1578" y="1480"/>
                  </a:lnTo>
                  <a:lnTo>
                    <a:pt x="1578" y="1480"/>
                  </a:lnTo>
                  <a:cubicBezTo>
                    <a:pt x="1906" y="1328"/>
                    <a:pt x="2284" y="1330"/>
                    <a:pt x="2610" y="1484"/>
                  </a:cubicBezTo>
                  <a:lnTo>
                    <a:pt x="3695" y="1997"/>
                  </a:lnTo>
                  <a:lnTo>
                    <a:pt x="3695" y="1997"/>
                  </a:lnTo>
                  <a:cubicBezTo>
                    <a:pt x="3754" y="2051"/>
                    <a:pt x="3841" y="2062"/>
                    <a:pt x="3910" y="2023"/>
                  </a:cubicBezTo>
                  <a:lnTo>
                    <a:pt x="3910" y="2023"/>
                  </a:lnTo>
                  <a:cubicBezTo>
                    <a:pt x="4006" y="1969"/>
                    <a:pt x="4033" y="1844"/>
                    <a:pt x="3967" y="1755"/>
                  </a:cubicBezTo>
                </a:path>
              </a:pathLst>
            </a:custGeom>
            <a:solidFill>
              <a:srgbClr val="FFFFFF">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09" name="Freeform 106">
              <a:extLst>
                <a:ext uri="{FF2B5EF4-FFF2-40B4-BE49-F238E27FC236}">
                  <a16:creationId xmlns:a16="http://schemas.microsoft.com/office/drawing/2014/main" id="{6AE8391F-EEC2-9BA6-2267-6D2E0FEF2406}"/>
                </a:ext>
              </a:extLst>
            </p:cNvPr>
            <p:cNvSpPr>
              <a:spLocks/>
            </p:cNvSpPr>
            <p:nvPr/>
          </p:nvSpPr>
          <p:spPr bwMode="auto">
            <a:xfrm>
              <a:off x="14118630" y="10743529"/>
              <a:ext cx="249931" cy="981537"/>
            </a:xfrm>
            <a:custGeom>
              <a:avLst/>
              <a:gdLst>
                <a:gd name="connsiteX0" fmla="*/ 0 w 249931"/>
                <a:gd name="connsiteY0" fmla="*/ 0 h 981537"/>
                <a:gd name="connsiteX1" fmla="*/ 249931 w 249931"/>
                <a:gd name="connsiteY1" fmla="*/ 0 h 981537"/>
                <a:gd name="connsiteX2" fmla="*/ 249931 w 249931"/>
                <a:gd name="connsiteY2" fmla="*/ 912405 h 981537"/>
                <a:gd name="connsiteX3" fmla="*/ 249262 w 249931"/>
                <a:gd name="connsiteY3" fmla="*/ 912405 h 981537"/>
                <a:gd name="connsiteX4" fmla="*/ 249931 w 249931"/>
                <a:gd name="connsiteY4" fmla="*/ 914174 h 981537"/>
                <a:gd name="connsiteX5" fmla="*/ 124965 w 249931"/>
                <a:gd name="connsiteY5" fmla="*/ 981537 h 981537"/>
                <a:gd name="connsiteX6" fmla="*/ 0 w 249931"/>
                <a:gd name="connsiteY6" fmla="*/ 914174 h 981537"/>
                <a:gd name="connsiteX7" fmla="*/ 669 w 249931"/>
                <a:gd name="connsiteY7" fmla="*/ 912405 h 981537"/>
                <a:gd name="connsiteX8" fmla="*/ 0 w 249931"/>
                <a:gd name="connsiteY8" fmla="*/ 912405 h 9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1" h="981537">
                  <a:moveTo>
                    <a:pt x="0" y="0"/>
                  </a:moveTo>
                  <a:lnTo>
                    <a:pt x="249931" y="0"/>
                  </a:lnTo>
                  <a:lnTo>
                    <a:pt x="249931" y="912405"/>
                  </a:lnTo>
                  <a:lnTo>
                    <a:pt x="249262" y="912405"/>
                  </a:lnTo>
                  <a:lnTo>
                    <a:pt x="249931" y="914174"/>
                  </a:lnTo>
                  <a:cubicBezTo>
                    <a:pt x="249931" y="951094"/>
                    <a:pt x="193664" y="981537"/>
                    <a:pt x="124965" y="981537"/>
                  </a:cubicBezTo>
                  <a:cubicBezTo>
                    <a:pt x="56267" y="981537"/>
                    <a:pt x="0" y="951094"/>
                    <a:pt x="0" y="914174"/>
                  </a:cubicBezTo>
                  <a:lnTo>
                    <a:pt x="669" y="912405"/>
                  </a:lnTo>
                  <a:lnTo>
                    <a:pt x="0" y="912405"/>
                  </a:lnTo>
                  <a:close/>
                </a:path>
              </a:pathLst>
            </a:custGeom>
            <a:solidFill>
              <a:srgbClr val="FFFFFF">
                <a:lumMod val="85000"/>
              </a:srgbClr>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0" name="Freeform 190">
              <a:extLst>
                <a:ext uri="{FF2B5EF4-FFF2-40B4-BE49-F238E27FC236}">
                  <a16:creationId xmlns:a16="http://schemas.microsoft.com/office/drawing/2014/main" id="{4E589C1B-F162-DF87-8E4C-62A590027156}"/>
                </a:ext>
              </a:extLst>
            </p:cNvPr>
            <p:cNvSpPr>
              <a:spLocks/>
            </p:cNvSpPr>
            <p:nvPr/>
          </p:nvSpPr>
          <p:spPr bwMode="auto">
            <a:xfrm>
              <a:off x="12295397" y="9793029"/>
              <a:ext cx="3090565" cy="1117557"/>
            </a:xfrm>
            <a:custGeom>
              <a:avLst/>
              <a:gdLst>
                <a:gd name="T0" fmla="*/ 2591 w 4732"/>
                <a:gd name="T1" fmla="*/ 1003 h 1713"/>
                <a:gd name="T2" fmla="*/ 0 w 4732"/>
                <a:gd name="T3" fmla="*/ 0 h 1713"/>
                <a:gd name="T4" fmla="*/ 0 w 4732"/>
                <a:gd name="T5" fmla="*/ 0 h 1713"/>
                <a:gd name="T6" fmla="*/ 1588 w 4732"/>
                <a:gd name="T7" fmla="*/ 1397 h 1713"/>
                <a:gd name="T8" fmla="*/ 1588 w 4732"/>
                <a:gd name="T9" fmla="*/ 1397 h 1713"/>
                <a:gd name="T10" fmla="*/ 3503 w 4732"/>
                <a:gd name="T11" fmla="*/ 1577 h 1713"/>
                <a:gd name="T12" fmla="*/ 3503 w 4732"/>
                <a:gd name="T13" fmla="*/ 1577 h 1713"/>
                <a:gd name="T14" fmla="*/ 4731 w 4732"/>
                <a:gd name="T15" fmla="*/ 980 h 1713"/>
                <a:gd name="T16" fmla="*/ 2591 w 4732"/>
                <a:gd name="T17" fmla="*/ 100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2" h="1713">
                  <a:moveTo>
                    <a:pt x="2591" y="1003"/>
                  </a:moveTo>
                  <a:lnTo>
                    <a:pt x="0" y="0"/>
                  </a:lnTo>
                  <a:lnTo>
                    <a:pt x="0" y="0"/>
                  </a:lnTo>
                  <a:cubicBezTo>
                    <a:pt x="0" y="0"/>
                    <a:pt x="777" y="1082"/>
                    <a:pt x="1588" y="1397"/>
                  </a:cubicBezTo>
                  <a:lnTo>
                    <a:pt x="1588" y="1397"/>
                  </a:lnTo>
                  <a:cubicBezTo>
                    <a:pt x="2400" y="1712"/>
                    <a:pt x="3019" y="1689"/>
                    <a:pt x="3503" y="1577"/>
                  </a:cubicBezTo>
                  <a:lnTo>
                    <a:pt x="3503" y="1577"/>
                  </a:lnTo>
                  <a:cubicBezTo>
                    <a:pt x="4207" y="1413"/>
                    <a:pt x="4731" y="980"/>
                    <a:pt x="4731" y="980"/>
                  </a:cubicBezTo>
                  <a:lnTo>
                    <a:pt x="2591" y="1003"/>
                  </a:lnTo>
                </a:path>
              </a:pathLst>
            </a:custGeom>
            <a:solidFill>
              <a:srgbClr val="FFFFFF">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1" name="Freeform 191">
              <a:extLst>
                <a:ext uri="{FF2B5EF4-FFF2-40B4-BE49-F238E27FC236}">
                  <a16:creationId xmlns:a16="http://schemas.microsoft.com/office/drawing/2014/main" id="{B59D0F76-5F28-1584-A3EB-E665B2655873}"/>
                </a:ext>
              </a:extLst>
            </p:cNvPr>
            <p:cNvSpPr>
              <a:spLocks/>
            </p:cNvSpPr>
            <p:nvPr/>
          </p:nvSpPr>
          <p:spPr bwMode="auto">
            <a:xfrm>
              <a:off x="13816197" y="6198413"/>
              <a:ext cx="2661399" cy="4582562"/>
            </a:xfrm>
            <a:custGeom>
              <a:avLst/>
              <a:gdLst>
                <a:gd name="T0" fmla="*/ 3499 w 4073"/>
                <a:gd name="T1" fmla="*/ 2055 h 7014"/>
                <a:gd name="T2" fmla="*/ 3499 w 4073"/>
                <a:gd name="T3" fmla="*/ 2055 h 7014"/>
                <a:gd name="T4" fmla="*/ 3318 w 4073"/>
                <a:gd name="T5" fmla="*/ 4628 h 7014"/>
                <a:gd name="T6" fmla="*/ 3318 w 4073"/>
                <a:gd name="T7" fmla="*/ 4628 h 7014"/>
                <a:gd name="T8" fmla="*/ 1971 w 4073"/>
                <a:gd name="T9" fmla="*/ 5611 h 7014"/>
                <a:gd name="T10" fmla="*/ 1971 w 4073"/>
                <a:gd name="T11" fmla="*/ 5611 h 7014"/>
                <a:gd name="T12" fmla="*/ 1275 w 4073"/>
                <a:gd name="T13" fmla="*/ 4945 h 7014"/>
                <a:gd name="T14" fmla="*/ 1275 w 4073"/>
                <a:gd name="T15" fmla="*/ 4945 h 7014"/>
                <a:gd name="T16" fmla="*/ 1215 w 4073"/>
                <a:gd name="T17" fmla="*/ 2922 h 7014"/>
                <a:gd name="T18" fmla="*/ 1215 w 4073"/>
                <a:gd name="T19" fmla="*/ 2922 h 7014"/>
                <a:gd name="T20" fmla="*/ 1647 w 4073"/>
                <a:gd name="T21" fmla="*/ 1627 h 7014"/>
                <a:gd name="T22" fmla="*/ 1647 w 4073"/>
                <a:gd name="T23" fmla="*/ 1627 h 7014"/>
                <a:gd name="T24" fmla="*/ 3141 w 4073"/>
                <a:gd name="T25" fmla="*/ 1011 h 7014"/>
                <a:gd name="T26" fmla="*/ 3141 w 4073"/>
                <a:gd name="T27" fmla="*/ 1011 h 7014"/>
                <a:gd name="T28" fmla="*/ 3499 w 4073"/>
                <a:gd name="T29" fmla="*/ 2055 h 7014"/>
                <a:gd name="T30" fmla="*/ 3448 w 4073"/>
                <a:gd name="T31" fmla="*/ 174 h 7014"/>
                <a:gd name="T32" fmla="*/ 3448 w 4073"/>
                <a:gd name="T33" fmla="*/ 174 h 7014"/>
                <a:gd name="T34" fmla="*/ 1267 w 4073"/>
                <a:gd name="T35" fmla="*/ 1074 h 7014"/>
                <a:gd name="T36" fmla="*/ 1267 w 4073"/>
                <a:gd name="T37" fmla="*/ 1074 h 7014"/>
                <a:gd name="T38" fmla="*/ 636 w 4073"/>
                <a:gd name="T39" fmla="*/ 2965 h 7014"/>
                <a:gd name="T40" fmla="*/ 636 w 4073"/>
                <a:gd name="T41" fmla="*/ 2965 h 7014"/>
                <a:gd name="T42" fmla="*/ 670 w 4073"/>
                <a:gd name="T43" fmla="*/ 5641 h 7014"/>
                <a:gd name="T44" fmla="*/ 670 w 4073"/>
                <a:gd name="T45" fmla="*/ 5641 h 7014"/>
                <a:gd name="T46" fmla="*/ 0 w 4073"/>
                <a:gd name="T47" fmla="*/ 6413 h 7014"/>
                <a:gd name="T48" fmla="*/ 0 w 4073"/>
                <a:gd name="T49" fmla="*/ 6413 h 7014"/>
                <a:gd name="T50" fmla="*/ 1850 w 4073"/>
                <a:gd name="T51" fmla="*/ 6837 h 7014"/>
                <a:gd name="T52" fmla="*/ 1850 w 4073"/>
                <a:gd name="T53" fmla="*/ 6837 h 7014"/>
                <a:gd name="T54" fmla="*/ 3618 w 4073"/>
                <a:gd name="T55" fmla="*/ 5386 h 7014"/>
                <a:gd name="T56" fmla="*/ 3618 w 4073"/>
                <a:gd name="T57" fmla="*/ 5386 h 7014"/>
                <a:gd name="T58" fmla="*/ 3985 w 4073"/>
                <a:gd name="T59" fmla="*/ 1991 h 7014"/>
                <a:gd name="T60" fmla="*/ 3985 w 4073"/>
                <a:gd name="T61" fmla="*/ 1991 h 7014"/>
                <a:gd name="T62" fmla="*/ 3448 w 4073"/>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3" h="7014">
                  <a:moveTo>
                    <a:pt x="3499" y="2055"/>
                  </a:moveTo>
                  <a:lnTo>
                    <a:pt x="3499" y="2055"/>
                  </a:lnTo>
                  <a:cubicBezTo>
                    <a:pt x="3437" y="2741"/>
                    <a:pt x="3378" y="4326"/>
                    <a:pt x="3318" y="4628"/>
                  </a:cubicBezTo>
                  <a:lnTo>
                    <a:pt x="3318" y="4628"/>
                  </a:lnTo>
                  <a:cubicBezTo>
                    <a:pt x="3249" y="4970"/>
                    <a:pt x="2460" y="5315"/>
                    <a:pt x="1971" y="5611"/>
                  </a:cubicBezTo>
                  <a:lnTo>
                    <a:pt x="1971" y="5611"/>
                  </a:lnTo>
                  <a:cubicBezTo>
                    <a:pt x="1336" y="5997"/>
                    <a:pt x="1289" y="5377"/>
                    <a:pt x="1275" y="4945"/>
                  </a:cubicBezTo>
                  <a:lnTo>
                    <a:pt x="1275" y="4945"/>
                  </a:lnTo>
                  <a:cubicBezTo>
                    <a:pt x="1261" y="4514"/>
                    <a:pt x="1257" y="3450"/>
                    <a:pt x="1215" y="2922"/>
                  </a:cubicBezTo>
                  <a:lnTo>
                    <a:pt x="1215" y="2922"/>
                  </a:lnTo>
                  <a:cubicBezTo>
                    <a:pt x="1174" y="2395"/>
                    <a:pt x="1195" y="1975"/>
                    <a:pt x="1647" y="1627"/>
                  </a:cubicBezTo>
                  <a:lnTo>
                    <a:pt x="1647" y="1627"/>
                  </a:lnTo>
                  <a:cubicBezTo>
                    <a:pt x="2294" y="1131"/>
                    <a:pt x="2900" y="893"/>
                    <a:pt x="3141" y="1011"/>
                  </a:cubicBezTo>
                  <a:lnTo>
                    <a:pt x="3141" y="1011"/>
                  </a:lnTo>
                  <a:cubicBezTo>
                    <a:pt x="3457" y="1168"/>
                    <a:pt x="3559" y="1401"/>
                    <a:pt x="3499" y="2055"/>
                  </a:cubicBezTo>
                  <a:close/>
                  <a:moveTo>
                    <a:pt x="3448" y="174"/>
                  </a:moveTo>
                  <a:lnTo>
                    <a:pt x="3448" y="174"/>
                  </a:lnTo>
                  <a:cubicBezTo>
                    <a:pt x="3098" y="0"/>
                    <a:pt x="2213" y="349"/>
                    <a:pt x="1267" y="1074"/>
                  </a:cubicBezTo>
                  <a:lnTo>
                    <a:pt x="1267" y="1074"/>
                  </a:lnTo>
                  <a:cubicBezTo>
                    <a:pt x="606" y="1580"/>
                    <a:pt x="576" y="2195"/>
                    <a:pt x="636" y="2965"/>
                  </a:cubicBezTo>
                  <a:lnTo>
                    <a:pt x="636" y="2965"/>
                  </a:lnTo>
                  <a:cubicBezTo>
                    <a:pt x="696" y="3735"/>
                    <a:pt x="670" y="5011"/>
                    <a:pt x="670" y="5641"/>
                  </a:cubicBezTo>
                  <a:lnTo>
                    <a:pt x="670" y="5641"/>
                  </a:lnTo>
                  <a:cubicBezTo>
                    <a:pt x="670" y="6458"/>
                    <a:pt x="0" y="6413"/>
                    <a:pt x="0" y="6413"/>
                  </a:cubicBezTo>
                  <a:lnTo>
                    <a:pt x="0" y="6413"/>
                  </a:lnTo>
                  <a:cubicBezTo>
                    <a:pt x="570" y="7003"/>
                    <a:pt x="1424" y="7013"/>
                    <a:pt x="1850" y="6837"/>
                  </a:cubicBezTo>
                  <a:lnTo>
                    <a:pt x="1850" y="6837"/>
                  </a:lnTo>
                  <a:cubicBezTo>
                    <a:pt x="2622" y="6519"/>
                    <a:pt x="3518" y="5887"/>
                    <a:pt x="3618" y="5386"/>
                  </a:cubicBezTo>
                  <a:lnTo>
                    <a:pt x="3618" y="5386"/>
                  </a:lnTo>
                  <a:cubicBezTo>
                    <a:pt x="3706" y="4946"/>
                    <a:pt x="3893" y="2993"/>
                    <a:pt x="3985" y="1991"/>
                  </a:cubicBezTo>
                  <a:lnTo>
                    <a:pt x="3985" y="1991"/>
                  </a:lnTo>
                  <a:cubicBezTo>
                    <a:pt x="4072" y="1036"/>
                    <a:pt x="3911" y="405"/>
                    <a:pt x="3448" y="174"/>
                  </a:cubicBezTo>
                  <a:close/>
                </a:path>
              </a:pathLst>
            </a:custGeom>
            <a:solidFill>
              <a:srgbClr val="FFFFFF">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2" name="Freeform 109">
              <a:extLst>
                <a:ext uri="{FF2B5EF4-FFF2-40B4-BE49-F238E27FC236}">
                  <a16:creationId xmlns:a16="http://schemas.microsoft.com/office/drawing/2014/main" id="{55C7C0F5-4D9F-3DDA-0622-BB9CF5615CEF}"/>
                </a:ext>
              </a:extLst>
            </p:cNvPr>
            <p:cNvSpPr>
              <a:spLocks/>
            </p:cNvSpPr>
            <p:nvPr/>
          </p:nvSpPr>
          <p:spPr bwMode="auto">
            <a:xfrm>
              <a:off x="12378927" y="9084474"/>
              <a:ext cx="1341102" cy="1517268"/>
            </a:xfrm>
            <a:custGeom>
              <a:avLst/>
              <a:gdLst>
                <a:gd name="connsiteX0" fmla="*/ 717193 w 1341102"/>
                <a:gd name="connsiteY0" fmla="*/ 290912 h 1517268"/>
                <a:gd name="connsiteX1" fmla="*/ 891924 w 1341102"/>
                <a:gd name="connsiteY1" fmla="*/ 290912 h 1517268"/>
                <a:gd name="connsiteX2" fmla="*/ 891924 w 1341102"/>
                <a:gd name="connsiteY2" fmla="*/ 899519 h 1517268"/>
                <a:gd name="connsiteX3" fmla="*/ 1124029 w 1341102"/>
                <a:gd name="connsiteY3" fmla="*/ 1244962 h 1517268"/>
                <a:gd name="connsiteX4" fmla="*/ 1232258 w 1341102"/>
                <a:gd name="connsiteY4" fmla="*/ 1289367 h 1517268"/>
                <a:gd name="connsiteX5" fmla="*/ 1328099 w 1341102"/>
                <a:gd name="connsiteY5" fmla="*/ 1517268 h 1517268"/>
                <a:gd name="connsiteX6" fmla="*/ 1058179 w 1341102"/>
                <a:gd name="connsiteY6" fmla="*/ 1407562 h 1517268"/>
                <a:gd name="connsiteX7" fmla="*/ 717193 w 1341102"/>
                <a:gd name="connsiteY7" fmla="*/ 899519 h 1517268"/>
                <a:gd name="connsiteX8" fmla="*/ 0 w 1341102"/>
                <a:gd name="connsiteY8" fmla="*/ 0 h 1517268"/>
                <a:gd name="connsiteX9" fmla="*/ 174730 w 1341102"/>
                <a:gd name="connsiteY9" fmla="*/ 0 h 1517268"/>
                <a:gd name="connsiteX10" fmla="*/ 174730 w 1341102"/>
                <a:gd name="connsiteY10" fmla="*/ 608607 h 1517268"/>
                <a:gd name="connsiteX11" fmla="*/ 406835 w 1341102"/>
                <a:gd name="connsiteY11" fmla="*/ 954050 h 1517268"/>
                <a:gd name="connsiteX12" fmla="*/ 515063 w 1341102"/>
                <a:gd name="connsiteY12" fmla="*/ 997802 h 1517268"/>
                <a:gd name="connsiteX13" fmla="*/ 610904 w 1341102"/>
                <a:gd name="connsiteY13" fmla="*/ 1226356 h 1517268"/>
                <a:gd name="connsiteX14" fmla="*/ 340985 w 1341102"/>
                <a:gd name="connsiteY14" fmla="*/ 1115997 h 1517268"/>
                <a:gd name="connsiteX15" fmla="*/ 0 w 1341102"/>
                <a:gd name="connsiteY15" fmla="*/ 608607 h 151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1102" h="1517268">
                  <a:moveTo>
                    <a:pt x="717193" y="290912"/>
                  </a:moveTo>
                  <a:lnTo>
                    <a:pt x="891924" y="290912"/>
                  </a:lnTo>
                  <a:lnTo>
                    <a:pt x="891924" y="899519"/>
                  </a:lnTo>
                  <a:cubicBezTo>
                    <a:pt x="891924" y="1051018"/>
                    <a:pt x="983853" y="1188150"/>
                    <a:pt x="1124029" y="1244962"/>
                  </a:cubicBezTo>
                  <a:lnTo>
                    <a:pt x="1232258" y="1289367"/>
                  </a:lnTo>
                  <a:cubicBezTo>
                    <a:pt x="1321579" y="1325936"/>
                    <a:pt x="1364610" y="1427805"/>
                    <a:pt x="1328099" y="1517268"/>
                  </a:cubicBezTo>
                  <a:lnTo>
                    <a:pt x="1058179" y="1407562"/>
                  </a:lnTo>
                  <a:cubicBezTo>
                    <a:pt x="852153" y="1323323"/>
                    <a:pt x="717193" y="1122196"/>
                    <a:pt x="717193" y="899519"/>
                  </a:cubicBezTo>
                  <a:close/>
                  <a:moveTo>
                    <a:pt x="0" y="0"/>
                  </a:moveTo>
                  <a:lnTo>
                    <a:pt x="174730" y="0"/>
                  </a:lnTo>
                  <a:lnTo>
                    <a:pt x="174730" y="608607"/>
                  </a:lnTo>
                  <a:cubicBezTo>
                    <a:pt x="174730" y="760106"/>
                    <a:pt x="266659" y="897238"/>
                    <a:pt x="406835" y="954050"/>
                  </a:cubicBezTo>
                  <a:lnTo>
                    <a:pt x="515063" y="997802"/>
                  </a:lnTo>
                  <a:cubicBezTo>
                    <a:pt x="604384" y="1035024"/>
                    <a:pt x="647415" y="1136893"/>
                    <a:pt x="610904" y="1226356"/>
                  </a:cubicBezTo>
                  <a:lnTo>
                    <a:pt x="340985" y="1115997"/>
                  </a:lnTo>
                  <a:cubicBezTo>
                    <a:pt x="134960" y="1031759"/>
                    <a:pt x="0" y="831284"/>
                    <a:pt x="0" y="608607"/>
                  </a:cubicBezTo>
                  <a:close/>
                </a:path>
              </a:pathLst>
            </a:custGeom>
            <a:solidFill>
              <a:srgbClr val="FFFFFF">
                <a:lumMod val="85000"/>
              </a:srgbClr>
            </a:solidFill>
            <a:ln>
              <a:noFill/>
            </a:ln>
            <a:effec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3" name="Freeform 195">
              <a:extLst>
                <a:ext uri="{FF2B5EF4-FFF2-40B4-BE49-F238E27FC236}">
                  <a16:creationId xmlns:a16="http://schemas.microsoft.com/office/drawing/2014/main" id="{320CBC03-DD3A-4184-3047-B51693FBA79C}"/>
                </a:ext>
              </a:extLst>
            </p:cNvPr>
            <p:cNvSpPr>
              <a:spLocks/>
            </p:cNvSpPr>
            <p:nvPr/>
          </p:nvSpPr>
          <p:spPr bwMode="auto">
            <a:xfrm>
              <a:off x="13050037" y="9375386"/>
              <a:ext cx="270748" cy="135373"/>
            </a:xfrm>
            <a:custGeom>
              <a:avLst/>
              <a:gdLst>
                <a:gd name="T0" fmla="*/ 414 w 415"/>
                <a:gd name="T1" fmla="*/ 104 h 209"/>
                <a:gd name="T2" fmla="*/ 414 w 415"/>
                <a:gd name="T3" fmla="*/ 104 h 209"/>
                <a:gd name="T4" fmla="*/ 207 w 415"/>
                <a:gd name="T5" fmla="*/ 208 h 209"/>
                <a:gd name="T6" fmla="*/ 207 w 415"/>
                <a:gd name="T7" fmla="*/ 208 h 209"/>
                <a:gd name="T8" fmla="*/ 0 w 415"/>
                <a:gd name="T9" fmla="*/ 104 h 209"/>
                <a:gd name="T10" fmla="*/ 0 w 415"/>
                <a:gd name="T11" fmla="*/ 104 h 209"/>
                <a:gd name="T12" fmla="*/ 207 w 415"/>
                <a:gd name="T13" fmla="*/ 0 h 209"/>
                <a:gd name="T14" fmla="*/ 207 w 415"/>
                <a:gd name="T15" fmla="*/ 0 h 209"/>
                <a:gd name="T16" fmla="*/ 414 w 415"/>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209">
                  <a:moveTo>
                    <a:pt x="414" y="104"/>
                  </a:moveTo>
                  <a:lnTo>
                    <a:pt x="414" y="104"/>
                  </a:lnTo>
                  <a:cubicBezTo>
                    <a:pt x="414" y="161"/>
                    <a:pt x="321" y="208"/>
                    <a:pt x="207" y="208"/>
                  </a:cubicBezTo>
                  <a:lnTo>
                    <a:pt x="207" y="208"/>
                  </a:lnTo>
                  <a:cubicBezTo>
                    <a:pt x="92" y="208"/>
                    <a:pt x="0" y="161"/>
                    <a:pt x="0" y="104"/>
                  </a:cubicBezTo>
                  <a:lnTo>
                    <a:pt x="0" y="104"/>
                  </a:lnTo>
                  <a:cubicBezTo>
                    <a:pt x="0" y="47"/>
                    <a:pt x="92" y="0"/>
                    <a:pt x="207" y="0"/>
                  </a:cubicBezTo>
                  <a:lnTo>
                    <a:pt x="207" y="0"/>
                  </a:lnTo>
                  <a:cubicBezTo>
                    <a:pt x="321" y="0"/>
                    <a:pt x="414" y="47"/>
                    <a:pt x="414"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4" name="Freeform 111">
              <a:extLst>
                <a:ext uri="{FF2B5EF4-FFF2-40B4-BE49-F238E27FC236}">
                  <a16:creationId xmlns:a16="http://schemas.microsoft.com/office/drawing/2014/main" id="{FBA3F90F-6744-D080-DCBD-7DBE1427727F}"/>
                </a:ext>
              </a:extLst>
            </p:cNvPr>
            <p:cNvSpPr>
              <a:spLocks/>
            </p:cNvSpPr>
            <p:nvPr/>
          </p:nvSpPr>
          <p:spPr bwMode="auto">
            <a:xfrm>
              <a:off x="12338604" y="8508414"/>
              <a:ext cx="978649" cy="926803"/>
            </a:xfrm>
            <a:custGeom>
              <a:avLst/>
              <a:gdLst>
                <a:gd name="connsiteX0" fmla="*/ 711432 w 978649"/>
                <a:gd name="connsiteY0" fmla="*/ 336997 h 926803"/>
                <a:gd name="connsiteX1" fmla="*/ 978649 w 978649"/>
                <a:gd name="connsiteY1" fmla="*/ 336997 h 926803"/>
                <a:gd name="connsiteX2" fmla="*/ 978649 w 978649"/>
                <a:gd name="connsiteY2" fmla="*/ 926803 h 926803"/>
                <a:gd name="connsiteX3" fmla="*/ 711432 w 978649"/>
                <a:gd name="connsiteY3" fmla="*/ 926803 h 926803"/>
                <a:gd name="connsiteX4" fmla="*/ 0 w 978649"/>
                <a:gd name="connsiteY4" fmla="*/ 0 h 926803"/>
                <a:gd name="connsiteX5" fmla="*/ 267215 w 978649"/>
                <a:gd name="connsiteY5" fmla="*/ 0 h 926803"/>
                <a:gd name="connsiteX6" fmla="*/ 267215 w 978649"/>
                <a:gd name="connsiteY6" fmla="*/ 589808 h 926803"/>
                <a:gd name="connsiteX7" fmla="*/ 0 w 978649"/>
                <a:gd name="connsiteY7" fmla="*/ 589808 h 92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49" h="926803">
                  <a:moveTo>
                    <a:pt x="711432" y="336997"/>
                  </a:moveTo>
                  <a:lnTo>
                    <a:pt x="978649" y="336997"/>
                  </a:lnTo>
                  <a:lnTo>
                    <a:pt x="978649" y="926803"/>
                  </a:lnTo>
                  <a:lnTo>
                    <a:pt x="711432" y="926803"/>
                  </a:lnTo>
                  <a:close/>
                  <a:moveTo>
                    <a:pt x="0" y="0"/>
                  </a:moveTo>
                  <a:lnTo>
                    <a:pt x="267215" y="0"/>
                  </a:lnTo>
                  <a:lnTo>
                    <a:pt x="267215" y="589808"/>
                  </a:lnTo>
                  <a:lnTo>
                    <a:pt x="0" y="589808"/>
                  </a:ln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5" name="Freeform 197">
              <a:extLst>
                <a:ext uri="{FF2B5EF4-FFF2-40B4-BE49-F238E27FC236}">
                  <a16:creationId xmlns:a16="http://schemas.microsoft.com/office/drawing/2014/main" id="{ED8971F3-690B-EBEC-E3F3-556FA74BB56B}"/>
                </a:ext>
              </a:extLst>
            </p:cNvPr>
            <p:cNvSpPr>
              <a:spLocks/>
            </p:cNvSpPr>
            <p:nvPr/>
          </p:nvSpPr>
          <p:spPr bwMode="auto">
            <a:xfrm>
              <a:off x="12338604" y="9038391"/>
              <a:ext cx="270748" cy="135375"/>
            </a:xfrm>
            <a:custGeom>
              <a:avLst/>
              <a:gdLst>
                <a:gd name="T0" fmla="*/ 415 w 416"/>
                <a:gd name="T1" fmla="*/ 104 h 209"/>
                <a:gd name="T2" fmla="*/ 415 w 416"/>
                <a:gd name="T3" fmla="*/ 104 h 209"/>
                <a:gd name="T4" fmla="*/ 207 w 416"/>
                <a:gd name="T5" fmla="*/ 208 h 209"/>
                <a:gd name="T6" fmla="*/ 207 w 416"/>
                <a:gd name="T7" fmla="*/ 208 h 209"/>
                <a:gd name="T8" fmla="*/ 0 w 416"/>
                <a:gd name="T9" fmla="*/ 104 h 209"/>
                <a:gd name="T10" fmla="*/ 0 w 416"/>
                <a:gd name="T11" fmla="*/ 104 h 209"/>
                <a:gd name="T12" fmla="*/ 207 w 416"/>
                <a:gd name="T13" fmla="*/ 0 h 209"/>
                <a:gd name="T14" fmla="*/ 207 w 416"/>
                <a:gd name="T15" fmla="*/ 0 h 209"/>
                <a:gd name="T16" fmla="*/ 415 w 416"/>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09">
                  <a:moveTo>
                    <a:pt x="415" y="104"/>
                  </a:moveTo>
                  <a:lnTo>
                    <a:pt x="415" y="104"/>
                  </a:lnTo>
                  <a:cubicBezTo>
                    <a:pt x="415" y="161"/>
                    <a:pt x="322" y="208"/>
                    <a:pt x="207" y="208"/>
                  </a:cubicBezTo>
                  <a:lnTo>
                    <a:pt x="207" y="208"/>
                  </a:lnTo>
                  <a:cubicBezTo>
                    <a:pt x="93" y="208"/>
                    <a:pt x="0" y="161"/>
                    <a:pt x="0" y="104"/>
                  </a:cubicBezTo>
                  <a:lnTo>
                    <a:pt x="0" y="104"/>
                  </a:lnTo>
                  <a:cubicBezTo>
                    <a:pt x="0" y="47"/>
                    <a:pt x="93" y="0"/>
                    <a:pt x="207" y="0"/>
                  </a:cubicBezTo>
                  <a:lnTo>
                    <a:pt x="207" y="0"/>
                  </a:lnTo>
                  <a:cubicBezTo>
                    <a:pt x="322" y="0"/>
                    <a:pt x="415" y="47"/>
                    <a:pt x="415"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6" name="Freeform 198">
              <a:extLst>
                <a:ext uri="{FF2B5EF4-FFF2-40B4-BE49-F238E27FC236}">
                  <a16:creationId xmlns:a16="http://schemas.microsoft.com/office/drawing/2014/main" id="{A40800C1-7C90-D672-370F-C8FF8BA0AEA0}"/>
                </a:ext>
              </a:extLst>
            </p:cNvPr>
            <p:cNvSpPr>
              <a:spLocks/>
            </p:cNvSpPr>
            <p:nvPr/>
          </p:nvSpPr>
          <p:spPr bwMode="auto">
            <a:xfrm>
              <a:off x="11920958" y="7978439"/>
              <a:ext cx="1797309" cy="1111797"/>
            </a:xfrm>
            <a:custGeom>
              <a:avLst/>
              <a:gdLst>
                <a:gd name="T0" fmla="*/ 570 w 2752"/>
                <a:gd name="T1" fmla="*/ 800 h 1702"/>
                <a:gd name="T2" fmla="*/ 570 w 2752"/>
                <a:gd name="T3" fmla="*/ 800 h 1702"/>
                <a:gd name="T4" fmla="*/ 160 w 2752"/>
                <a:gd name="T5" fmla="*/ 321 h 1702"/>
                <a:gd name="T6" fmla="*/ 160 w 2752"/>
                <a:gd name="T7" fmla="*/ 321 h 1702"/>
                <a:gd name="T8" fmla="*/ 1050 w 2752"/>
                <a:gd name="T9" fmla="*/ 50 h 1702"/>
                <a:gd name="T10" fmla="*/ 1050 w 2752"/>
                <a:gd name="T11" fmla="*/ 50 h 1702"/>
                <a:gd name="T12" fmla="*/ 2581 w 2752"/>
                <a:gd name="T13" fmla="*/ 991 h 1702"/>
                <a:gd name="T14" fmla="*/ 2581 w 2752"/>
                <a:gd name="T15" fmla="*/ 991 h 1702"/>
                <a:gd name="T16" fmla="*/ 2521 w 2752"/>
                <a:gd name="T17" fmla="*/ 1591 h 1702"/>
                <a:gd name="T18" fmla="*/ 2521 w 2752"/>
                <a:gd name="T19" fmla="*/ 1591 h 1702"/>
                <a:gd name="T20" fmla="*/ 1911 w 2752"/>
                <a:gd name="T21" fmla="*/ 1591 h 1702"/>
                <a:gd name="T22" fmla="*/ 1911 w 2752"/>
                <a:gd name="T23" fmla="*/ 1591 h 1702"/>
                <a:gd name="T24" fmla="*/ 570 w 2752"/>
                <a:gd name="T25" fmla="*/ 80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2" h="1702">
                  <a:moveTo>
                    <a:pt x="570" y="800"/>
                  </a:moveTo>
                  <a:lnTo>
                    <a:pt x="570" y="800"/>
                  </a:lnTo>
                  <a:cubicBezTo>
                    <a:pt x="320" y="672"/>
                    <a:pt x="0" y="561"/>
                    <a:pt x="160" y="321"/>
                  </a:cubicBezTo>
                  <a:lnTo>
                    <a:pt x="160" y="321"/>
                  </a:lnTo>
                  <a:cubicBezTo>
                    <a:pt x="309" y="95"/>
                    <a:pt x="690" y="0"/>
                    <a:pt x="1050" y="50"/>
                  </a:cubicBezTo>
                  <a:lnTo>
                    <a:pt x="1050" y="50"/>
                  </a:lnTo>
                  <a:cubicBezTo>
                    <a:pt x="1482" y="110"/>
                    <a:pt x="2411" y="780"/>
                    <a:pt x="2581" y="991"/>
                  </a:cubicBezTo>
                  <a:lnTo>
                    <a:pt x="2581" y="991"/>
                  </a:lnTo>
                  <a:cubicBezTo>
                    <a:pt x="2751" y="1201"/>
                    <a:pt x="2701" y="1481"/>
                    <a:pt x="2521" y="1591"/>
                  </a:cubicBezTo>
                  <a:lnTo>
                    <a:pt x="2521" y="1591"/>
                  </a:lnTo>
                  <a:cubicBezTo>
                    <a:pt x="2341" y="1701"/>
                    <a:pt x="2141" y="1691"/>
                    <a:pt x="1911" y="1591"/>
                  </a:cubicBezTo>
                  <a:lnTo>
                    <a:pt x="1911" y="1591"/>
                  </a:lnTo>
                  <a:cubicBezTo>
                    <a:pt x="1681" y="1491"/>
                    <a:pt x="900" y="971"/>
                    <a:pt x="570" y="800"/>
                  </a:cubicBezTo>
                </a:path>
              </a:pathLst>
            </a:custGeom>
            <a:solidFill>
              <a:srgbClr val="FFFFFF">
                <a:lumMod val="50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7" name="Freeform 199">
              <a:extLst>
                <a:ext uri="{FF2B5EF4-FFF2-40B4-BE49-F238E27FC236}">
                  <a16:creationId xmlns:a16="http://schemas.microsoft.com/office/drawing/2014/main" id="{DEB90DFC-D2E6-0D81-70FD-710A16110F9B}"/>
                </a:ext>
              </a:extLst>
            </p:cNvPr>
            <p:cNvSpPr>
              <a:spLocks/>
            </p:cNvSpPr>
            <p:nvPr/>
          </p:nvSpPr>
          <p:spPr bwMode="auto">
            <a:xfrm>
              <a:off x="13182531" y="4380942"/>
              <a:ext cx="466609" cy="31682"/>
            </a:xfrm>
            <a:custGeom>
              <a:avLst/>
              <a:gdLst>
                <a:gd name="T0" fmla="*/ 0 w 715"/>
                <a:gd name="T1" fmla="*/ 25 h 49"/>
                <a:gd name="T2" fmla="*/ 713 w 715"/>
                <a:gd name="T3" fmla="*/ 0 h 49"/>
                <a:gd name="T4" fmla="*/ 714 w 715"/>
                <a:gd name="T5" fmla="*/ 13 h 49"/>
                <a:gd name="T6" fmla="*/ 1 w 715"/>
                <a:gd name="T7" fmla="*/ 48 h 49"/>
                <a:gd name="T8" fmla="*/ 0 w 715"/>
                <a:gd name="T9" fmla="*/ 25 h 49"/>
              </a:gdLst>
              <a:ahLst/>
              <a:cxnLst>
                <a:cxn ang="0">
                  <a:pos x="T0" y="T1"/>
                </a:cxn>
                <a:cxn ang="0">
                  <a:pos x="T2" y="T3"/>
                </a:cxn>
                <a:cxn ang="0">
                  <a:pos x="T4" y="T5"/>
                </a:cxn>
                <a:cxn ang="0">
                  <a:pos x="T6" y="T7"/>
                </a:cxn>
                <a:cxn ang="0">
                  <a:pos x="T8" y="T9"/>
                </a:cxn>
              </a:cxnLst>
              <a:rect l="0" t="0" r="r" b="b"/>
              <a:pathLst>
                <a:path w="715" h="49">
                  <a:moveTo>
                    <a:pt x="0" y="25"/>
                  </a:moveTo>
                  <a:lnTo>
                    <a:pt x="713" y="0"/>
                  </a:lnTo>
                  <a:lnTo>
                    <a:pt x="714" y="13"/>
                  </a:lnTo>
                  <a:lnTo>
                    <a:pt x="1" y="48"/>
                  </a:lnTo>
                  <a:lnTo>
                    <a:pt x="0" y="25"/>
                  </a:lnTo>
                </a:path>
              </a:pathLst>
            </a:custGeom>
            <a:solidFill>
              <a:srgbClr val="494A4A"/>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8" name="Freeform 200">
              <a:extLst>
                <a:ext uri="{FF2B5EF4-FFF2-40B4-BE49-F238E27FC236}">
                  <a16:creationId xmlns:a16="http://schemas.microsoft.com/office/drawing/2014/main" id="{A87C7681-AF61-90E2-225A-1C48FC8FAFA4}"/>
                </a:ext>
              </a:extLst>
            </p:cNvPr>
            <p:cNvSpPr>
              <a:spLocks/>
            </p:cNvSpPr>
            <p:nvPr/>
          </p:nvSpPr>
          <p:spPr bwMode="auto">
            <a:xfrm>
              <a:off x="13856522" y="4861952"/>
              <a:ext cx="941860" cy="504054"/>
            </a:xfrm>
            <a:custGeom>
              <a:avLst/>
              <a:gdLst>
                <a:gd name="T0" fmla="*/ 0 w 1440"/>
                <a:gd name="T1" fmla="*/ 732 h 772"/>
                <a:gd name="T2" fmla="*/ 0 w 1440"/>
                <a:gd name="T3" fmla="*/ 732 h 772"/>
                <a:gd name="T4" fmla="*/ 360 w 1440"/>
                <a:gd name="T5" fmla="*/ 732 h 772"/>
                <a:gd name="T6" fmla="*/ 360 w 1440"/>
                <a:gd name="T7" fmla="*/ 732 h 772"/>
                <a:gd name="T8" fmla="*/ 1315 w 1440"/>
                <a:gd name="T9" fmla="*/ 457 h 772"/>
                <a:gd name="T10" fmla="*/ 1315 w 1440"/>
                <a:gd name="T11" fmla="*/ 457 h 772"/>
                <a:gd name="T12" fmla="*/ 1393 w 1440"/>
                <a:gd name="T13" fmla="*/ 254 h 772"/>
                <a:gd name="T14" fmla="*/ 1393 w 1440"/>
                <a:gd name="T15" fmla="*/ 254 h 772"/>
                <a:gd name="T16" fmla="*/ 1138 w 1440"/>
                <a:gd name="T17" fmla="*/ 0 h 772"/>
                <a:gd name="T18" fmla="*/ 1138 w 1440"/>
                <a:gd name="T19" fmla="*/ 0 h 772"/>
                <a:gd name="T20" fmla="*/ 255 w 1440"/>
                <a:gd name="T21" fmla="*/ 379 h 772"/>
                <a:gd name="T22" fmla="*/ 255 w 1440"/>
                <a:gd name="T23" fmla="*/ 379 h 772"/>
                <a:gd name="T24" fmla="*/ 0 w 1440"/>
                <a:gd name="T25" fmla="*/ 73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772">
                  <a:moveTo>
                    <a:pt x="0" y="732"/>
                  </a:moveTo>
                  <a:lnTo>
                    <a:pt x="0" y="732"/>
                  </a:lnTo>
                  <a:cubicBezTo>
                    <a:pt x="0" y="732"/>
                    <a:pt x="235" y="692"/>
                    <a:pt x="360" y="732"/>
                  </a:cubicBezTo>
                  <a:lnTo>
                    <a:pt x="360" y="732"/>
                  </a:lnTo>
                  <a:cubicBezTo>
                    <a:pt x="484" y="771"/>
                    <a:pt x="1190" y="509"/>
                    <a:pt x="1315" y="457"/>
                  </a:cubicBezTo>
                  <a:lnTo>
                    <a:pt x="1315" y="457"/>
                  </a:lnTo>
                  <a:cubicBezTo>
                    <a:pt x="1439" y="405"/>
                    <a:pt x="1419" y="313"/>
                    <a:pt x="1393" y="254"/>
                  </a:cubicBezTo>
                  <a:lnTo>
                    <a:pt x="1393" y="254"/>
                  </a:lnTo>
                  <a:cubicBezTo>
                    <a:pt x="1367" y="196"/>
                    <a:pt x="1138" y="0"/>
                    <a:pt x="1138" y="0"/>
                  </a:cubicBezTo>
                  <a:lnTo>
                    <a:pt x="1138" y="0"/>
                  </a:lnTo>
                  <a:cubicBezTo>
                    <a:pt x="1138" y="0"/>
                    <a:pt x="419" y="267"/>
                    <a:pt x="255" y="379"/>
                  </a:cubicBezTo>
                  <a:lnTo>
                    <a:pt x="255" y="379"/>
                  </a:lnTo>
                  <a:cubicBezTo>
                    <a:pt x="121" y="470"/>
                    <a:pt x="6" y="581"/>
                    <a:pt x="0" y="732"/>
                  </a:cubicBezTo>
                </a:path>
              </a:pathLst>
            </a:custGeom>
            <a:solidFill>
              <a:srgbClr val="15466D">
                <a:lumMod val="75000"/>
              </a:srgbClr>
            </a:solidFill>
            <a:ln>
              <a:noFill/>
            </a:ln>
            <a:effec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sp>
          <p:nvSpPr>
            <p:cNvPr id="319" name="Freeform 201">
              <a:extLst>
                <a:ext uri="{FF2B5EF4-FFF2-40B4-BE49-F238E27FC236}">
                  <a16:creationId xmlns:a16="http://schemas.microsoft.com/office/drawing/2014/main" id="{C3EA1E50-91AB-5142-5022-EC537F58D0D3}"/>
                </a:ext>
              </a:extLst>
            </p:cNvPr>
            <p:cNvSpPr>
              <a:spLocks/>
            </p:cNvSpPr>
            <p:nvPr/>
          </p:nvSpPr>
          <p:spPr bwMode="auto">
            <a:xfrm>
              <a:off x="12039052" y="5003087"/>
              <a:ext cx="682631" cy="426285"/>
            </a:xfrm>
            <a:custGeom>
              <a:avLst/>
              <a:gdLst>
                <a:gd name="T0" fmla="*/ 1045 w 1046"/>
                <a:gd name="T1" fmla="*/ 383 h 654"/>
                <a:gd name="T2" fmla="*/ 1045 w 1046"/>
                <a:gd name="T3" fmla="*/ 383 h 654"/>
                <a:gd name="T4" fmla="*/ 852 w 1046"/>
                <a:gd name="T5" fmla="*/ 23 h 654"/>
                <a:gd name="T6" fmla="*/ 852 w 1046"/>
                <a:gd name="T7" fmla="*/ 23 h 654"/>
                <a:gd name="T8" fmla="*/ 392 w 1046"/>
                <a:gd name="T9" fmla="*/ 50 h 654"/>
                <a:gd name="T10" fmla="*/ 392 w 1046"/>
                <a:gd name="T11" fmla="*/ 50 h 654"/>
                <a:gd name="T12" fmla="*/ 0 w 1046"/>
                <a:gd name="T13" fmla="*/ 352 h 654"/>
                <a:gd name="T14" fmla="*/ 0 w 1046"/>
                <a:gd name="T15" fmla="*/ 352 h 654"/>
                <a:gd name="T16" fmla="*/ 129 w 1046"/>
                <a:gd name="T17" fmla="*/ 357 h 654"/>
                <a:gd name="T18" fmla="*/ 129 w 1046"/>
                <a:gd name="T19" fmla="*/ 357 h 654"/>
                <a:gd name="T20" fmla="*/ 424 w 1046"/>
                <a:gd name="T21" fmla="*/ 252 h 654"/>
                <a:gd name="T22" fmla="*/ 424 w 1046"/>
                <a:gd name="T23" fmla="*/ 252 h 654"/>
                <a:gd name="T24" fmla="*/ 491 w 1046"/>
                <a:gd name="T25" fmla="*/ 351 h 654"/>
                <a:gd name="T26" fmla="*/ 491 w 1046"/>
                <a:gd name="T27" fmla="*/ 351 h 654"/>
                <a:gd name="T28" fmla="*/ 164 w 1046"/>
                <a:gd name="T29" fmla="*/ 526 h 654"/>
                <a:gd name="T30" fmla="*/ 164 w 1046"/>
                <a:gd name="T31" fmla="*/ 526 h 654"/>
                <a:gd name="T32" fmla="*/ 243 w 1046"/>
                <a:gd name="T33" fmla="*/ 570 h 654"/>
                <a:gd name="T34" fmla="*/ 243 w 1046"/>
                <a:gd name="T35" fmla="*/ 570 h 654"/>
                <a:gd name="T36" fmla="*/ 458 w 1046"/>
                <a:gd name="T37" fmla="*/ 552 h 654"/>
                <a:gd name="T38" fmla="*/ 458 w 1046"/>
                <a:gd name="T39" fmla="*/ 552 h 654"/>
                <a:gd name="T40" fmla="*/ 632 w 1046"/>
                <a:gd name="T41" fmla="*/ 600 h 654"/>
                <a:gd name="T42" fmla="*/ 632 w 1046"/>
                <a:gd name="T43" fmla="*/ 600 h 654"/>
                <a:gd name="T44" fmla="*/ 715 w 1046"/>
                <a:gd name="T45" fmla="*/ 643 h 654"/>
                <a:gd name="T46" fmla="*/ 1045 w 1046"/>
                <a:gd name="T47" fmla="*/ 38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6" h="654">
                  <a:moveTo>
                    <a:pt x="1045" y="383"/>
                  </a:moveTo>
                  <a:lnTo>
                    <a:pt x="1045" y="383"/>
                  </a:lnTo>
                  <a:cubicBezTo>
                    <a:pt x="1045" y="383"/>
                    <a:pt x="869" y="45"/>
                    <a:pt x="852" y="23"/>
                  </a:cubicBezTo>
                  <a:lnTo>
                    <a:pt x="852" y="23"/>
                  </a:lnTo>
                  <a:cubicBezTo>
                    <a:pt x="835" y="0"/>
                    <a:pt x="454" y="50"/>
                    <a:pt x="392" y="50"/>
                  </a:cubicBezTo>
                  <a:lnTo>
                    <a:pt x="392" y="50"/>
                  </a:lnTo>
                  <a:cubicBezTo>
                    <a:pt x="330" y="50"/>
                    <a:pt x="0" y="307"/>
                    <a:pt x="0" y="352"/>
                  </a:cubicBezTo>
                  <a:lnTo>
                    <a:pt x="0" y="352"/>
                  </a:lnTo>
                  <a:cubicBezTo>
                    <a:pt x="0" y="396"/>
                    <a:pt x="102" y="380"/>
                    <a:pt x="129" y="357"/>
                  </a:cubicBezTo>
                  <a:lnTo>
                    <a:pt x="129" y="357"/>
                  </a:lnTo>
                  <a:cubicBezTo>
                    <a:pt x="157" y="335"/>
                    <a:pt x="424" y="252"/>
                    <a:pt x="424" y="252"/>
                  </a:cubicBezTo>
                  <a:lnTo>
                    <a:pt x="424" y="252"/>
                  </a:lnTo>
                  <a:cubicBezTo>
                    <a:pt x="424" y="252"/>
                    <a:pt x="524" y="334"/>
                    <a:pt x="491" y="351"/>
                  </a:cubicBezTo>
                  <a:lnTo>
                    <a:pt x="491" y="351"/>
                  </a:lnTo>
                  <a:cubicBezTo>
                    <a:pt x="457" y="368"/>
                    <a:pt x="130" y="464"/>
                    <a:pt x="164" y="526"/>
                  </a:cubicBezTo>
                  <a:lnTo>
                    <a:pt x="164" y="526"/>
                  </a:lnTo>
                  <a:cubicBezTo>
                    <a:pt x="171" y="539"/>
                    <a:pt x="199" y="572"/>
                    <a:pt x="243" y="570"/>
                  </a:cubicBezTo>
                  <a:lnTo>
                    <a:pt x="243" y="570"/>
                  </a:lnTo>
                  <a:cubicBezTo>
                    <a:pt x="353" y="567"/>
                    <a:pt x="379" y="568"/>
                    <a:pt x="458" y="552"/>
                  </a:cubicBezTo>
                  <a:lnTo>
                    <a:pt x="458" y="552"/>
                  </a:lnTo>
                  <a:cubicBezTo>
                    <a:pt x="521" y="540"/>
                    <a:pt x="586" y="557"/>
                    <a:pt x="632" y="600"/>
                  </a:cubicBezTo>
                  <a:lnTo>
                    <a:pt x="632" y="600"/>
                  </a:lnTo>
                  <a:cubicBezTo>
                    <a:pt x="689" y="653"/>
                    <a:pt x="715" y="643"/>
                    <a:pt x="715" y="643"/>
                  </a:cubicBezTo>
                  <a:lnTo>
                    <a:pt x="1045" y="383"/>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3266" kern="0" dirty="0">
                <a:solidFill>
                  <a:srgbClr val="494949"/>
                </a:solidFill>
                <a:latin typeface="Roboto Condensed Light" panose="02000000000000000000" pitchFamily="2" charset="0"/>
                <a:ea typeface="+mn-lt"/>
                <a:cs typeface="+mn-lt"/>
              </a:endParaRPr>
            </a:p>
          </p:txBody>
        </p:sp>
      </p:grpSp>
    </p:spTree>
    <p:extLst>
      <p:ext uri="{BB962C8B-B14F-4D97-AF65-F5344CB8AC3E}">
        <p14:creationId xmlns:p14="http://schemas.microsoft.com/office/powerpoint/2010/main" val="11494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F4F3E-7770-6923-8AFD-A36893A06865}"/>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558EBD52-6924-BC32-CA58-28B36F1B78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5F2F0D8A-36D1-D274-4966-561FC849ED96}"/>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10" name="Title 2">
            <a:extLst>
              <a:ext uri="{FF2B5EF4-FFF2-40B4-BE49-F238E27FC236}">
                <a16:creationId xmlns:a16="http://schemas.microsoft.com/office/drawing/2014/main" id="{8E839B7A-751E-E36B-B1E9-99D8C0622695}"/>
              </a:ext>
            </a:extLst>
          </p:cNvPr>
          <p:cNvSpPr>
            <a:spLocks/>
          </p:cNvSpPr>
          <p:nvPr>
            <p:ph type="title"/>
          </p:nvPr>
        </p:nvSpPr>
        <p:spPr>
          <a:xfrm>
            <a:off x="259200" y="273600"/>
            <a:ext cx="9694402" cy="844229"/>
          </a:xfrm>
        </p:spPr>
        <p:txBody>
          <a:bodyPr/>
          <a:lstStyle/>
          <a:p>
            <a:r>
              <a:rPr lang="en-US" sz="3200" dirty="0">
                <a:solidFill>
                  <a:schemeClr val="accent1"/>
                </a:solidFill>
              </a:rPr>
              <a:t>3.2.2</a:t>
            </a:r>
            <a:r>
              <a:rPr lang="en-US" sz="3200" dirty="0"/>
              <a:t> Testing framework &amp; plan</a:t>
            </a:r>
          </a:p>
        </p:txBody>
      </p:sp>
      <p:sp>
        <p:nvSpPr>
          <p:cNvPr id="11" name="TextBox 10">
            <a:extLst>
              <a:ext uri="{FF2B5EF4-FFF2-40B4-BE49-F238E27FC236}">
                <a16:creationId xmlns:a16="http://schemas.microsoft.com/office/drawing/2014/main" id="{698FF984-EC46-F21B-85FB-2F08D236E819}"/>
              </a:ext>
            </a:extLst>
          </p:cNvPr>
          <p:cNvSpPr txBox="1">
            <a:spLocks/>
          </p:cNvSpPr>
          <p:nvPr/>
        </p:nvSpPr>
        <p:spPr>
          <a:xfrm>
            <a:off x="259200" y="766801"/>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outlines our robust testing framework to ensure the performance and functionality meets expectations.</a:t>
            </a:r>
          </a:p>
        </p:txBody>
      </p:sp>
      <p:graphicFrame>
        <p:nvGraphicFramePr>
          <p:cNvPr id="3" name="Table 2">
            <a:extLst>
              <a:ext uri="{FF2B5EF4-FFF2-40B4-BE49-F238E27FC236}">
                <a16:creationId xmlns:a16="http://schemas.microsoft.com/office/drawing/2014/main" id="{63588B4C-C48F-BB5C-7A67-851C479F3389}"/>
              </a:ext>
            </a:extLst>
          </p:cNvPr>
          <p:cNvGraphicFramePr>
            <a:graphicFrameLocks/>
          </p:cNvGraphicFramePr>
          <p:nvPr>
            <p:extLst>
              <p:ext uri="{D42A27DB-BD31-4B8C-83A1-F6EECF244321}">
                <p14:modId xmlns:p14="http://schemas.microsoft.com/office/powerpoint/2010/main" val="1403451835"/>
              </p:ext>
            </p:extLst>
          </p:nvPr>
        </p:nvGraphicFramePr>
        <p:xfrm>
          <a:off x="259200" y="1206002"/>
          <a:ext cx="11505808" cy="5142228"/>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229240">
                  <a:extLst>
                    <a:ext uri="{9D8B030D-6E8A-4147-A177-3AD203B41FA5}">
                      <a16:colId xmlns:a16="http://schemas.microsoft.com/office/drawing/2014/main" val="1610025414"/>
                    </a:ext>
                  </a:extLst>
                </a:gridCol>
                <a:gridCol w="2779414">
                  <a:extLst>
                    <a:ext uri="{9D8B030D-6E8A-4147-A177-3AD203B41FA5}">
                      <a16:colId xmlns:a16="http://schemas.microsoft.com/office/drawing/2014/main" val="573858552"/>
                    </a:ext>
                  </a:extLst>
                </a:gridCol>
                <a:gridCol w="2539490">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Testing Focus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2"/>
                    </a:solidFill>
                  </a:tcPr>
                </a:tc>
                <a:extLst>
                  <a:ext uri="{0D108BD9-81ED-4DB2-BD59-A6C34878D82A}">
                    <a16:rowId xmlns:a16="http://schemas.microsoft.com/office/drawing/2014/main" val="3853553644"/>
                  </a:ext>
                </a:extLst>
              </a:tr>
              <a:tr h="939678">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2"/>
                    </a:solidFill>
                  </a:tcPr>
                </a:tc>
                <a:tc>
                  <a:txBody>
                    <a:bodyPr/>
                    <a:lstStyle/>
                    <a:p>
                      <a:pPr marL="0" marR="0" algn="ctr" fontAlgn="t">
                        <a:buFontTx/>
                      </a:pPr>
                      <a:r>
                        <a:rPr lang="en-US" sz="1100" b="1" dirty="0">
                          <a:solidFill>
                            <a:schemeClr val="bg1"/>
                          </a:solidFill>
                          <a:effectLst/>
                          <a:latin typeface="+mn-lt"/>
                          <a:ea typeface="+mn-lt"/>
                          <a:cs typeface="+mn-lt"/>
                        </a:rPr>
                        <a:t>Identify AI Solution &amp; Goals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Confirm an AI‐driven </a:t>
                      </a:r>
                      <a:r>
                        <a:rPr lang="en-US" sz="1100" b="1" dirty="0">
                          <a:effectLst/>
                          <a:latin typeface="+mn-lt"/>
                          <a:ea typeface="+mn-lt"/>
                          <a:cs typeface="+mn-lt"/>
                        </a:rPr>
                        <a:t>Agent Assist</a:t>
                      </a:r>
                      <a:r>
                        <a:rPr lang="en-US" sz="1100" dirty="0">
                          <a:effectLst/>
                          <a:latin typeface="+mn-lt"/>
                          <a:ea typeface="+mn-lt"/>
                          <a:cs typeface="+mn-lt"/>
                        </a:rPr>
                        <a:t> that offers real‐time suggestions from a knowledge base</a:t>
                      </a:r>
                    </a:p>
                    <a:p>
                      <a:pPr marL="171450" marR="0" indent="-171450" fontAlgn="t">
                        <a:buFont typeface="Arial" panose="020B0604020202020204" pitchFamily="34" charset="0"/>
                        <a:buChar char="•"/>
                      </a:pPr>
                      <a:r>
                        <a:rPr lang="en-US" sz="1100" dirty="0">
                          <a:effectLst/>
                          <a:latin typeface="+mn-lt"/>
                          <a:ea typeface="+mn-lt"/>
                          <a:cs typeface="+mn-lt"/>
                        </a:rPr>
                        <a:t>KPIs: reduce handle time by 10%, boost agent satisfaction by 1 point on a 1-10 scale</a:t>
                      </a:r>
                    </a:p>
                    <a:p>
                      <a:pPr marL="171450" marR="0" indent="-171450" fontAlgn="t">
                        <a:buFont typeface="Arial" panose="020B0604020202020204" pitchFamily="34" charset="0"/>
                        <a:buChar char="•"/>
                      </a:pPr>
                      <a:r>
                        <a:rPr lang="en-US" sz="1100" dirty="0">
                          <a:effectLst/>
                          <a:latin typeface="+mn-lt"/>
                          <a:ea typeface="+mn-lt"/>
                          <a:cs typeface="+mn-lt"/>
                        </a:rPr>
                        <a:t>Decide on advanced testing (e.g. </a:t>
                      </a:r>
                      <a:r>
                        <a:rPr lang="en-US" sz="1100" b="1" dirty="0">
                          <a:effectLst/>
                          <a:latin typeface="+mn-lt"/>
                          <a:ea typeface="+mn-lt"/>
                          <a:cs typeface="+mn-lt"/>
                        </a:rPr>
                        <a:t>A/B testing</a:t>
                      </a:r>
                      <a:r>
                        <a:rPr lang="en-US" sz="1100" dirty="0">
                          <a:effectLst/>
                          <a:latin typeface="+mn-lt"/>
                          <a:ea typeface="+mn-lt"/>
                          <a:cs typeface="+mn-lt"/>
                        </a:rPr>
                        <a:t>, possible </a:t>
                      </a:r>
                      <a:r>
                        <a:rPr lang="en-US" sz="1100" b="1" dirty="0">
                          <a:effectLst/>
                          <a:latin typeface="+mn-lt"/>
                          <a:ea typeface="+mn-lt"/>
                          <a:cs typeface="+mn-lt"/>
                        </a:rPr>
                        <a:t>red‐teaming</a:t>
                      </a:r>
                      <a:r>
                        <a:rPr lang="en-US" sz="1100" dirty="0">
                          <a:effectLst/>
                          <a:latin typeface="+mn-lt"/>
                          <a:ea typeface="+mn-lt"/>
                          <a:cs typeface="+mn-lt"/>
                        </a:rPr>
                        <a:t>)</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Sets handle time &amp; satisfaction targets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Confirms real‐time feasibility</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Overview</a:t>
                      </a:r>
                      <a:r>
                        <a:rPr lang="en-US" sz="1100" dirty="0">
                          <a:effectLst/>
                          <a:latin typeface="+mn-lt"/>
                          <a:ea typeface="+mn-lt"/>
                          <a:cs typeface="+mn-lt"/>
                        </a:rPr>
                        <a:t> (Agent Assist solution, KPI targets, advanced testing approach)</a:t>
                      </a:r>
                    </a:p>
                  </a:txBody>
                  <a:tcPr marL="50793" marR="50793" marT="50793" marB="50793"/>
                </a:tc>
                <a:extLst>
                  <a:ext uri="{0D108BD9-81ED-4DB2-BD59-A6C34878D82A}">
                    <a16:rowId xmlns:a16="http://schemas.microsoft.com/office/drawing/2014/main" val="3690127680"/>
                  </a:ext>
                </a:extLst>
              </a:tr>
              <a:tr h="939678">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2"/>
                    </a:solidFill>
                  </a:tcPr>
                </a:tc>
                <a:tc>
                  <a:txBody>
                    <a:bodyPr/>
                    <a:lstStyle/>
                    <a:p>
                      <a:pPr marL="0" marR="0" algn="ctr" fontAlgn="t">
                        <a:buFontTx/>
                      </a:pPr>
                      <a:r>
                        <a:rPr lang="en-US" sz="1100" b="1" dirty="0">
                          <a:solidFill>
                            <a:schemeClr val="bg1"/>
                          </a:solidFill>
                          <a:effectLst/>
                          <a:latin typeface="+mn-lt"/>
                          <a:ea typeface="+mn-lt"/>
                          <a:cs typeface="+mn-lt"/>
                        </a:rPr>
                        <a:t>Define Testing Approach</a:t>
                      </a:r>
                      <a:r>
                        <a:rPr lang="en-US" sz="1100" dirty="0">
                          <a:solidFill>
                            <a:schemeClr val="bg1"/>
                          </a:solidFill>
                          <a:effectLst/>
                          <a:latin typeface="+mn-lt"/>
                          <a:ea typeface="+mn-lt"/>
                          <a:cs typeface="+mn-lt"/>
                        </a:rPr>
                        <a:t> (Categories &amp; Methods)</a:t>
                      </a: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Data Quality</a:t>
                      </a:r>
                      <a:r>
                        <a:rPr lang="en-US" sz="1100" dirty="0">
                          <a:effectLst/>
                          <a:latin typeface="+mn-lt"/>
                          <a:ea typeface="+mn-lt"/>
                          <a:cs typeface="+mn-lt"/>
                        </a:rPr>
                        <a:t>: Check transcripts for missing/noisy data</a:t>
                      </a:r>
                    </a:p>
                    <a:p>
                      <a:pPr marL="171450" marR="0" indent="-171450" fontAlgn="t">
                        <a:buFont typeface="Arial" panose="020B0604020202020204" pitchFamily="34" charset="0"/>
                        <a:buChar char="•"/>
                      </a:pPr>
                      <a:r>
                        <a:rPr lang="en-US" sz="1100" b="1" dirty="0">
                          <a:effectLst/>
                          <a:latin typeface="+mn-lt"/>
                          <a:ea typeface="+mn-lt"/>
                          <a:cs typeface="+mn-lt"/>
                        </a:rPr>
                        <a:t>Functional</a:t>
                      </a:r>
                      <a:r>
                        <a:rPr lang="en-US" sz="1100" dirty="0">
                          <a:effectLst/>
                          <a:latin typeface="+mn-lt"/>
                          <a:ea typeface="+mn-lt"/>
                          <a:cs typeface="+mn-lt"/>
                        </a:rPr>
                        <a:t>: Validate knowledge base links are correct</a:t>
                      </a:r>
                    </a:p>
                    <a:p>
                      <a:pPr marL="171450" marR="0" indent="-171450" fontAlgn="t">
                        <a:buFont typeface="Arial" panose="020B0604020202020204" pitchFamily="34" charset="0"/>
                        <a:buChar char="•"/>
                      </a:pPr>
                      <a:r>
                        <a:rPr lang="en-US" sz="1100" b="1" dirty="0">
                          <a:effectLst/>
                          <a:latin typeface="+mn-lt"/>
                          <a:ea typeface="+mn-lt"/>
                          <a:cs typeface="+mn-lt"/>
                        </a:rPr>
                        <a:t>Performance</a:t>
                      </a:r>
                      <a:r>
                        <a:rPr lang="en-US" sz="1100" dirty="0">
                          <a:effectLst/>
                          <a:latin typeface="+mn-lt"/>
                          <a:ea typeface="+mn-lt"/>
                          <a:cs typeface="+mn-lt"/>
                        </a:rPr>
                        <a:t>: Response under 2 seconds</a:t>
                      </a:r>
                    </a:p>
                    <a:p>
                      <a:pPr marL="171450" marR="0" indent="-171450" fontAlgn="t">
                        <a:buFont typeface="Arial" panose="020B0604020202020204" pitchFamily="34" charset="0"/>
                        <a:buChar char="•"/>
                      </a:pPr>
                      <a:r>
                        <a:rPr lang="en-US" sz="1100" b="1" dirty="0">
                          <a:effectLst/>
                          <a:latin typeface="+mn-lt"/>
                          <a:ea typeface="+mn-lt"/>
                          <a:cs typeface="+mn-lt"/>
                        </a:rPr>
                        <a:t>Security/Compliance</a:t>
                      </a:r>
                      <a:r>
                        <a:rPr lang="en-US" sz="1100" dirty="0">
                          <a:effectLst/>
                          <a:latin typeface="+mn-lt"/>
                          <a:ea typeface="+mn-lt"/>
                          <a:cs typeface="+mn-lt"/>
                        </a:rPr>
                        <a:t>: Ensure only authorized roles see customer data</a:t>
                      </a:r>
                    </a:p>
                    <a:p>
                      <a:pPr marL="171450" marR="0" indent="-171450" fontAlgn="t">
                        <a:buFont typeface="Arial" panose="020B0604020202020204" pitchFamily="34" charset="0"/>
                        <a:buChar char="•"/>
                      </a:pPr>
                      <a:r>
                        <a:rPr lang="en-US" sz="1100" b="1" dirty="0">
                          <a:effectLst/>
                          <a:latin typeface="+mn-lt"/>
                          <a:ea typeface="+mn-lt"/>
                          <a:cs typeface="+mn-lt"/>
                        </a:rPr>
                        <a:t>Accuracy/Bias</a:t>
                      </a:r>
                      <a:r>
                        <a:rPr lang="en-US" sz="1100" dirty="0">
                          <a:effectLst/>
                          <a:latin typeface="+mn-lt"/>
                          <a:ea typeface="+mn-lt"/>
                          <a:cs typeface="+mn-lt"/>
                        </a:rPr>
                        <a:t>: Confirm balanced suggestions</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QA Lead</a:t>
                      </a:r>
                      <a:r>
                        <a:rPr lang="en-US" sz="1100" dirty="0">
                          <a:effectLst/>
                          <a:latin typeface="+mn-lt"/>
                          <a:ea typeface="+mn-lt"/>
                          <a:cs typeface="+mn-lt"/>
                        </a:rPr>
                        <a:t>: Drafts categories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Ensures feasibility</a:t>
                      </a:r>
                    </a:p>
                    <a:p>
                      <a:pPr marL="171450" marR="0" indent="-171450" fontAlgn="t">
                        <a:buFont typeface="Arial" panose="020B0604020202020204" pitchFamily="34" charset="0"/>
                        <a:buChar char="•"/>
                      </a:pPr>
                      <a:r>
                        <a:rPr lang="en-US" sz="1100" b="1" dirty="0">
                          <a:effectLst/>
                          <a:latin typeface="+mn-lt"/>
                          <a:ea typeface="+mn-lt"/>
                          <a:cs typeface="+mn-lt"/>
                        </a:rPr>
                        <a:t>Compliance Officer</a:t>
                      </a:r>
                      <a:r>
                        <a:rPr lang="en-US" sz="1100" dirty="0">
                          <a:effectLst/>
                          <a:latin typeface="+mn-lt"/>
                          <a:ea typeface="+mn-lt"/>
                          <a:cs typeface="+mn-lt"/>
                        </a:rPr>
                        <a:t>: Monitors regulatory/privacy requirements</a:t>
                      </a:r>
                    </a:p>
                    <a:p>
                      <a:pPr marL="171450" marR="0" indent="-171450" fontAlgn="t">
                        <a:buFont typeface="Arial" panose="020B0604020202020204" pitchFamily="34" charset="0"/>
                        <a:buChar char="•"/>
                      </a:pPr>
                      <a:r>
                        <a:rPr lang="en-US" sz="1100" b="1" dirty="0">
                          <a:effectLst/>
                          <a:latin typeface="+mn-lt"/>
                          <a:ea typeface="+mn-lt"/>
                          <a:cs typeface="+mn-lt"/>
                        </a:rPr>
                        <a:t>User Reps</a:t>
                      </a:r>
                      <a:r>
                        <a:rPr lang="en-US" sz="1100" dirty="0">
                          <a:effectLst/>
                          <a:latin typeface="+mn-lt"/>
                          <a:ea typeface="+mn-lt"/>
                          <a:cs typeface="+mn-lt"/>
                        </a:rPr>
                        <a:t>: Provide user acceptance input</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Test Categories Document</a:t>
                      </a:r>
                      <a:r>
                        <a:rPr lang="en-US" sz="1100" dirty="0">
                          <a:effectLst/>
                          <a:latin typeface="+mn-lt"/>
                          <a:ea typeface="+mn-lt"/>
                          <a:cs typeface="+mn-lt"/>
                        </a:rPr>
                        <a:t> listing data quality, functional, performance, security, accuracy, and user acceptance </a:t>
                      </a:r>
                    </a:p>
                    <a:p>
                      <a:pPr marL="171450" marR="0" indent="-171450" fontAlgn="t">
                        <a:buFont typeface="Arial" panose="020B0604020202020204" pitchFamily="34" charset="0"/>
                        <a:buChar char="•"/>
                      </a:pPr>
                      <a:r>
                        <a:rPr lang="en-US" sz="1100" b="1" dirty="0">
                          <a:effectLst/>
                          <a:latin typeface="+mn-lt"/>
                          <a:ea typeface="+mn-lt"/>
                          <a:cs typeface="+mn-lt"/>
                        </a:rPr>
                        <a:t>Testing Methods Matrix</a:t>
                      </a:r>
                      <a:r>
                        <a:rPr lang="en-US" sz="1100" dirty="0">
                          <a:effectLst/>
                          <a:latin typeface="+mn-lt"/>
                          <a:ea typeface="+mn-lt"/>
                          <a:cs typeface="+mn-lt"/>
                        </a:rPr>
                        <a:t> (e.g. QA scripts, load tests, A/B pilot, optional red‐teaming)</a:t>
                      </a:r>
                    </a:p>
                  </a:txBody>
                  <a:tcPr marL="50793" marR="50793" marT="50793" marB="50793"/>
                </a:tc>
                <a:extLst>
                  <a:ext uri="{0D108BD9-81ED-4DB2-BD59-A6C34878D82A}">
                    <a16:rowId xmlns:a16="http://schemas.microsoft.com/office/drawing/2014/main" val="3399800088"/>
                  </a:ext>
                </a:extLst>
              </a:tr>
              <a:tr h="1107296">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2"/>
                    </a:solidFill>
                  </a:tcPr>
                </a:tc>
                <a:tc>
                  <a:txBody>
                    <a:bodyPr/>
                    <a:lstStyle/>
                    <a:p>
                      <a:pPr marL="0" marR="0" algn="ctr" fontAlgn="t">
                        <a:buFontTx/>
                      </a:pPr>
                      <a:r>
                        <a:rPr lang="en-US" sz="1100" b="1" dirty="0">
                          <a:solidFill>
                            <a:schemeClr val="bg1"/>
                          </a:solidFill>
                          <a:effectLst/>
                          <a:latin typeface="+mn-lt"/>
                          <a:ea typeface="+mn-lt"/>
                          <a:cs typeface="+mn-lt"/>
                        </a:rPr>
                        <a:t>Set Success Criteria &amp; Prepare Data</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Define </a:t>
                      </a:r>
                      <a:r>
                        <a:rPr lang="en-US" sz="1100" b="1" dirty="0">
                          <a:effectLst/>
                          <a:latin typeface="+mn-lt"/>
                          <a:ea typeface="+mn-lt"/>
                          <a:cs typeface="+mn-lt"/>
                        </a:rPr>
                        <a:t>success thresholds</a:t>
                      </a:r>
                      <a:r>
                        <a:rPr lang="en-US" sz="1100" dirty="0">
                          <a:effectLst/>
                          <a:latin typeface="+mn-lt"/>
                          <a:ea typeface="+mn-lt"/>
                          <a:cs typeface="+mn-lt"/>
                        </a:rPr>
                        <a:t> (≥85% of suggestions marked “helpful” by agents)</a:t>
                      </a:r>
                    </a:p>
                    <a:p>
                      <a:pPr marL="171450" marR="0" indent="-171450" fontAlgn="t">
                        <a:buFont typeface="Arial" panose="020B0604020202020204" pitchFamily="34" charset="0"/>
                        <a:buChar char="•"/>
                      </a:pPr>
                      <a:r>
                        <a:rPr lang="en-US" sz="1100" dirty="0">
                          <a:effectLst/>
                          <a:latin typeface="+mn-lt"/>
                          <a:ea typeface="+mn-lt"/>
                          <a:cs typeface="+mn-lt"/>
                        </a:rPr>
                        <a:t>Target a </a:t>
                      </a:r>
                      <a:r>
                        <a:rPr lang="en-US" sz="1100" b="1" dirty="0">
                          <a:effectLst/>
                          <a:latin typeface="+mn-lt"/>
                          <a:ea typeface="+mn-lt"/>
                          <a:cs typeface="+mn-lt"/>
                        </a:rPr>
                        <a:t>10% handle time</a:t>
                      </a:r>
                      <a:r>
                        <a:rPr lang="en-US" sz="1100" dirty="0">
                          <a:effectLst/>
                          <a:latin typeface="+mn-lt"/>
                          <a:ea typeface="+mn-lt"/>
                          <a:cs typeface="+mn-lt"/>
                        </a:rPr>
                        <a:t> reduction vs. baseline after 4 weeks</a:t>
                      </a:r>
                    </a:p>
                    <a:p>
                      <a:pPr marL="171450" marR="0" indent="-171450" fontAlgn="t">
                        <a:buFont typeface="Arial" panose="020B0604020202020204" pitchFamily="34" charset="0"/>
                        <a:buChar char="•"/>
                      </a:pPr>
                      <a:r>
                        <a:rPr lang="en-US" sz="1100" dirty="0">
                          <a:effectLst/>
                          <a:latin typeface="+mn-lt"/>
                          <a:ea typeface="+mn-lt"/>
                          <a:cs typeface="+mn-lt"/>
                        </a:rPr>
                        <a:t>Prepare </a:t>
                      </a:r>
                      <a:r>
                        <a:rPr lang="en-US" sz="1100" b="1" dirty="0">
                          <a:effectLst/>
                          <a:latin typeface="+mn-lt"/>
                          <a:ea typeface="+mn-lt"/>
                          <a:cs typeface="+mn-lt"/>
                        </a:rPr>
                        <a:t>test data</a:t>
                      </a:r>
                      <a:r>
                        <a:rPr lang="en-US" sz="1100" dirty="0">
                          <a:effectLst/>
                          <a:latin typeface="+mn-lt"/>
                          <a:ea typeface="+mn-lt"/>
                          <a:cs typeface="+mn-lt"/>
                        </a:rPr>
                        <a:t>: sample transcripts covering routine calls, tricky claims, edge cases</a:t>
                      </a:r>
                    </a:p>
                    <a:p>
                      <a:pPr marL="171450" marR="0" indent="-171450" fontAlgn="t">
                        <a:buFont typeface="Arial" panose="020B0604020202020204" pitchFamily="34" charset="0"/>
                        <a:buChar char="•"/>
                      </a:pPr>
                      <a:r>
                        <a:rPr lang="en-US" sz="1100" dirty="0">
                          <a:effectLst/>
                          <a:latin typeface="+mn-lt"/>
                          <a:ea typeface="+mn-lt"/>
                          <a:cs typeface="+mn-lt"/>
                        </a:rPr>
                        <a:t>Set up a </a:t>
                      </a:r>
                      <a:r>
                        <a:rPr lang="en-US" sz="1100" b="1" dirty="0">
                          <a:effectLst/>
                          <a:latin typeface="+mn-lt"/>
                          <a:ea typeface="+mn-lt"/>
                          <a:cs typeface="+mn-lt"/>
                        </a:rPr>
                        <a:t>staging environment</a:t>
                      </a:r>
                      <a:r>
                        <a:rPr lang="en-US" sz="1100" dirty="0">
                          <a:effectLst/>
                          <a:latin typeface="+mn-lt"/>
                          <a:ea typeface="+mn-lt"/>
                          <a:cs typeface="+mn-lt"/>
                        </a:rPr>
                        <a:t> mirroring real calls</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Aligns metrics with overall goals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Confirms accuracy/performance thresholds</a:t>
                      </a:r>
                    </a:p>
                    <a:p>
                      <a:pPr marL="171450" marR="0" indent="-171450" fontAlgn="t">
                        <a:buFont typeface="Arial" panose="020B0604020202020204" pitchFamily="34" charset="0"/>
                        <a:buChar char="•"/>
                      </a:pPr>
                      <a:r>
                        <a:rPr lang="en-US" sz="1100" b="1" dirty="0">
                          <a:effectLst/>
                          <a:latin typeface="+mn-lt"/>
                          <a:ea typeface="+mn-lt"/>
                          <a:cs typeface="+mn-lt"/>
                        </a:rPr>
                        <a:t>Data/IT Specialist</a:t>
                      </a:r>
                      <a:r>
                        <a:rPr lang="en-US" sz="1100" dirty="0">
                          <a:effectLst/>
                          <a:latin typeface="+mn-lt"/>
                          <a:ea typeface="+mn-lt"/>
                          <a:cs typeface="+mn-lt"/>
                        </a:rPr>
                        <a:t>: Creates staging environment, ensures data coverage</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Testing Criteria Document</a:t>
                      </a:r>
                      <a:r>
                        <a:rPr lang="en-US" sz="1100" dirty="0">
                          <a:effectLst/>
                          <a:latin typeface="+mn-lt"/>
                          <a:ea typeface="+mn-lt"/>
                          <a:cs typeface="+mn-lt"/>
                        </a:rPr>
                        <a:t> (85% helpful suggestions, &lt;2s latency, etc.)</a:t>
                      </a:r>
                    </a:p>
                    <a:p>
                      <a:pPr marL="171450" marR="0" indent="-171450" fontAlgn="t">
                        <a:buFont typeface="Arial" panose="020B0604020202020204" pitchFamily="34" charset="0"/>
                        <a:buChar char="•"/>
                      </a:pPr>
                      <a:r>
                        <a:rPr lang="en-US" sz="1100" b="1" dirty="0">
                          <a:effectLst/>
                          <a:latin typeface="+mn-lt"/>
                          <a:ea typeface="+mn-lt"/>
                          <a:cs typeface="+mn-lt"/>
                        </a:rPr>
                        <a:t>Test Environment Ready</a:t>
                      </a:r>
                      <a:r>
                        <a:rPr lang="en-US" sz="1100" dirty="0">
                          <a:effectLst/>
                          <a:latin typeface="+mn-lt"/>
                          <a:ea typeface="+mn-lt"/>
                          <a:cs typeface="+mn-lt"/>
                        </a:rPr>
                        <a:t> with anonymized transcripts, realistic traffic simulation</a:t>
                      </a:r>
                    </a:p>
                  </a:txBody>
                  <a:tcPr marL="50793" marR="50793" marT="50793" marB="50793"/>
                </a:tc>
                <a:extLst>
                  <a:ext uri="{0D108BD9-81ED-4DB2-BD59-A6C34878D82A}">
                    <a16:rowId xmlns:a16="http://schemas.microsoft.com/office/drawing/2014/main" val="3772127168"/>
                  </a:ext>
                </a:extLst>
              </a:tr>
              <a:tr h="939678">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2"/>
                    </a:solidFill>
                  </a:tcPr>
                </a:tc>
                <a:tc>
                  <a:txBody>
                    <a:bodyPr/>
                    <a:lstStyle/>
                    <a:p>
                      <a:pPr marL="0" marR="0" algn="ctr" fontAlgn="t">
                        <a:buFontTx/>
                      </a:pPr>
                      <a:r>
                        <a:rPr lang="en-US" sz="1100" b="1" dirty="0">
                          <a:solidFill>
                            <a:schemeClr val="bg1"/>
                          </a:solidFill>
                          <a:effectLst/>
                          <a:latin typeface="+mn-lt"/>
                          <a:ea typeface="+mn-lt"/>
                          <a:cs typeface="+mn-lt"/>
                        </a:rPr>
                        <a:t>Execute Tests &amp; Document Findings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Run </a:t>
                      </a:r>
                      <a:r>
                        <a:rPr lang="en-US" sz="1100" b="1" dirty="0">
                          <a:effectLst/>
                          <a:latin typeface="+mn-lt"/>
                          <a:ea typeface="+mn-lt"/>
                          <a:cs typeface="+mn-lt"/>
                        </a:rPr>
                        <a:t>QA/QC scripts</a:t>
                      </a:r>
                      <a:r>
                        <a:rPr lang="en-US" sz="1100" dirty="0">
                          <a:effectLst/>
                          <a:latin typeface="+mn-lt"/>
                          <a:ea typeface="+mn-lt"/>
                          <a:cs typeface="+mn-lt"/>
                        </a:rPr>
                        <a:t> to ensure data integrity</a:t>
                      </a:r>
                    </a:p>
                    <a:p>
                      <a:pPr marL="171450" marR="0" indent="-171450" fontAlgn="t">
                        <a:buFont typeface="Arial" panose="020B0604020202020204" pitchFamily="34" charset="0"/>
                        <a:buChar char="•"/>
                      </a:pPr>
                      <a:r>
                        <a:rPr lang="en-US" sz="1100" dirty="0">
                          <a:effectLst/>
                          <a:latin typeface="+mn-lt"/>
                          <a:ea typeface="+mn-lt"/>
                          <a:cs typeface="+mn-lt"/>
                        </a:rPr>
                        <a:t>Launch </a:t>
                      </a:r>
                      <a:r>
                        <a:rPr lang="en-US" sz="1100" b="1" dirty="0">
                          <a:effectLst/>
                          <a:latin typeface="+mn-lt"/>
                          <a:ea typeface="+mn-lt"/>
                          <a:cs typeface="+mn-lt"/>
                        </a:rPr>
                        <a:t>A/B test</a:t>
                      </a:r>
                      <a:r>
                        <a:rPr lang="en-US" sz="1100" dirty="0">
                          <a:effectLst/>
                          <a:latin typeface="+mn-lt"/>
                          <a:ea typeface="+mn-lt"/>
                          <a:cs typeface="+mn-lt"/>
                        </a:rPr>
                        <a:t>: 10 agents use Agent Assist, 10 remain as control</a:t>
                      </a:r>
                    </a:p>
                    <a:p>
                      <a:pPr marL="171450" marR="0" indent="-171450" fontAlgn="t">
                        <a:buFont typeface="Arial" panose="020B0604020202020204" pitchFamily="34" charset="0"/>
                        <a:buChar char="•"/>
                      </a:pPr>
                      <a:r>
                        <a:rPr lang="en-US" sz="1100" b="1" dirty="0">
                          <a:effectLst/>
                          <a:latin typeface="+mn-lt"/>
                          <a:ea typeface="+mn-lt"/>
                          <a:cs typeface="+mn-lt"/>
                        </a:rPr>
                        <a:t>Load test</a:t>
                      </a:r>
                      <a:r>
                        <a:rPr lang="en-US" sz="1100" dirty="0">
                          <a:effectLst/>
                          <a:latin typeface="+mn-lt"/>
                          <a:ea typeface="+mn-lt"/>
                          <a:cs typeface="+mn-lt"/>
                        </a:rPr>
                        <a:t> simulating 50 concurrent calls</a:t>
                      </a:r>
                    </a:p>
                    <a:p>
                      <a:pPr marL="171450" marR="0" indent="-171450" fontAlgn="t">
                        <a:buFont typeface="Arial" panose="020B0604020202020204" pitchFamily="34" charset="0"/>
                        <a:buChar char="•"/>
                      </a:pPr>
                      <a:r>
                        <a:rPr lang="en-US" sz="1100" b="1" dirty="0">
                          <a:effectLst/>
                          <a:latin typeface="+mn-lt"/>
                          <a:ea typeface="+mn-lt"/>
                          <a:cs typeface="+mn-lt"/>
                        </a:rPr>
                        <a:t>Log</a:t>
                      </a:r>
                      <a:r>
                        <a:rPr lang="en-US" sz="1100" dirty="0">
                          <a:effectLst/>
                          <a:latin typeface="+mn-lt"/>
                          <a:ea typeface="+mn-lt"/>
                          <a:cs typeface="+mn-lt"/>
                        </a:rPr>
                        <a:t> pass/fail, anomalies, user feedback</a:t>
                      </a:r>
                    </a:p>
                    <a:p>
                      <a:pPr marL="171450" marR="0" indent="-171450" fontAlgn="t">
                        <a:buFont typeface="Arial" panose="020B0604020202020204" pitchFamily="34" charset="0"/>
                        <a:buChar char="•"/>
                      </a:pPr>
                      <a:r>
                        <a:rPr lang="en-US" sz="1100" dirty="0">
                          <a:effectLst/>
                          <a:latin typeface="+mn-lt"/>
                          <a:ea typeface="+mn-lt"/>
                          <a:cs typeface="+mn-lt"/>
                        </a:rPr>
                        <a:t>If advanced, do </a:t>
                      </a:r>
                      <a:r>
                        <a:rPr lang="en-US" sz="1100" b="1" dirty="0">
                          <a:effectLst/>
                          <a:latin typeface="+mn-lt"/>
                          <a:ea typeface="+mn-lt"/>
                          <a:cs typeface="+mn-lt"/>
                        </a:rPr>
                        <a:t>red‐teaming</a:t>
                      </a:r>
                      <a:r>
                        <a:rPr lang="en-US" sz="1100" dirty="0">
                          <a:effectLst/>
                          <a:latin typeface="+mn-lt"/>
                          <a:ea typeface="+mn-lt"/>
                          <a:cs typeface="+mn-lt"/>
                        </a:rPr>
                        <a:t> for security or compliance concerns</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QA Lead</a:t>
                      </a:r>
                      <a:r>
                        <a:rPr lang="en-US" sz="1100" dirty="0">
                          <a:effectLst/>
                          <a:latin typeface="+mn-lt"/>
                          <a:ea typeface="+mn-lt"/>
                          <a:cs typeface="+mn-lt"/>
                        </a:rPr>
                        <a:t>: Coordinates test cycles, logs defects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Investigates performance/accuracy dips</a:t>
                      </a:r>
                    </a:p>
                    <a:p>
                      <a:pPr marL="171450" marR="0" indent="-171450" fontAlgn="t">
                        <a:buFont typeface="Arial" panose="020B0604020202020204" pitchFamily="34" charset="0"/>
                        <a:buChar char="•"/>
                      </a:pPr>
                      <a:r>
                        <a:rPr lang="en-US" sz="1100" b="1" dirty="0">
                          <a:effectLst/>
                          <a:latin typeface="+mn-lt"/>
                          <a:ea typeface="+mn-lt"/>
                          <a:cs typeface="+mn-lt"/>
                        </a:rPr>
                        <a:t>User Reps</a:t>
                      </a:r>
                      <a:r>
                        <a:rPr lang="en-US" sz="1100" dirty="0">
                          <a:effectLst/>
                          <a:latin typeface="+mn-lt"/>
                          <a:ea typeface="+mn-lt"/>
                          <a:cs typeface="+mn-lt"/>
                        </a:rPr>
                        <a:t>: Participate in pilot (A/B group)</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Test Execution Logs</a:t>
                      </a:r>
                      <a:r>
                        <a:rPr lang="en-US" sz="1100" dirty="0">
                          <a:effectLst/>
                          <a:latin typeface="+mn-lt"/>
                          <a:ea typeface="+mn-lt"/>
                          <a:cs typeface="+mn-lt"/>
                        </a:rPr>
                        <a:t> (defects, pass/fail)</a:t>
                      </a:r>
                    </a:p>
                    <a:p>
                      <a:pPr marL="171450" marR="0" indent="-171450" fontAlgn="t">
                        <a:buFont typeface="Arial" panose="020B0604020202020204" pitchFamily="34" charset="0"/>
                        <a:buChar char="•"/>
                      </a:pPr>
                      <a:r>
                        <a:rPr lang="en-US" sz="1100" b="1" dirty="0">
                          <a:effectLst/>
                          <a:latin typeface="+mn-lt"/>
                          <a:ea typeface="+mn-lt"/>
                          <a:cs typeface="+mn-lt"/>
                        </a:rPr>
                        <a:t>A/B Results</a:t>
                      </a:r>
                      <a:r>
                        <a:rPr lang="en-US" sz="1100" dirty="0">
                          <a:effectLst/>
                          <a:latin typeface="+mn-lt"/>
                          <a:ea typeface="+mn-lt"/>
                          <a:cs typeface="+mn-lt"/>
                        </a:rPr>
                        <a:t> (handle time comparison, agent feedback)</a:t>
                      </a:r>
                    </a:p>
                    <a:p>
                      <a:pPr marL="171450" marR="0" indent="-171450" fontAlgn="t">
                        <a:buFont typeface="Arial" panose="020B0604020202020204" pitchFamily="34" charset="0"/>
                        <a:buChar char="•"/>
                      </a:pPr>
                      <a:r>
                        <a:rPr lang="en-US" sz="1100" b="1" dirty="0">
                          <a:effectLst/>
                          <a:latin typeface="+mn-lt"/>
                          <a:ea typeface="+mn-lt"/>
                          <a:cs typeface="+mn-lt"/>
                        </a:rPr>
                        <a:t>Performance Data</a:t>
                      </a:r>
                      <a:r>
                        <a:rPr lang="en-US" sz="1100" dirty="0">
                          <a:effectLst/>
                          <a:latin typeface="+mn-lt"/>
                          <a:ea typeface="+mn-lt"/>
                          <a:cs typeface="+mn-lt"/>
                        </a:rPr>
                        <a:t> (peak concurrency tests)</a:t>
                      </a:r>
                    </a:p>
                  </a:txBody>
                  <a:tcPr marL="50793" marR="50793" marT="50793" marB="50793"/>
                </a:tc>
                <a:extLst>
                  <a:ext uri="{0D108BD9-81ED-4DB2-BD59-A6C34878D82A}">
                    <a16:rowId xmlns:a16="http://schemas.microsoft.com/office/drawing/2014/main" val="2799322614"/>
                  </a:ext>
                </a:extLst>
              </a:tr>
              <a:tr h="939678">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2"/>
                    </a:solidFill>
                  </a:tcPr>
                </a:tc>
                <a:tc>
                  <a:txBody>
                    <a:bodyPr/>
                    <a:lstStyle/>
                    <a:p>
                      <a:pPr marL="0" marR="0" algn="ctr" fontAlgn="t">
                        <a:buFontTx/>
                      </a:pPr>
                      <a:r>
                        <a:rPr lang="en-US" sz="1100" b="1" dirty="0">
                          <a:solidFill>
                            <a:schemeClr val="bg1"/>
                          </a:solidFill>
                          <a:effectLst/>
                          <a:latin typeface="+mn-lt"/>
                          <a:ea typeface="+mn-lt"/>
                          <a:cs typeface="+mn-lt"/>
                        </a:rPr>
                        <a:t>Evaluate, Refine &amp; Decide Next Steps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Compare </a:t>
                      </a:r>
                      <a:r>
                        <a:rPr lang="en-US" sz="1100" b="1" dirty="0">
                          <a:effectLst/>
                          <a:latin typeface="+mn-lt"/>
                          <a:ea typeface="+mn-lt"/>
                          <a:cs typeface="+mn-lt"/>
                        </a:rPr>
                        <a:t>handle time reduction</a:t>
                      </a:r>
                      <a:r>
                        <a:rPr lang="en-US" sz="1100" dirty="0">
                          <a:effectLst/>
                          <a:latin typeface="+mn-lt"/>
                          <a:ea typeface="+mn-lt"/>
                          <a:cs typeface="+mn-lt"/>
                        </a:rPr>
                        <a:t> and </a:t>
                      </a:r>
                      <a:r>
                        <a:rPr lang="en-US" sz="1100" b="1" dirty="0">
                          <a:effectLst/>
                          <a:latin typeface="+mn-lt"/>
                          <a:ea typeface="+mn-lt"/>
                          <a:cs typeface="+mn-lt"/>
                        </a:rPr>
                        <a:t>agent satisfaction</a:t>
                      </a:r>
                      <a:r>
                        <a:rPr lang="en-US" sz="1100" dirty="0">
                          <a:effectLst/>
                          <a:latin typeface="+mn-lt"/>
                          <a:ea typeface="+mn-lt"/>
                          <a:cs typeface="+mn-lt"/>
                        </a:rPr>
                        <a:t> to target thresholds</a:t>
                      </a:r>
                    </a:p>
                    <a:p>
                      <a:pPr marL="171450" marR="0" indent="-171450" fontAlgn="t">
                        <a:buFont typeface="Arial" panose="020B0604020202020204" pitchFamily="34" charset="0"/>
                        <a:buChar char="•"/>
                      </a:pPr>
                      <a:r>
                        <a:rPr lang="en-US" sz="1100" dirty="0">
                          <a:effectLst/>
                          <a:latin typeface="+mn-lt"/>
                          <a:ea typeface="+mn-lt"/>
                          <a:cs typeface="+mn-lt"/>
                        </a:rPr>
                        <a:t>If performance is sub‐optimal, </a:t>
                      </a:r>
                      <a:r>
                        <a:rPr lang="en-US" sz="1100" b="1" dirty="0">
                          <a:effectLst/>
                          <a:latin typeface="+mn-lt"/>
                          <a:ea typeface="+mn-lt"/>
                          <a:cs typeface="+mn-lt"/>
                        </a:rPr>
                        <a:t>tune the model</a:t>
                      </a:r>
                      <a:r>
                        <a:rPr lang="en-US" sz="1100" dirty="0">
                          <a:effectLst/>
                          <a:latin typeface="+mn-lt"/>
                          <a:ea typeface="+mn-lt"/>
                          <a:cs typeface="+mn-lt"/>
                        </a:rPr>
                        <a:t> and retest</a:t>
                      </a:r>
                    </a:p>
                    <a:p>
                      <a:pPr marL="171450" marR="0" indent="-171450" fontAlgn="t">
                        <a:buFont typeface="Arial" panose="020B0604020202020204" pitchFamily="34" charset="0"/>
                        <a:buChar char="•"/>
                      </a:pPr>
                      <a:r>
                        <a:rPr lang="en-US" sz="1100" dirty="0">
                          <a:effectLst/>
                          <a:latin typeface="+mn-lt"/>
                          <a:ea typeface="+mn-lt"/>
                          <a:cs typeface="+mn-lt"/>
                        </a:rPr>
                        <a:t>Summarize outcomes in a </a:t>
                      </a:r>
                      <a:r>
                        <a:rPr lang="en-US" sz="1100" b="1" dirty="0">
                          <a:effectLst/>
                          <a:latin typeface="+mn-lt"/>
                          <a:ea typeface="+mn-lt"/>
                          <a:cs typeface="+mn-lt"/>
                        </a:rPr>
                        <a:t>Testing Summary Report</a:t>
                      </a:r>
                      <a:endParaRPr lang="en-US" sz="1100" dirty="0">
                        <a:effectLst/>
                        <a:latin typeface="+mn-lt"/>
                        <a:ea typeface="+mn-lt"/>
                        <a:cs typeface="+mn-lt"/>
                      </a:endParaRPr>
                    </a:p>
                    <a:p>
                      <a:pPr marL="171450" marR="0" indent="-171450" fontAlgn="t">
                        <a:buFont typeface="Arial" panose="020B0604020202020204" pitchFamily="34" charset="0"/>
                        <a:buChar char="•"/>
                      </a:pPr>
                      <a:r>
                        <a:rPr lang="en-US" sz="1100" b="1" dirty="0">
                          <a:effectLst/>
                          <a:latin typeface="+mn-lt"/>
                          <a:ea typeface="+mn-lt"/>
                          <a:cs typeface="+mn-lt"/>
                        </a:rPr>
                        <a:t>Go/No‐Go</a:t>
                      </a:r>
                      <a:r>
                        <a:rPr lang="en-US" sz="1100" dirty="0">
                          <a:effectLst/>
                          <a:latin typeface="+mn-lt"/>
                          <a:ea typeface="+mn-lt"/>
                          <a:cs typeface="+mn-lt"/>
                        </a:rPr>
                        <a:t> decision by AI Steering Committee for full rollout</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QA Lead</a:t>
                      </a:r>
                      <a:r>
                        <a:rPr lang="en-US" sz="1100" dirty="0">
                          <a:effectLst/>
                          <a:latin typeface="+mn-lt"/>
                          <a:ea typeface="+mn-lt"/>
                          <a:cs typeface="+mn-lt"/>
                        </a:rPr>
                        <a:t>: Prepares final test report</a:t>
                      </a:r>
                    </a:p>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Leads go/no-go discussion</a:t>
                      </a:r>
                    </a:p>
                    <a:p>
                      <a:pPr marL="171450" marR="0" indent="-171450" fontAlgn="t">
                        <a:buFont typeface="Arial" panose="020B0604020202020204" pitchFamily="34" charset="0"/>
                        <a:buChar char="•"/>
                      </a:pPr>
                      <a:r>
                        <a:rPr lang="en-US" sz="1100" b="1" dirty="0">
                          <a:effectLst/>
                          <a:latin typeface="+mn-lt"/>
                          <a:ea typeface="+mn-lt"/>
                          <a:cs typeface="+mn-lt"/>
                        </a:rPr>
                        <a:t>AI Steering Committee</a:t>
                      </a:r>
                      <a:r>
                        <a:rPr lang="en-US" sz="1100" dirty="0">
                          <a:effectLst/>
                          <a:latin typeface="+mn-lt"/>
                          <a:ea typeface="+mn-lt"/>
                          <a:cs typeface="+mn-lt"/>
                        </a:rPr>
                        <a:t>: Decides production readiness</a:t>
                      </a:r>
                    </a:p>
                  </a:txBody>
                  <a:tcPr marL="50793" marR="50793" marT="50793" marB="50793"/>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Testing Summary Report</a:t>
                      </a:r>
                      <a:r>
                        <a:rPr lang="en-US" sz="1100" dirty="0">
                          <a:effectLst/>
                          <a:latin typeface="+mn-lt"/>
                          <a:ea typeface="+mn-lt"/>
                          <a:cs typeface="+mn-lt"/>
                        </a:rPr>
                        <a:t> (did we meet 10% handle time reduction and 85% helpful suggestion rate?)</a:t>
                      </a:r>
                    </a:p>
                    <a:p>
                      <a:pPr marL="171450" marR="0" indent="-171450" fontAlgn="t">
                        <a:buFont typeface="Arial" panose="020B0604020202020204" pitchFamily="34" charset="0"/>
                        <a:buChar char="•"/>
                      </a:pPr>
                      <a:r>
                        <a:rPr lang="en-US" sz="1100" b="1" dirty="0">
                          <a:effectLst/>
                          <a:latin typeface="+mn-lt"/>
                          <a:ea typeface="+mn-lt"/>
                          <a:cs typeface="+mn-lt"/>
                        </a:rPr>
                        <a:t>Go/No‐Go Decision</a:t>
                      </a:r>
                      <a:r>
                        <a:rPr lang="en-US" sz="1100" dirty="0">
                          <a:effectLst/>
                          <a:latin typeface="+mn-lt"/>
                          <a:ea typeface="+mn-lt"/>
                          <a:cs typeface="+mn-lt"/>
                        </a:rPr>
                        <a:t> for broader deployment or further iteration</a:t>
                      </a:r>
                    </a:p>
                  </a:txBody>
                  <a:tcPr marL="50793" marR="50793" marT="50793" marB="50793"/>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63664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35B54FA6-5840-F57A-4BDC-4560B4EFC7A2}"/>
              </a:ext>
            </a:extLst>
          </p:cNvPr>
          <p:cNvSpPr>
            <a:spLocks/>
          </p:cNvSpPr>
          <p:nvPr/>
        </p:nvSpPr>
        <p:spPr>
          <a:xfrm>
            <a:off x="10829346" y="121697"/>
            <a:ext cx="1229537" cy="952808"/>
          </a:xfrm>
          <a:prstGeom prst="wedgeRectCallout">
            <a:avLst>
              <a:gd name="adj1" fmla="val 19424"/>
              <a:gd name="adj2" fmla="val 74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Instructional slide; delete before finalizing presentation</a:t>
            </a:r>
          </a:p>
        </p:txBody>
      </p:sp>
      <p:sp>
        <p:nvSpPr>
          <p:cNvPr id="2" name="Title 1">
            <a:extLst>
              <a:ext uri="{FF2B5EF4-FFF2-40B4-BE49-F238E27FC236}">
                <a16:creationId xmlns:a16="http://schemas.microsoft.com/office/drawing/2014/main" id="{6FE10145-8BDD-4047-8588-1E8066BDA891}"/>
              </a:ext>
            </a:extLst>
          </p:cNvPr>
          <p:cNvSpPr>
            <a:spLocks/>
          </p:cNvSpPr>
          <p:nvPr>
            <p:ph type="title"/>
          </p:nvPr>
        </p:nvSpPr>
        <p:spPr>
          <a:xfrm>
            <a:off x="4078878" y="501827"/>
            <a:ext cx="7635347" cy="1130041"/>
          </a:xfrm>
        </p:spPr>
        <p:txBody>
          <a:bodyPr/>
          <a:lstStyle/>
          <a:p>
            <a:r>
              <a:rPr lang="en-US" dirty="0"/>
              <a:t>How to use this template</a:t>
            </a:r>
          </a:p>
        </p:txBody>
      </p:sp>
      <p:sp>
        <p:nvSpPr>
          <p:cNvPr id="3" name="Text Placeholder 2">
            <a:extLst>
              <a:ext uri="{FF2B5EF4-FFF2-40B4-BE49-F238E27FC236}">
                <a16:creationId xmlns:a16="http://schemas.microsoft.com/office/drawing/2014/main" id="{DC49CC51-2859-4CD4-9F98-EAD815FD2EFE}"/>
              </a:ext>
            </a:extLst>
          </p:cNvPr>
          <p:cNvSpPr>
            <a:spLocks/>
          </p:cNvSpPr>
          <p:nvPr>
            <p:ph type="body" sz="quarter" idx="4294967295"/>
          </p:nvPr>
        </p:nvSpPr>
        <p:spPr>
          <a:xfrm>
            <a:off x="3957063" y="1325837"/>
            <a:ext cx="7732061" cy="4112677"/>
          </a:xfrm>
          <a:prstGeom prst="rect">
            <a:avLst/>
          </a:prstGeom>
        </p:spPr>
        <p:txBody>
          <a:bodyPr numCol="1"/>
          <a:lstStyle/>
          <a:p>
            <a:r>
              <a:rPr lang="en-US" sz="1600" dirty="0">
                <a:latin typeface="Roboto Condensed Light" panose="02000000000000000000" pitchFamily="2" charset="0"/>
                <a:ea typeface="+mn-lt"/>
                <a:cs typeface="+mn-lt"/>
              </a:rPr>
              <a:t>This deck is intended to act as a template for the </a:t>
            </a:r>
            <a:r>
              <a:rPr lang="en-US" sz="1600" i="1" dirty="0">
                <a:latin typeface="Roboto Condensed Light" panose="02000000000000000000" pitchFamily="2" charset="0"/>
                <a:ea typeface="+mn-lt"/>
                <a:cs typeface="+mn-lt"/>
              </a:rPr>
              <a:t>Implement AI for CX </a:t>
            </a:r>
            <a:r>
              <a:rPr lang="en-US" sz="1600" dirty="0">
                <a:latin typeface="Roboto Condensed Light" panose="02000000000000000000" pitchFamily="2" charset="0"/>
                <a:ea typeface="+mn-lt"/>
                <a:cs typeface="+mn-lt"/>
              </a:rPr>
              <a:t>blueprint. It acts as a completed example and uses sample data from “ACME Corp” to demonstrate a sample use case fully scoped end to end.</a:t>
            </a:r>
          </a:p>
          <a:p>
            <a:r>
              <a:rPr lang="en-US" sz="1600" dirty="0">
                <a:latin typeface="Roboto Condensed Light" panose="02000000000000000000" pitchFamily="2" charset="0"/>
                <a:ea typeface="+mn-lt"/>
                <a:cs typeface="+mn-lt"/>
              </a:rPr>
              <a:t>All sample content should be replaced with content and data specific to your organization and your use case. Certain changes may require changes to the design of the slide and possibly to the slide master (only if changing the background image of the slide; this can be adjusted by navigating to View &gt; Slide Master).</a:t>
            </a:r>
          </a:p>
          <a:p>
            <a:pPr>
              <a:spcAft>
                <a:spcPts val="600"/>
              </a:spcAft>
            </a:pPr>
            <a:r>
              <a:rPr lang="en-US" sz="1600" dirty="0">
                <a:latin typeface="Roboto Condensed Light" panose="02000000000000000000" pitchFamily="2" charset="0"/>
                <a:ea typeface="+mn-lt"/>
                <a:cs typeface="+mn-lt"/>
              </a:rPr>
              <a:t>Add, change, or remove content as needed to fit your specific requirements. If you add new slides, make sure:</a:t>
            </a:r>
          </a:p>
          <a:p>
            <a:pPr marL="527026" lvl="1" indent="-285750">
              <a:lnSpc>
                <a:spcPct val="100000"/>
              </a:lnSpc>
              <a:spcBef>
                <a:spcPts val="0"/>
              </a:spcBef>
              <a:spcAft>
                <a:spcPts val="600"/>
              </a:spcAft>
              <a:buFont typeface="Arial" panose="020B0604020202020204" pitchFamily="34" charset="0"/>
              <a:buChar char="○"/>
            </a:pPr>
            <a:r>
              <a:rPr lang="en-US" sz="1400" dirty="0">
                <a:latin typeface="Roboto Condensed Light" panose="02000000000000000000" pitchFamily="2" charset="0"/>
                <a:ea typeface="+mn-lt"/>
                <a:cs typeface="+mn-lt"/>
              </a:rPr>
              <a:t>The additional content is relevant, required, and provides value to the reader.</a:t>
            </a:r>
          </a:p>
          <a:p>
            <a:pPr marL="527026" lvl="1" indent="-285750">
              <a:lnSpc>
                <a:spcPct val="100000"/>
              </a:lnSpc>
              <a:spcBef>
                <a:spcPts val="0"/>
              </a:spcBef>
              <a:spcAft>
                <a:spcPts val="600"/>
              </a:spcAft>
              <a:buFont typeface="Arial" panose="020B0604020202020204" pitchFamily="34" charset="0"/>
              <a:buChar char="○"/>
            </a:pPr>
            <a:r>
              <a:rPr lang="en-US" sz="1400" dirty="0">
                <a:latin typeface="Roboto Condensed Light" panose="02000000000000000000" pitchFamily="2" charset="0"/>
                <a:ea typeface="+mn-lt"/>
                <a:cs typeface="+mn-lt"/>
              </a:rPr>
              <a:t>The format follows the other slides within the deck.</a:t>
            </a:r>
          </a:p>
          <a:p>
            <a:pPr marL="527026" lvl="1" indent="-285750">
              <a:lnSpc>
                <a:spcPct val="100000"/>
              </a:lnSpc>
              <a:spcBef>
                <a:spcPts val="0"/>
              </a:spcBef>
              <a:spcAft>
                <a:spcPts val="600"/>
              </a:spcAft>
              <a:buFont typeface="Arial" panose="020B0604020202020204" pitchFamily="34" charset="0"/>
              <a:buChar char="○"/>
            </a:pPr>
            <a:r>
              <a:rPr lang="en-US" sz="1400" dirty="0">
                <a:latin typeface="Roboto Condensed Light" panose="02000000000000000000" pitchFamily="2" charset="0"/>
                <a:ea typeface="+mn-lt"/>
                <a:cs typeface="+mn-lt"/>
              </a:rPr>
              <a:t>The narrative flow of the deck remains logical and clear.</a:t>
            </a:r>
          </a:p>
        </p:txBody>
      </p:sp>
      <p:sp>
        <p:nvSpPr>
          <p:cNvPr id="5" name="TextBox 4">
            <a:extLst>
              <a:ext uri="{FF2B5EF4-FFF2-40B4-BE49-F238E27FC236}">
                <a16:creationId xmlns:a16="http://schemas.microsoft.com/office/drawing/2014/main" id="{51433ACC-731E-4EBD-B4DF-DC4396EDDC18}"/>
              </a:ext>
            </a:extLst>
          </p:cNvPr>
          <p:cNvSpPr txBox="1">
            <a:spLocks/>
          </p:cNvSpPr>
          <p:nvPr/>
        </p:nvSpPr>
        <p:spPr>
          <a:xfrm>
            <a:off x="7896225" y="4757716"/>
            <a:ext cx="3953113" cy="738568"/>
          </a:xfrm>
          <a:prstGeom prst="rect">
            <a:avLst/>
          </a:prstGeom>
        </p:spPr>
        <p:txBody>
          <a:bodyPr wrap="square" rtlCol="0">
            <a:spAutoFit/>
          </a:bodyPr>
          <a:lstStyle/>
          <a:p>
            <a:pPr defTabSz="914309" eaLnBrk="0" fontAlgn="base" hangingPunct="0">
              <a:spcBef>
                <a:spcPct val="0"/>
              </a:spcBef>
              <a:spcAft>
                <a:spcPct val="0"/>
              </a:spcAft>
            </a:pPr>
            <a:r>
              <a:rPr lang="en-US" sz="1400" dirty="0">
                <a:solidFill>
                  <a:srgbClr val="333333"/>
                </a:solidFill>
                <a:latin typeface="Roboto Condensed Light" panose="02000000000000000000" pitchFamily="2" charset="0"/>
                <a:ea typeface="+mn-lt"/>
                <a:cs typeface="+mn-lt"/>
              </a:rPr>
              <a:t>When you see this symbol in the </a:t>
            </a:r>
            <a:r>
              <a:rPr lang="en-US" sz="1400" i="1" dirty="0">
                <a:solidFill>
                  <a:srgbClr val="333333"/>
                </a:solidFill>
                <a:latin typeface="Roboto Condensed Light" panose="02000000000000000000" pitchFamily="2" charset="0"/>
                <a:ea typeface="+mn-lt"/>
                <a:cs typeface="+mn-lt"/>
              </a:rPr>
              <a:t>Implement AI for CX </a:t>
            </a:r>
            <a:r>
              <a:rPr lang="en-US" sz="1400" dirty="0">
                <a:solidFill>
                  <a:srgbClr val="333333"/>
                </a:solidFill>
                <a:latin typeface="Roboto Condensed Light" panose="02000000000000000000" pitchFamily="2" charset="0"/>
                <a:ea typeface="+mn-lt"/>
                <a:cs typeface="+mn-lt"/>
              </a:rPr>
              <a:t>blueprint, the corresponding activity can be documented in this template.</a:t>
            </a:r>
          </a:p>
        </p:txBody>
      </p:sp>
      <p:grpSp>
        <p:nvGrpSpPr>
          <p:cNvPr id="6" name="Group 5">
            <a:extLst>
              <a:ext uri="{FF2B5EF4-FFF2-40B4-BE49-F238E27FC236}">
                <a16:creationId xmlns:a16="http://schemas.microsoft.com/office/drawing/2014/main" id="{F23C7821-74EB-44C2-95B4-6AF6CFF4421F}"/>
              </a:ext>
            </a:extLst>
          </p:cNvPr>
          <p:cNvGrpSpPr>
            <a:grpSpLocks/>
          </p:cNvGrpSpPr>
          <p:nvPr/>
        </p:nvGrpSpPr>
        <p:grpSpPr>
          <a:xfrm>
            <a:off x="4117277" y="4895596"/>
            <a:ext cx="3472243" cy="467941"/>
            <a:chOff x="469425" y="5628818"/>
            <a:chExt cx="3071543" cy="554002"/>
          </a:xfrm>
        </p:grpSpPr>
        <p:sp>
          <p:nvSpPr>
            <p:cNvPr id="7" name="Rectangle 6">
              <a:extLst>
                <a:ext uri="{FF2B5EF4-FFF2-40B4-BE49-F238E27FC236}">
                  <a16:creationId xmlns:a16="http://schemas.microsoft.com/office/drawing/2014/main" id="{C7F724C4-BB46-4465-A062-9C364E02F7A8}"/>
                </a:ext>
              </a:extLst>
            </p:cNvPr>
            <p:cNvSpPr>
              <a:spLocks/>
            </p:cNvSpPr>
            <p:nvPr/>
          </p:nvSpPr>
          <p:spPr>
            <a:xfrm>
              <a:off x="907389" y="5628818"/>
              <a:ext cx="2633579" cy="5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r>
                <a:rPr lang="en-US" sz="1200" dirty="0">
                  <a:solidFill>
                    <a:srgbClr val="FFFFFF"/>
                  </a:solidFill>
                  <a:latin typeface="Exo" panose="02000503000000000000" pitchFamily="2" charset="77"/>
                  <a:ea typeface="+mn-lt"/>
                  <a:cs typeface="+mn-lt"/>
                </a:rPr>
                <a:t>Download the </a:t>
              </a:r>
              <a:r>
                <a:rPr lang="en-US" sz="1200" i="1" dirty="0">
                  <a:solidFill>
                    <a:srgbClr val="FFFFFF"/>
                  </a:solidFill>
                  <a:latin typeface="Exo" panose="02000503000000000000" pitchFamily="2" charset="77"/>
                  <a:ea typeface="+mn-lt"/>
                  <a:cs typeface="+mn-lt"/>
                </a:rPr>
                <a:t>AI Solution Development and Implementation Report</a:t>
              </a:r>
              <a:endParaRPr lang="en-US" sz="1200" dirty="0">
                <a:solidFill>
                  <a:srgbClr val="FFFFFF"/>
                </a:solidFill>
                <a:latin typeface="Exo" panose="02000503000000000000" pitchFamily="2" charset="77"/>
                <a:ea typeface="+mn-lt"/>
                <a:cs typeface="+mn-lt"/>
              </a:endParaRPr>
            </a:p>
          </p:txBody>
        </p:sp>
        <p:sp>
          <p:nvSpPr>
            <p:cNvPr id="8" name="Rectangle 7">
              <a:extLst>
                <a:ext uri="{FF2B5EF4-FFF2-40B4-BE49-F238E27FC236}">
                  <a16:creationId xmlns:a16="http://schemas.microsoft.com/office/drawing/2014/main" id="{F5EE4665-69DA-4974-ABA0-83517C8EC4FE}"/>
                </a:ext>
              </a:extLst>
            </p:cNvPr>
            <p:cNvSpPr>
              <a:spLocks noChangeAspect="1"/>
            </p:cNvSpPr>
            <p:nvPr/>
          </p:nvSpPr>
          <p:spPr>
            <a:xfrm>
              <a:off x="469425" y="5628820"/>
              <a:ext cx="551119" cy="554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1600" dirty="0">
                <a:solidFill>
                  <a:srgbClr val="FFFFFF"/>
                </a:solidFill>
                <a:latin typeface="Exo" panose="02000503000000000000" pitchFamily="2" charset="77"/>
                <a:ea typeface="+mn-lt"/>
                <a:cs typeface="+mn-lt"/>
              </a:endParaRPr>
            </a:p>
          </p:txBody>
        </p:sp>
      </p:grpSp>
      <p:pic>
        <p:nvPicPr>
          <p:cNvPr id="9" name="Picture 8">
            <a:extLst>
              <a:ext uri="{FF2B5EF4-FFF2-40B4-BE49-F238E27FC236}">
                <a16:creationId xmlns:a16="http://schemas.microsoft.com/office/drawing/2014/main" id="{75FAB0C3-9299-4569-AA1E-12FC26ADC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7277" y="4812107"/>
            <a:ext cx="634917" cy="634917"/>
          </a:xfrm>
          <a:prstGeom prst="rect">
            <a:avLst/>
          </a:prstGeom>
        </p:spPr>
      </p:pic>
      <p:sp>
        <p:nvSpPr>
          <p:cNvPr id="10" name="Speech Bubble: Rectangle 9">
            <a:extLst>
              <a:ext uri="{FF2B5EF4-FFF2-40B4-BE49-F238E27FC236}">
                <a16:creationId xmlns:a16="http://schemas.microsoft.com/office/drawing/2014/main" id="{638EA8ED-6936-42E0-ABED-F856D7138F9C}"/>
              </a:ext>
            </a:extLst>
          </p:cNvPr>
          <p:cNvSpPr>
            <a:spLocks/>
          </p:cNvSpPr>
          <p:nvPr/>
        </p:nvSpPr>
        <p:spPr>
          <a:xfrm>
            <a:off x="4117278" y="5573238"/>
            <a:ext cx="1496579" cy="712084"/>
          </a:xfrm>
          <a:prstGeom prst="wedgeRectCallout">
            <a:avLst>
              <a:gd name="adj1" fmla="val 8595"/>
              <a:gd name="adj2" fmla="val 1004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Guidelines to complete the slide.</a:t>
            </a:r>
          </a:p>
        </p:txBody>
      </p:sp>
      <p:sp>
        <p:nvSpPr>
          <p:cNvPr id="11" name="Rectangle 10">
            <a:extLst>
              <a:ext uri="{FF2B5EF4-FFF2-40B4-BE49-F238E27FC236}">
                <a16:creationId xmlns:a16="http://schemas.microsoft.com/office/drawing/2014/main" id="{171D0EB3-6637-48C0-8E72-99964EF6DEA8}"/>
              </a:ext>
            </a:extLst>
          </p:cNvPr>
          <p:cNvSpPr>
            <a:spLocks/>
          </p:cNvSpPr>
          <p:nvPr/>
        </p:nvSpPr>
        <p:spPr>
          <a:xfrm>
            <a:off x="5943455" y="5567689"/>
            <a:ext cx="1614945" cy="712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400" dirty="0">
                <a:solidFill>
                  <a:srgbClr val="FFFFFF"/>
                </a:solidFill>
                <a:ea typeface="+mn-lt"/>
                <a:cs typeface="+mn-lt"/>
              </a:rPr>
              <a:t>Sample ACME Corp Data</a:t>
            </a:r>
          </a:p>
        </p:txBody>
      </p:sp>
      <p:sp>
        <p:nvSpPr>
          <p:cNvPr id="12" name="TextBox 11">
            <a:extLst>
              <a:ext uri="{FF2B5EF4-FFF2-40B4-BE49-F238E27FC236}">
                <a16:creationId xmlns:a16="http://schemas.microsoft.com/office/drawing/2014/main" id="{A9EFE564-279D-43FF-AA7E-4D29B0D17F13}"/>
              </a:ext>
            </a:extLst>
          </p:cNvPr>
          <p:cNvSpPr txBox="1">
            <a:spLocks/>
          </p:cNvSpPr>
          <p:nvPr/>
        </p:nvSpPr>
        <p:spPr>
          <a:xfrm>
            <a:off x="7823093" y="5573238"/>
            <a:ext cx="3734219" cy="738568"/>
          </a:xfrm>
          <a:prstGeom prst="rect">
            <a:avLst/>
          </a:prstGeom>
        </p:spPr>
        <p:txBody>
          <a:bodyPr wrap="square" rtlCol="0">
            <a:spAutoFit/>
          </a:bodyPr>
          <a:lstStyle/>
          <a:p>
            <a:pPr defTabSz="914309" eaLnBrk="0" fontAlgn="base" hangingPunct="0">
              <a:spcBef>
                <a:spcPct val="0"/>
              </a:spcBef>
              <a:spcAft>
                <a:spcPct val="0"/>
              </a:spcAft>
            </a:pPr>
            <a:r>
              <a:rPr lang="en-US" sz="1400" dirty="0">
                <a:solidFill>
                  <a:srgbClr val="333333"/>
                </a:solidFill>
                <a:latin typeface="Roboto Condensed Light" panose="02000000000000000000" pitchFamily="2" charset="0"/>
                <a:ea typeface="+mn-lt"/>
                <a:cs typeface="+mn-lt"/>
              </a:rPr>
              <a:t>When you see these symbols in this document, replace any ACME Corp data with your own and delete the purple boxes to complete the slide. </a:t>
            </a:r>
          </a:p>
        </p:txBody>
      </p:sp>
      <p:pic>
        <p:nvPicPr>
          <p:cNvPr id="13" name="Picture 12">
            <a:extLst>
              <a:ext uri="{FF2B5EF4-FFF2-40B4-BE49-F238E27FC236}">
                <a16:creationId xmlns:a16="http://schemas.microsoft.com/office/drawing/2014/main" id="{83A7B226-D64E-5C10-9281-072572AB39E0}"/>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447"/>
            <a:ext cx="3734219" cy="6857106"/>
          </a:xfrm>
          <a:prstGeom prst="rect">
            <a:avLst/>
          </a:prstGeom>
        </p:spPr>
      </p:pic>
    </p:spTree>
    <p:extLst>
      <p:ext uri="{BB962C8B-B14F-4D97-AF65-F5344CB8AC3E}">
        <p14:creationId xmlns:p14="http://schemas.microsoft.com/office/powerpoint/2010/main" val="396864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20C4F-8443-F1F4-DC83-C1BA3A8DC378}"/>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54FF90E8-492E-FDD3-7F80-A40DC0D07C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8C33505C-F5D3-7823-86A1-348824DE71F4}"/>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BB47D657-7335-8C00-1F4E-1B6F1C8542B5}"/>
              </a:ext>
            </a:extLst>
          </p:cNvPr>
          <p:cNvSpPr>
            <a:spLocks/>
          </p:cNvSpPr>
          <p:nvPr>
            <p:ph type="title"/>
          </p:nvPr>
        </p:nvSpPr>
        <p:spPr>
          <a:xfrm>
            <a:off x="259200" y="273600"/>
            <a:ext cx="9694402" cy="844229"/>
          </a:xfrm>
        </p:spPr>
        <p:txBody>
          <a:bodyPr/>
          <a:lstStyle/>
          <a:p>
            <a:r>
              <a:rPr lang="en-US" sz="3200" dirty="0">
                <a:solidFill>
                  <a:schemeClr val="accent1"/>
                </a:solidFill>
              </a:rPr>
              <a:t>3.2.3</a:t>
            </a:r>
            <a:r>
              <a:rPr lang="en-US" sz="3200" dirty="0"/>
              <a:t> Deployment plan</a:t>
            </a:r>
          </a:p>
        </p:txBody>
      </p:sp>
      <p:sp>
        <p:nvSpPr>
          <p:cNvPr id="10" name="TextBox 9">
            <a:extLst>
              <a:ext uri="{FF2B5EF4-FFF2-40B4-BE49-F238E27FC236}">
                <a16:creationId xmlns:a16="http://schemas.microsoft.com/office/drawing/2014/main" id="{A9EC39FB-DCE7-FE85-0F6C-041D6F5E29F4}"/>
              </a:ext>
            </a:extLst>
          </p:cNvPr>
          <p:cNvSpPr txBox="1">
            <a:spLocks/>
          </p:cNvSpPr>
          <p:nvPr/>
        </p:nvSpPr>
        <p:spPr>
          <a:xfrm>
            <a:off x="259200" y="766801"/>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outlines our deployment plan that will guide our solution through to production.</a:t>
            </a:r>
          </a:p>
        </p:txBody>
      </p:sp>
      <p:graphicFrame>
        <p:nvGraphicFramePr>
          <p:cNvPr id="3" name="Table 2">
            <a:extLst>
              <a:ext uri="{FF2B5EF4-FFF2-40B4-BE49-F238E27FC236}">
                <a16:creationId xmlns:a16="http://schemas.microsoft.com/office/drawing/2014/main" id="{2D52AF57-C952-98CF-9D4F-1F09A3ADC4A1}"/>
              </a:ext>
            </a:extLst>
          </p:cNvPr>
          <p:cNvGraphicFramePr>
            <a:graphicFrameLocks/>
          </p:cNvGraphicFramePr>
          <p:nvPr>
            <p:extLst>
              <p:ext uri="{D42A27DB-BD31-4B8C-83A1-F6EECF244321}">
                <p14:modId xmlns:p14="http://schemas.microsoft.com/office/powerpoint/2010/main" val="2763245957"/>
              </p:ext>
            </p:extLst>
          </p:nvPr>
        </p:nvGraphicFramePr>
        <p:xfrm>
          <a:off x="259200" y="1206002"/>
          <a:ext cx="11505808" cy="4639308"/>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229240">
                  <a:extLst>
                    <a:ext uri="{9D8B030D-6E8A-4147-A177-3AD203B41FA5}">
                      <a16:colId xmlns:a16="http://schemas.microsoft.com/office/drawing/2014/main" val="1610025414"/>
                    </a:ext>
                  </a:extLst>
                </a:gridCol>
                <a:gridCol w="2779414">
                  <a:extLst>
                    <a:ext uri="{9D8B030D-6E8A-4147-A177-3AD203B41FA5}">
                      <a16:colId xmlns:a16="http://schemas.microsoft.com/office/drawing/2014/main" val="573858552"/>
                    </a:ext>
                  </a:extLst>
                </a:gridCol>
                <a:gridCol w="2539490">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Deployment Focus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2">
                        <a:lumMod val="75000"/>
                      </a:schemeClr>
                    </a:solidFill>
                  </a:tcPr>
                </a:tc>
                <a:extLst>
                  <a:ext uri="{0D108BD9-81ED-4DB2-BD59-A6C34878D82A}">
                    <a16:rowId xmlns:a16="http://schemas.microsoft.com/office/drawing/2014/main" val="3853553644"/>
                  </a:ext>
                </a:extLst>
              </a:tr>
              <a:tr h="939678">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Pre-Deployment Readiness &amp; Environment Setup</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Confirm A/B test results: 10% handle time reduction achieved</a:t>
                      </a:r>
                    </a:p>
                    <a:p>
                      <a:pPr marL="171450" marR="0" indent="-171450" fontAlgn="t">
                        <a:buFont typeface="Arial" panose="020B0604020202020204" pitchFamily="34" charset="0"/>
                        <a:buChar char="•"/>
                      </a:pPr>
                      <a:r>
                        <a:rPr lang="en-US" sz="1100" dirty="0">
                          <a:effectLst/>
                          <a:latin typeface="+mn-lt"/>
                          <a:ea typeface="+mn-lt"/>
                          <a:cs typeface="+mn-lt"/>
                        </a:rPr>
                        <a:t>Resolve compliance items (e.g. data retention for call logs)</a:t>
                      </a:r>
                    </a:p>
                    <a:p>
                      <a:pPr marL="171450" marR="0" indent="-171450" fontAlgn="t">
                        <a:buFont typeface="Arial" panose="020B0604020202020204" pitchFamily="34" charset="0"/>
                        <a:buChar char="•"/>
                      </a:pPr>
                      <a:r>
                        <a:rPr lang="en-US" sz="1100" dirty="0">
                          <a:effectLst/>
                          <a:latin typeface="+mn-lt"/>
                          <a:ea typeface="+mn-lt"/>
                          <a:cs typeface="+mn-lt"/>
                        </a:rPr>
                        <a:t>Configure AWS environment (autoscaling for ~500 concurrent sessions)</a:t>
                      </a:r>
                    </a:p>
                    <a:p>
                      <a:pPr marL="171450" marR="0" indent="-171450" fontAlgn="t">
                        <a:buFont typeface="Arial" panose="020B0604020202020204" pitchFamily="34" charset="0"/>
                        <a:buChar char="•"/>
                      </a:pPr>
                      <a:r>
                        <a:rPr lang="en-US" sz="1100" dirty="0">
                          <a:effectLst/>
                          <a:latin typeface="+mn-lt"/>
                          <a:ea typeface="+mn-lt"/>
                          <a:cs typeface="+mn-lt"/>
                        </a:rPr>
                        <a:t>Set up monitoring for suggestion latency &amp; agent feedback</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QA Lead</a:t>
                      </a:r>
                      <a:r>
                        <a:rPr lang="en-US" sz="1100" dirty="0">
                          <a:effectLst/>
                          <a:latin typeface="+mn-lt"/>
                          <a:ea typeface="+mn-lt"/>
                          <a:cs typeface="+mn-lt"/>
                        </a:rPr>
                        <a:t>: Final test sign-off</a:t>
                      </a:r>
                    </a:p>
                    <a:p>
                      <a:pPr marL="171450" marR="0" indent="-171450" fontAlgn="t">
                        <a:buFont typeface="Arial" panose="020B0604020202020204" pitchFamily="34" charset="0"/>
                        <a:buChar char="•"/>
                      </a:pPr>
                      <a:r>
                        <a:rPr lang="en-US" sz="1100" b="1" dirty="0">
                          <a:effectLst/>
                          <a:latin typeface="+mn-lt"/>
                          <a:ea typeface="+mn-lt"/>
                          <a:cs typeface="+mn-lt"/>
                        </a:rPr>
                        <a:t>Compliance Officer</a:t>
                      </a:r>
                      <a:r>
                        <a:rPr lang="en-US" sz="1100" dirty="0">
                          <a:effectLst/>
                          <a:latin typeface="+mn-lt"/>
                          <a:ea typeface="+mn-lt"/>
                          <a:cs typeface="+mn-lt"/>
                        </a:rPr>
                        <a:t>: Ensures data usage rules are met</a:t>
                      </a:r>
                    </a:p>
                    <a:p>
                      <a:pPr marL="171450" marR="0" indent="-171450" fontAlgn="t">
                        <a:buFont typeface="Arial" panose="020B0604020202020204" pitchFamily="34" charset="0"/>
                        <a:buChar char="•"/>
                      </a:pPr>
                      <a:r>
                        <a:rPr lang="en-US" sz="1100" b="1" dirty="0">
                          <a:effectLst/>
                          <a:latin typeface="+mn-lt"/>
                          <a:ea typeface="+mn-lt"/>
                          <a:cs typeface="+mn-lt"/>
                        </a:rPr>
                        <a:t>IT Specialist</a:t>
                      </a:r>
                      <a:r>
                        <a:rPr lang="en-US" sz="1100" dirty="0">
                          <a:effectLst/>
                          <a:latin typeface="+mn-lt"/>
                          <a:ea typeface="+mn-lt"/>
                          <a:cs typeface="+mn-lt"/>
                        </a:rPr>
                        <a:t>: Sets up cloud infra &amp; monitoring</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Signed-Off Test Report</a:t>
                      </a:r>
                      <a:endParaRPr lang="en-US" sz="1100" dirty="0">
                        <a:effectLst/>
                        <a:latin typeface="+mn-lt"/>
                        <a:ea typeface="+mn-lt"/>
                        <a:cs typeface="+mn-lt"/>
                      </a:endParaRPr>
                    </a:p>
                    <a:p>
                      <a:pPr marL="171450" marR="0" indent="-171450" fontAlgn="t">
                        <a:buFont typeface="Arial" panose="020B0604020202020204" pitchFamily="34" charset="0"/>
                        <a:buChar char="•"/>
                      </a:pPr>
                      <a:r>
                        <a:rPr lang="en-US" sz="1100" b="1" dirty="0">
                          <a:effectLst/>
                          <a:latin typeface="+mn-lt"/>
                          <a:ea typeface="+mn-lt"/>
                          <a:cs typeface="+mn-lt"/>
                        </a:rPr>
                        <a:t>Production Environment Checklist</a:t>
                      </a:r>
                      <a:r>
                        <a:rPr lang="en-US" sz="1100" dirty="0">
                          <a:effectLst/>
                          <a:latin typeface="+mn-lt"/>
                          <a:ea typeface="+mn-lt"/>
                          <a:cs typeface="+mn-lt"/>
                        </a:rPr>
                        <a:t> (AWS instance specs, dashboards for latency/error rates)</a:t>
                      </a:r>
                    </a:p>
                    <a:p>
                      <a:pPr marL="171450" marR="0" indent="-171450" fontAlgn="t">
                        <a:buFont typeface="Arial" panose="020B0604020202020204" pitchFamily="34" charset="0"/>
                        <a:buChar char="•"/>
                      </a:pPr>
                      <a:r>
                        <a:rPr lang="en-US" sz="1100" b="1" dirty="0">
                          <a:effectLst/>
                          <a:latin typeface="+mn-lt"/>
                          <a:ea typeface="+mn-lt"/>
                          <a:cs typeface="+mn-lt"/>
                        </a:rPr>
                        <a:t>Go/No-Go Approval</a:t>
                      </a:r>
                      <a:r>
                        <a:rPr lang="en-US" sz="1100" dirty="0">
                          <a:effectLst/>
                          <a:latin typeface="+mn-lt"/>
                          <a:ea typeface="+mn-lt"/>
                          <a:cs typeface="+mn-lt"/>
                        </a:rPr>
                        <a:t> from leadership</a:t>
                      </a:r>
                    </a:p>
                  </a:txBody>
                  <a:tcPr marL="50793" marR="50793" marT="50793" marB="50793" anchor="ctr"/>
                </a:tc>
                <a:extLst>
                  <a:ext uri="{0D108BD9-81ED-4DB2-BD59-A6C34878D82A}">
                    <a16:rowId xmlns:a16="http://schemas.microsoft.com/office/drawing/2014/main" val="3690127680"/>
                  </a:ext>
                </a:extLst>
              </a:tr>
              <a:tr h="772059">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Deployment Execution</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Promote AI model to production, linking it with the live knowledge base</a:t>
                      </a:r>
                    </a:p>
                    <a:p>
                      <a:pPr marL="171450" marR="0" indent="-171450" fontAlgn="t">
                        <a:buFont typeface="Arial" panose="020B0604020202020204" pitchFamily="34" charset="0"/>
                        <a:buChar char="•"/>
                      </a:pPr>
                      <a:r>
                        <a:rPr lang="en-US" sz="1100" dirty="0">
                          <a:effectLst/>
                          <a:latin typeface="+mn-lt"/>
                          <a:ea typeface="+mn-lt"/>
                          <a:cs typeface="+mn-lt"/>
                        </a:rPr>
                        <a:t>Connect real-time transcripts via the contact center platform (e.g. Genesys)</a:t>
                      </a:r>
                    </a:p>
                    <a:p>
                      <a:pPr marL="171450" marR="0" indent="-171450" fontAlgn="t">
                        <a:buFont typeface="Arial" panose="020B0604020202020204" pitchFamily="34" charset="0"/>
                        <a:buChar char="•"/>
                      </a:pPr>
                      <a:r>
                        <a:rPr lang="en-US" sz="1100" dirty="0">
                          <a:effectLst/>
                          <a:latin typeface="+mn-lt"/>
                          <a:ea typeface="+mn-lt"/>
                          <a:cs typeface="+mn-lt"/>
                        </a:rPr>
                        <a:t>Validate that data flows properly into the model in production</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Performs final model push</a:t>
                      </a:r>
                    </a:p>
                    <a:p>
                      <a:pPr marL="171450" marR="0" indent="-171450" fontAlgn="t">
                        <a:buFont typeface="Arial" panose="020B0604020202020204" pitchFamily="34" charset="0"/>
                        <a:buChar char="•"/>
                      </a:pPr>
                      <a:r>
                        <a:rPr lang="en-US" sz="1100" b="1" dirty="0">
                          <a:effectLst/>
                          <a:latin typeface="+mn-lt"/>
                          <a:ea typeface="+mn-lt"/>
                          <a:cs typeface="+mn-lt"/>
                        </a:rPr>
                        <a:t>Data/IT Specialist</a:t>
                      </a:r>
                      <a:r>
                        <a:rPr lang="en-US" sz="1100" dirty="0">
                          <a:effectLst/>
                          <a:latin typeface="+mn-lt"/>
                          <a:ea typeface="+mn-lt"/>
                          <a:cs typeface="+mn-lt"/>
                        </a:rPr>
                        <a:t>: Ensures real-time data flow</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Oversees timeline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Deployed Model</a:t>
                      </a:r>
                      <a:r>
                        <a:rPr lang="en-US" sz="1100" dirty="0">
                          <a:effectLst/>
                          <a:latin typeface="+mn-lt"/>
                          <a:ea typeface="+mn-lt"/>
                          <a:cs typeface="+mn-lt"/>
                        </a:rPr>
                        <a:t> (version #, date/time of release)</a:t>
                      </a:r>
                    </a:p>
                    <a:p>
                      <a:pPr marL="171450" marR="0" indent="-171450" fontAlgn="t">
                        <a:buFont typeface="Arial" panose="020B0604020202020204" pitchFamily="34" charset="0"/>
                        <a:buChar char="•"/>
                      </a:pPr>
                      <a:r>
                        <a:rPr lang="en-US" sz="1100" b="1" dirty="0">
                          <a:effectLst/>
                          <a:latin typeface="+mn-lt"/>
                          <a:ea typeface="+mn-lt"/>
                          <a:cs typeface="+mn-lt"/>
                        </a:rPr>
                        <a:t>Integration Logs</a:t>
                      </a:r>
                      <a:r>
                        <a:rPr lang="en-US" sz="1100" dirty="0">
                          <a:effectLst/>
                          <a:latin typeface="+mn-lt"/>
                          <a:ea typeface="+mn-lt"/>
                          <a:cs typeface="+mn-lt"/>
                        </a:rPr>
                        <a:t> (record of final configuration)</a:t>
                      </a:r>
                    </a:p>
                  </a:txBody>
                  <a:tcPr marL="50793" marR="50793" marT="50793" marB="50793" anchor="ctr"/>
                </a:tc>
                <a:extLst>
                  <a:ext uri="{0D108BD9-81ED-4DB2-BD59-A6C34878D82A}">
                    <a16:rowId xmlns:a16="http://schemas.microsoft.com/office/drawing/2014/main" val="3399800088"/>
                  </a:ext>
                </a:extLst>
              </a:tr>
              <a:tr h="772059">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Pilot / Controlled Rollout</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Activate Agent Assist for 20 agents in the claims department</a:t>
                      </a:r>
                    </a:p>
                    <a:p>
                      <a:pPr marL="171450" marR="0" indent="-171450" fontAlgn="t">
                        <a:buFont typeface="Arial" panose="020B0604020202020204" pitchFamily="34" charset="0"/>
                        <a:buChar char="•"/>
                      </a:pPr>
                      <a:r>
                        <a:rPr lang="en-US" sz="1100" dirty="0">
                          <a:effectLst/>
                          <a:latin typeface="+mn-lt"/>
                          <a:ea typeface="+mn-lt"/>
                          <a:cs typeface="+mn-lt"/>
                        </a:rPr>
                        <a:t>Monitor daily handle time, agent feedback, system stability for 2 weeks</a:t>
                      </a:r>
                    </a:p>
                    <a:p>
                      <a:pPr marL="171450" marR="0" indent="-171450" fontAlgn="t">
                        <a:buFont typeface="Arial" panose="020B0604020202020204" pitchFamily="34" charset="0"/>
                        <a:buChar char="•"/>
                      </a:pPr>
                      <a:r>
                        <a:rPr lang="en-US" sz="1100" dirty="0">
                          <a:effectLst/>
                          <a:latin typeface="+mn-lt"/>
                          <a:ea typeface="+mn-lt"/>
                          <a:cs typeface="+mn-lt"/>
                        </a:rPr>
                        <a:t>Adjust model parameters or knowledge base mappings if issues arise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Selects pilot agents, collects feedback</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Tracks real-time metrics</a:t>
                      </a:r>
                    </a:p>
                    <a:p>
                      <a:pPr marL="171450" marR="0" indent="-171450" fontAlgn="t">
                        <a:buFont typeface="Arial" panose="020B0604020202020204" pitchFamily="34" charset="0"/>
                        <a:buChar char="•"/>
                      </a:pPr>
                      <a:r>
                        <a:rPr lang="en-US" sz="1100" b="1" dirty="0">
                          <a:effectLst/>
                          <a:latin typeface="+mn-lt"/>
                          <a:ea typeface="+mn-lt"/>
                          <a:cs typeface="+mn-lt"/>
                        </a:rPr>
                        <a:t>User Representatives</a:t>
                      </a:r>
                      <a:r>
                        <a:rPr lang="en-US" sz="1100" dirty="0">
                          <a:effectLst/>
                          <a:latin typeface="+mn-lt"/>
                          <a:ea typeface="+mn-lt"/>
                          <a:cs typeface="+mn-lt"/>
                        </a:rPr>
                        <a:t>: Provide daily feedback</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Pilot Report</a:t>
                      </a:r>
                      <a:r>
                        <a:rPr lang="en-US" sz="1100" dirty="0">
                          <a:effectLst/>
                          <a:latin typeface="+mn-lt"/>
                          <a:ea typeface="+mn-lt"/>
                          <a:cs typeface="+mn-lt"/>
                        </a:rPr>
                        <a:t> (daily usage stats, handle time metrics, agent satisfaction)</a:t>
                      </a:r>
                    </a:p>
                    <a:p>
                      <a:pPr marL="171450" marR="0" indent="-171450" fontAlgn="t">
                        <a:buFont typeface="Arial" panose="020B0604020202020204" pitchFamily="34" charset="0"/>
                        <a:buChar char="•"/>
                      </a:pPr>
                      <a:r>
                        <a:rPr lang="en-US" sz="1100" b="1" dirty="0">
                          <a:effectLst/>
                          <a:latin typeface="+mn-lt"/>
                          <a:ea typeface="+mn-lt"/>
                          <a:cs typeface="+mn-lt"/>
                        </a:rPr>
                        <a:t>Refined Model Settings</a:t>
                      </a:r>
                      <a:r>
                        <a:rPr lang="en-US" sz="1100" dirty="0">
                          <a:effectLst/>
                          <a:latin typeface="+mn-lt"/>
                          <a:ea typeface="+mn-lt"/>
                          <a:cs typeface="+mn-lt"/>
                        </a:rPr>
                        <a:t> if needed before broader launch</a:t>
                      </a:r>
                    </a:p>
                  </a:txBody>
                  <a:tcPr marL="50793" marR="50793" marT="50793" marB="50793" anchor="ctr"/>
                </a:tc>
                <a:extLst>
                  <a:ext uri="{0D108BD9-81ED-4DB2-BD59-A6C34878D82A}">
                    <a16:rowId xmlns:a16="http://schemas.microsoft.com/office/drawing/2014/main" val="3772127168"/>
                  </a:ext>
                </a:extLst>
              </a:tr>
              <a:tr h="939678">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Full Rollout &amp; Post-Deployment Monitoring</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Enable Agent Assist for all agents in the company’s contact centers</a:t>
                      </a:r>
                    </a:p>
                    <a:p>
                      <a:pPr marL="171450" marR="0" indent="-171450" fontAlgn="t">
                        <a:buFont typeface="Arial" panose="020B0604020202020204" pitchFamily="34" charset="0"/>
                        <a:buChar char="•"/>
                      </a:pPr>
                      <a:r>
                        <a:rPr lang="en-US" sz="1100" dirty="0">
                          <a:effectLst/>
                          <a:latin typeface="+mn-lt"/>
                          <a:ea typeface="+mn-lt"/>
                          <a:cs typeface="+mn-lt"/>
                        </a:rPr>
                        <a:t>Distribute usage guides &amp; quick reference FAQ</a:t>
                      </a:r>
                    </a:p>
                    <a:p>
                      <a:pPr marL="171450" marR="0" indent="-171450" fontAlgn="t">
                        <a:buFont typeface="Arial" panose="020B0604020202020204" pitchFamily="34" charset="0"/>
                        <a:buChar char="•"/>
                      </a:pPr>
                      <a:r>
                        <a:rPr lang="en-US" sz="1100" dirty="0">
                          <a:effectLst/>
                          <a:latin typeface="+mn-lt"/>
                          <a:ea typeface="+mn-lt"/>
                          <a:cs typeface="+mn-lt"/>
                        </a:rPr>
                        <a:t>Set up a helpdesk channel (Slack, email) for agent questions</a:t>
                      </a:r>
                    </a:p>
                    <a:p>
                      <a:pPr marL="171450" marR="0" indent="-171450" fontAlgn="t">
                        <a:buFont typeface="Arial" panose="020B0604020202020204" pitchFamily="34" charset="0"/>
                        <a:buChar char="•"/>
                      </a:pPr>
                      <a:r>
                        <a:rPr lang="en-US" sz="1100" dirty="0">
                          <a:effectLst/>
                          <a:latin typeface="+mn-lt"/>
                          <a:ea typeface="+mn-lt"/>
                          <a:cs typeface="+mn-lt"/>
                        </a:rPr>
                        <a:t>Track key KPIs (handle time, satisfaction) daily</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Communicates launch to all agents</a:t>
                      </a:r>
                    </a:p>
                    <a:p>
                      <a:pPr marL="171450" marR="0" indent="-171450" fontAlgn="t">
                        <a:buFont typeface="Arial" panose="020B0604020202020204" pitchFamily="34" charset="0"/>
                        <a:buChar char="•"/>
                      </a:pPr>
                      <a:r>
                        <a:rPr lang="en-US" sz="1100" b="1" dirty="0">
                          <a:effectLst/>
                          <a:latin typeface="+mn-lt"/>
                          <a:ea typeface="+mn-lt"/>
                          <a:cs typeface="+mn-lt"/>
                        </a:rPr>
                        <a:t>Support Team</a:t>
                      </a:r>
                      <a:r>
                        <a:rPr lang="en-US" sz="1100" dirty="0">
                          <a:effectLst/>
                          <a:latin typeface="+mn-lt"/>
                          <a:ea typeface="+mn-lt"/>
                          <a:cs typeface="+mn-lt"/>
                        </a:rPr>
                        <a:t>: Handles incoming questions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Monitors performance metrics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Solution Live</a:t>
                      </a:r>
                      <a:r>
                        <a:rPr lang="en-US" sz="1100" dirty="0">
                          <a:effectLst/>
                          <a:latin typeface="+mn-lt"/>
                          <a:ea typeface="+mn-lt"/>
                          <a:cs typeface="+mn-lt"/>
                        </a:rPr>
                        <a:t> (available to entire user base)</a:t>
                      </a:r>
                    </a:p>
                    <a:p>
                      <a:pPr marL="171450" marR="0" indent="-171450" fontAlgn="t">
                        <a:buFont typeface="Arial" panose="020B0604020202020204" pitchFamily="34" charset="0"/>
                        <a:buChar char="•"/>
                      </a:pPr>
                      <a:r>
                        <a:rPr lang="en-US" sz="1100" b="1" dirty="0">
                          <a:effectLst/>
                          <a:latin typeface="+mn-lt"/>
                          <a:ea typeface="+mn-lt"/>
                          <a:cs typeface="+mn-lt"/>
                        </a:rPr>
                        <a:t>User Communication Materials</a:t>
                      </a:r>
                      <a:r>
                        <a:rPr lang="en-US" sz="1100" dirty="0">
                          <a:effectLst/>
                          <a:latin typeface="+mn-lt"/>
                          <a:ea typeface="+mn-lt"/>
                          <a:cs typeface="+mn-lt"/>
                        </a:rPr>
                        <a:t> (guides, FAQs)</a:t>
                      </a:r>
                    </a:p>
                    <a:p>
                      <a:pPr marL="171450" marR="0" indent="-171450" fontAlgn="t">
                        <a:buFont typeface="Arial" panose="020B0604020202020204" pitchFamily="34" charset="0"/>
                        <a:buChar char="•"/>
                      </a:pPr>
                      <a:r>
                        <a:rPr lang="en-US" sz="1100" b="1" dirty="0">
                          <a:effectLst/>
                          <a:latin typeface="+mn-lt"/>
                          <a:ea typeface="+mn-lt"/>
                          <a:cs typeface="+mn-lt"/>
                        </a:rPr>
                        <a:t>Monitoring Dashboard Updates</a:t>
                      </a:r>
                      <a:r>
                        <a:rPr lang="en-US" sz="1100" dirty="0">
                          <a:effectLst/>
                          <a:latin typeface="+mn-lt"/>
                          <a:ea typeface="+mn-lt"/>
                          <a:cs typeface="+mn-lt"/>
                        </a:rPr>
                        <a:t> (current KPIs, user satisfaction)</a:t>
                      </a:r>
                    </a:p>
                  </a:txBody>
                  <a:tcPr marL="50793" marR="50793" marT="50793" marB="50793" anchor="ctr"/>
                </a:tc>
                <a:extLst>
                  <a:ext uri="{0D108BD9-81ED-4DB2-BD59-A6C34878D82A}">
                    <a16:rowId xmlns:a16="http://schemas.microsoft.com/office/drawing/2014/main" val="2799322614"/>
                  </a:ext>
                </a:extLst>
              </a:tr>
              <a:tr h="939678">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Operational Handoff &amp; Continuous Improvement</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Transition day-to-day ops (model retraining, system maintenance) to the Contact Center Operations team</a:t>
                      </a:r>
                    </a:p>
                    <a:p>
                      <a:pPr marL="171450" marR="0" indent="-171450" fontAlgn="t">
                        <a:buFont typeface="Arial" panose="020B0604020202020204" pitchFamily="34" charset="0"/>
                        <a:buChar char="•"/>
                      </a:pPr>
                      <a:r>
                        <a:rPr lang="en-US" sz="1100" dirty="0">
                          <a:effectLst/>
                          <a:latin typeface="+mn-lt"/>
                          <a:ea typeface="+mn-lt"/>
                          <a:cs typeface="+mn-lt"/>
                        </a:rPr>
                        <a:t>Hold monthly check-ins to see if accuracy or speed is drifting</a:t>
                      </a:r>
                    </a:p>
                    <a:p>
                      <a:pPr marL="171450" marR="0" indent="-171450" fontAlgn="t">
                        <a:buFont typeface="Arial" panose="020B0604020202020204" pitchFamily="34" charset="0"/>
                        <a:buChar char="•"/>
                      </a:pPr>
                      <a:r>
                        <a:rPr lang="en-US" sz="1100" dirty="0">
                          <a:effectLst/>
                          <a:latin typeface="+mn-lt"/>
                          <a:ea typeface="+mn-lt"/>
                          <a:cs typeface="+mn-lt"/>
                        </a:rPr>
                        <a:t>Collect feedback from agents and add improvements to backlog</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Finalizes handoff tasks</a:t>
                      </a:r>
                    </a:p>
                    <a:p>
                      <a:pPr marL="171450" marR="0" indent="-171450" fontAlgn="t">
                        <a:buFont typeface="Arial" panose="020B0604020202020204" pitchFamily="34" charset="0"/>
                        <a:buChar char="•"/>
                      </a:pPr>
                      <a:r>
                        <a:rPr lang="en-US" sz="1100" b="1" dirty="0">
                          <a:effectLst/>
                          <a:latin typeface="+mn-lt"/>
                          <a:ea typeface="+mn-lt"/>
                          <a:cs typeface="+mn-lt"/>
                        </a:rPr>
                        <a:t>Operations Team</a:t>
                      </a:r>
                      <a:r>
                        <a:rPr lang="en-US" sz="1100" dirty="0">
                          <a:effectLst/>
                          <a:latin typeface="+mn-lt"/>
                          <a:ea typeface="+mn-lt"/>
                          <a:cs typeface="+mn-lt"/>
                        </a:rPr>
                        <a:t>: Takes on daily monitoring and maintenance</a:t>
                      </a:r>
                    </a:p>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Schedules monthly review sessions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Handoff Documentation</a:t>
                      </a:r>
                      <a:r>
                        <a:rPr lang="en-US" sz="1100" dirty="0">
                          <a:effectLst/>
                          <a:latin typeface="+mn-lt"/>
                          <a:ea typeface="+mn-lt"/>
                          <a:cs typeface="+mn-lt"/>
                        </a:rPr>
                        <a:t> (SOPs, contact lists, escalation paths)</a:t>
                      </a:r>
                    </a:p>
                    <a:p>
                      <a:pPr marL="171450" marR="0" indent="-171450" fontAlgn="t">
                        <a:buFont typeface="Arial" panose="020B0604020202020204" pitchFamily="34" charset="0"/>
                        <a:buChar char="•"/>
                      </a:pPr>
                      <a:r>
                        <a:rPr lang="en-US" sz="1100" b="1" dirty="0">
                          <a:effectLst/>
                          <a:latin typeface="+mn-lt"/>
                          <a:ea typeface="+mn-lt"/>
                          <a:cs typeface="+mn-lt"/>
                        </a:rPr>
                        <a:t>Enhancement Backlog</a:t>
                      </a:r>
                      <a:r>
                        <a:rPr lang="en-US" sz="1100" dirty="0">
                          <a:effectLst/>
                          <a:latin typeface="+mn-lt"/>
                          <a:ea typeface="+mn-lt"/>
                          <a:cs typeface="+mn-lt"/>
                        </a:rPr>
                        <a:t> (planned improvements, potential new features)</a:t>
                      </a:r>
                    </a:p>
                    <a:p>
                      <a:pPr marL="171450" marR="0" indent="-171450" fontAlgn="t">
                        <a:buFont typeface="Arial" panose="020B0604020202020204" pitchFamily="34" charset="0"/>
                        <a:buChar char="•"/>
                      </a:pPr>
                      <a:r>
                        <a:rPr lang="en-US" sz="1100" b="1" dirty="0">
                          <a:effectLst/>
                          <a:latin typeface="+mn-lt"/>
                          <a:ea typeface="+mn-lt"/>
                          <a:cs typeface="+mn-lt"/>
                        </a:rPr>
                        <a:t>Monthly/Quarterly Performance Reviews</a:t>
                      </a:r>
                      <a:endParaRPr lang="en-US" sz="1100" dirty="0">
                        <a:effectLst/>
                        <a:latin typeface="+mn-lt"/>
                        <a:ea typeface="+mn-lt"/>
                        <a:cs typeface="+mn-lt"/>
                      </a:endParaRP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338221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0004D-E424-6E43-8A53-B9E26CB7EE7C}"/>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D933D72D-0733-6331-E3F2-F288962CCD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3FACBA63-2FC6-A351-CB65-A6FE5235A476}"/>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12" name="Title 2">
            <a:extLst>
              <a:ext uri="{FF2B5EF4-FFF2-40B4-BE49-F238E27FC236}">
                <a16:creationId xmlns:a16="http://schemas.microsoft.com/office/drawing/2014/main" id="{F3C39A9B-294E-5EE0-5640-F32CDD921C19}"/>
              </a:ext>
            </a:extLst>
          </p:cNvPr>
          <p:cNvSpPr>
            <a:spLocks/>
          </p:cNvSpPr>
          <p:nvPr>
            <p:ph type="title"/>
          </p:nvPr>
        </p:nvSpPr>
        <p:spPr>
          <a:xfrm>
            <a:off x="259200" y="273600"/>
            <a:ext cx="8921005" cy="844229"/>
          </a:xfrm>
        </p:spPr>
        <p:txBody>
          <a:bodyPr/>
          <a:lstStyle/>
          <a:p>
            <a:r>
              <a:rPr lang="en-US" sz="3200" dirty="0">
                <a:solidFill>
                  <a:schemeClr val="accent1"/>
                </a:solidFill>
              </a:rPr>
              <a:t>3.2.4</a:t>
            </a:r>
            <a:r>
              <a:rPr lang="en-US" sz="3200" dirty="0"/>
              <a:t> Solution scaling plan</a:t>
            </a:r>
          </a:p>
        </p:txBody>
      </p:sp>
      <p:sp>
        <p:nvSpPr>
          <p:cNvPr id="13" name="TextBox 12">
            <a:extLst>
              <a:ext uri="{FF2B5EF4-FFF2-40B4-BE49-F238E27FC236}">
                <a16:creationId xmlns:a16="http://schemas.microsoft.com/office/drawing/2014/main" id="{2D71DCCA-19D9-E084-16CB-38119F6F03E1}"/>
              </a:ext>
            </a:extLst>
          </p:cNvPr>
          <p:cNvSpPr txBox="1">
            <a:spLocks/>
          </p:cNvSpPr>
          <p:nvPr/>
        </p:nvSpPr>
        <p:spPr>
          <a:xfrm>
            <a:off x="259200" y="766801"/>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outlines our approach for how we will thoughtfully scale our solution across the organization.</a:t>
            </a:r>
          </a:p>
        </p:txBody>
      </p:sp>
      <p:graphicFrame>
        <p:nvGraphicFramePr>
          <p:cNvPr id="3" name="Table 2">
            <a:extLst>
              <a:ext uri="{FF2B5EF4-FFF2-40B4-BE49-F238E27FC236}">
                <a16:creationId xmlns:a16="http://schemas.microsoft.com/office/drawing/2014/main" id="{276EE7E0-6D0F-E4B8-5641-F255AB861FFB}"/>
              </a:ext>
            </a:extLst>
          </p:cNvPr>
          <p:cNvGraphicFramePr>
            <a:graphicFrameLocks/>
          </p:cNvGraphicFramePr>
          <p:nvPr>
            <p:extLst>
              <p:ext uri="{D42A27DB-BD31-4B8C-83A1-F6EECF244321}">
                <p14:modId xmlns:p14="http://schemas.microsoft.com/office/powerpoint/2010/main" val="3044259822"/>
              </p:ext>
            </p:extLst>
          </p:nvPr>
        </p:nvGraphicFramePr>
        <p:xfrm>
          <a:off x="259200" y="1206002"/>
          <a:ext cx="11505808" cy="4974588"/>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229240">
                  <a:extLst>
                    <a:ext uri="{9D8B030D-6E8A-4147-A177-3AD203B41FA5}">
                      <a16:colId xmlns:a16="http://schemas.microsoft.com/office/drawing/2014/main" val="1610025414"/>
                    </a:ext>
                  </a:extLst>
                </a:gridCol>
                <a:gridCol w="2779414">
                  <a:extLst>
                    <a:ext uri="{9D8B030D-6E8A-4147-A177-3AD203B41FA5}">
                      <a16:colId xmlns:a16="http://schemas.microsoft.com/office/drawing/2014/main" val="573858552"/>
                    </a:ext>
                  </a:extLst>
                </a:gridCol>
                <a:gridCol w="2539490">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solidFill>
                            <a:schemeClr val="bg1"/>
                          </a:solidFill>
                          <a:effectLst/>
                          <a:latin typeface="Montserrat SemiBold" panose="00000700000000000000" pitchFamily="2" charset="0"/>
                          <a:ea typeface="+mn-lt"/>
                          <a:cs typeface="+mn-lt"/>
                        </a:rPr>
                        <a:t>Scaling Focus</a:t>
                      </a:r>
                      <a:endParaRPr lang="en-US" sz="1100" b="1" i="0" u="none" strike="noStrike" dirty="0">
                        <a:solidFill>
                          <a:schemeClr val="bg1"/>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2">
                        <a:lumMod val="75000"/>
                      </a:schemeClr>
                    </a:solidFill>
                  </a:tcPr>
                </a:tc>
                <a:extLst>
                  <a:ext uri="{0D108BD9-81ED-4DB2-BD59-A6C34878D82A}">
                    <a16:rowId xmlns:a16="http://schemas.microsoft.com/office/drawing/2014/main" val="3853553644"/>
                  </a:ext>
                </a:extLst>
              </a:tr>
              <a:tr h="772059">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Assess Current Performance &amp; Define Objectives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Review KPI data (handle times, concurrency peaks, user satisfaction) 3 months after initial launch</a:t>
                      </a:r>
                    </a:p>
                    <a:p>
                      <a:pPr marL="171450" marR="0" indent="-171450" fontAlgn="t">
                        <a:buFont typeface="Arial" panose="020B0604020202020204" pitchFamily="34" charset="0"/>
                        <a:buChar char="•"/>
                      </a:pPr>
                      <a:r>
                        <a:rPr lang="en-US" sz="1100" dirty="0">
                          <a:effectLst/>
                          <a:latin typeface="+mn-lt"/>
                          <a:ea typeface="+mn-lt"/>
                          <a:cs typeface="+mn-lt"/>
                        </a:rPr>
                        <a:t>Identify that wait times are climbing again with increased call volume</a:t>
                      </a:r>
                    </a:p>
                    <a:p>
                      <a:pPr marL="171450" marR="0" indent="-171450" fontAlgn="t">
                        <a:buFont typeface="Arial" panose="020B0604020202020204" pitchFamily="34" charset="0"/>
                        <a:buChar char="•"/>
                      </a:pPr>
                      <a:r>
                        <a:rPr lang="en-US" sz="1100" dirty="0">
                          <a:effectLst/>
                          <a:latin typeface="+mn-lt"/>
                          <a:ea typeface="+mn-lt"/>
                          <a:cs typeface="+mn-lt"/>
                        </a:rPr>
                        <a:t>Set goal to </a:t>
                      </a:r>
                      <a:r>
                        <a:rPr lang="en-US" sz="1100" b="1" dirty="0">
                          <a:effectLst/>
                          <a:latin typeface="+mn-lt"/>
                          <a:ea typeface="+mn-lt"/>
                          <a:cs typeface="+mn-lt"/>
                        </a:rPr>
                        <a:t>double agent capacity</a:t>
                      </a:r>
                      <a:r>
                        <a:rPr lang="en-US" sz="1100" dirty="0">
                          <a:effectLst/>
                          <a:latin typeface="+mn-lt"/>
                          <a:ea typeface="+mn-lt"/>
                          <a:cs typeface="+mn-lt"/>
                        </a:rPr>
                        <a:t> (from 200 to 400) plus </a:t>
                      </a:r>
                      <a:r>
                        <a:rPr lang="en-US" sz="1100" b="1" dirty="0">
                          <a:effectLst/>
                          <a:latin typeface="+mn-lt"/>
                          <a:ea typeface="+mn-lt"/>
                          <a:cs typeface="+mn-lt"/>
                        </a:rPr>
                        <a:t>add chat channel</a:t>
                      </a:r>
                      <a:endParaRPr lang="en-US" sz="1100" dirty="0">
                        <a:effectLst/>
                        <a:latin typeface="+mn-lt"/>
                        <a:ea typeface="+mn-lt"/>
                        <a:cs typeface="+mn-lt"/>
                      </a:endParaRP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Gathers KPI data</a:t>
                      </a:r>
                    </a:p>
                    <a:p>
                      <a:pPr marL="171450" marR="0" indent="-171450" fontAlgn="t">
                        <a:buFont typeface="Arial" panose="020B0604020202020204" pitchFamily="34" charset="0"/>
                        <a:buChar char="•"/>
                      </a:pPr>
                      <a:r>
                        <a:rPr lang="en-US" sz="1100" b="1" dirty="0">
                          <a:effectLst/>
                          <a:latin typeface="+mn-lt"/>
                          <a:ea typeface="+mn-lt"/>
                          <a:cs typeface="+mn-lt"/>
                        </a:rPr>
                        <a:t>IT Specialist</a:t>
                      </a:r>
                      <a:r>
                        <a:rPr lang="en-US" sz="1100" dirty="0">
                          <a:effectLst/>
                          <a:latin typeface="+mn-lt"/>
                          <a:ea typeface="+mn-lt"/>
                          <a:cs typeface="+mn-lt"/>
                        </a:rPr>
                        <a:t>: Analyzes concurrency logs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Checks for model drift</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Scaling Readiness Report</a:t>
                      </a:r>
                      <a:r>
                        <a:rPr lang="en-US" sz="1100" dirty="0">
                          <a:effectLst/>
                          <a:latin typeface="+mn-lt"/>
                          <a:ea typeface="+mn-lt"/>
                          <a:cs typeface="+mn-lt"/>
                        </a:rPr>
                        <a:t> (noting concurrency spikes, emerging claim types)</a:t>
                      </a:r>
                    </a:p>
                    <a:p>
                      <a:pPr marL="171450" marR="0" indent="-171450" fontAlgn="t">
                        <a:buFont typeface="Arial" panose="020B0604020202020204" pitchFamily="34" charset="0"/>
                        <a:buChar char="•"/>
                      </a:pPr>
                      <a:r>
                        <a:rPr lang="en-US" sz="1100" b="1" dirty="0">
                          <a:effectLst/>
                          <a:latin typeface="+mn-lt"/>
                          <a:ea typeface="+mn-lt"/>
                          <a:cs typeface="+mn-lt"/>
                        </a:rPr>
                        <a:t>Scaling Objectives</a:t>
                      </a:r>
                      <a:r>
                        <a:rPr lang="en-US" sz="1100" dirty="0">
                          <a:effectLst/>
                          <a:latin typeface="+mn-lt"/>
                          <a:ea typeface="+mn-lt"/>
                          <a:cs typeface="+mn-lt"/>
                        </a:rPr>
                        <a:t> (Phase 1: handle more agents; Phase 2: add chat interactions)</a:t>
                      </a:r>
                    </a:p>
                  </a:txBody>
                  <a:tcPr marL="50793" marR="50793" marT="50793" marB="50793" anchor="ctr"/>
                </a:tc>
                <a:extLst>
                  <a:ext uri="{0D108BD9-81ED-4DB2-BD59-A6C34878D82A}">
                    <a16:rowId xmlns:a16="http://schemas.microsoft.com/office/drawing/2014/main" val="3690127680"/>
                  </a:ext>
                </a:extLst>
              </a:tr>
              <a:tr h="772059">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Evaluate Infrastructure &amp; Model Requirements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Check if existing cloud VMs can support 2x concurrency (enable autoscaling if needed)</a:t>
                      </a:r>
                    </a:p>
                    <a:p>
                      <a:pPr marL="171450" marR="0" indent="-171450" fontAlgn="t">
                        <a:buFont typeface="Arial" panose="020B0604020202020204" pitchFamily="34" charset="0"/>
                        <a:buChar char="•"/>
                      </a:pPr>
                      <a:r>
                        <a:rPr lang="en-US" sz="1100" dirty="0">
                          <a:effectLst/>
                          <a:latin typeface="+mn-lt"/>
                          <a:ea typeface="+mn-lt"/>
                          <a:cs typeface="+mn-lt"/>
                        </a:rPr>
                        <a:t>Review model’s training data; chat interactions differ from voice transcripts, so more data collection or adaptation may be required</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IT/Infrastructure Specialist</a:t>
                      </a:r>
                      <a:r>
                        <a:rPr lang="en-US" sz="1100" dirty="0">
                          <a:effectLst/>
                          <a:latin typeface="+mn-lt"/>
                          <a:ea typeface="+mn-lt"/>
                          <a:cs typeface="+mn-lt"/>
                        </a:rPr>
                        <a:t>: Validates autoscaling feasibility</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Advises on chat-based model updates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Technical Feasibility Plan</a:t>
                      </a:r>
                      <a:r>
                        <a:rPr lang="en-US" sz="1100" dirty="0">
                          <a:effectLst/>
                          <a:latin typeface="+mn-lt"/>
                          <a:ea typeface="+mn-lt"/>
                          <a:cs typeface="+mn-lt"/>
                        </a:rPr>
                        <a:t> (upgraded auto-scaling tier, collecting chat transcripts for model training)</a:t>
                      </a:r>
                    </a:p>
                  </a:txBody>
                  <a:tcPr marL="50793" marR="50793" marT="50793" marB="50793" anchor="ctr"/>
                </a:tc>
                <a:extLst>
                  <a:ext uri="{0D108BD9-81ED-4DB2-BD59-A6C34878D82A}">
                    <a16:rowId xmlns:a16="http://schemas.microsoft.com/office/drawing/2014/main" val="3399800088"/>
                  </a:ext>
                </a:extLst>
              </a:tr>
              <a:tr h="939678">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Plan &amp; Implement the Scaling Strategy</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Infrastructure Upgrade</a:t>
                      </a:r>
                      <a:r>
                        <a:rPr lang="en-US" sz="1100" dirty="0">
                          <a:effectLst/>
                          <a:latin typeface="+mn-lt"/>
                          <a:ea typeface="+mn-lt"/>
                          <a:cs typeface="+mn-lt"/>
                        </a:rPr>
                        <a:t>: Configure autoscaling for up to 400 agents</a:t>
                      </a:r>
                    </a:p>
                    <a:p>
                      <a:pPr marL="171450" marR="0" indent="-171450" fontAlgn="t">
                        <a:buFont typeface="Arial" panose="020B0604020202020204" pitchFamily="34" charset="0"/>
                        <a:buChar char="•"/>
                      </a:pPr>
                      <a:r>
                        <a:rPr lang="en-US" sz="1100" b="1" dirty="0">
                          <a:effectLst/>
                          <a:latin typeface="+mn-lt"/>
                          <a:ea typeface="+mn-lt"/>
                          <a:cs typeface="+mn-lt"/>
                        </a:rPr>
                        <a:t>Data Pipeline</a:t>
                      </a:r>
                      <a:r>
                        <a:rPr lang="en-US" sz="1100" dirty="0">
                          <a:effectLst/>
                          <a:latin typeface="+mn-lt"/>
                          <a:ea typeface="+mn-lt"/>
                          <a:cs typeface="+mn-lt"/>
                        </a:rPr>
                        <a:t>: Add real-time ingestion of chat logs in addition to call transcripts</a:t>
                      </a:r>
                    </a:p>
                    <a:p>
                      <a:pPr marL="171450" marR="0" indent="-171450" fontAlgn="t">
                        <a:buFont typeface="Arial" panose="020B0604020202020204" pitchFamily="34" charset="0"/>
                        <a:buChar char="•"/>
                      </a:pPr>
                      <a:r>
                        <a:rPr lang="en-US" sz="1100" b="1" dirty="0">
                          <a:effectLst/>
                          <a:latin typeface="+mn-lt"/>
                          <a:ea typeface="+mn-lt"/>
                          <a:cs typeface="+mn-lt"/>
                        </a:rPr>
                        <a:t>Roadmap</a:t>
                      </a:r>
                      <a:r>
                        <a:rPr lang="en-US" sz="1100" dirty="0">
                          <a:effectLst/>
                          <a:latin typeface="+mn-lt"/>
                          <a:ea typeface="+mn-lt"/>
                          <a:cs typeface="+mn-lt"/>
                        </a:rPr>
                        <a:t>: Concurrency in Q2, chat in Q3</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Drafts scaling roadmap (tasks, timelines)</a:t>
                      </a:r>
                    </a:p>
                    <a:p>
                      <a:pPr marL="171450" marR="0" indent="-171450" fontAlgn="t">
                        <a:buFont typeface="Arial" panose="020B0604020202020204" pitchFamily="34" charset="0"/>
                        <a:buChar char="•"/>
                      </a:pPr>
                      <a:r>
                        <a:rPr lang="en-US" sz="1100" b="1" dirty="0">
                          <a:effectLst/>
                          <a:latin typeface="+mn-lt"/>
                          <a:ea typeface="+mn-lt"/>
                          <a:cs typeface="+mn-lt"/>
                        </a:rPr>
                        <a:t>Data/IT Specialist</a:t>
                      </a:r>
                      <a:r>
                        <a:rPr lang="en-US" sz="1100" dirty="0">
                          <a:effectLst/>
                          <a:latin typeface="+mn-lt"/>
                          <a:ea typeface="+mn-lt"/>
                          <a:cs typeface="+mn-lt"/>
                        </a:rPr>
                        <a:t>: Sets up chat data pipeline</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Updates ingestion flows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Scaling Implementation Roadmap</a:t>
                      </a:r>
                      <a:r>
                        <a:rPr lang="en-US" sz="1100" dirty="0">
                          <a:effectLst/>
                          <a:latin typeface="+mn-lt"/>
                          <a:ea typeface="+mn-lt"/>
                          <a:cs typeface="+mn-lt"/>
                        </a:rPr>
                        <a:t> (milestones for concurrency expansion, chat feature launch)</a:t>
                      </a:r>
                    </a:p>
                    <a:p>
                      <a:pPr marL="171450" marR="0" indent="-171450" fontAlgn="t">
                        <a:buFont typeface="Arial" panose="020B0604020202020204" pitchFamily="34" charset="0"/>
                        <a:buChar char="•"/>
                      </a:pPr>
                      <a:r>
                        <a:rPr lang="en-US" sz="1100" b="1" dirty="0">
                          <a:effectLst/>
                          <a:latin typeface="+mn-lt"/>
                          <a:ea typeface="+mn-lt"/>
                          <a:cs typeface="+mn-lt"/>
                        </a:rPr>
                        <a:t>Updated Data Pipelines</a:t>
                      </a:r>
                      <a:r>
                        <a:rPr lang="en-US" sz="1100" dirty="0">
                          <a:effectLst/>
                          <a:latin typeface="+mn-lt"/>
                          <a:ea typeface="+mn-lt"/>
                          <a:cs typeface="+mn-lt"/>
                        </a:rPr>
                        <a:t> (handling both voice and chat streams)</a:t>
                      </a:r>
                    </a:p>
                  </a:txBody>
                  <a:tcPr marL="50793" marR="50793" marT="50793" marB="50793" anchor="ctr"/>
                </a:tc>
                <a:extLst>
                  <a:ext uri="{0D108BD9-81ED-4DB2-BD59-A6C34878D82A}">
                    <a16:rowId xmlns:a16="http://schemas.microsoft.com/office/drawing/2014/main" val="3772127168"/>
                  </a:ext>
                </a:extLst>
              </a:tr>
              <a:tr h="772059">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Pilot &amp; Test the Expanded Solution</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Load Test</a:t>
                      </a:r>
                      <a:r>
                        <a:rPr lang="en-US" sz="1100" dirty="0">
                          <a:effectLst/>
                          <a:latin typeface="+mn-lt"/>
                          <a:ea typeface="+mn-lt"/>
                          <a:cs typeface="+mn-lt"/>
                        </a:rPr>
                        <a:t> concurrency for 400 agents</a:t>
                      </a:r>
                    </a:p>
                    <a:p>
                      <a:pPr marL="171450" marR="0" indent="-171450" fontAlgn="t">
                        <a:buFont typeface="Arial" panose="020B0604020202020204" pitchFamily="34" charset="0"/>
                        <a:buChar char="•"/>
                      </a:pPr>
                      <a:r>
                        <a:rPr lang="en-US" sz="1100" b="1" dirty="0">
                          <a:effectLst/>
                          <a:latin typeface="+mn-lt"/>
                          <a:ea typeface="+mn-lt"/>
                          <a:cs typeface="+mn-lt"/>
                        </a:rPr>
                        <a:t>Chat Pilot</a:t>
                      </a:r>
                      <a:r>
                        <a:rPr lang="en-US" sz="1100" dirty="0">
                          <a:effectLst/>
                          <a:latin typeface="+mn-lt"/>
                          <a:ea typeface="+mn-lt"/>
                          <a:cs typeface="+mn-lt"/>
                        </a:rPr>
                        <a:t>: 20 agents handle chat queries; test model accuracy and agent usability</a:t>
                      </a:r>
                    </a:p>
                    <a:p>
                      <a:pPr marL="171450" marR="0" indent="-171450" fontAlgn="t">
                        <a:buFont typeface="Arial" panose="020B0604020202020204" pitchFamily="34" charset="0"/>
                        <a:buChar char="•"/>
                      </a:pPr>
                      <a:r>
                        <a:rPr lang="en-US" sz="1100" dirty="0">
                          <a:effectLst/>
                          <a:latin typeface="+mn-lt"/>
                          <a:ea typeface="+mn-lt"/>
                          <a:cs typeface="+mn-lt"/>
                        </a:rPr>
                        <a:t>Gather feedback on workflow changes before broader rollout</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QA Lead</a:t>
                      </a:r>
                      <a:r>
                        <a:rPr lang="en-US" sz="1100" dirty="0">
                          <a:effectLst/>
                          <a:latin typeface="+mn-lt"/>
                          <a:ea typeface="+mn-lt"/>
                          <a:cs typeface="+mn-lt"/>
                        </a:rPr>
                        <a:t>: Coordinates concurrency and functional tests</a:t>
                      </a:r>
                    </a:p>
                    <a:p>
                      <a:pPr marL="171450" marR="0" indent="-171450" fontAlgn="t">
                        <a:buFont typeface="Arial" panose="020B0604020202020204" pitchFamily="34" charset="0"/>
                        <a:buChar char="•"/>
                      </a:pPr>
                      <a:r>
                        <a:rPr lang="en-US" sz="1100" b="1" dirty="0">
                          <a:effectLst/>
                          <a:latin typeface="+mn-lt"/>
                          <a:ea typeface="+mn-lt"/>
                          <a:cs typeface="+mn-lt"/>
                        </a:rPr>
                        <a:t>User Reps</a:t>
                      </a:r>
                      <a:r>
                        <a:rPr lang="en-US" sz="1100" dirty="0">
                          <a:effectLst/>
                          <a:latin typeface="+mn-lt"/>
                          <a:ea typeface="+mn-lt"/>
                          <a:cs typeface="+mn-lt"/>
                        </a:rPr>
                        <a:t>: Provide feedback on chat-based workflows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Pilot Test Results</a:t>
                      </a:r>
                      <a:r>
                        <a:rPr lang="en-US" sz="1100" dirty="0">
                          <a:effectLst/>
                          <a:latin typeface="+mn-lt"/>
                          <a:ea typeface="+mn-lt"/>
                          <a:cs typeface="+mn-lt"/>
                        </a:rPr>
                        <a:t> (system stability: &lt;2s response time, initial chat accuracy at 80%)</a:t>
                      </a:r>
                    </a:p>
                    <a:p>
                      <a:pPr marL="171450" marR="0" indent="-171450" fontAlgn="t">
                        <a:buFont typeface="Arial" panose="020B0604020202020204" pitchFamily="34" charset="0"/>
                        <a:buChar char="•"/>
                      </a:pPr>
                      <a:r>
                        <a:rPr lang="en-US" sz="1100" b="1" dirty="0">
                          <a:effectLst/>
                          <a:latin typeface="+mn-lt"/>
                          <a:ea typeface="+mn-lt"/>
                          <a:cs typeface="+mn-lt"/>
                        </a:rPr>
                        <a:t>Refinement Plan</a:t>
                      </a:r>
                      <a:r>
                        <a:rPr lang="en-US" sz="1100" dirty="0">
                          <a:effectLst/>
                          <a:latin typeface="+mn-lt"/>
                          <a:ea typeface="+mn-lt"/>
                          <a:cs typeface="+mn-lt"/>
                        </a:rPr>
                        <a:t> (tuning chat model, improving agent workflows)</a:t>
                      </a:r>
                    </a:p>
                  </a:txBody>
                  <a:tcPr marL="50793" marR="50793" marT="50793" marB="50793" anchor="ctr"/>
                </a:tc>
                <a:extLst>
                  <a:ext uri="{0D108BD9-81ED-4DB2-BD59-A6C34878D82A}">
                    <a16:rowId xmlns:a16="http://schemas.microsoft.com/office/drawing/2014/main" val="2799322614"/>
                  </a:ext>
                </a:extLst>
              </a:tr>
              <a:tr h="1274914">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Full Rollout &amp; Continuous Optimization</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Go Live</a:t>
                      </a:r>
                      <a:r>
                        <a:rPr lang="en-US" sz="1100" dirty="0">
                          <a:effectLst/>
                          <a:latin typeface="+mn-lt"/>
                          <a:ea typeface="+mn-lt"/>
                          <a:cs typeface="+mn-lt"/>
                        </a:rPr>
                        <a:t> with support for 400 agents plus the new chat channel</a:t>
                      </a:r>
                    </a:p>
                    <a:p>
                      <a:pPr marL="171450" marR="0" indent="-171450" fontAlgn="t">
                        <a:buFont typeface="Arial" panose="020B0604020202020204" pitchFamily="34" charset="0"/>
                        <a:buChar char="•"/>
                      </a:pPr>
                      <a:r>
                        <a:rPr lang="en-US" sz="1100" b="1" dirty="0">
                          <a:effectLst/>
                          <a:latin typeface="+mn-lt"/>
                          <a:ea typeface="+mn-lt"/>
                          <a:cs typeface="+mn-lt"/>
                        </a:rPr>
                        <a:t>Communicate Changes</a:t>
                      </a:r>
                      <a:r>
                        <a:rPr lang="en-US" sz="1100" dirty="0">
                          <a:effectLst/>
                          <a:latin typeface="+mn-lt"/>
                          <a:ea typeface="+mn-lt"/>
                          <a:cs typeface="+mn-lt"/>
                        </a:rPr>
                        <a:t> via internal newsletters/staff meetings</a:t>
                      </a:r>
                    </a:p>
                    <a:p>
                      <a:pPr marL="171450" marR="0" indent="-171450" fontAlgn="t">
                        <a:buFont typeface="Arial" panose="020B0604020202020204" pitchFamily="34" charset="0"/>
                        <a:buChar char="•"/>
                      </a:pPr>
                      <a:r>
                        <a:rPr lang="en-US" sz="1100" b="1" dirty="0">
                          <a:effectLst/>
                          <a:latin typeface="+mn-lt"/>
                          <a:ea typeface="+mn-lt"/>
                          <a:cs typeface="+mn-lt"/>
                        </a:rPr>
                        <a:t>Monitor</a:t>
                      </a:r>
                      <a:r>
                        <a:rPr lang="en-US" sz="1100" dirty="0">
                          <a:effectLst/>
                          <a:latin typeface="+mn-lt"/>
                          <a:ea typeface="+mn-lt"/>
                          <a:cs typeface="+mn-lt"/>
                        </a:rPr>
                        <a:t> concurrency usage, handle times, and chat accuracy monthly; retrain if performance dips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Announces expanded solution</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Monitors performance</a:t>
                      </a:r>
                    </a:p>
                    <a:p>
                      <a:pPr marL="171450" marR="0" indent="-171450" fontAlgn="t">
                        <a:buFont typeface="Arial" panose="020B0604020202020204" pitchFamily="34" charset="0"/>
                        <a:buChar char="•"/>
                      </a:pPr>
                      <a:r>
                        <a:rPr lang="en-US" sz="1100" b="1" dirty="0">
                          <a:effectLst/>
                          <a:latin typeface="+mn-lt"/>
                          <a:ea typeface="+mn-lt"/>
                          <a:cs typeface="+mn-lt"/>
                        </a:rPr>
                        <a:t>Operations Team</a:t>
                      </a:r>
                      <a:r>
                        <a:rPr lang="en-US" sz="1100" dirty="0">
                          <a:effectLst/>
                          <a:latin typeface="+mn-lt"/>
                          <a:ea typeface="+mn-lt"/>
                          <a:cs typeface="+mn-lt"/>
                        </a:rPr>
                        <a:t>: Maintains solution</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Scaled System Live</a:t>
                      </a:r>
                      <a:r>
                        <a:rPr lang="en-US" sz="1100" dirty="0">
                          <a:effectLst/>
                          <a:latin typeface="+mn-lt"/>
                          <a:ea typeface="+mn-lt"/>
                          <a:cs typeface="+mn-lt"/>
                        </a:rPr>
                        <a:t> (handles 400 agents, chat queries)</a:t>
                      </a:r>
                    </a:p>
                    <a:p>
                      <a:pPr marL="171450" marR="0" indent="-171450" fontAlgn="t">
                        <a:buFont typeface="Arial" panose="020B0604020202020204" pitchFamily="34" charset="0"/>
                        <a:buChar char="•"/>
                      </a:pPr>
                      <a:r>
                        <a:rPr lang="en-US" sz="1100" b="1" dirty="0">
                          <a:effectLst/>
                          <a:latin typeface="+mn-lt"/>
                          <a:ea typeface="+mn-lt"/>
                          <a:cs typeface="+mn-lt"/>
                        </a:rPr>
                        <a:t>Launch Communications</a:t>
                      </a:r>
                      <a:r>
                        <a:rPr lang="en-US" sz="1100" dirty="0">
                          <a:effectLst/>
                          <a:latin typeface="+mn-lt"/>
                          <a:ea typeface="+mn-lt"/>
                          <a:cs typeface="+mn-lt"/>
                        </a:rPr>
                        <a:t> (email, knowledge base updates)</a:t>
                      </a:r>
                    </a:p>
                    <a:p>
                      <a:pPr marL="171450" marR="0" indent="-171450" fontAlgn="t">
                        <a:buFont typeface="Arial" panose="020B0604020202020204" pitchFamily="34" charset="0"/>
                        <a:buChar char="•"/>
                      </a:pPr>
                      <a:r>
                        <a:rPr lang="en-US" sz="1100" b="1" dirty="0">
                          <a:effectLst/>
                          <a:latin typeface="+mn-lt"/>
                          <a:ea typeface="+mn-lt"/>
                          <a:cs typeface="+mn-lt"/>
                        </a:rPr>
                        <a:t>Maintenance SOP</a:t>
                      </a:r>
                      <a:r>
                        <a:rPr lang="en-US" sz="1100" dirty="0">
                          <a:effectLst/>
                          <a:latin typeface="+mn-lt"/>
                          <a:ea typeface="+mn-lt"/>
                          <a:cs typeface="+mn-lt"/>
                        </a:rPr>
                        <a:t> (monthly concurrency checks, chat accuracy reviews, future expansions)</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126658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CB6A1-393A-5852-2440-056284CDE198}"/>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809AE634-6562-94E0-6470-E239C9CF54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A5D577E5-EB97-3053-E3A6-D5E7A4A63B95}"/>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B4838A66-5EC2-B618-1322-05053E8828BB}"/>
              </a:ext>
            </a:extLst>
          </p:cNvPr>
          <p:cNvSpPr>
            <a:spLocks/>
          </p:cNvSpPr>
          <p:nvPr>
            <p:ph type="title"/>
          </p:nvPr>
        </p:nvSpPr>
        <p:spPr>
          <a:xfrm>
            <a:off x="259200" y="273600"/>
            <a:ext cx="10457197" cy="844229"/>
          </a:xfrm>
        </p:spPr>
        <p:txBody>
          <a:bodyPr/>
          <a:lstStyle/>
          <a:p>
            <a:r>
              <a:rPr lang="en-US" sz="3200" dirty="0">
                <a:solidFill>
                  <a:schemeClr val="accent1"/>
                </a:solidFill>
              </a:rPr>
              <a:t>3.3.1</a:t>
            </a:r>
            <a:r>
              <a:rPr lang="en-US" sz="3200" dirty="0"/>
              <a:t> Change management plan</a:t>
            </a:r>
          </a:p>
        </p:txBody>
      </p:sp>
      <p:sp>
        <p:nvSpPr>
          <p:cNvPr id="10" name="TextBox 9">
            <a:extLst>
              <a:ext uri="{FF2B5EF4-FFF2-40B4-BE49-F238E27FC236}">
                <a16:creationId xmlns:a16="http://schemas.microsoft.com/office/drawing/2014/main" id="{01406134-6146-474F-F94E-112609414441}"/>
              </a:ext>
            </a:extLst>
          </p:cNvPr>
          <p:cNvSpPr txBox="1">
            <a:spLocks/>
          </p:cNvSpPr>
          <p:nvPr/>
        </p:nvSpPr>
        <p:spPr>
          <a:xfrm>
            <a:off x="259200" y="766801"/>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Below is the change management plan that we will use to engage key stakeholders in the organization.</a:t>
            </a:r>
          </a:p>
        </p:txBody>
      </p:sp>
      <p:graphicFrame>
        <p:nvGraphicFramePr>
          <p:cNvPr id="3" name="Table 2">
            <a:extLst>
              <a:ext uri="{FF2B5EF4-FFF2-40B4-BE49-F238E27FC236}">
                <a16:creationId xmlns:a16="http://schemas.microsoft.com/office/drawing/2014/main" id="{C0CEF0CF-8378-DBD4-B498-9E7853D01B02}"/>
              </a:ext>
            </a:extLst>
          </p:cNvPr>
          <p:cNvGraphicFramePr>
            <a:graphicFrameLocks/>
          </p:cNvGraphicFramePr>
          <p:nvPr>
            <p:extLst>
              <p:ext uri="{D42A27DB-BD31-4B8C-83A1-F6EECF244321}">
                <p14:modId xmlns:p14="http://schemas.microsoft.com/office/powerpoint/2010/main" val="4065150901"/>
              </p:ext>
            </p:extLst>
          </p:nvPr>
        </p:nvGraphicFramePr>
        <p:xfrm>
          <a:off x="259200" y="1206002"/>
          <a:ext cx="11505808" cy="4873415"/>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229240">
                  <a:extLst>
                    <a:ext uri="{9D8B030D-6E8A-4147-A177-3AD203B41FA5}">
                      <a16:colId xmlns:a16="http://schemas.microsoft.com/office/drawing/2014/main" val="1610025414"/>
                    </a:ext>
                  </a:extLst>
                </a:gridCol>
                <a:gridCol w="2779414">
                  <a:extLst>
                    <a:ext uri="{9D8B030D-6E8A-4147-A177-3AD203B41FA5}">
                      <a16:colId xmlns:a16="http://schemas.microsoft.com/office/drawing/2014/main" val="573858552"/>
                    </a:ext>
                  </a:extLst>
                </a:gridCol>
                <a:gridCol w="2539490">
                  <a:extLst>
                    <a:ext uri="{9D8B030D-6E8A-4147-A177-3AD203B41FA5}">
                      <a16:colId xmlns:a16="http://schemas.microsoft.com/office/drawing/2014/main" val="531003624"/>
                    </a:ext>
                  </a:extLst>
                </a:gridCol>
              </a:tblGrid>
              <a:tr h="342081">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solidFill>
                            <a:schemeClr val="bg1"/>
                          </a:solidFill>
                          <a:effectLst/>
                          <a:latin typeface="Montserrat SemiBold" panose="00000700000000000000" pitchFamily="2" charset="0"/>
                          <a:ea typeface="+mn-lt"/>
                          <a:cs typeface="+mn-lt"/>
                        </a:rPr>
                        <a:t>Change MGMT Focus</a:t>
                      </a:r>
                      <a:endParaRPr lang="en-US" sz="1100" b="1" i="0" u="none" strike="noStrike" dirty="0">
                        <a:solidFill>
                          <a:schemeClr val="bg1"/>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2">
                        <a:lumMod val="75000"/>
                      </a:schemeClr>
                    </a:solidFill>
                  </a:tcPr>
                </a:tc>
                <a:extLst>
                  <a:ext uri="{0D108BD9-81ED-4DB2-BD59-A6C34878D82A}">
                    <a16:rowId xmlns:a16="http://schemas.microsoft.com/office/drawing/2014/main" val="3853553644"/>
                  </a:ext>
                </a:extLst>
              </a:tr>
              <a:tr h="939678">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Identify Stakeholders &amp; Define Change Vision</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Map impacted roles</a:t>
                      </a:r>
                      <a:r>
                        <a:rPr lang="en-US" sz="1100" dirty="0">
                          <a:effectLst/>
                          <a:latin typeface="+mn-lt"/>
                          <a:ea typeface="+mn-lt"/>
                          <a:cs typeface="+mn-lt"/>
                        </a:rPr>
                        <a:t>: 200 agents, 10 team leads, 1 compliance rep.</a:t>
                      </a:r>
                    </a:p>
                    <a:p>
                      <a:pPr marL="171450" marR="0" indent="-171450" fontAlgn="t">
                        <a:buFont typeface="Arial" panose="020B0604020202020204" pitchFamily="34" charset="0"/>
                        <a:buChar char="•"/>
                      </a:pPr>
                      <a:r>
                        <a:rPr lang="en-US" sz="1100" b="1" dirty="0">
                          <a:effectLst/>
                          <a:latin typeface="+mn-lt"/>
                          <a:ea typeface="+mn-lt"/>
                          <a:cs typeface="+mn-lt"/>
                        </a:rPr>
                        <a:t>Assess new tasks</a:t>
                      </a:r>
                      <a:r>
                        <a:rPr lang="en-US" sz="1100" dirty="0">
                          <a:effectLst/>
                          <a:latin typeface="+mn-lt"/>
                          <a:ea typeface="+mn-lt"/>
                          <a:cs typeface="+mn-lt"/>
                        </a:rPr>
                        <a:t>: Agents will receive real-time AI prompts; some may worry about job security or performance metrics.</a:t>
                      </a:r>
                    </a:p>
                    <a:p>
                      <a:pPr marL="171450" marR="0" indent="-171450" fontAlgn="t">
                        <a:buFont typeface="Arial" panose="020B0604020202020204" pitchFamily="34" charset="0"/>
                        <a:buChar char="•"/>
                      </a:pPr>
                      <a:r>
                        <a:rPr lang="en-US" sz="1100" b="1" dirty="0">
                          <a:effectLst/>
                          <a:latin typeface="+mn-lt"/>
                          <a:ea typeface="+mn-lt"/>
                          <a:cs typeface="+mn-lt"/>
                        </a:rPr>
                        <a:t>Craft “Why”</a:t>
                      </a:r>
                      <a:r>
                        <a:rPr lang="en-US" sz="1100" dirty="0">
                          <a:effectLst/>
                          <a:latin typeface="+mn-lt"/>
                          <a:ea typeface="+mn-lt"/>
                          <a:cs typeface="+mn-lt"/>
                        </a:rPr>
                        <a:t>: AI assists agents by reducing manual searches and improving handle times.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Creates stakeholder matrix.</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Clarifies agent role changes and sets the vision.</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Stakeholder Impact Analysis</a:t>
                      </a:r>
                      <a:r>
                        <a:rPr lang="en-US" sz="1100" dirty="0">
                          <a:effectLst/>
                          <a:latin typeface="+mn-lt"/>
                          <a:ea typeface="+mn-lt"/>
                          <a:cs typeface="+mn-lt"/>
                        </a:rPr>
                        <a:t> detailing potential concerns (fear of replacement, unclear AI prompts).</a:t>
                      </a:r>
                    </a:p>
                    <a:p>
                      <a:pPr marL="171450" marR="0" indent="-171450" fontAlgn="t">
                        <a:buFont typeface="Arial" panose="020B0604020202020204" pitchFamily="34" charset="0"/>
                        <a:buChar char="•"/>
                      </a:pPr>
                      <a:r>
                        <a:rPr lang="en-US" sz="1100" b="1" dirty="0">
                          <a:effectLst/>
                          <a:latin typeface="+mn-lt"/>
                          <a:ea typeface="+mn-lt"/>
                          <a:cs typeface="+mn-lt"/>
                        </a:rPr>
                        <a:t>Change Vision Doc</a:t>
                      </a:r>
                      <a:r>
                        <a:rPr lang="en-US" sz="1100" dirty="0">
                          <a:effectLst/>
                          <a:latin typeface="+mn-lt"/>
                          <a:ea typeface="+mn-lt"/>
                          <a:cs typeface="+mn-lt"/>
                        </a:rPr>
                        <a:t> (“AI frees you up for customer connections, not busywork”).</a:t>
                      </a:r>
                    </a:p>
                  </a:txBody>
                  <a:tcPr marL="50793" marR="50793" marT="50793" marB="50793" anchor="ctr"/>
                </a:tc>
                <a:extLst>
                  <a:ext uri="{0D108BD9-81ED-4DB2-BD59-A6C34878D82A}">
                    <a16:rowId xmlns:a16="http://schemas.microsoft.com/office/drawing/2014/main" val="3690127680"/>
                  </a:ext>
                </a:extLst>
              </a:tr>
              <a:tr h="939678">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Communication Strategy &amp; Plan</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Key Messages</a:t>
                      </a:r>
                      <a:r>
                        <a:rPr lang="en-US" sz="1100" dirty="0">
                          <a:effectLst/>
                          <a:latin typeface="+mn-lt"/>
                          <a:ea typeface="+mn-lt"/>
                          <a:cs typeface="+mn-lt"/>
                        </a:rPr>
                        <a:t>: “AI assists, not replaces. Agents remain essential for empathy &amp; complex issues.”</a:t>
                      </a:r>
                    </a:p>
                    <a:p>
                      <a:pPr marL="171450" marR="0" indent="-171450" fontAlgn="t">
                        <a:buFont typeface="Arial" panose="020B0604020202020204" pitchFamily="34" charset="0"/>
                        <a:buChar char="•"/>
                      </a:pPr>
                      <a:r>
                        <a:rPr lang="en-US" sz="1100" b="1" dirty="0">
                          <a:effectLst/>
                          <a:latin typeface="+mn-lt"/>
                          <a:ea typeface="+mn-lt"/>
                          <a:cs typeface="+mn-lt"/>
                        </a:rPr>
                        <a:t>Channels</a:t>
                      </a:r>
                      <a:r>
                        <a:rPr lang="en-US" sz="1100" dirty="0">
                          <a:effectLst/>
                          <a:latin typeface="+mn-lt"/>
                          <a:ea typeface="+mn-lt"/>
                          <a:cs typeface="+mn-lt"/>
                        </a:rPr>
                        <a:t>: Weekly email updates for 4 weeks pre-launch, short “What to Expect” sessions.</a:t>
                      </a:r>
                    </a:p>
                    <a:p>
                      <a:pPr marL="171450" marR="0" indent="-171450" fontAlgn="t">
                        <a:buFont typeface="Arial" panose="020B0604020202020204" pitchFamily="34" charset="0"/>
                        <a:buChar char="•"/>
                      </a:pPr>
                      <a:r>
                        <a:rPr lang="en-US" sz="1100" b="1" dirty="0">
                          <a:effectLst/>
                          <a:latin typeface="+mn-lt"/>
                          <a:ea typeface="+mn-lt"/>
                          <a:cs typeface="+mn-lt"/>
                        </a:rPr>
                        <a:t>Communication Frequency</a:t>
                      </a:r>
                      <a:r>
                        <a:rPr lang="en-US" sz="1100" dirty="0">
                          <a:effectLst/>
                          <a:latin typeface="+mn-lt"/>
                          <a:ea typeface="+mn-lt"/>
                          <a:cs typeface="+mn-lt"/>
                        </a:rPr>
                        <a:t>: Weekly updates + occasional intranet FAQs.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Communications Lead</a:t>
                      </a:r>
                      <a:r>
                        <a:rPr lang="en-US" sz="1100" dirty="0">
                          <a:effectLst/>
                          <a:latin typeface="+mn-lt"/>
                          <a:ea typeface="+mn-lt"/>
                          <a:cs typeface="+mn-lt"/>
                        </a:rPr>
                        <a:t>: Coordinates session schedules and messaging.</a:t>
                      </a:r>
                    </a:p>
                    <a:p>
                      <a:pPr marL="171450" marR="0" indent="-171450" fontAlgn="t">
                        <a:buFont typeface="Arial" panose="020B0604020202020204" pitchFamily="34" charset="0"/>
                        <a:buChar char="•"/>
                      </a:pPr>
                      <a:r>
                        <a:rPr lang="en-US" sz="1100" b="1" dirty="0">
                          <a:effectLst/>
                          <a:latin typeface="+mn-lt"/>
                          <a:ea typeface="+mn-lt"/>
                          <a:cs typeface="+mn-lt"/>
                        </a:rPr>
                        <a:t>Team Leads</a:t>
                      </a:r>
                      <a:r>
                        <a:rPr lang="en-US" sz="1100" dirty="0">
                          <a:effectLst/>
                          <a:latin typeface="+mn-lt"/>
                          <a:ea typeface="+mn-lt"/>
                          <a:cs typeface="+mn-lt"/>
                        </a:rPr>
                        <a:t>: Encourage attendance.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Communications Calendar</a:t>
                      </a:r>
                      <a:r>
                        <a:rPr lang="en-US" sz="1100" dirty="0">
                          <a:effectLst/>
                          <a:latin typeface="+mn-lt"/>
                          <a:ea typeface="+mn-lt"/>
                          <a:cs typeface="+mn-lt"/>
                        </a:rPr>
                        <a:t> (session dates, email send-outs).</a:t>
                      </a:r>
                    </a:p>
                    <a:p>
                      <a:pPr marL="171450" marR="0" indent="-171450" fontAlgn="t">
                        <a:buFont typeface="Arial" panose="020B0604020202020204" pitchFamily="34" charset="0"/>
                        <a:buChar char="•"/>
                      </a:pPr>
                      <a:r>
                        <a:rPr lang="en-US" sz="1100" b="1" dirty="0">
                          <a:effectLst/>
                          <a:latin typeface="+mn-lt"/>
                          <a:ea typeface="+mn-lt"/>
                          <a:cs typeface="+mn-lt"/>
                        </a:rPr>
                        <a:t>FAQ Document</a:t>
                      </a:r>
                      <a:r>
                        <a:rPr lang="en-US" sz="1100" dirty="0">
                          <a:effectLst/>
                          <a:latin typeface="+mn-lt"/>
                          <a:ea typeface="+mn-lt"/>
                          <a:cs typeface="+mn-lt"/>
                        </a:rPr>
                        <a:t> shared on the intranet.</a:t>
                      </a:r>
                    </a:p>
                  </a:txBody>
                  <a:tcPr marL="50793" marR="50793" marT="50793" marB="50793" anchor="ctr"/>
                </a:tc>
                <a:extLst>
                  <a:ext uri="{0D108BD9-81ED-4DB2-BD59-A6C34878D82A}">
                    <a16:rowId xmlns:a16="http://schemas.microsoft.com/office/drawing/2014/main" val="3399800088"/>
                  </a:ext>
                </a:extLst>
              </a:tr>
              <a:tr h="772059">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Training &amp; Enablement</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Develop short video demos</a:t>
                      </a:r>
                      <a:r>
                        <a:rPr lang="en-US" sz="1100" dirty="0">
                          <a:effectLst/>
                          <a:latin typeface="+mn-lt"/>
                          <a:ea typeface="+mn-lt"/>
                          <a:cs typeface="+mn-lt"/>
                        </a:rPr>
                        <a:t> on how to use Agent Assist, plus a quick reference guide.</a:t>
                      </a:r>
                    </a:p>
                    <a:p>
                      <a:pPr marL="171450" marR="0" indent="-171450" fontAlgn="t">
                        <a:buFont typeface="Arial" panose="020B0604020202020204" pitchFamily="34" charset="0"/>
                        <a:buChar char="•"/>
                      </a:pPr>
                      <a:r>
                        <a:rPr lang="en-US" sz="1100" b="1" dirty="0">
                          <a:effectLst/>
                          <a:latin typeface="+mn-lt"/>
                          <a:ea typeface="+mn-lt"/>
                          <a:cs typeface="+mn-lt"/>
                        </a:rPr>
                        <a:t>Deliver training</a:t>
                      </a:r>
                      <a:r>
                        <a:rPr lang="en-US" sz="1100" dirty="0">
                          <a:effectLst/>
                          <a:latin typeface="+mn-lt"/>
                          <a:ea typeface="+mn-lt"/>
                          <a:cs typeface="+mn-lt"/>
                        </a:rPr>
                        <a:t> in small groups (1 hour each).</a:t>
                      </a:r>
                    </a:p>
                    <a:p>
                      <a:pPr marL="171450" marR="0" indent="-171450" fontAlgn="t">
                        <a:buFont typeface="Arial" panose="020B0604020202020204" pitchFamily="34" charset="0"/>
                        <a:buChar char="•"/>
                      </a:pPr>
                      <a:r>
                        <a:rPr lang="en-US" sz="1100" b="1" dirty="0">
                          <a:effectLst/>
                          <a:latin typeface="+mn-lt"/>
                          <a:ea typeface="+mn-lt"/>
                          <a:cs typeface="+mn-lt"/>
                        </a:rPr>
                        <a:t>Test proficiency</a:t>
                      </a:r>
                      <a:r>
                        <a:rPr lang="en-US" sz="1100" dirty="0">
                          <a:effectLst/>
                          <a:latin typeface="+mn-lt"/>
                          <a:ea typeface="+mn-lt"/>
                          <a:cs typeface="+mn-lt"/>
                        </a:rPr>
                        <a:t> with a short quiz after each session.</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Lead</a:t>
                      </a:r>
                      <a:r>
                        <a:rPr lang="en-US" sz="1100" dirty="0">
                          <a:effectLst/>
                          <a:latin typeface="+mn-lt"/>
                          <a:ea typeface="+mn-lt"/>
                          <a:cs typeface="+mn-lt"/>
                        </a:rPr>
                        <a:t>: Designs &amp; delivers materials.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Provides technical clarifications as needed.</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Materials</a:t>
                      </a:r>
                      <a:r>
                        <a:rPr lang="en-US" sz="1100" dirty="0">
                          <a:effectLst/>
                          <a:latin typeface="+mn-lt"/>
                          <a:ea typeface="+mn-lt"/>
                          <a:cs typeface="+mn-lt"/>
                        </a:rPr>
                        <a:t> (videos, PDFs).</a:t>
                      </a:r>
                    </a:p>
                    <a:p>
                      <a:pPr marL="171450" marR="0" indent="-171450" fontAlgn="t">
                        <a:buFont typeface="Arial" panose="020B0604020202020204" pitchFamily="34" charset="0"/>
                        <a:buChar char="•"/>
                      </a:pPr>
                      <a:r>
                        <a:rPr lang="en-US" sz="1100" b="1" dirty="0">
                          <a:effectLst/>
                          <a:latin typeface="+mn-lt"/>
                          <a:ea typeface="+mn-lt"/>
                          <a:cs typeface="+mn-lt"/>
                        </a:rPr>
                        <a:t>Completion Logs</a:t>
                      </a:r>
                      <a:r>
                        <a:rPr lang="en-US" sz="1100" dirty="0">
                          <a:effectLst/>
                          <a:latin typeface="+mn-lt"/>
                          <a:ea typeface="+mn-lt"/>
                          <a:cs typeface="+mn-lt"/>
                        </a:rPr>
                        <a:t> showing each agent’s quiz results, ensuring readiness.</a:t>
                      </a:r>
                    </a:p>
                  </a:txBody>
                  <a:tcPr marL="50793" marR="50793" marT="50793" marB="50793" anchor="ctr"/>
                </a:tc>
                <a:extLst>
                  <a:ext uri="{0D108BD9-81ED-4DB2-BD59-A6C34878D82A}">
                    <a16:rowId xmlns:a16="http://schemas.microsoft.com/office/drawing/2014/main" val="3772127168"/>
                  </a:ext>
                </a:extLst>
              </a:tr>
              <a:tr h="939678">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Feedback, Reinforcement &amp; Adoption Support</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Set up a Slack channel</a:t>
                      </a:r>
                      <a:r>
                        <a:rPr lang="en-US" sz="1100" dirty="0">
                          <a:effectLst/>
                          <a:latin typeface="+mn-lt"/>
                          <a:ea typeface="+mn-lt"/>
                          <a:cs typeface="+mn-lt"/>
                        </a:rPr>
                        <a:t> (#agent-assist-support) for real-time questions.</a:t>
                      </a:r>
                    </a:p>
                    <a:p>
                      <a:pPr marL="171450" marR="0" indent="-171450" fontAlgn="t">
                        <a:buFont typeface="Arial" panose="020B0604020202020204" pitchFamily="34" charset="0"/>
                        <a:buChar char="•"/>
                      </a:pPr>
                      <a:r>
                        <a:rPr lang="en-US" sz="1100" b="1" dirty="0">
                          <a:effectLst/>
                          <a:latin typeface="+mn-lt"/>
                          <a:ea typeface="+mn-lt"/>
                          <a:cs typeface="+mn-lt"/>
                        </a:rPr>
                        <a:t>Monitor usage</a:t>
                      </a:r>
                      <a:r>
                        <a:rPr lang="en-US" sz="1100" dirty="0">
                          <a:effectLst/>
                          <a:latin typeface="+mn-lt"/>
                          <a:ea typeface="+mn-lt"/>
                          <a:cs typeface="+mn-lt"/>
                        </a:rPr>
                        <a:t>: If usage falls below 70%, interview agents to find barriers.</a:t>
                      </a:r>
                    </a:p>
                    <a:p>
                      <a:pPr marL="171450" marR="0" indent="-171450" fontAlgn="t">
                        <a:buFont typeface="Arial" panose="020B0604020202020204" pitchFamily="34" charset="0"/>
                        <a:buChar char="•"/>
                      </a:pPr>
                      <a:r>
                        <a:rPr lang="en-US" sz="1100" b="1" dirty="0">
                          <a:effectLst/>
                          <a:latin typeface="+mn-lt"/>
                          <a:ea typeface="+mn-lt"/>
                          <a:cs typeface="+mn-lt"/>
                        </a:rPr>
                        <a:t>Recognize success stories</a:t>
                      </a:r>
                      <a:r>
                        <a:rPr lang="en-US" sz="1100" dirty="0">
                          <a:effectLst/>
                          <a:latin typeface="+mn-lt"/>
                          <a:ea typeface="+mn-lt"/>
                          <a:cs typeface="+mn-lt"/>
                        </a:rPr>
                        <a:t> (Agent X reduced call time by 25%).</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Monitors Slack queries and feedback.</a:t>
                      </a:r>
                    </a:p>
                    <a:p>
                      <a:pPr marL="171450" marR="0" indent="-171450" fontAlgn="t">
                        <a:buFont typeface="Arial" panose="020B0604020202020204" pitchFamily="34" charset="0"/>
                        <a:buChar char="•"/>
                      </a:pPr>
                      <a:r>
                        <a:rPr lang="en-US" sz="1100" b="1" dirty="0">
                          <a:effectLst/>
                          <a:latin typeface="+mn-lt"/>
                          <a:ea typeface="+mn-lt"/>
                          <a:cs typeface="+mn-lt"/>
                        </a:rPr>
                        <a:t>Support Team</a:t>
                      </a:r>
                      <a:r>
                        <a:rPr lang="en-US" sz="1100" dirty="0">
                          <a:effectLst/>
                          <a:latin typeface="+mn-lt"/>
                          <a:ea typeface="+mn-lt"/>
                          <a:cs typeface="+mn-lt"/>
                        </a:rPr>
                        <a:t>: Logs &amp; resolves issues.</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Reviews usage data.</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Feedback Reports</a:t>
                      </a:r>
                      <a:r>
                        <a:rPr lang="en-US" sz="1100" dirty="0">
                          <a:effectLst/>
                          <a:latin typeface="+mn-lt"/>
                          <a:ea typeface="+mn-lt"/>
                          <a:cs typeface="+mn-lt"/>
                        </a:rPr>
                        <a:t> (daily or weekly overview of top questions).</a:t>
                      </a:r>
                    </a:p>
                    <a:p>
                      <a:pPr marL="171450" marR="0" indent="-171450" fontAlgn="t">
                        <a:buFont typeface="Arial" panose="020B0604020202020204" pitchFamily="34" charset="0"/>
                        <a:buChar char="•"/>
                      </a:pPr>
                      <a:r>
                        <a:rPr lang="en-US" sz="1100" b="1" dirty="0">
                          <a:effectLst/>
                          <a:latin typeface="+mn-lt"/>
                          <a:ea typeface="+mn-lt"/>
                          <a:cs typeface="+mn-lt"/>
                        </a:rPr>
                        <a:t>Adoption Dashboard</a:t>
                      </a:r>
                      <a:r>
                        <a:rPr lang="en-US" sz="1100" dirty="0">
                          <a:effectLst/>
                          <a:latin typeface="+mn-lt"/>
                          <a:ea typeface="+mn-lt"/>
                          <a:cs typeface="+mn-lt"/>
                        </a:rPr>
                        <a:t> (usage stats, success stories).</a:t>
                      </a:r>
                    </a:p>
                    <a:p>
                      <a:pPr marL="171450" marR="0" indent="-171450" fontAlgn="t">
                        <a:buFont typeface="Arial" panose="020B0604020202020204" pitchFamily="34" charset="0"/>
                        <a:buChar char="•"/>
                      </a:pPr>
                      <a:r>
                        <a:rPr lang="en-US" sz="1100" b="1" dirty="0">
                          <a:effectLst/>
                          <a:latin typeface="+mn-lt"/>
                          <a:ea typeface="+mn-lt"/>
                          <a:cs typeface="+mn-lt"/>
                        </a:rPr>
                        <a:t>Coaching Sessions</a:t>
                      </a:r>
                      <a:r>
                        <a:rPr lang="en-US" sz="1100" dirty="0">
                          <a:effectLst/>
                          <a:latin typeface="+mn-lt"/>
                          <a:ea typeface="+mn-lt"/>
                          <a:cs typeface="+mn-lt"/>
                        </a:rPr>
                        <a:t> for low-usage agents.</a:t>
                      </a:r>
                    </a:p>
                  </a:txBody>
                  <a:tcPr marL="50793" marR="50793" marT="50793" marB="50793" anchor="ctr"/>
                </a:tc>
                <a:extLst>
                  <a:ext uri="{0D108BD9-81ED-4DB2-BD59-A6C34878D82A}">
                    <a16:rowId xmlns:a16="http://schemas.microsoft.com/office/drawing/2014/main" val="2799322614"/>
                  </a:ext>
                </a:extLst>
              </a:tr>
              <a:tr h="939678">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Review &amp; Continuous Improvement</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Post-launch survey</a:t>
                      </a:r>
                      <a:r>
                        <a:rPr lang="en-US" sz="1100" dirty="0">
                          <a:effectLst/>
                          <a:latin typeface="+mn-lt"/>
                          <a:ea typeface="+mn-lt"/>
                          <a:cs typeface="+mn-lt"/>
                        </a:rPr>
                        <a:t> after 1 month: measure agent satisfaction with AI.</a:t>
                      </a:r>
                    </a:p>
                    <a:p>
                      <a:pPr marL="171450" marR="0" indent="-171450" fontAlgn="t">
                        <a:buFont typeface="Arial" panose="020B0604020202020204" pitchFamily="34" charset="0"/>
                        <a:buChar char="•"/>
                      </a:pPr>
                      <a:r>
                        <a:rPr lang="en-US" sz="1100" b="1" dirty="0">
                          <a:effectLst/>
                          <a:latin typeface="+mn-lt"/>
                          <a:ea typeface="+mn-lt"/>
                          <a:cs typeface="+mn-lt"/>
                        </a:rPr>
                        <a:t>Document lessons</a:t>
                      </a:r>
                      <a:r>
                        <a:rPr lang="en-US" sz="1100" dirty="0">
                          <a:effectLst/>
                          <a:latin typeface="+mn-lt"/>
                          <a:ea typeface="+mn-lt"/>
                          <a:cs typeface="+mn-lt"/>
                        </a:rPr>
                        <a:t>: e.g. “Next time, involve user testing earlier.”</a:t>
                      </a:r>
                    </a:p>
                    <a:p>
                      <a:pPr marL="171450" marR="0" indent="-171450" fontAlgn="t">
                        <a:buFont typeface="Arial" panose="020B0604020202020204" pitchFamily="34" charset="0"/>
                        <a:buChar char="•"/>
                      </a:pPr>
                      <a:r>
                        <a:rPr lang="en-US" sz="1100" b="1" dirty="0">
                          <a:effectLst/>
                          <a:latin typeface="+mn-lt"/>
                          <a:ea typeface="+mn-lt"/>
                          <a:cs typeface="+mn-lt"/>
                        </a:rPr>
                        <a:t>Refine training &amp; messaging</a:t>
                      </a:r>
                      <a:r>
                        <a:rPr lang="en-US" sz="1100" dirty="0">
                          <a:effectLst/>
                          <a:latin typeface="+mn-lt"/>
                          <a:ea typeface="+mn-lt"/>
                          <a:cs typeface="+mn-lt"/>
                        </a:rPr>
                        <a:t> for ongoing expansions (e.g. new product lines or features).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Gathers feedback &amp; updates docs.</a:t>
                      </a:r>
                    </a:p>
                    <a:p>
                      <a:pPr marL="171450" marR="0" indent="-171450" fontAlgn="t">
                        <a:buFont typeface="Arial" panose="020B0604020202020204" pitchFamily="34" charset="0"/>
                        <a:buChar char="•"/>
                      </a:pPr>
                      <a:r>
                        <a:rPr lang="en-US" sz="1100" b="1" dirty="0">
                          <a:effectLst/>
                          <a:latin typeface="+mn-lt"/>
                          <a:ea typeface="+mn-lt"/>
                          <a:cs typeface="+mn-lt"/>
                        </a:rPr>
                        <a:t>Change Champion</a:t>
                      </a:r>
                      <a:r>
                        <a:rPr lang="en-US" sz="1100" dirty="0">
                          <a:effectLst/>
                          <a:latin typeface="+mn-lt"/>
                          <a:ea typeface="+mn-lt"/>
                          <a:cs typeface="+mn-lt"/>
                        </a:rPr>
                        <a:t>: Summarizes improvements.</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Tracks long-term performance.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Post-Implementation Review</a:t>
                      </a:r>
                      <a:r>
                        <a:rPr lang="en-US" sz="1100" dirty="0">
                          <a:effectLst/>
                          <a:latin typeface="+mn-lt"/>
                          <a:ea typeface="+mn-lt"/>
                          <a:cs typeface="+mn-lt"/>
                        </a:rPr>
                        <a:t>: summary of adoption rates, satisfaction, recommended changes.</a:t>
                      </a:r>
                    </a:p>
                    <a:p>
                      <a:pPr marL="171450" marR="0" indent="-171450" fontAlgn="t">
                        <a:buFont typeface="Arial" panose="020B0604020202020204" pitchFamily="34" charset="0"/>
                        <a:buChar char="•"/>
                      </a:pPr>
                      <a:r>
                        <a:rPr lang="en-US" sz="1100" b="1" dirty="0">
                          <a:effectLst/>
                          <a:latin typeface="+mn-lt"/>
                          <a:ea typeface="+mn-lt"/>
                          <a:cs typeface="+mn-lt"/>
                        </a:rPr>
                        <a:t>Updated Change Playbook</a:t>
                      </a:r>
                      <a:r>
                        <a:rPr lang="en-US" sz="1100" dirty="0">
                          <a:effectLst/>
                          <a:latin typeface="+mn-lt"/>
                          <a:ea typeface="+mn-lt"/>
                          <a:cs typeface="+mn-lt"/>
                        </a:rPr>
                        <a:t> for future or broader AI deployments.</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73358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62F9-C6F3-3AD2-2047-125BCFF17CD8}"/>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E5651193-4C09-F0B6-9F1D-7C5655AE21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6B553C29-C00D-2C8C-C62D-44289C4535CA}"/>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DB598086-84DB-99D1-30CC-7495840F3670}"/>
              </a:ext>
            </a:extLst>
          </p:cNvPr>
          <p:cNvSpPr>
            <a:spLocks/>
          </p:cNvSpPr>
          <p:nvPr>
            <p:ph type="title"/>
          </p:nvPr>
        </p:nvSpPr>
        <p:spPr>
          <a:xfrm>
            <a:off x="259200" y="273600"/>
            <a:ext cx="9246346" cy="844229"/>
          </a:xfrm>
        </p:spPr>
        <p:txBody>
          <a:bodyPr/>
          <a:lstStyle/>
          <a:p>
            <a:r>
              <a:rPr lang="en-US" sz="3200" dirty="0">
                <a:solidFill>
                  <a:schemeClr val="accent1"/>
                </a:solidFill>
              </a:rPr>
              <a:t>3.3.2</a:t>
            </a:r>
            <a:r>
              <a:rPr lang="en-US" sz="3200" dirty="0"/>
              <a:t> Training plan</a:t>
            </a:r>
          </a:p>
        </p:txBody>
      </p:sp>
      <p:sp>
        <p:nvSpPr>
          <p:cNvPr id="10" name="TextBox 9">
            <a:extLst>
              <a:ext uri="{FF2B5EF4-FFF2-40B4-BE49-F238E27FC236}">
                <a16:creationId xmlns:a16="http://schemas.microsoft.com/office/drawing/2014/main" id="{48599267-0803-C30A-4767-D368D4FEC969}"/>
              </a:ext>
            </a:extLst>
          </p:cNvPr>
          <p:cNvSpPr txBox="1">
            <a:spLocks/>
          </p:cNvSpPr>
          <p:nvPr/>
        </p:nvSpPr>
        <p:spPr>
          <a:xfrm>
            <a:off x="259200" y="766801"/>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articulates how we will deliver our training plan for our new solution to the organization.</a:t>
            </a:r>
          </a:p>
        </p:txBody>
      </p:sp>
      <p:graphicFrame>
        <p:nvGraphicFramePr>
          <p:cNvPr id="3" name="Table 2">
            <a:extLst>
              <a:ext uri="{FF2B5EF4-FFF2-40B4-BE49-F238E27FC236}">
                <a16:creationId xmlns:a16="http://schemas.microsoft.com/office/drawing/2014/main" id="{553C3374-4022-4EB8-CC90-A9CBE22F8F97}"/>
              </a:ext>
            </a:extLst>
          </p:cNvPr>
          <p:cNvGraphicFramePr>
            <a:graphicFrameLocks/>
          </p:cNvGraphicFramePr>
          <p:nvPr>
            <p:extLst>
              <p:ext uri="{D42A27DB-BD31-4B8C-83A1-F6EECF244321}">
                <p14:modId xmlns:p14="http://schemas.microsoft.com/office/powerpoint/2010/main" val="2973018018"/>
              </p:ext>
            </p:extLst>
          </p:nvPr>
        </p:nvGraphicFramePr>
        <p:xfrm>
          <a:off x="259200" y="1206002"/>
          <a:ext cx="11505809" cy="4874869"/>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520366">
                  <a:extLst>
                    <a:ext uri="{9D8B030D-6E8A-4147-A177-3AD203B41FA5}">
                      <a16:colId xmlns:a16="http://schemas.microsoft.com/office/drawing/2014/main" val="1610025414"/>
                    </a:ext>
                  </a:extLst>
                </a:gridCol>
                <a:gridCol w="2643716">
                  <a:extLst>
                    <a:ext uri="{9D8B030D-6E8A-4147-A177-3AD203B41FA5}">
                      <a16:colId xmlns:a16="http://schemas.microsoft.com/office/drawing/2014/main" val="573858552"/>
                    </a:ext>
                  </a:extLst>
                </a:gridCol>
                <a:gridCol w="2384063">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Training Focus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2">
                        <a:lumMod val="75000"/>
                      </a:schemeClr>
                    </a:solidFill>
                  </a:tcPr>
                </a:tc>
                <a:extLst>
                  <a:ext uri="{0D108BD9-81ED-4DB2-BD59-A6C34878D82A}">
                    <a16:rowId xmlns:a16="http://schemas.microsoft.com/office/drawing/2014/main" val="3853553644"/>
                  </a:ext>
                </a:extLst>
              </a:tr>
              <a:tr h="1274914">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Identify Training Needs &amp; Objectives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Segment 200 agents</a:t>
                      </a:r>
                      <a:r>
                        <a:rPr lang="en-US" sz="1100" dirty="0">
                          <a:effectLst/>
                          <a:latin typeface="+mn-lt"/>
                          <a:ea typeface="+mn-lt"/>
                          <a:cs typeface="+mn-lt"/>
                        </a:rPr>
                        <a:t> into Tier 1 (basic usage) and Tier 2 (complex claims).</a:t>
                      </a:r>
                    </a:p>
                    <a:p>
                      <a:pPr marL="171450" marR="0" indent="-171450" fontAlgn="t">
                        <a:buFont typeface="Arial" panose="020B0604020202020204" pitchFamily="34" charset="0"/>
                        <a:buChar char="•"/>
                      </a:pPr>
                      <a:r>
                        <a:rPr lang="en-US" sz="1100" b="1" dirty="0">
                          <a:effectLst/>
                          <a:latin typeface="+mn-lt"/>
                          <a:ea typeface="+mn-lt"/>
                          <a:cs typeface="+mn-lt"/>
                        </a:rPr>
                        <a:t>Supervisors</a:t>
                      </a:r>
                      <a:r>
                        <a:rPr lang="en-US" sz="1100" dirty="0">
                          <a:effectLst/>
                          <a:latin typeface="+mn-lt"/>
                          <a:ea typeface="+mn-lt"/>
                          <a:cs typeface="+mn-lt"/>
                        </a:rPr>
                        <a:t> require deeper knowledge to handle escalations.</a:t>
                      </a:r>
                    </a:p>
                    <a:p>
                      <a:pPr marL="171450" marR="0" indent="-171450" fontAlgn="t">
                        <a:buFont typeface="Arial" panose="020B0604020202020204" pitchFamily="34" charset="0"/>
                        <a:buChar char="•"/>
                      </a:pPr>
                      <a:r>
                        <a:rPr lang="en-US" sz="1100" b="1" dirty="0">
                          <a:effectLst/>
                          <a:latin typeface="+mn-lt"/>
                          <a:ea typeface="+mn-lt"/>
                          <a:cs typeface="+mn-lt"/>
                        </a:rPr>
                        <a:t>Link goals</a:t>
                      </a:r>
                      <a:r>
                        <a:rPr lang="en-US" sz="1100" dirty="0">
                          <a:effectLst/>
                          <a:latin typeface="+mn-lt"/>
                          <a:ea typeface="+mn-lt"/>
                          <a:cs typeface="+mn-lt"/>
                        </a:rPr>
                        <a:t> to KPI: Aim for 10% faster handle times.</a:t>
                      </a:r>
                    </a:p>
                    <a:p>
                      <a:pPr marL="171450" marR="0" indent="-171450" fontAlgn="t">
                        <a:buFont typeface="Arial" panose="020B0604020202020204" pitchFamily="34" charset="0"/>
                        <a:buChar char="•"/>
                      </a:pPr>
                      <a:r>
                        <a:rPr lang="en-US" sz="1100" b="1" dirty="0">
                          <a:effectLst/>
                          <a:latin typeface="+mn-lt"/>
                          <a:ea typeface="+mn-lt"/>
                          <a:cs typeface="+mn-lt"/>
                        </a:rPr>
                        <a:t>Success metric</a:t>
                      </a:r>
                      <a:r>
                        <a:rPr lang="en-US" sz="1100" dirty="0">
                          <a:effectLst/>
                          <a:latin typeface="+mn-lt"/>
                          <a:ea typeface="+mn-lt"/>
                          <a:cs typeface="+mn-lt"/>
                        </a:rPr>
                        <a:t>: 85% of Tier 1 agents pass scenario test with ≥8/10.</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Defines skill needs.</a:t>
                      </a:r>
                    </a:p>
                    <a:p>
                      <a:pPr marL="171450" marR="0" indent="-171450" fontAlgn="t">
                        <a:buFont typeface="Arial" panose="020B0604020202020204" pitchFamily="34" charset="0"/>
                        <a:buChar char="•"/>
                      </a:pPr>
                      <a:r>
                        <a:rPr lang="en-US" sz="1100" b="1" dirty="0">
                          <a:effectLst/>
                          <a:latin typeface="+mn-lt"/>
                          <a:ea typeface="+mn-lt"/>
                          <a:cs typeface="+mn-lt"/>
                        </a:rPr>
                        <a:t>Training Lead</a:t>
                      </a:r>
                      <a:r>
                        <a:rPr lang="en-US" sz="1100" dirty="0">
                          <a:effectLst/>
                          <a:latin typeface="+mn-lt"/>
                          <a:ea typeface="+mn-lt"/>
                          <a:cs typeface="+mn-lt"/>
                        </a:rPr>
                        <a:t>: Maps who needs advanced training and sets objectives.</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Aligns with deployment schedule.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Needs Analysis</a:t>
                      </a:r>
                      <a:r>
                        <a:rPr lang="en-US" sz="1100" dirty="0">
                          <a:effectLst/>
                          <a:latin typeface="+mn-lt"/>
                          <a:ea typeface="+mn-lt"/>
                          <a:cs typeface="+mn-lt"/>
                        </a:rPr>
                        <a:t> (e.g. Tier 1: Basic AI prompts, Tier 2: Complex scenario handling, Supervisors: Escalation &amp; reporting).</a:t>
                      </a:r>
                    </a:p>
                    <a:p>
                      <a:pPr marL="171450" marR="0" indent="-171450" fontAlgn="t">
                        <a:buFont typeface="Arial" panose="020B0604020202020204" pitchFamily="34" charset="0"/>
                        <a:buChar char="•"/>
                      </a:pPr>
                      <a:r>
                        <a:rPr lang="en-US" sz="1100" b="1" dirty="0">
                          <a:effectLst/>
                          <a:latin typeface="+mn-lt"/>
                          <a:ea typeface="+mn-lt"/>
                          <a:cs typeface="+mn-lt"/>
                        </a:rPr>
                        <a:t>Training Objectives</a:t>
                      </a:r>
                      <a:r>
                        <a:rPr lang="en-US" sz="1100" dirty="0">
                          <a:effectLst/>
                          <a:latin typeface="+mn-lt"/>
                          <a:ea typeface="+mn-lt"/>
                          <a:cs typeface="+mn-lt"/>
                        </a:rPr>
                        <a:t>: “Within 2 weeks, 85% of Tier 1 agents can effectively use AI prompts.”</a:t>
                      </a:r>
                    </a:p>
                  </a:txBody>
                  <a:tcPr marL="50793" marR="50793" marT="50793" marB="50793" anchor="ctr"/>
                </a:tc>
                <a:extLst>
                  <a:ext uri="{0D108BD9-81ED-4DB2-BD59-A6C34878D82A}">
                    <a16:rowId xmlns:a16="http://schemas.microsoft.com/office/drawing/2014/main" val="3690127680"/>
                  </a:ext>
                </a:extLst>
              </a:tr>
              <a:tr h="610438">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Design Curriculum &amp; Materials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Create short video tutorials</a:t>
                      </a:r>
                      <a:r>
                        <a:rPr lang="en-US" sz="1100" dirty="0">
                          <a:effectLst/>
                          <a:latin typeface="+mn-lt"/>
                          <a:ea typeface="+mn-lt"/>
                          <a:cs typeface="+mn-lt"/>
                        </a:rPr>
                        <a:t> on how AI prompts appear.</a:t>
                      </a:r>
                    </a:p>
                    <a:p>
                      <a:pPr marL="171450" marR="0" indent="-171450" fontAlgn="t">
                        <a:buFont typeface="Arial" panose="020B0604020202020204" pitchFamily="34" charset="0"/>
                        <a:buChar char="•"/>
                      </a:pPr>
                      <a:r>
                        <a:rPr lang="en-US" sz="1100" dirty="0">
                          <a:effectLst/>
                          <a:latin typeface="+mn-lt"/>
                          <a:ea typeface="+mn-lt"/>
                          <a:cs typeface="+mn-lt"/>
                        </a:rPr>
                        <a:t>Develop a </a:t>
                      </a:r>
                      <a:r>
                        <a:rPr lang="en-US" sz="1100" b="1" dirty="0">
                          <a:effectLst/>
                          <a:latin typeface="+mn-lt"/>
                          <a:ea typeface="+mn-lt"/>
                          <a:cs typeface="+mn-lt"/>
                        </a:rPr>
                        <a:t>quick reference guide</a:t>
                      </a:r>
                      <a:r>
                        <a:rPr lang="en-US" sz="1100" dirty="0">
                          <a:effectLst/>
                          <a:latin typeface="+mn-lt"/>
                          <a:ea typeface="+mn-lt"/>
                          <a:cs typeface="+mn-lt"/>
                        </a:rPr>
                        <a:t>.</a:t>
                      </a:r>
                    </a:p>
                    <a:p>
                      <a:pPr marL="171450" marR="0" indent="-171450" fontAlgn="t">
                        <a:buFont typeface="Arial" panose="020B0604020202020204" pitchFamily="34" charset="0"/>
                        <a:buChar char="•"/>
                      </a:pPr>
                      <a:r>
                        <a:rPr lang="en-US" sz="1100" dirty="0">
                          <a:effectLst/>
                          <a:latin typeface="+mn-lt"/>
                          <a:ea typeface="+mn-lt"/>
                          <a:cs typeface="+mn-lt"/>
                        </a:rPr>
                        <a:t>Use </a:t>
                      </a:r>
                      <a:r>
                        <a:rPr lang="en-US" sz="1100" b="1" dirty="0">
                          <a:effectLst/>
                          <a:latin typeface="+mn-lt"/>
                          <a:ea typeface="+mn-lt"/>
                          <a:cs typeface="+mn-lt"/>
                        </a:rPr>
                        <a:t>anonymized call transcripts</a:t>
                      </a:r>
                      <a:r>
                        <a:rPr lang="en-US" sz="1100" dirty="0">
                          <a:effectLst/>
                          <a:latin typeface="+mn-lt"/>
                          <a:ea typeface="+mn-lt"/>
                          <a:cs typeface="+mn-lt"/>
                        </a:rPr>
                        <a:t> to illustrate typical and edge cases.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Lead</a:t>
                      </a:r>
                      <a:r>
                        <a:rPr lang="en-US" sz="1100" dirty="0">
                          <a:effectLst/>
                          <a:latin typeface="+mn-lt"/>
                          <a:ea typeface="+mn-lt"/>
                          <a:cs typeface="+mn-lt"/>
                        </a:rPr>
                        <a:t>: Develops slides, e-learning modules.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Supplies real call examples.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Curriculum</a:t>
                      </a:r>
                      <a:r>
                        <a:rPr lang="en-US" sz="1100" dirty="0">
                          <a:effectLst/>
                          <a:latin typeface="+mn-lt"/>
                          <a:ea typeface="+mn-lt"/>
                          <a:cs typeface="+mn-lt"/>
                        </a:rPr>
                        <a:t>: Slides, short how‐to videos, reference guide with screenshots.</a:t>
                      </a:r>
                    </a:p>
                  </a:txBody>
                  <a:tcPr marL="50793" marR="50793" marT="50793" marB="50793" anchor="ctr"/>
                </a:tc>
                <a:extLst>
                  <a:ext uri="{0D108BD9-81ED-4DB2-BD59-A6C34878D82A}">
                    <a16:rowId xmlns:a16="http://schemas.microsoft.com/office/drawing/2014/main" val="3399800088"/>
                  </a:ext>
                </a:extLst>
              </a:tr>
              <a:tr h="772059">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Deliver Training Sessions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Conduct 1‐hour live webinars</a:t>
                      </a:r>
                      <a:r>
                        <a:rPr lang="en-US" sz="1100" dirty="0">
                          <a:effectLst/>
                          <a:latin typeface="+mn-lt"/>
                          <a:ea typeface="+mn-lt"/>
                          <a:cs typeface="+mn-lt"/>
                        </a:rPr>
                        <a:t> for Tier 1 agents; </a:t>
                      </a:r>
                      <a:r>
                        <a:rPr lang="en-US" sz="1100" b="1" dirty="0">
                          <a:effectLst/>
                          <a:latin typeface="+mn-lt"/>
                          <a:ea typeface="+mn-lt"/>
                          <a:cs typeface="+mn-lt"/>
                        </a:rPr>
                        <a:t>2‐hour workshop</a:t>
                      </a:r>
                      <a:r>
                        <a:rPr lang="en-US" sz="1100" dirty="0">
                          <a:effectLst/>
                          <a:latin typeface="+mn-lt"/>
                          <a:ea typeface="+mn-lt"/>
                          <a:cs typeface="+mn-lt"/>
                        </a:rPr>
                        <a:t> for Tier 2.</a:t>
                      </a:r>
                    </a:p>
                    <a:p>
                      <a:pPr marL="171450" marR="0" indent="-171450" fontAlgn="t">
                        <a:buFont typeface="Arial" panose="020B0604020202020204" pitchFamily="34" charset="0"/>
                        <a:buChar char="•"/>
                      </a:pPr>
                      <a:r>
                        <a:rPr lang="en-US" sz="1100" b="1" dirty="0">
                          <a:effectLst/>
                          <a:latin typeface="+mn-lt"/>
                          <a:ea typeface="+mn-lt"/>
                          <a:cs typeface="+mn-lt"/>
                        </a:rPr>
                        <a:t>Supervisor sessions</a:t>
                      </a:r>
                      <a:r>
                        <a:rPr lang="en-US" sz="1100" dirty="0">
                          <a:effectLst/>
                          <a:latin typeface="+mn-lt"/>
                          <a:ea typeface="+mn-lt"/>
                          <a:cs typeface="+mn-lt"/>
                        </a:rPr>
                        <a:t> on escalation protocols.</a:t>
                      </a:r>
                    </a:p>
                    <a:p>
                      <a:pPr marL="171450" marR="0" indent="-171450" fontAlgn="t">
                        <a:buFont typeface="Arial" panose="020B0604020202020204" pitchFamily="34" charset="0"/>
                        <a:buChar char="•"/>
                      </a:pPr>
                      <a:r>
                        <a:rPr lang="en-US" sz="1100" b="1" dirty="0">
                          <a:effectLst/>
                          <a:latin typeface="+mn-lt"/>
                          <a:ea typeface="+mn-lt"/>
                          <a:cs typeface="+mn-lt"/>
                        </a:rPr>
                        <a:t>Schedule sessions</a:t>
                      </a:r>
                      <a:r>
                        <a:rPr lang="en-US" sz="1100" dirty="0">
                          <a:effectLst/>
                          <a:latin typeface="+mn-lt"/>
                          <a:ea typeface="+mn-lt"/>
                          <a:cs typeface="+mn-lt"/>
                        </a:rPr>
                        <a:t> close to rollout so knowledge is fresh.</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Books time slots, invites participants.</a:t>
                      </a:r>
                    </a:p>
                    <a:p>
                      <a:pPr marL="171450" marR="0" indent="-171450" fontAlgn="t">
                        <a:buFont typeface="Arial" panose="020B0604020202020204" pitchFamily="34" charset="0"/>
                        <a:buChar char="•"/>
                      </a:pPr>
                      <a:r>
                        <a:rPr lang="en-US" sz="1100" b="1" dirty="0">
                          <a:effectLst/>
                          <a:latin typeface="+mn-lt"/>
                          <a:ea typeface="+mn-lt"/>
                          <a:cs typeface="+mn-lt"/>
                        </a:rPr>
                        <a:t>Training Lead</a:t>
                      </a:r>
                      <a:r>
                        <a:rPr lang="en-US" sz="1100" dirty="0">
                          <a:effectLst/>
                          <a:latin typeface="+mn-lt"/>
                          <a:ea typeface="+mn-lt"/>
                          <a:cs typeface="+mn-lt"/>
                        </a:rPr>
                        <a:t>: Delivers or coordinates sessions.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Calendar</a:t>
                      </a:r>
                      <a:r>
                        <a:rPr lang="en-US" sz="1100" dirty="0">
                          <a:effectLst/>
                          <a:latin typeface="+mn-lt"/>
                          <a:ea typeface="+mn-lt"/>
                          <a:cs typeface="+mn-lt"/>
                        </a:rPr>
                        <a:t> with session dates (Tier 1 on Monday, Tier 2 on Tuesday, Supervisors on Wednesday).</a:t>
                      </a:r>
                    </a:p>
                    <a:p>
                      <a:pPr marL="171450" marR="0" indent="-171450" fontAlgn="t">
                        <a:buFont typeface="Arial" panose="020B0604020202020204" pitchFamily="34" charset="0"/>
                        <a:buChar char="•"/>
                      </a:pPr>
                      <a:r>
                        <a:rPr lang="en-US" sz="1100" b="1" dirty="0">
                          <a:effectLst/>
                          <a:latin typeface="+mn-lt"/>
                          <a:ea typeface="+mn-lt"/>
                          <a:cs typeface="+mn-lt"/>
                        </a:rPr>
                        <a:t>Attendance Records</a:t>
                      </a:r>
                      <a:r>
                        <a:rPr lang="en-US" sz="1100" dirty="0">
                          <a:effectLst/>
                          <a:latin typeface="+mn-lt"/>
                          <a:ea typeface="+mn-lt"/>
                          <a:cs typeface="+mn-lt"/>
                        </a:rPr>
                        <a:t>.</a:t>
                      </a:r>
                    </a:p>
                  </a:txBody>
                  <a:tcPr marL="50793" marR="50793" marT="50793" marB="50793" anchor="ctr"/>
                </a:tc>
                <a:extLst>
                  <a:ext uri="{0D108BD9-81ED-4DB2-BD59-A6C34878D82A}">
                    <a16:rowId xmlns:a16="http://schemas.microsoft.com/office/drawing/2014/main" val="3772127168"/>
                  </a:ext>
                </a:extLst>
              </a:tr>
              <a:tr h="1107296">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Evaluate Understanding &amp; Provide Ongoing Support</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Quiz Tier 1 agents</a:t>
                      </a:r>
                      <a:r>
                        <a:rPr lang="en-US" sz="1100" dirty="0">
                          <a:effectLst/>
                          <a:latin typeface="+mn-lt"/>
                          <a:ea typeface="+mn-lt"/>
                          <a:cs typeface="+mn-lt"/>
                        </a:rPr>
                        <a:t> with scenario‐based questions.</a:t>
                      </a:r>
                    </a:p>
                    <a:p>
                      <a:pPr marL="171450" marR="0" indent="-171450" fontAlgn="t">
                        <a:buFont typeface="Arial" panose="020B0604020202020204" pitchFamily="34" charset="0"/>
                        <a:buChar char="•"/>
                      </a:pPr>
                      <a:r>
                        <a:rPr lang="en-US" sz="1100" b="1" dirty="0">
                          <a:effectLst/>
                          <a:latin typeface="+mn-lt"/>
                          <a:ea typeface="+mn-lt"/>
                          <a:cs typeface="+mn-lt"/>
                        </a:rPr>
                        <a:t>Simulate complex calls</a:t>
                      </a:r>
                      <a:r>
                        <a:rPr lang="en-US" sz="1100" dirty="0">
                          <a:effectLst/>
                          <a:latin typeface="+mn-lt"/>
                          <a:ea typeface="+mn-lt"/>
                          <a:cs typeface="+mn-lt"/>
                        </a:rPr>
                        <a:t> for Tier 2 (Agent Assist usage).</a:t>
                      </a:r>
                    </a:p>
                    <a:p>
                      <a:pPr marL="171450" marR="0" indent="-171450" fontAlgn="t">
                        <a:buFont typeface="Arial" panose="020B0604020202020204" pitchFamily="34" charset="0"/>
                        <a:buChar char="•"/>
                      </a:pPr>
                      <a:r>
                        <a:rPr lang="en-US" sz="1100" b="1" dirty="0">
                          <a:effectLst/>
                          <a:latin typeface="+mn-lt"/>
                          <a:ea typeface="+mn-lt"/>
                          <a:cs typeface="+mn-lt"/>
                        </a:rPr>
                        <a:t>Follow up</a:t>
                      </a:r>
                      <a:r>
                        <a:rPr lang="en-US" sz="1100" dirty="0">
                          <a:effectLst/>
                          <a:latin typeface="+mn-lt"/>
                          <a:ea typeface="+mn-lt"/>
                          <a:cs typeface="+mn-lt"/>
                        </a:rPr>
                        <a:t> with low performers for extra coaching.</a:t>
                      </a:r>
                    </a:p>
                    <a:p>
                      <a:pPr marL="171450" marR="0" indent="-171450" fontAlgn="t">
                        <a:buFont typeface="Arial" panose="020B0604020202020204" pitchFamily="34" charset="0"/>
                        <a:buChar char="•"/>
                      </a:pPr>
                      <a:r>
                        <a:rPr lang="en-US" sz="1100" b="1" dirty="0">
                          <a:effectLst/>
                          <a:latin typeface="+mn-lt"/>
                          <a:ea typeface="+mn-lt"/>
                          <a:cs typeface="+mn-lt"/>
                        </a:rPr>
                        <a:t>Publish all materials</a:t>
                      </a:r>
                      <a:r>
                        <a:rPr lang="en-US" sz="1100" dirty="0">
                          <a:effectLst/>
                          <a:latin typeface="+mn-lt"/>
                          <a:ea typeface="+mn-lt"/>
                          <a:cs typeface="+mn-lt"/>
                        </a:rPr>
                        <a:t> on intranet.</a:t>
                      </a:r>
                    </a:p>
                    <a:p>
                      <a:pPr marL="171450" marR="0" indent="-171450" fontAlgn="t">
                        <a:buFont typeface="Arial" panose="020B0604020202020204" pitchFamily="34" charset="0"/>
                        <a:buChar char="•"/>
                      </a:pPr>
                      <a:r>
                        <a:rPr lang="en-US" sz="1100" b="1" dirty="0">
                          <a:effectLst/>
                          <a:latin typeface="+mn-lt"/>
                          <a:ea typeface="+mn-lt"/>
                          <a:cs typeface="+mn-lt"/>
                        </a:rPr>
                        <a:t>Designate 5 “AI Champions”</a:t>
                      </a:r>
                      <a:r>
                        <a:rPr lang="en-US" sz="1100" dirty="0">
                          <a:effectLst/>
                          <a:latin typeface="+mn-lt"/>
                          <a:ea typeface="+mn-lt"/>
                          <a:cs typeface="+mn-lt"/>
                        </a:rPr>
                        <a:t> to assist peers post‐training.</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Lead</a:t>
                      </a:r>
                      <a:r>
                        <a:rPr lang="en-US" sz="1100" dirty="0">
                          <a:effectLst/>
                          <a:latin typeface="+mn-lt"/>
                          <a:ea typeface="+mn-lt"/>
                          <a:cs typeface="+mn-lt"/>
                        </a:rPr>
                        <a:t>: Preps quizzes &amp; scenarios, maintains resource library.</a:t>
                      </a:r>
                    </a:p>
                    <a:p>
                      <a:pPr marL="171450" marR="0" indent="-171450" fontAlgn="t">
                        <a:buFont typeface="Arial" panose="020B0604020202020204" pitchFamily="34" charset="0"/>
                        <a:buChar char="•"/>
                      </a:pPr>
                      <a:r>
                        <a:rPr lang="en-US" sz="1100" b="1" dirty="0">
                          <a:effectLst/>
                          <a:latin typeface="+mn-lt"/>
                          <a:ea typeface="+mn-lt"/>
                          <a:cs typeface="+mn-lt"/>
                        </a:rPr>
                        <a:t>Team Leads</a:t>
                      </a:r>
                      <a:r>
                        <a:rPr lang="en-US" sz="1100" dirty="0">
                          <a:effectLst/>
                          <a:latin typeface="+mn-lt"/>
                          <a:ea typeface="+mn-lt"/>
                          <a:cs typeface="+mn-lt"/>
                        </a:rPr>
                        <a:t>: Observe or grade performance.</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Recognizes AI Champions.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Assessment Results</a:t>
                      </a:r>
                      <a:r>
                        <a:rPr lang="en-US" sz="1100" dirty="0">
                          <a:effectLst/>
                          <a:latin typeface="+mn-lt"/>
                          <a:ea typeface="+mn-lt"/>
                          <a:cs typeface="+mn-lt"/>
                        </a:rPr>
                        <a:t>: e.g. 75% scored ≥8/10, 10% need extra coaching.</a:t>
                      </a:r>
                    </a:p>
                    <a:p>
                      <a:pPr marL="171450" marR="0" indent="-171450" fontAlgn="t">
                        <a:buFont typeface="Arial" panose="020B0604020202020204" pitchFamily="34" charset="0"/>
                        <a:buChar char="•"/>
                      </a:pPr>
                      <a:r>
                        <a:rPr lang="en-US" sz="1100" b="1" dirty="0">
                          <a:effectLst/>
                          <a:latin typeface="+mn-lt"/>
                          <a:ea typeface="+mn-lt"/>
                          <a:cs typeface="+mn-lt"/>
                        </a:rPr>
                        <a:t>Follow‐Up Sessions</a:t>
                      </a:r>
                      <a:r>
                        <a:rPr lang="en-US" sz="1100" dirty="0">
                          <a:effectLst/>
                          <a:latin typeface="+mn-lt"/>
                          <a:ea typeface="+mn-lt"/>
                          <a:cs typeface="+mn-lt"/>
                        </a:rPr>
                        <a:t> for struggling agents.</a:t>
                      </a:r>
                    </a:p>
                    <a:p>
                      <a:pPr marL="171450" marR="0" indent="-171450" fontAlgn="t">
                        <a:buFont typeface="Arial" panose="020B0604020202020204" pitchFamily="34" charset="0"/>
                        <a:buChar char="•"/>
                      </a:pPr>
                      <a:r>
                        <a:rPr lang="en-US" sz="1100" b="1" dirty="0">
                          <a:effectLst/>
                          <a:latin typeface="+mn-lt"/>
                          <a:ea typeface="+mn-lt"/>
                          <a:cs typeface="+mn-lt"/>
                        </a:rPr>
                        <a:t>Resource Library</a:t>
                      </a:r>
                      <a:r>
                        <a:rPr lang="en-US" sz="1100" dirty="0">
                          <a:effectLst/>
                          <a:latin typeface="+mn-lt"/>
                          <a:ea typeface="+mn-lt"/>
                          <a:cs typeface="+mn-lt"/>
                        </a:rPr>
                        <a:t> (recordings, guides).</a:t>
                      </a:r>
                    </a:p>
                    <a:p>
                      <a:pPr marL="171450" marR="0" indent="-171450" fontAlgn="t">
                        <a:buFont typeface="Arial" panose="020B0604020202020204" pitchFamily="34" charset="0"/>
                        <a:buChar char="•"/>
                      </a:pPr>
                      <a:r>
                        <a:rPr lang="en-US" sz="1100" b="1" dirty="0">
                          <a:effectLst/>
                          <a:latin typeface="+mn-lt"/>
                          <a:ea typeface="+mn-lt"/>
                          <a:cs typeface="+mn-lt"/>
                        </a:rPr>
                        <a:t>List of Champions</a:t>
                      </a:r>
                      <a:r>
                        <a:rPr lang="en-US" sz="1100" dirty="0">
                          <a:effectLst/>
                          <a:latin typeface="+mn-lt"/>
                          <a:ea typeface="+mn-lt"/>
                          <a:cs typeface="+mn-lt"/>
                        </a:rPr>
                        <a:t> for peer support.</a:t>
                      </a:r>
                    </a:p>
                  </a:txBody>
                  <a:tcPr marL="50793" marR="50793" marT="50793" marB="50793" anchor="ctr"/>
                </a:tc>
                <a:extLst>
                  <a:ext uri="{0D108BD9-81ED-4DB2-BD59-A6C34878D82A}">
                    <a16:rowId xmlns:a16="http://schemas.microsoft.com/office/drawing/2014/main" val="2799322614"/>
                  </a:ext>
                </a:extLst>
              </a:tr>
              <a:tr h="834135">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Gather Feedback &amp; Improve</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Post‐training survey</a:t>
                      </a:r>
                      <a:r>
                        <a:rPr lang="en-US" sz="1100" dirty="0">
                          <a:effectLst/>
                          <a:latin typeface="+mn-lt"/>
                          <a:ea typeface="+mn-lt"/>
                          <a:cs typeface="+mn-lt"/>
                        </a:rPr>
                        <a:t>: “Rate your confidence in using Agent Assist.”</a:t>
                      </a:r>
                    </a:p>
                    <a:p>
                      <a:pPr marL="171450" marR="0" indent="-171450" fontAlgn="t">
                        <a:buFont typeface="Arial" panose="020B0604020202020204" pitchFamily="34" charset="0"/>
                        <a:buChar char="•"/>
                      </a:pPr>
                      <a:r>
                        <a:rPr lang="en-US" sz="1100" dirty="0">
                          <a:effectLst/>
                          <a:latin typeface="+mn-lt"/>
                          <a:ea typeface="+mn-lt"/>
                          <a:cs typeface="+mn-lt"/>
                        </a:rPr>
                        <a:t>Collect </a:t>
                      </a:r>
                      <a:r>
                        <a:rPr lang="en-US" sz="1100" b="1" dirty="0">
                          <a:effectLst/>
                          <a:latin typeface="+mn-lt"/>
                          <a:ea typeface="+mn-lt"/>
                          <a:cs typeface="+mn-lt"/>
                        </a:rPr>
                        <a:t>suggestions</a:t>
                      </a:r>
                      <a:r>
                        <a:rPr lang="en-US" sz="1100" dirty="0">
                          <a:effectLst/>
                          <a:latin typeface="+mn-lt"/>
                          <a:ea typeface="+mn-lt"/>
                          <a:cs typeface="+mn-lt"/>
                        </a:rPr>
                        <a:t> for additional advanced examples or clearer instructions.</a:t>
                      </a:r>
                    </a:p>
                    <a:p>
                      <a:pPr marL="171450" marR="0" indent="-171450" fontAlgn="t">
                        <a:buFont typeface="Arial" panose="020B0604020202020204" pitchFamily="34" charset="0"/>
                        <a:buChar char="•"/>
                      </a:pPr>
                      <a:r>
                        <a:rPr lang="en-US" sz="1100" b="1" dirty="0">
                          <a:effectLst/>
                          <a:latin typeface="+mn-lt"/>
                          <a:ea typeface="+mn-lt"/>
                          <a:cs typeface="+mn-lt"/>
                        </a:rPr>
                        <a:t>Update training materials</a:t>
                      </a:r>
                      <a:r>
                        <a:rPr lang="en-US" sz="1100" dirty="0">
                          <a:effectLst/>
                          <a:latin typeface="+mn-lt"/>
                          <a:ea typeface="+mn-lt"/>
                          <a:cs typeface="+mn-lt"/>
                        </a:rPr>
                        <a:t> as needed.</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Lead</a:t>
                      </a:r>
                      <a:r>
                        <a:rPr lang="en-US" sz="1100" dirty="0">
                          <a:effectLst/>
                          <a:latin typeface="+mn-lt"/>
                          <a:ea typeface="+mn-lt"/>
                          <a:cs typeface="+mn-lt"/>
                        </a:rPr>
                        <a:t>: Collates survey feedback, adjusts materials.</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Approves updates to documentation.</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Feedback Report</a:t>
                      </a:r>
                      <a:r>
                        <a:rPr lang="en-US" sz="1100" dirty="0">
                          <a:effectLst/>
                          <a:latin typeface="+mn-lt"/>
                          <a:ea typeface="+mn-lt"/>
                          <a:cs typeface="+mn-lt"/>
                        </a:rPr>
                        <a:t> showing agent satisfaction and gaps.</a:t>
                      </a:r>
                    </a:p>
                    <a:p>
                      <a:pPr marL="171450" marR="0" indent="-171450" fontAlgn="t">
                        <a:buFont typeface="Arial" panose="020B0604020202020204" pitchFamily="34" charset="0"/>
                        <a:buChar char="•"/>
                      </a:pPr>
                      <a:r>
                        <a:rPr lang="en-US" sz="1100" b="1" dirty="0">
                          <a:effectLst/>
                          <a:latin typeface="+mn-lt"/>
                          <a:ea typeface="+mn-lt"/>
                          <a:cs typeface="+mn-lt"/>
                        </a:rPr>
                        <a:t>Revised Curriculum</a:t>
                      </a:r>
                      <a:r>
                        <a:rPr lang="en-US" sz="1100" dirty="0">
                          <a:effectLst/>
                          <a:latin typeface="+mn-lt"/>
                          <a:ea typeface="+mn-lt"/>
                          <a:cs typeface="+mn-lt"/>
                        </a:rPr>
                        <a:t> for the next wave of training (if necessary).</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150027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BCCF6-9389-6A3E-BDBB-C64030DCA65C}"/>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408863B4-4B12-6F61-14B5-62EFD8A2E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34BF6ACD-4767-5968-AAF1-7D1C8FFAC937}"/>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1FDE7B77-C90F-7D30-1711-56A3BB771713}"/>
              </a:ext>
            </a:extLst>
          </p:cNvPr>
          <p:cNvSpPr>
            <a:spLocks/>
          </p:cNvSpPr>
          <p:nvPr>
            <p:ph type="title"/>
          </p:nvPr>
        </p:nvSpPr>
        <p:spPr>
          <a:xfrm>
            <a:off x="259200" y="273600"/>
            <a:ext cx="10320037" cy="844229"/>
          </a:xfrm>
        </p:spPr>
        <p:txBody>
          <a:bodyPr/>
          <a:lstStyle/>
          <a:p>
            <a:r>
              <a:rPr lang="en-US" sz="3200" dirty="0">
                <a:solidFill>
                  <a:schemeClr val="accent1"/>
                </a:solidFill>
              </a:rPr>
              <a:t>3.3.3</a:t>
            </a:r>
            <a:r>
              <a:rPr lang="en-US" sz="3200" dirty="0"/>
              <a:t> Communication plan</a:t>
            </a:r>
          </a:p>
        </p:txBody>
      </p:sp>
      <p:sp>
        <p:nvSpPr>
          <p:cNvPr id="10" name="TextBox 9">
            <a:extLst>
              <a:ext uri="{FF2B5EF4-FFF2-40B4-BE49-F238E27FC236}">
                <a16:creationId xmlns:a16="http://schemas.microsoft.com/office/drawing/2014/main" id="{A6B503D3-2146-C206-8557-4FA19D2DD699}"/>
              </a:ext>
            </a:extLst>
          </p:cNvPr>
          <p:cNvSpPr txBox="1">
            <a:spLocks/>
          </p:cNvSpPr>
          <p:nvPr/>
        </p:nvSpPr>
        <p:spPr>
          <a:xfrm>
            <a:off x="259200" y="766801"/>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communication plan will be used to manage comms among key stakeholders.</a:t>
            </a:r>
          </a:p>
        </p:txBody>
      </p:sp>
      <p:graphicFrame>
        <p:nvGraphicFramePr>
          <p:cNvPr id="3" name="Table 2">
            <a:extLst>
              <a:ext uri="{FF2B5EF4-FFF2-40B4-BE49-F238E27FC236}">
                <a16:creationId xmlns:a16="http://schemas.microsoft.com/office/drawing/2014/main" id="{C7BE900F-32F4-38A5-5915-5414C7272302}"/>
              </a:ext>
            </a:extLst>
          </p:cNvPr>
          <p:cNvGraphicFramePr>
            <a:graphicFrameLocks/>
          </p:cNvGraphicFramePr>
          <p:nvPr>
            <p:extLst>
              <p:ext uri="{D42A27DB-BD31-4B8C-83A1-F6EECF244321}">
                <p14:modId xmlns:p14="http://schemas.microsoft.com/office/powerpoint/2010/main" val="1422625197"/>
              </p:ext>
            </p:extLst>
          </p:nvPr>
        </p:nvGraphicFramePr>
        <p:xfrm>
          <a:off x="259200" y="1206002"/>
          <a:ext cx="11505809" cy="4974588"/>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520366">
                  <a:extLst>
                    <a:ext uri="{9D8B030D-6E8A-4147-A177-3AD203B41FA5}">
                      <a16:colId xmlns:a16="http://schemas.microsoft.com/office/drawing/2014/main" val="1610025414"/>
                    </a:ext>
                  </a:extLst>
                </a:gridCol>
                <a:gridCol w="2643716">
                  <a:extLst>
                    <a:ext uri="{9D8B030D-6E8A-4147-A177-3AD203B41FA5}">
                      <a16:colId xmlns:a16="http://schemas.microsoft.com/office/drawing/2014/main" val="573858552"/>
                    </a:ext>
                  </a:extLst>
                </a:gridCol>
                <a:gridCol w="2384063">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Comms Focus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2">
                        <a:lumMod val="75000"/>
                      </a:schemeClr>
                    </a:solidFill>
                  </a:tcPr>
                </a:tc>
                <a:extLst>
                  <a:ext uri="{0D108BD9-81ED-4DB2-BD59-A6C34878D82A}">
                    <a16:rowId xmlns:a16="http://schemas.microsoft.com/office/drawing/2014/main" val="3853553644"/>
                  </a:ext>
                </a:extLst>
              </a:tr>
              <a:tr h="1107296">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Define Objectives &amp; Identify Audiences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Objective</a:t>
                      </a:r>
                      <a:r>
                        <a:rPr lang="en-US" sz="1100" dirty="0">
                          <a:effectLst/>
                          <a:latin typeface="+mn-lt"/>
                          <a:ea typeface="+mn-lt"/>
                          <a:cs typeface="+mn-lt"/>
                        </a:rPr>
                        <a:t>: Ensure all 200 contact center agents know the rollout timeline, understand how Agent Assist helps them, and where to find training resources.</a:t>
                      </a:r>
                    </a:p>
                    <a:p>
                      <a:pPr marL="171450" marR="0" indent="-171450" fontAlgn="t">
                        <a:buFont typeface="Arial" panose="020B0604020202020204" pitchFamily="34" charset="0"/>
                        <a:buChar char="•"/>
                      </a:pPr>
                      <a:r>
                        <a:rPr lang="en-US" sz="1100" b="1" dirty="0">
                          <a:effectLst/>
                          <a:latin typeface="+mn-lt"/>
                          <a:ea typeface="+mn-lt"/>
                          <a:cs typeface="+mn-lt"/>
                        </a:rPr>
                        <a:t>Success Metric</a:t>
                      </a:r>
                      <a:r>
                        <a:rPr lang="en-US" sz="1100" dirty="0">
                          <a:effectLst/>
                          <a:latin typeface="+mn-lt"/>
                          <a:ea typeface="+mn-lt"/>
                          <a:cs typeface="+mn-lt"/>
                        </a:rPr>
                        <a:t>: 80% open rate on email announcements, 90% agent awareness, 50% fewer rumor-based queries.</a:t>
                      </a:r>
                    </a:p>
                    <a:p>
                      <a:pPr marL="171450" marR="0" indent="-171450" fontAlgn="t">
                        <a:buFont typeface="Arial" panose="020B0604020202020204" pitchFamily="34" charset="0"/>
                        <a:buChar char="•"/>
                      </a:pPr>
                      <a:r>
                        <a:rPr lang="en-US" sz="1100" b="1" dirty="0">
                          <a:effectLst/>
                          <a:latin typeface="+mn-lt"/>
                          <a:ea typeface="+mn-lt"/>
                          <a:cs typeface="+mn-lt"/>
                        </a:rPr>
                        <a:t>Segment</a:t>
                      </a:r>
                      <a:r>
                        <a:rPr lang="en-US" sz="1100" dirty="0">
                          <a:effectLst/>
                          <a:latin typeface="+mn-lt"/>
                          <a:ea typeface="+mn-lt"/>
                          <a:cs typeface="+mn-lt"/>
                        </a:rPr>
                        <a:t>: Executives, agents, team leads.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Sets objective.</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Confirms feasibility.</a:t>
                      </a:r>
                    </a:p>
                    <a:p>
                      <a:pPr marL="171450" marR="0" indent="-171450" fontAlgn="t">
                        <a:buFont typeface="Arial" panose="020B0604020202020204" pitchFamily="34" charset="0"/>
                        <a:buChar char="•"/>
                      </a:pPr>
                      <a:r>
                        <a:rPr lang="en-US" sz="1100" b="1" dirty="0">
                          <a:effectLst/>
                          <a:latin typeface="+mn-lt"/>
                          <a:ea typeface="+mn-lt"/>
                          <a:cs typeface="+mn-lt"/>
                        </a:rPr>
                        <a:t>Communications Lead</a:t>
                      </a:r>
                      <a:r>
                        <a:rPr lang="en-US" sz="1100" dirty="0">
                          <a:effectLst/>
                          <a:latin typeface="+mn-lt"/>
                          <a:ea typeface="+mn-lt"/>
                          <a:cs typeface="+mn-lt"/>
                        </a:rPr>
                        <a:t>: Maps stakeholder groups.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Communications Objectives</a:t>
                      </a:r>
                      <a:r>
                        <a:rPr lang="en-US" sz="1100" dirty="0">
                          <a:effectLst/>
                          <a:latin typeface="+mn-lt"/>
                          <a:ea typeface="+mn-lt"/>
                          <a:cs typeface="+mn-lt"/>
                        </a:rPr>
                        <a:t> (“80% email open rate, reduce rumor-based queries by half”).</a:t>
                      </a:r>
                    </a:p>
                    <a:p>
                      <a:pPr marL="171450" marR="0" indent="-171450" fontAlgn="t">
                        <a:buFont typeface="Arial" panose="020B0604020202020204" pitchFamily="34" charset="0"/>
                        <a:buChar char="•"/>
                      </a:pPr>
                      <a:r>
                        <a:rPr lang="en-US" sz="1100" b="1" dirty="0">
                          <a:effectLst/>
                          <a:latin typeface="+mn-lt"/>
                          <a:ea typeface="+mn-lt"/>
                          <a:cs typeface="+mn-lt"/>
                        </a:rPr>
                        <a:t>Audience Matrix</a:t>
                      </a:r>
                      <a:r>
                        <a:rPr lang="en-US" sz="1100" dirty="0">
                          <a:effectLst/>
                          <a:latin typeface="+mn-lt"/>
                          <a:ea typeface="+mn-lt"/>
                          <a:cs typeface="+mn-lt"/>
                        </a:rPr>
                        <a:t> (“Execs: monthly updates; Agents: weekly bulletins; Team Leads: daily Slack in rollout week”).</a:t>
                      </a:r>
                    </a:p>
                  </a:txBody>
                  <a:tcPr marL="50793" marR="50793" marT="50793" marB="50793" anchor="ctr"/>
                </a:tc>
                <a:extLst>
                  <a:ext uri="{0D108BD9-81ED-4DB2-BD59-A6C34878D82A}">
                    <a16:rowId xmlns:a16="http://schemas.microsoft.com/office/drawing/2014/main" val="3690127680"/>
                  </a:ext>
                </a:extLst>
              </a:tr>
              <a:tr h="939678">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Craft Key Messages &amp; Select Channels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Core Theme</a:t>
                      </a:r>
                      <a:r>
                        <a:rPr lang="en-US" sz="1100" dirty="0">
                          <a:effectLst/>
                          <a:latin typeface="+mn-lt"/>
                          <a:ea typeface="+mn-lt"/>
                          <a:cs typeface="+mn-lt"/>
                        </a:rPr>
                        <a:t>: “Agent Assist reduces manual lookups, boosts call quality.”</a:t>
                      </a:r>
                    </a:p>
                    <a:p>
                      <a:pPr marL="171450" marR="0" indent="-171450" fontAlgn="t">
                        <a:buFont typeface="Arial" panose="020B0604020202020204" pitchFamily="34" charset="0"/>
                        <a:buChar char="•"/>
                      </a:pPr>
                      <a:r>
                        <a:rPr lang="en-US" sz="1100" b="1" dirty="0">
                          <a:effectLst/>
                          <a:latin typeface="+mn-lt"/>
                          <a:ea typeface="+mn-lt"/>
                          <a:cs typeface="+mn-lt"/>
                        </a:rPr>
                        <a:t>Myth-Busting</a:t>
                      </a:r>
                      <a:r>
                        <a:rPr lang="en-US" sz="1100" dirty="0">
                          <a:effectLst/>
                          <a:latin typeface="+mn-lt"/>
                          <a:ea typeface="+mn-lt"/>
                          <a:cs typeface="+mn-lt"/>
                        </a:rPr>
                        <a:t>: “It won’t replace you; it streamlines tasks.”</a:t>
                      </a:r>
                    </a:p>
                    <a:p>
                      <a:pPr marL="171450" marR="0" indent="-171450" fontAlgn="t">
                        <a:buFont typeface="Arial" panose="020B0604020202020204" pitchFamily="34" charset="0"/>
                        <a:buChar char="•"/>
                      </a:pPr>
                      <a:r>
                        <a:rPr lang="en-US" sz="1100" b="1" dirty="0">
                          <a:effectLst/>
                          <a:latin typeface="+mn-lt"/>
                          <a:ea typeface="+mn-lt"/>
                          <a:cs typeface="+mn-lt"/>
                        </a:rPr>
                        <a:t>Channels</a:t>
                      </a:r>
                      <a:r>
                        <a:rPr lang="en-US" sz="1100" dirty="0">
                          <a:effectLst/>
                          <a:latin typeface="+mn-lt"/>
                          <a:ea typeface="+mn-lt"/>
                          <a:cs typeface="+mn-lt"/>
                        </a:rPr>
                        <a:t>: Execs = monthly call, Agents = weekly email + daily Slack updates during rollout, Team Leads = briefing call 2 weeks before go-live.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Communications Lead</a:t>
                      </a:r>
                      <a:r>
                        <a:rPr lang="en-US" sz="1100" dirty="0">
                          <a:effectLst/>
                          <a:latin typeface="+mn-lt"/>
                          <a:ea typeface="+mn-lt"/>
                          <a:cs typeface="+mn-lt"/>
                        </a:rPr>
                        <a:t>: Drafts agent-friendly messages.</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Ensures synergy with rollout.</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Message Framework</a:t>
                      </a:r>
                      <a:r>
                        <a:rPr lang="en-US" sz="1100" dirty="0">
                          <a:effectLst/>
                          <a:latin typeface="+mn-lt"/>
                          <a:ea typeface="+mn-lt"/>
                          <a:cs typeface="+mn-lt"/>
                        </a:rPr>
                        <a:t> tailored to each group (exec summary vs. agent how-to).</a:t>
                      </a:r>
                    </a:p>
                    <a:p>
                      <a:pPr marL="171450" marR="0" indent="-171450" fontAlgn="t">
                        <a:buFont typeface="Arial" panose="020B0604020202020204" pitchFamily="34" charset="0"/>
                        <a:buChar char="•"/>
                      </a:pPr>
                      <a:r>
                        <a:rPr lang="en-US" sz="1100" b="1" dirty="0">
                          <a:effectLst/>
                          <a:latin typeface="+mn-lt"/>
                          <a:ea typeface="+mn-lt"/>
                          <a:cs typeface="+mn-lt"/>
                        </a:rPr>
                        <a:t>Communications Calendar</a:t>
                      </a:r>
                      <a:r>
                        <a:rPr lang="en-US" sz="1100" dirty="0">
                          <a:effectLst/>
                          <a:latin typeface="+mn-lt"/>
                          <a:ea typeface="+mn-lt"/>
                          <a:cs typeface="+mn-lt"/>
                        </a:rPr>
                        <a:t> (weekly bulletins for agents, monthly leadership update).</a:t>
                      </a:r>
                    </a:p>
                  </a:txBody>
                  <a:tcPr marL="50793" marR="50793" marT="50793" marB="50793" anchor="ctr"/>
                </a:tc>
                <a:extLst>
                  <a:ext uri="{0D108BD9-81ED-4DB2-BD59-A6C34878D82A}">
                    <a16:rowId xmlns:a16="http://schemas.microsoft.com/office/drawing/2014/main" val="3399800088"/>
                  </a:ext>
                </a:extLst>
              </a:tr>
              <a:tr h="772059">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Develop &amp; Distribute Communications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Create Emails</a:t>
                      </a:r>
                      <a:r>
                        <a:rPr lang="en-US" sz="1100" dirty="0">
                          <a:effectLst/>
                          <a:latin typeface="+mn-lt"/>
                          <a:ea typeface="+mn-lt"/>
                          <a:cs typeface="+mn-lt"/>
                        </a:rPr>
                        <a:t>: “Top 3 features of Agent Assist,” “Week 1 progress.”</a:t>
                      </a:r>
                    </a:p>
                    <a:p>
                      <a:pPr marL="171450" marR="0" indent="-171450" fontAlgn="t">
                        <a:buFont typeface="Arial" panose="020B0604020202020204" pitchFamily="34" charset="0"/>
                        <a:buChar char="•"/>
                      </a:pPr>
                      <a:r>
                        <a:rPr lang="en-US" sz="1100" b="1" dirty="0">
                          <a:effectLst/>
                          <a:latin typeface="+mn-lt"/>
                          <a:ea typeface="+mn-lt"/>
                          <a:cs typeface="+mn-lt"/>
                        </a:rPr>
                        <a:t>Slack Posts</a:t>
                      </a:r>
                      <a:r>
                        <a:rPr lang="en-US" sz="1100" dirty="0">
                          <a:effectLst/>
                          <a:latin typeface="+mn-lt"/>
                          <a:ea typeface="+mn-lt"/>
                          <a:cs typeface="+mn-lt"/>
                        </a:rPr>
                        <a:t>: Daily Q&amp;A for first 5 days of rollout.</a:t>
                      </a:r>
                    </a:p>
                    <a:p>
                      <a:pPr marL="171450" marR="0" indent="-171450" fontAlgn="t">
                        <a:buFont typeface="Arial" panose="020B0604020202020204" pitchFamily="34" charset="0"/>
                        <a:buChar char="•"/>
                      </a:pPr>
                      <a:r>
                        <a:rPr lang="en-US" sz="1100" b="1" dirty="0">
                          <a:effectLst/>
                          <a:latin typeface="+mn-lt"/>
                          <a:ea typeface="+mn-lt"/>
                          <a:cs typeface="+mn-lt"/>
                        </a:rPr>
                        <a:t>FAQ on Intranet</a:t>
                      </a:r>
                      <a:r>
                        <a:rPr lang="en-US" sz="1100" dirty="0">
                          <a:effectLst/>
                          <a:latin typeface="+mn-lt"/>
                          <a:ea typeface="+mn-lt"/>
                          <a:cs typeface="+mn-lt"/>
                        </a:rPr>
                        <a:t> with screenshots and usage tips.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Communications Lead</a:t>
                      </a:r>
                      <a:r>
                        <a:rPr lang="en-US" sz="1100" dirty="0">
                          <a:effectLst/>
                          <a:latin typeface="+mn-lt"/>
                          <a:ea typeface="+mn-lt"/>
                          <a:cs typeface="+mn-lt"/>
                        </a:rPr>
                        <a:t>: Writes &amp; circulates materials.</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Reviews content for accuracy.</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Emails</a:t>
                      </a:r>
                      <a:r>
                        <a:rPr lang="en-US" sz="1100" dirty="0">
                          <a:effectLst/>
                          <a:latin typeface="+mn-lt"/>
                          <a:ea typeface="+mn-lt"/>
                          <a:cs typeface="+mn-lt"/>
                        </a:rPr>
                        <a:t> sent on schedule.</a:t>
                      </a:r>
                    </a:p>
                    <a:p>
                      <a:pPr marL="171450" marR="0" indent="-171450" fontAlgn="t">
                        <a:buFont typeface="Arial" panose="020B0604020202020204" pitchFamily="34" charset="0"/>
                        <a:buChar char="•"/>
                      </a:pPr>
                      <a:r>
                        <a:rPr lang="en-US" sz="1100" b="1" dirty="0">
                          <a:effectLst/>
                          <a:latin typeface="+mn-lt"/>
                          <a:ea typeface="+mn-lt"/>
                          <a:cs typeface="+mn-lt"/>
                        </a:rPr>
                        <a:t>Intranet FAQ</a:t>
                      </a:r>
                      <a:r>
                        <a:rPr lang="en-US" sz="1100" dirty="0">
                          <a:effectLst/>
                          <a:latin typeface="+mn-lt"/>
                          <a:ea typeface="+mn-lt"/>
                          <a:cs typeface="+mn-lt"/>
                        </a:rPr>
                        <a:t> with visuals and step-by-step instructions.</a:t>
                      </a:r>
                    </a:p>
                    <a:p>
                      <a:pPr marL="171450" marR="0" indent="-171450" fontAlgn="t">
                        <a:buFont typeface="Arial" panose="020B0604020202020204" pitchFamily="34" charset="0"/>
                        <a:buChar char="•"/>
                      </a:pPr>
                      <a:r>
                        <a:rPr lang="en-US" sz="1100" b="1" dirty="0">
                          <a:effectLst/>
                          <a:latin typeface="+mn-lt"/>
                          <a:ea typeface="+mn-lt"/>
                          <a:cs typeface="+mn-lt"/>
                        </a:rPr>
                        <a:t>Slack posts</a:t>
                      </a:r>
                      <a:r>
                        <a:rPr lang="en-US" sz="1100" dirty="0">
                          <a:effectLst/>
                          <a:latin typeface="+mn-lt"/>
                          <a:ea typeface="+mn-lt"/>
                          <a:cs typeface="+mn-lt"/>
                        </a:rPr>
                        <a:t> pinned for easy reference.</a:t>
                      </a:r>
                    </a:p>
                  </a:txBody>
                  <a:tcPr marL="50793" marR="50793" marT="50793" marB="50793" anchor="ctr"/>
                </a:tc>
                <a:extLst>
                  <a:ext uri="{0D108BD9-81ED-4DB2-BD59-A6C34878D82A}">
                    <a16:rowId xmlns:a16="http://schemas.microsoft.com/office/drawing/2014/main" val="3772127168"/>
                  </a:ext>
                </a:extLst>
              </a:tr>
              <a:tr h="939678">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Gather Feedback &amp; Provide Listening Mechanisms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Slack Channel</a:t>
                      </a:r>
                      <a:r>
                        <a:rPr lang="en-US" sz="1100" dirty="0">
                          <a:effectLst/>
                          <a:latin typeface="+mn-lt"/>
                          <a:ea typeface="+mn-lt"/>
                          <a:cs typeface="+mn-lt"/>
                        </a:rPr>
                        <a:t> (#agent-assist-qa) to collect real-time questions.</a:t>
                      </a:r>
                    </a:p>
                    <a:p>
                      <a:pPr marL="171450" marR="0" indent="-171450" fontAlgn="t">
                        <a:buFont typeface="Arial" panose="020B0604020202020204" pitchFamily="34" charset="0"/>
                        <a:buChar char="•"/>
                      </a:pPr>
                      <a:r>
                        <a:rPr lang="en-US" sz="1100" b="1" dirty="0">
                          <a:effectLst/>
                          <a:latin typeface="+mn-lt"/>
                          <a:ea typeface="+mn-lt"/>
                          <a:cs typeface="+mn-lt"/>
                        </a:rPr>
                        <a:t>Anonymous Survey</a:t>
                      </a:r>
                      <a:r>
                        <a:rPr lang="en-US" sz="1100" dirty="0">
                          <a:effectLst/>
                          <a:latin typeface="+mn-lt"/>
                          <a:ea typeface="+mn-lt"/>
                          <a:cs typeface="+mn-lt"/>
                        </a:rPr>
                        <a:t> after the first week to gauge agent sentiment on clarity, readiness.</a:t>
                      </a:r>
                    </a:p>
                    <a:p>
                      <a:pPr marL="171450" marR="0" indent="-171450" fontAlgn="t">
                        <a:buFont typeface="Arial" panose="020B0604020202020204" pitchFamily="34" charset="0"/>
                        <a:buChar char="•"/>
                      </a:pPr>
                      <a:r>
                        <a:rPr lang="en-US" sz="1100" b="1" dirty="0">
                          <a:effectLst/>
                          <a:latin typeface="+mn-lt"/>
                          <a:ea typeface="+mn-lt"/>
                          <a:cs typeface="+mn-lt"/>
                        </a:rPr>
                        <a:t>Support Team</a:t>
                      </a:r>
                      <a:r>
                        <a:rPr lang="en-US" sz="1100" dirty="0">
                          <a:effectLst/>
                          <a:latin typeface="+mn-lt"/>
                          <a:ea typeface="+mn-lt"/>
                          <a:cs typeface="+mn-lt"/>
                        </a:rPr>
                        <a:t> logs Q&amp;A, escalates repeated concerns to leadership.</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Support Team</a:t>
                      </a:r>
                      <a:r>
                        <a:rPr lang="en-US" sz="1100" dirty="0">
                          <a:effectLst/>
                          <a:latin typeface="+mn-lt"/>
                          <a:ea typeface="+mn-lt"/>
                          <a:cs typeface="+mn-lt"/>
                        </a:rPr>
                        <a:t>: Monitors Slack, compiles Q&amp;A.</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Analyzes survey results.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Feedback Log</a:t>
                      </a:r>
                      <a:r>
                        <a:rPr lang="en-US" sz="1100" dirty="0">
                          <a:effectLst/>
                          <a:latin typeface="+mn-lt"/>
                          <a:ea typeface="+mn-lt"/>
                          <a:cs typeface="+mn-lt"/>
                        </a:rPr>
                        <a:t> updated daily (common questions, needed clarifications).</a:t>
                      </a:r>
                    </a:p>
                    <a:p>
                      <a:pPr marL="171450" marR="0" indent="-171450" fontAlgn="t">
                        <a:buFont typeface="Arial" panose="020B0604020202020204" pitchFamily="34" charset="0"/>
                        <a:buChar char="•"/>
                      </a:pPr>
                      <a:r>
                        <a:rPr lang="en-US" sz="1100" b="1" dirty="0">
                          <a:effectLst/>
                          <a:latin typeface="+mn-lt"/>
                          <a:ea typeface="+mn-lt"/>
                          <a:cs typeface="+mn-lt"/>
                        </a:rPr>
                        <a:t>Survey Results</a:t>
                      </a:r>
                      <a:r>
                        <a:rPr lang="en-US" sz="1100" dirty="0">
                          <a:effectLst/>
                          <a:latin typeface="+mn-lt"/>
                          <a:ea typeface="+mn-lt"/>
                          <a:cs typeface="+mn-lt"/>
                        </a:rPr>
                        <a:t>: do agents feel well-informed, confident about using Agent Assist?</a:t>
                      </a:r>
                    </a:p>
                  </a:txBody>
                  <a:tcPr marL="50793" marR="50793" marT="50793" marB="50793" anchor="ctr"/>
                </a:tc>
                <a:extLst>
                  <a:ext uri="{0D108BD9-81ED-4DB2-BD59-A6C34878D82A}">
                    <a16:rowId xmlns:a16="http://schemas.microsoft.com/office/drawing/2014/main" val="2799322614"/>
                  </a:ext>
                </a:extLst>
              </a:tr>
              <a:tr h="772059">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Measure Effectiveness &amp; Refine</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Track Email Opens</a:t>
                      </a:r>
                      <a:r>
                        <a:rPr lang="en-US" sz="1100" dirty="0">
                          <a:effectLst/>
                          <a:latin typeface="+mn-lt"/>
                          <a:ea typeface="+mn-lt"/>
                          <a:cs typeface="+mn-lt"/>
                        </a:rPr>
                        <a:t>: Aim for 80% among agents.</a:t>
                      </a:r>
                    </a:p>
                    <a:p>
                      <a:pPr marL="171450" marR="0" indent="-171450" fontAlgn="t">
                        <a:buFont typeface="Arial" panose="020B0604020202020204" pitchFamily="34" charset="0"/>
                        <a:buChar char="•"/>
                      </a:pPr>
                      <a:r>
                        <a:rPr lang="en-US" sz="1100" b="1" dirty="0">
                          <a:effectLst/>
                          <a:latin typeface="+mn-lt"/>
                          <a:ea typeface="+mn-lt"/>
                          <a:cs typeface="+mn-lt"/>
                        </a:rPr>
                        <a:t>Check Slack Engagement</a:t>
                      </a:r>
                      <a:r>
                        <a:rPr lang="en-US" sz="1100" dirty="0">
                          <a:effectLst/>
                          <a:latin typeface="+mn-lt"/>
                          <a:ea typeface="+mn-lt"/>
                          <a:cs typeface="+mn-lt"/>
                        </a:rPr>
                        <a:t>: # of questions posted vs. # answered, timeframe for responses.</a:t>
                      </a:r>
                    </a:p>
                    <a:p>
                      <a:pPr marL="171450" marR="0" indent="-171450" fontAlgn="t">
                        <a:buFont typeface="Arial" panose="020B0604020202020204" pitchFamily="34" charset="0"/>
                        <a:buChar char="•"/>
                      </a:pPr>
                      <a:r>
                        <a:rPr lang="en-US" sz="1100" dirty="0">
                          <a:effectLst/>
                          <a:latin typeface="+mn-lt"/>
                          <a:ea typeface="+mn-lt"/>
                          <a:cs typeface="+mn-lt"/>
                        </a:rPr>
                        <a:t>If engagement is low, poll agents to see if they prefer short videos or live demos.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Tracks metrics (open rates, Q&amp;A stats).</a:t>
                      </a:r>
                    </a:p>
                    <a:p>
                      <a:pPr marL="171450" marR="0" indent="-171450" fontAlgn="t">
                        <a:buFont typeface="Arial" panose="020B0604020202020204" pitchFamily="34" charset="0"/>
                        <a:buChar char="•"/>
                      </a:pPr>
                      <a:r>
                        <a:rPr lang="en-US" sz="1100" b="1" dirty="0">
                          <a:effectLst/>
                          <a:latin typeface="+mn-lt"/>
                          <a:ea typeface="+mn-lt"/>
                          <a:cs typeface="+mn-lt"/>
                        </a:rPr>
                        <a:t>Communications Lead</a:t>
                      </a:r>
                      <a:r>
                        <a:rPr lang="en-US" sz="1100" dirty="0">
                          <a:effectLst/>
                          <a:latin typeface="+mn-lt"/>
                          <a:ea typeface="+mn-lt"/>
                          <a:cs typeface="+mn-lt"/>
                        </a:rPr>
                        <a:t>: Adjusts approach.</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Communication Effectiveness Report</a:t>
                      </a:r>
                      <a:r>
                        <a:rPr lang="en-US" sz="1100" dirty="0">
                          <a:effectLst/>
                          <a:latin typeface="+mn-lt"/>
                          <a:ea typeface="+mn-lt"/>
                          <a:cs typeface="+mn-lt"/>
                        </a:rPr>
                        <a:t> (weekly open rates, Slack Q&amp;A volume).</a:t>
                      </a:r>
                    </a:p>
                    <a:p>
                      <a:pPr marL="171450" marR="0" indent="-171450" fontAlgn="t">
                        <a:buFont typeface="Arial" panose="020B0604020202020204" pitchFamily="34" charset="0"/>
                        <a:buChar char="•"/>
                      </a:pPr>
                      <a:r>
                        <a:rPr lang="en-US" sz="1100" b="1" dirty="0">
                          <a:effectLst/>
                          <a:latin typeface="+mn-lt"/>
                          <a:ea typeface="+mn-lt"/>
                          <a:cs typeface="+mn-lt"/>
                        </a:rPr>
                        <a:t>Refined Plan</a:t>
                      </a:r>
                      <a:r>
                        <a:rPr lang="en-US" sz="1100" dirty="0">
                          <a:effectLst/>
                          <a:latin typeface="+mn-lt"/>
                          <a:ea typeface="+mn-lt"/>
                          <a:cs typeface="+mn-lt"/>
                        </a:rPr>
                        <a:t> (e.g. more short videos if text-based messages aren’t effective).</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266553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926DF-F047-FBFD-3D7A-96171A02F98D}"/>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A0D4E4D2-D41C-B808-4371-869765254B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3" name="Rectangle 2">
            <a:extLst>
              <a:ext uri="{FF2B5EF4-FFF2-40B4-BE49-F238E27FC236}">
                <a16:creationId xmlns:a16="http://schemas.microsoft.com/office/drawing/2014/main" id="{E545342C-572B-64C9-5BC8-1C13F1B6CDA0}"/>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2F029240-895C-4635-AB6C-21EEC19F14AD}"/>
              </a:ext>
            </a:extLst>
          </p:cNvPr>
          <p:cNvSpPr>
            <a:spLocks/>
          </p:cNvSpPr>
          <p:nvPr>
            <p:ph type="title"/>
          </p:nvPr>
        </p:nvSpPr>
        <p:spPr>
          <a:xfrm>
            <a:off x="259200" y="273600"/>
            <a:ext cx="10572226" cy="844229"/>
          </a:xfrm>
        </p:spPr>
        <p:txBody>
          <a:bodyPr/>
          <a:lstStyle/>
          <a:p>
            <a:r>
              <a:rPr lang="en-US" sz="3200" dirty="0">
                <a:solidFill>
                  <a:schemeClr val="accent1"/>
                </a:solidFill>
              </a:rPr>
              <a:t>3.3.4</a:t>
            </a:r>
            <a:r>
              <a:rPr lang="en-US" sz="3200" dirty="0"/>
              <a:t> Solution roadmap</a:t>
            </a:r>
          </a:p>
        </p:txBody>
      </p:sp>
      <p:sp>
        <p:nvSpPr>
          <p:cNvPr id="10" name="TextBox 9">
            <a:extLst>
              <a:ext uri="{FF2B5EF4-FFF2-40B4-BE49-F238E27FC236}">
                <a16:creationId xmlns:a16="http://schemas.microsoft.com/office/drawing/2014/main" id="{65EFA060-304D-C56F-5555-A0B1ECE6FF7A}"/>
              </a:ext>
            </a:extLst>
          </p:cNvPr>
          <p:cNvSpPr txBox="1">
            <a:spLocks/>
          </p:cNvSpPr>
          <p:nvPr/>
        </p:nvSpPr>
        <p:spPr>
          <a:xfrm>
            <a:off x="259200" y="766801"/>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articulates our major stages and milestones that will guide the development of our solution.</a:t>
            </a:r>
          </a:p>
        </p:txBody>
      </p:sp>
      <p:graphicFrame>
        <p:nvGraphicFramePr>
          <p:cNvPr id="6" name="Table 5">
            <a:extLst>
              <a:ext uri="{FF2B5EF4-FFF2-40B4-BE49-F238E27FC236}">
                <a16:creationId xmlns:a16="http://schemas.microsoft.com/office/drawing/2014/main" id="{1044DBCB-2D9C-9DA3-B9D5-BFAC3C56D8E5}"/>
              </a:ext>
            </a:extLst>
          </p:cNvPr>
          <p:cNvGraphicFramePr>
            <a:graphicFrameLocks/>
          </p:cNvGraphicFramePr>
          <p:nvPr>
            <p:extLst>
              <p:ext uri="{D42A27DB-BD31-4B8C-83A1-F6EECF244321}">
                <p14:modId xmlns:p14="http://schemas.microsoft.com/office/powerpoint/2010/main" val="281351188"/>
              </p:ext>
            </p:extLst>
          </p:nvPr>
        </p:nvGraphicFramePr>
        <p:xfrm>
          <a:off x="259200" y="1206002"/>
          <a:ext cx="11505807" cy="4974480"/>
        </p:xfrm>
        <a:graphic>
          <a:graphicData uri="http://schemas.openxmlformats.org/drawingml/2006/table">
            <a:tbl>
              <a:tblPr firstRow="1">
                <a:tableStyleId>{5C22544A-7EE6-4342-B048-85BDC9FD1C3A}</a:tableStyleId>
              </a:tblPr>
              <a:tblGrid>
                <a:gridCol w="424529">
                  <a:extLst>
                    <a:ext uri="{9D8B030D-6E8A-4147-A177-3AD203B41FA5}">
                      <a16:colId xmlns:a16="http://schemas.microsoft.com/office/drawing/2014/main" val="1581958053"/>
                    </a:ext>
                  </a:extLst>
                </a:gridCol>
                <a:gridCol w="1212625">
                  <a:extLst>
                    <a:ext uri="{9D8B030D-6E8A-4147-A177-3AD203B41FA5}">
                      <a16:colId xmlns:a16="http://schemas.microsoft.com/office/drawing/2014/main" val="3221127086"/>
                    </a:ext>
                  </a:extLst>
                </a:gridCol>
                <a:gridCol w="3310659">
                  <a:extLst>
                    <a:ext uri="{9D8B030D-6E8A-4147-A177-3AD203B41FA5}">
                      <a16:colId xmlns:a16="http://schemas.microsoft.com/office/drawing/2014/main" val="1610025414"/>
                    </a:ext>
                  </a:extLst>
                </a:gridCol>
                <a:gridCol w="1780442">
                  <a:extLst>
                    <a:ext uri="{9D8B030D-6E8A-4147-A177-3AD203B41FA5}">
                      <a16:colId xmlns:a16="http://schemas.microsoft.com/office/drawing/2014/main" val="573858552"/>
                    </a:ext>
                  </a:extLst>
                </a:gridCol>
                <a:gridCol w="1693825">
                  <a:extLst>
                    <a:ext uri="{9D8B030D-6E8A-4147-A177-3AD203B41FA5}">
                      <a16:colId xmlns:a16="http://schemas.microsoft.com/office/drawing/2014/main" val="531003624"/>
                    </a:ext>
                  </a:extLst>
                </a:gridCol>
                <a:gridCol w="1616834">
                  <a:extLst>
                    <a:ext uri="{9D8B030D-6E8A-4147-A177-3AD203B41FA5}">
                      <a16:colId xmlns:a16="http://schemas.microsoft.com/office/drawing/2014/main" val="2479627238"/>
                    </a:ext>
                  </a:extLst>
                </a:gridCol>
                <a:gridCol w="1466893">
                  <a:extLst>
                    <a:ext uri="{9D8B030D-6E8A-4147-A177-3AD203B41FA5}">
                      <a16:colId xmlns:a16="http://schemas.microsoft.com/office/drawing/2014/main" val="2926828934"/>
                    </a:ext>
                  </a:extLst>
                </a:gridCol>
              </a:tblGrid>
              <a:tr h="275658">
                <a:tc>
                  <a:txBody>
                    <a:bodyPr/>
                    <a:lstStyle/>
                    <a:p>
                      <a:pPr algn="ctr" fontAlgn="ctr">
                        <a:buFontTx/>
                      </a:pPr>
                      <a:r>
                        <a:rPr lang="en-US" sz="1000" u="none" strike="noStrike" dirty="0">
                          <a:effectLst/>
                          <a:latin typeface="Montserrat SemiBold" panose="00000700000000000000" pitchFamily="2" charset="0"/>
                          <a:ea typeface="+mn-lt"/>
                          <a:cs typeface="+mn-lt"/>
                        </a:rPr>
                        <a:t>Step</a:t>
                      </a:r>
                      <a:endParaRPr lang="en-US" sz="10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2">
                        <a:lumMod val="75000"/>
                      </a:schemeClr>
                    </a:solidFill>
                  </a:tcPr>
                </a:tc>
                <a:tc>
                  <a:txBody>
                    <a:bodyPr/>
                    <a:lstStyle/>
                    <a:p>
                      <a:pPr marL="0" marR="0" algn="ctr" fontAlgn="t">
                        <a:buFontTx/>
                      </a:pPr>
                      <a:r>
                        <a:rPr lang="en-US" sz="1000" b="1" dirty="0">
                          <a:effectLst/>
                          <a:latin typeface="Montserrat SemiBold" panose="00000700000000000000" pitchFamily="2" charset="0"/>
                          <a:ea typeface="+mn-lt"/>
                          <a:cs typeface="+mn-lt"/>
                        </a:rPr>
                        <a:t>Phase</a:t>
                      </a:r>
                      <a:endParaRPr lang="en-US" sz="1000" dirty="0">
                        <a:effectLst/>
                        <a:latin typeface="Montserrat SemiBold" panose="00000700000000000000" pitchFamily="2" charset="0"/>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000" b="1" dirty="0">
                          <a:effectLst/>
                          <a:latin typeface="Montserrat SemiBold" panose="00000700000000000000" pitchFamily="2" charset="0"/>
                          <a:ea typeface="+mn-lt"/>
                          <a:cs typeface="+mn-lt"/>
                        </a:rPr>
                        <a:t>Key Actions</a:t>
                      </a:r>
                      <a:endParaRPr lang="en-US" sz="1000" dirty="0">
                        <a:effectLst/>
                        <a:latin typeface="Montserrat SemiBold" panose="00000700000000000000" pitchFamily="2" charset="0"/>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000" b="1" dirty="0">
                          <a:effectLst/>
                          <a:latin typeface="Montserrat SemiBold" panose="00000700000000000000" pitchFamily="2" charset="0"/>
                          <a:ea typeface="+mn-lt"/>
                          <a:cs typeface="+mn-lt"/>
                        </a:rPr>
                        <a:t>Milestones</a:t>
                      </a:r>
                      <a:endParaRPr lang="en-US" sz="1000" dirty="0">
                        <a:effectLst/>
                        <a:latin typeface="Montserrat SemiBold" panose="00000700000000000000" pitchFamily="2" charset="0"/>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000" b="1" dirty="0">
                          <a:effectLst/>
                          <a:latin typeface="Montserrat SemiBold" panose="00000700000000000000" pitchFamily="2" charset="0"/>
                          <a:ea typeface="+mn-lt"/>
                          <a:cs typeface="+mn-lt"/>
                        </a:rPr>
                        <a:t>Dependencies</a:t>
                      </a:r>
                      <a:endParaRPr lang="en-US" sz="1000" dirty="0">
                        <a:effectLst/>
                        <a:latin typeface="Montserrat SemiBold" panose="00000700000000000000" pitchFamily="2" charset="0"/>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000" b="1" dirty="0">
                          <a:effectLst/>
                          <a:latin typeface="Montserrat SemiBold" panose="00000700000000000000" pitchFamily="2" charset="0"/>
                          <a:ea typeface="+mn-lt"/>
                          <a:cs typeface="+mn-lt"/>
                        </a:rPr>
                        <a:t>Outcomes</a:t>
                      </a:r>
                      <a:endParaRPr lang="en-US" sz="1000" dirty="0">
                        <a:effectLst/>
                        <a:latin typeface="Montserrat SemiBold" panose="00000700000000000000" pitchFamily="2" charset="0"/>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000" b="1" dirty="0">
                          <a:effectLst/>
                          <a:latin typeface="Montserrat SemiBold" panose="00000700000000000000" pitchFamily="2" charset="0"/>
                          <a:ea typeface="+mn-lt"/>
                          <a:cs typeface="+mn-lt"/>
                        </a:rPr>
                        <a:t>Estimated Duration</a:t>
                      </a:r>
                      <a:endParaRPr lang="en-US" sz="1000" dirty="0">
                        <a:effectLst/>
                        <a:latin typeface="Montserrat SemiBold" panose="00000700000000000000" pitchFamily="2" charset="0"/>
                        <a:ea typeface="+mn-lt"/>
                        <a:cs typeface="+mn-lt"/>
                      </a:endParaRPr>
                    </a:p>
                  </a:txBody>
                  <a:tcPr marL="50793" marR="50793" marT="50793" marB="50793" anchor="ctr">
                    <a:solidFill>
                      <a:schemeClr val="accent2">
                        <a:lumMod val="75000"/>
                      </a:schemeClr>
                    </a:solidFill>
                  </a:tcPr>
                </a:tc>
                <a:extLst>
                  <a:ext uri="{0D108BD9-81ED-4DB2-BD59-A6C34878D82A}">
                    <a16:rowId xmlns:a16="http://schemas.microsoft.com/office/drawing/2014/main" val="3853553644"/>
                  </a:ext>
                </a:extLst>
              </a:tr>
              <a:tr h="939678">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Feasibility &amp; Data Readiness</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Review </a:t>
                      </a:r>
                      <a:r>
                        <a:rPr lang="en-US" sz="1100" b="1" dirty="0">
                          <a:effectLst/>
                          <a:latin typeface="+mn-lt"/>
                          <a:ea typeface="+mn-lt"/>
                          <a:cs typeface="+mn-lt"/>
                        </a:rPr>
                        <a:t>call transcript data</a:t>
                      </a:r>
                      <a:r>
                        <a:rPr lang="en-US" sz="1100" dirty="0">
                          <a:effectLst/>
                          <a:latin typeface="+mn-lt"/>
                          <a:ea typeface="+mn-lt"/>
                          <a:cs typeface="+mn-lt"/>
                        </a:rPr>
                        <a:t> for coverage &amp; compliance (PII checks)</a:t>
                      </a:r>
                    </a:p>
                    <a:p>
                      <a:pPr marL="171450" marR="0" indent="-171450" fontAlgn="t">
                        <a:buFont typeface="Arial" panose="020B0604020202020204" pitchFamily="34" charset="0"/>
                        <a:buChar char="•"/>
                      </a:pPr>
                      <a:r>
                        <a:rPr lang="en-US" sz="1100" dirty="0">
                          <a:effectLst/>
                          <a:latin typeface="+mn-lt"/>
                          <a:ea typeface="+mn-lt"/>
                          <a:cs typeface="+mn-lt"/>
                        </a:rPr>
                        <a:t>Assess </a:t>
                      </a:r>
                      <a:r>
                        <a:rPr lang="en-US" sz="1100" b="1" dirty="0">
                          <a:effectLst/>
                          <a:latin typeface="+mn-lt"/>
                          <a:ea typeface="+mn-lt"/>
                          <a:cs typeface="+mn-lt"/>
                        </a:rPr>
                        <a:t>IT infrastructure</a:t>
                      </a:r>
                      <a:r>
                        <a:rPr lang="en-US" sz="1100" dirty="0">
                          <a:effectLst/>
                          <a:latin typeface="+mn-lt"/>
                          <a:ea typeface="+mn-lt"/>
                          <a:cs typeface="+mn-lt"/>
                        </a:rPr>
                        <a:t> for real-time call analysis</a:t>
                      </a:r>
                    </a:p>
                    <a:p>
                      <a:pPr marL="171450" marR="0" indent="-171450" fontAlgn="t">
                        <a:buFont typeface="Arial" panose="020B0604020202020204" pitchFamily="34" charset="0"/>
                        <a:buChar char="•"/>
                      </a:pPr>
                      <a:r>
                        <a:rPr lang="en-US" sz="1100" dirty="0">
                          <a:effectLst/>
                          <a:latin typeface="+mn-lt"/>
                          <a:ea typeface="+mn-lt"/>
                          <a:cs typeface="+mn-lt"/>
                        </a:rPr>
                        <a:t>Draft cost estimate (software licensing, cloud usage, dev hours), gain CFO sign-off</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Feasibility Report</a:t>
                      </a:r>
                      <a:r>
                        <a:rPr lang="en-US" sz="1100" dirty="0">
                          <a:effectLst/>
                          <a:latin typeface="+mn-lt"/>
                          <a:ea typeface="+mn-lt"/>
                          <a:cs typeface="+mn-lt"/>
                        </a:rPr>
                        <a:t> ensuring data is compliant &amp; accessible</a:t>
                      </a:r>
                    </a:p>
                    <a:p>
                      <a:pPr marL="171450" marR="0" indent="-171450" fontAlgn="t">
                        <a:buFont typeface="Arial" panose="020B0604020202020204" pitchFamily="34" charset="0"/>
                        <a:buChar char="•"/>
                      </a:pPr>
                      <a:r>
                        <a:rPr lang="en-US" sz="1100" b="1" dirty="0">
                          <a:effectLst/>
                          <a:latin typeface="+mn-lt"/>
                          <a:ea typeface="+mn-lt"/>
                          <a:cs typeface="+mn-lt"/>
                        </a:rPr>
                        <a:t>Budget approval</a:t>
                      </a:r>
                      <a:r>
                        <a:rPr lang="en-US" sz="1100" dirty="0">
                          <a:effectLst/>
                          <a:latin typeface="+mn-lt"/>
                          <a:ea typeface="+mn-lt"/>
                          <a:cs typeface="+mn-lt"/>
                        </a:rPr>
                        <a:t> for pilot phase</a:t>
                      </a:r>
                    </a:p>
                  </a:txBody>
                  <a:tcPr marL="50793" marR="50793" marT="50793" marB="50793" anchor="ctr"/>
                </a:tc>
                <a:tc>
                  <a:txBody>
                    <a:bodyPr/>
                    <a:lstStyle/>
                    <a:p>
                      <a:pPr marL="171450" marR="0" indent="-171450" fontAlgn="t">
                        <a:buFont typeface="Arial" panose="020B0604020202020204" pitchFamily="34" charset="0"/>
                        <a:buChar char="•"/>
                      </a:pPr>
                      <a:r>
                        <a:rPr lang="en-US" sz="1100" dirty="0">
                          <a:effectLst/>
                          <a:latin typeface="+mn-lt"/>
                          <a:ea typeface="+mn-lt"/>
                          <a:cs typeface="+mn-lt"/>
                        </a:rPr>
                        <a:t>Stakeholder alignment with CX &amp; Finance</a:t>
                      </a:r>
                    </a:p>
                    <a:p>
                      <a:pPr marL="171450" marR="0" indent="-171450" fontAlgn="t">
                        <a:buFont typeface="Arial" panose="020B0604020202020204" pitchFamily="34" charset="0"/>
                        <a:buChar char="•"/>
                      </a:pPr>
                      <a:r>
                        <a:rPr lang="en-US" sz="1100" b="1" dirty="0">
                          <a:effectLst/>
                          <a:latin typeface="+mn-lt"/>
                          <a:ea typeface="+mn-lt"/>
                          <a:cs typeface="+mn-lt"/>
                        </a:rPr>
                        <a:t>Legal/Compliance</a:t>
                      </a:r>
                      <a:r>
                        <a:rPr lang="en-US" sz="1100" dirty="0">
                          <a:effectLst/>
                          <a:latin typeface="+mn-lt"/>
                          <a:ea typeface="+mn-lt"/>
                          <a:cs typeface="+mn-lt"/>
                        </a:rPr>
                        <a:t> input if data is regulated</a:t>
                      </a:r>
                    </a:p>
                  </a:txBody>
                  <a:tcPr marL="50793" marR="50793" marT="50793" marB="50793" anchor="ctr"/>
                </a:tc>
                <a:tc>
                  <a:txBody>
                    <a:bodyPr/>
                    <a:lstStyle/>
                    <a:p>
                      <a:pPr marL="0" marR="0" fontAlgn="t">
                        <a:buFontTx/>
                      </a:pPr>
                      <a:r>
                        <a:rPr lang="en-US" sz="1100" b="1" dirty="0">
                          <a:effectLst/>
                          <a:latin typeface="+mn-lt"/>
                          <a:ea typeface="+mn-lt"/>
                          <a:cs typeface="+mn-lt"/>
                        </a:rPr>
                        <a:t>Green Light</a:t>
                      </a:r>
                      <a:r>
                        <a:rPr lang="en-US" sz="1100" dirty="0">
                          <a:effectLst/>
                          <a:latin typeface="+mn-lt"/>
                          <a:ea typeface="+mn-lt"/>
                          <a:cs typeface="+mn-lt"/>
                        </a:rPr>
                        <a:t> to proceed: Data readiness confirmed, CFO endorses pilot budget</a:t>
                      </a:r>
                    </a:p>
                  </a:txBody>
                  <a:tcPr marL="50793" marR="50793" marT="50793" marB="50793" anchor="ctr"/>
                </a:tc>
                <a:tc>
                  <a:txBody>
                    <a:bodyPr/>
                    <a:lstStyle/>
                    <a:p>
                      <a:pPr marL="0" marR="0" algn="ctr" fontAlgn="t">
                        <a:buFontTx/>
                      </a:pPr>
                      <a:r>
                        <a:rPr lang="en-US" sz="1100" b="1" dirty="0">
                          <a:effectLst/>
                          <a:latin typeface="+mn-lt"/>
                          <a:ea typeface="+mn-lt"/>
                          <a:cs typeface="+mn-lt"/>
                        </a:rPr>
                        <a:t>~4–6 weeks</a:t>
                      </a:r>
                    </a:p>
                  </a:txBody>
                  <a:tcPr marL="50793" marR="50793" marT="50793" marB="50793" anchor="ctr"/>
                </a:tc>
                <a:extLst>
                  <a:ext uri="{0D108BD9-81ED-4DB2-BD59-A6C34878D82A}">
                    <a16:rowId xmlns:a16="http://schemas.microsoft.com/office/drawing/2014/main" val="3690127680"/>
                  </a:ext>
                </a:extLst>
              </a:tr>
              <a:tr h="772059">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Prototyping &amp; Early Validation</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Collect </a:t>
                      </a:r>
                      <a:r>
                        <a:rPr lang="en-US" sz="1100" b="1" dirty="0">
                          <a:effectLst/>
                          <a:latin typeface="+mn-lt"/>
                          <a:ea typeface="+mn-lt"/>
                          <a:cs typeface="+mn-lt"/>
                        </a:rPr>
                        <a:t>anonymized call transcripts</a:t>
                      </a:r>
                      <a:r>
                        <a:rPr lang="en-US" sz="1100" dirty="0">
                          <a:effectLst/>
                          <a:latin typeface="+mn-lt"/>
                          <a:ea typeface="+mn-lt"/>
                          <a:cs typeface="+mn-lt"/>
                        </a:rPr>
                        <a:t> (e.g. 3 months’ worth)</a:t>
                      </a:r>
                    </a:p>
                    <a:p>
                      <a:pPr marL="171450" marR="0" indent="-171450" fontAlgn="t">
                        <a:buFont typeface="Arial" panose="020B0604020202020204" pitchFamily="34" charset="0"/>
                        <a:buChar char="•"/>
                      </a:pPr>
                      <a:r>
                        <a:rPr lang="en-US" sz="1100" dirty="0">
                          <a:effectLst/>
                          <a:latin typeface="+mn-lt"/>
                          <a:ea typeface="+mn-lt"/>
                          <a:cs typeface="+mn-lt"/>
                        </a:rPr>
                        <a:t>Develop a simple </a:t>
                      </a:r>
                      <a:r>
                        <a:rPr lang="en-US" sz="1100" b="1" dirty="0">
                          <a:effectLst/>
                          <a:latin typeface="+mn-lt"/>
                          <a:ea typeface="+mn-lt"/>
                          <a:cs typeface="+mn-lt"/>
                        </a:rPr>
                        <a:t>NLP prototype</a:t>
                      </a:r>
                      <a:r>
                        <a:rPr lang="en-US" sz="1100" dirty="0">
                          <a:effectLst/>
                          <a:latin typeface="+mn-lt"/>
                          <a:ea typeface="+mn-lt"/>
                          <a:cs typeface="+mn-lt"/>
                        </a:rPr>
                        <a:t> for real-time suggestions</a:t>
                      </a:r>
                    </a:p>
                    <a:p>
                      <a:pPr marL="171450" marR="0" indent="-171450" fontAlgn="t">
                        <a:buFont typeface="Arial" panose="020B0604020202020204" pitchFamily="34" charset="0"/>
                        <a:buChar char="•"/>
                      </a:pPr>
                      <a:r>
                        <a:rPr lang="en-US" sz="1100" dirty="0">
                          <a:effectLst/>
                          <a:latin typeface="+mn-lt"/>
                          <a:ea typeface="+mn-lt"/>
                          <a:cs typeface="+mn-lt"/>
                        </a:rPr>
                        <a:t>Run </a:t>
                      </a:r>
                      <a:r>
                        <a:rPr lang="en-US" sz="1100" b="1" dirty="0">
                          <a:effectLst/>
                          <a:latin typeface="+mn-lt"/>
                          <a:ea typeface="+mn-lt"/>
                          <a:cs typeface="+mn-lt"/>
                        </a:rPr>
                        <a:t>initial accuracy tests</a:t>
                      </a:r>
                      <a:r>
                        <a:rPr lang="en-US" sz="1100" dirty="0">
                          <a:effectLst/>
                          <a:latin typeface="+mn-lt"/>
                          <a:ea typeface="+mn-lt"/>
                          <a:cs typeface="+mn-lt"/>
                        </a:rPr>
                        <a:t> &amp; gather feedback from 2-3 agents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Prototype Demo</a:t>
                      </a:r>
                      <a:r>
                        <a:rPr lang="en-US" sz="1100" dirty="0">
                          <a:effectLst/>
                          <a:latin typeface="+mn-lt"/>
                          <a:ea typeface="+mn-lt"/>
                          <a:cs typeface="+mn-lt"/>
                        </a:rPr>
                        <a:t> (~70% accuracy)</a:t>
                      </a:r>
                    </a:p>
                    <a:p>
                      <a:pPr marL="171450" marR="0" indent="-171450" fontAlgn="t">
                        <a:buFont typeface="Arial" panose="020B0604020202020204" pitchFamily="34" charset="0"/>
                        <a:buChar char="•"/>
                      </a:pPr>
                      <a:r>
                        <a:rPr lang="en-US" sz="1100" b="1" dirty="0">
                          <a:effectLst/>
                          <a:latin typeface="+mn-lt"/>
                          <a:ea typeface="+mn-lt"/>
                          <a:cs typeface="+mn-lt"/>
                        </a:rPr>
                        <a:t>Early user feedback</a:t>
                      </a:r>
                      <a:r>
                        <a:rPr lang="en-US" sz="1100" dirty="0">
                          <a:effectLst/>
                          <a:latin typeface="+mn-lt"/>
                          <a:ea typeface="+mn-lt"/>
                          <a:cs typeface="+mn-lt"/>
                        </a:rPr>
                        <a:t> session</a:t>
                      </a:r>
                    </a:p>
                  </a:txBody>
                  <a:tcPr marL="50793" marR="50793" marT="50793" marB="50793" anchor="ctr"/>
                </a:tc>
                <a:tc>
                  <a:txBody>
                    <a:bodyPr/>
                    <a:lstStyle/>
                    <a:p>
                      <a:pPr marL="171450" marR="0" indent="-171450" fontAlgn="t">
                        <a:buFont typeface="Arial" panose="020B0604020202020204" pitchFamily="34" charset="0"/>
                        <a:buChar char="•"/>
                      </a:pPr>
                      <a:r>
                        <a:rPr lang="en-US" sz="1100" dirty="0">
                          <a:effectLst/>
                          <a:latin typeface="+mn-lt"/>
                          <a:ea typeface="+mn-lt"/>
                          <a:cs typeface="+mn-lt"/>
                        </a:rPr>
                        <a:t>QA/ML Engineer available</a:t>
                      </a:r>
                    </a:p>
                    <a:p>
                      <a:pPr marL="171450" marR="0" indent="-171450" fontAlgn="t">
                        <a:buFont typeface="Arial" panose="020B0604020202020204" pitchFamily="34" charset="0"/>
                        <a:buChar char="•"/>
                      </a:pPr>
                      <a:r>
                        <a:rPr lang="en-US" sz="1100" dirty="0">
                          <a:effectLst/>
                          <a:latin typeface="+mn-lt"/>
                          <a:ea typeface="+mn-lt"/>
                          <a:cs typeface="+mn-lt"/>
                        </a:rPr>
                        <a:t>Access to transcripts &amp; partial environment</a:t>
                      </a:r>
                    </a:p>
                  </a:txBody>
                  <a:tcPr marL="50793" marR="50793" marT="50793" marB="50793" anchor="ctr"/>
                </a:tc>
                <a:tc>
                  <a:txBody>
                    <a:bodyPr/>
                    <a:lstStyle/>
                    <a:p>
                      <a:pPr marL="0" marR="0" fontAlgn="t">
                        <a:buFontTx/>
                      </a:pPr>
                      <a:r>
                        <a:rPr lang="en-US" sz="1100" b="1" dirty="0">
                          <a:effectLst/>
                          <a:latin typeface="+mn-lt"/>
                          <a:ea typeface="+mn-lt"/>
                          <a:cs typeface="+mn-lt"/>
                        </a:rPr>
                        <a:t>Prototype Validated</a:t>
                      </a:r>
                      <a:r>
                        <a:rPr lang="en-US" sz="1100" dirty="0">
                          <a:effectLst/>
                          <a:latin typeface="+mn-lt"/>
                          <a:ea typeface="+mn-lt"/>
                          <a:cs typeface="+mn-lt"/>
                        </a:rPr>
                        <a:t> – 70% accuracy, agent feasibility feedback guides next steps</a:t>
                      </a:r>
                    </a:p>
                  </a:txBody>
                  <a:tcPr marL="50793" marR="50793" marT="50793" marB="50793" anchor="ctr"/>
                </a:tc>
                <a:tc>
                  <a:txBody>
                    <a:bodyPr/>
                    <a:lstStyle/>
                    <a:p>
                      <a:pPr marL="0" marR="0" algn="ctr" fontAlgn="t">
                        <a:buFontTx/>
                      </a:pPr>
                      <a:r>
                        <a:rPr lang="en-US" sz="1100" b="1" dirty="0">
                          <a:effectLst/>
                          <a:latin typeface="+mn-lt"/>
                          <a:ea typeface="+mn-lt"/>
                          <a:cs typeface="+mn-lt"/>
                        </a:rPr>
                        <a:t>~6–8 weeks</a:t>
                      </a:r>
                    </a:p>
                  </a:txBody>
                  <a:tcPr marL="50793" marR="50793" marT="50793" marB="50793" anchor="ctr"/>
                </a:tc>
                <a:extLst>
                  <a:ext uri="{0D108BD9-81ED-4DB2-BD59-A6C34878D82A}">
                    <a16:rowId xmlns:a16="http://schemas.microsoft.com/office/drawing/2014/main" val="3399800088"/>
                  </a:ext>
                </a:extLst>
              </a:tr>
              <a:tr h="1107296">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MVP Development &amp; Internal Pilot</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Implement </a:t>
                      </a:r>
                      <a:r>
                        <a:rPr lang="en-US" sz="1100" b="1" dirty="0">
                          <a:effectLst/>
                          <a:latin typeface="+mn-lt"/>
                          <a:ea typeface="+mn-lt"/>
                          <a:cs typeface="+mn-lt"/>
                        </a:rPr>
                        <a:t>must-have features</a:t>
                      </a:r>
                      <a:r>
                        <a:rPr lang="en-US" sz="1100" dirty="0">
                          <a:effectLst/>
                          <a:latin typeface="+mn-lt"/>
                          <a:ea typeface="+mn-lt"/>
                          <a:cs typeface="+mn-lt"/>
                        </a:rPr>
                        <a:t> (knowledge base integration)</a:t>
                      </a:r>
                    </a:p>
                    <a:p>
                      <a:pPr marL="171450" marR="0" indent="-171450" fontAlgn="t">
                        <a:buFont typeface="Arial" panose="020B0604020202020204" pitchFamily="34" charset="0"/>
                        <a:buChar char="•"/>
                      </a:pPr>
                      <a:r>
                        <a:rPr lang="en-US" sz="1100" b="1" dirty="0">
                          <a:effectLst/>
                          <a:latin typeface="+mn-lt"/>
                          <a:ea typeface="+mn-lt"/>
                          <a:cs typeface="+mn-lt"/>
                        </a:rPr>
                        <a:t>Pilot</a:t>
                      </a:r>
                      <a:r>
                        <a:rPr lang="en-US" sz="1100" dirty="0">
                          <a:effectLst/>
                          <a:latin typeface="+mn-lt"/>
                          <a:ea typeface="+mn-lt"/>
                          <a:cs typeface="+mn-lt"/>
                        </a:rPr>
                        <a:t> with 10 agents for 2 weeks, measure handle times &amp; agent satisfaction</a:t>
                      </a:r>
                    </a:p>
                    <a:p>
                      <a:pPr marL="171450" marR="0" indent="-171450" fontAlgn="t">
                        <a:buFont typeface="Arial" panose="020B0604020202020204" pitchFamily="34" charset="0"/>
                        <a:buChar char="•"/>
                      </a:pPr>
                      <a:r>
                        <a:rPr lang="en-US" sz="1100" dirty="0">
                          <a:effectLst/>
                          <a:latin typeface="+mn-lt"/>
                          <a:ea typeface="+mn-lt"/>
                          <a:cs typeface="+mn-lt"/>
                        </a:rPr>
                        <a:t>Gather pilot results &amp; refine (e.g. model tuning, workflow changes)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MVP Launch</a:t>
                      </a:r>
                      <a:r>
                        <a:rPr lang="en-US" sz="1100" dirty="0">
                          <a:effectLst/>
                          <a:latin typeface="+mn-lt"/>
                          <a:ea typeface="+mn-lt"/>
                          <a:cs typeface="+mn-lt"/>
                        </a:rPr>
                        <a:t> for pilot group</a:t>
                      </a:r>
                    </a:p>
                    <a:p>
                      <a:pPr marL="171450" marR="0" indent="-171450" fontAlgn="t">
                        <a:buFont typeface="Arial" panose="020B0604020202020204" pitchFamily="34" charset="0"/>
                        <a:buChar char="•"/>
                      </a:pPr>
                      <a:r>
                        <a:rPr lang="en-US" sz="1100" b="1" dirty="0">
                          <a:effectLst/>
                          <a:latin typeface="+mn-lt"/>
                          <a:ea typeface="+mn-lt"/>
                          <a:cs typeface="+mn-lt"/>
                        </a:rPr>
                        <a:t>Pilot Results</a:t>
                      </a:r>
                      <a:r>
                        <a:rPr lang="en-US" sz="1100" dirty="0">
                          <a:effectLst/>
                          <a:latin typeface="+mn-lt"/>
                          <a:ea typeface="+mn-lt"/>
                          <a:cs typeface="+mn-lt"/>
                        </a:rPr>
                        <a:t> (10% faster handle time, 8/10 satisfaction)</a:t>
                      </a:r>
                    </a:p>
                  </a:txBody>
                  <a:tcPr marL="50793" marR="50793" marT="50793" marB="50793" anchor="ctr"/>
                </a:tc>
                <a:tc>
                  <a:txBody>
                    <a:bodyPr/>
                    <a:lstStyle/>
                    <a:p>
                      <a:pPr marL="171450" marR="0" indent="-171450" fontAlgn="t">
                        <a:buFont typeface="Arial" panose="020B0604020202020204" pitchFamily="34" charset="0"/>
                        <a:buChar char="•"/>
                      </a:pPr>
                      <a:r>
                        <a:rPr lang="en-US" sz="1100" dirty="0">
                          <a:effectLst/>
                          <a:latin typeface="+mn-lt"/>
                          <a:ea typeface="+mn-lt"/>
                          <a:cs typeface="+mn-lt"/>
                        </a:rPr>
                        <a:t>Infrastructure stable for partial go-live</a:t>
                      </a:r>
                    </a:p>
                    <a:p>
                      <a:pPr marL="171450" marR="0" indent="-171450" fontAlgn="t">
                        <a:buFont typeface="Arial" panose="020B0604020202020204" pitchFamily="34" charset="0"/>
                        <a:buChar char="•"/>
                      </a:pPr>
                      <a:r>
                        <a:rPr lang="en-US" sz="1100" dirty="0">
                          <a:effectLst/>
                          <a:latin typeface="+mn-lt"/>
                          <a:ea typeface="+mn-lt"/>
                          <a:cs typeface="+mn-lt"/>
                        </a:rPr>
                        <a:t>Pilot group selected, onboarded</a:t>
                      </a:r>
                    </a:p>
                  </a:txBody>
                  <a:tcPr marL="50793" marR="50793" marT="50793" marB="50793" anchor="ctr"/>
                </a:tc>
                <a:tc>
                  <a:txBody>
                    <a:bodyPr/>
                    <a:lstStyle/>
                    <a:p>
                      <a:pPr marL="0" marR="0" fontAlgn="t">
                        <a:buFontTx/>
                      </a:pPr>
                      <a:r>
                        <a:rPr lang="en-US" sz="1100" b="1" dirty="0">
                          <a:effectLst/>
                          <a:latin typeface="+mn-lt"/>
                          <a:ea typeface="+mn-lt"/>
                          <a:cs typeface="+mn-lt"/>
                        </a:rPr>
                        <a:t>MVP Tested</a:t>
                      </a:r>
                      <a:r>
                        <a:rPr lang="en-US" sz="1100" dirty="0">
                          <a:effectLst/>
                          <a:latin typeface="+mn-lt"/>
                          <a:ea typeface="+mn-lt"/>
                          <a:cs typeface="+mn-lt"/>
                        </a:rPr>
                        <a:t>: real environment feedback indicates 10% faster handle times, 80%+ agent satisfaction</a:t>
                      </a:r>
                    </a:p>
                  </a:txBody>
                  <a:tcPr marL="50793" marR="50793" marT="50793" marB="50793" anchor="ctr"/>
                </a:tc>
                <a:tc>
                  <a:txBody>
                    <a:bodyPr/>
                    <a:lstStyle/>
                    <a:p>
                      <a:pPr marL="0" marR="0" algn="ctr" fontAlgn="t">
                        <a:buFontTx/>
                      </a:pPr>
                      <a:r>
                        <a:rPr lang="en-US" sz="1100" b="1" dirty="0">
                          <a:effectLst/>
                          <a:latin typeface="+mn-lt"/>
                          <a:ea typeface="+mn-lt"/>
                          <a:cs typeface="+mn-lt"/>
                        </a:rPr>
                        <a:t>~8–12 weeks</a:t>
                      </a:r>
                    </a:p>
                  </a:txBody>
                  <a:tcPr marL="50793" marR="50793" marT="50793" marB="50793" anchor="ctr"/>
                </a:tc>
                <a:extLst>
                  <a:ext uri="{0D108BD9-81ED-4DB2-BD59-A6C34878D82A}">
                    <a16:rowId xmlns:a16="http://schemas.microsoft.com/office/drawing/2014/main" val="3772127168"/>
                  </a:ext>
                </a:extLst>
              </a:tr>
              <a:tr h="939678">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Full Implementation &amp; Deployment</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Roll out Agent Assist</a:t>
                      </a:r>
                      <a:r>
                        <a:rPr lang="en-US" sz="1100" dirty="0">
                          <a:effectLst/>
                          <a:latin typeface="+mn-lt"/>
                          <a:ea typeface="+mn-lt"/>
                          <a:cs typeface="+mn-lt"/>
                        </a:rPr>
                        <a:t> to all 200 agents</a:t>
                      </a:r>
                    </a:p>
                    <a:p>
                      <a:pPr marL="171450" marR="0" indent="-171450" fontAlgn="t">
                        <a:buFont typeface="Arial" panose="020B0604020202020204" pitchFamily="34" charset="0"/>
                        <a:buChar char="•"/>
                      </a:pPr>
                      <a:r>
                        <a:rPr lang="en-US" sz="1100" dirty="0">
                          <a:effectLst/>
                          <a:latin typeface="+mn-lt"/>
                          <a:ea typeface="+mn-lt"/>
                          <a:cs typeface="+mn-lt"/>
                        </a:rPr>
                        <a:t>Execute </a:t>
                      </a:r>
                      <a:r>
                        <a:rPr lang="en-US" sz="1100" b="1" dirty="0">
                          <a:effectLst/>
                          <a:latin typeface="+mn-lt"/>
                          <a:ea typeface="+mn-lt"/>
                          <a:cs typeface="+mn-lt"/>
                        </a:rPr>
                        <a:t>training</a:t>
                      </a:r>
                      <a:r>
                        <a:rPr lang="en-US" sz="1100" dirty="0">
                          <a:effectLst/>
                          <a:latin typeface="+mn-lt"/>
                          <a:ea typeface="+mn-lt"/>
                          <a:cs typeface="+mn-lt"/>
                        </a:rPr>
                        <a:t> (Tier 1, Tier 2) &amp; communications plan</a:t>
                      </a:r>
                    </a:p>
                    <a:p>
                      <a:pPr marL="171450" marR="0" indent="-171450" fontAlgn="t">
                        <a:buFont typeface="Arial" panose="020B0604020202020204" pitchFamily="34" charset="0"/>
                        <a:buChar char="•"/>
                      </a:pPr>
                      <a:r>
                        <a:rPr lang="en-US" sz="1100" dirty="0">
                          <a:effectLst/>
                          <a:latin typeface="+mn-lt"/>
                          <a:ea typeface="+mn-lt"/>
                          <a:cs typeface="+mn-lt"/>
                        </a:rPr>
                        <a:t>Monitor daily usage post-launch &amp; gather immediate feedback</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Full Production Launch</a:t>
                      </a:r>
                      <a:endParaRPr lang="en-US" sz="1100" dirty="0">
                        <a:effectLst/>
                        <a:latin typeface="+mn-lt"/>
                        <a:ea typeface="+mn-lt"/>
                        <a:cs typeface="+mn-lt"/>
                      </a:endParaRPr>
                    </a:p>
                    <a:p>
                      <a:pPr marL="171450" marR="0" indent="-171450" fontAlgn="t">
                        <a:buFont typeface="Arial" panose="020B0604020202020204" pitchFamily="34" charset="0"/>
                        <a:buChar char="•"/>
                      </a:pPr>
                      <a:r>
                        <a:rPr lang="en-US" sz="1100" b="1" dirty="0">
                          <a:effectLst/>
                          <a:latin typeface="+mn-lt"/>
                          <a:ea typeface="+mn-lt"/>
                          <a:cs typeface="+mn-lt"/>
                        </a:rPr>
                        <a:t>Training Completion</a:t>
                      </a:r>
                      <a:r>
                        <a:rPr lang="en-US" sz="1100" dirty="0">
                          <a:effectLst/>
                          <a:latin typeface="+mn-lt"/>
                          <a:ea typeface="+mn-lt"/>
                          <a:cs typeface="+mn-lt"/>
                        </a:rPr>
                        <a:t> (~90% of agents)</a:t>
                      </a:r>
                    </a:p>
                    <a:p>
                      <a:pPr marL="171450" marR="0" indent="-171450" fontAlgn="t">
                        <a:buFont typeface="Arial" panose="020B0604020202020204" pitchFamily="34" charset="0"/>
                        <a:buChar char="•"/>
                      </a:pPr>
                      <a:r>
                        <a:rPr lang="en-US" sz="1100" dirty="0">
                          <a:effectLst/>
                          <a:latin typeface="+mn-lt"/>
                          <a:ea typeface="+mn-lt"/>
                          <a:cs typeface="+mn-lt"/>
                        </a:rPr>
                        <a:t>1-Week KPI review</a:t>
                      </a:r>
                    </a:p>
                  </a:txBody>
                  <a:tcPr marL="50793" marR="50793" marT="50793" marB="50793" anchor="ctr"/>
                </a:tc>
                <a:tc>
                  <a:txBody>
                    <a:bodyPr/>
                    <a:lstStyle/>
                    <a:p>
                      <a:pPr marL="171450" marR="0" indent="-171450" fontAlgn="t">
                        <a:buFont typeface="Arial" panose="020B0604020202020204" pitchFamily="34" charset="0"/>
                        <a:buChar char="•"/>
                      </a:pPr>
                      <a:r>
                        <a:rPr lang="en-US" sz="1100" dirty="0">
                          <a:effectLst/>
                          <a:latin typeface="+mn-lt"/>
                          <a:ea typeface="+mn-lt"/>
                          <a:cs typeface="+mn-lt"/>
                        </a:rPr>
                        <a:t>Pilot success validated</a:t>
                      </a:r>
                    </a:p>
                    <a:p>
                      <a:pPr marL="171450" marR="0" indent="-171450" fontAlgn="t">
                        <a:buFont typeface="Arial" panose="020B0604020202020204" pitchFamily="34" charset="0"/>
                        <a:buChar char="•"/>
                      </a:pPr>
                      <a:r>
                        <a:rPr lang="en-US" sz="1100" dirty="0">
                          <a:effectLst/>
                          <a:latin typeface="+mn-lt"/>
                          <a:ea typeface="+mn-lt"/>
                          <a:cs typeface="+mn-lt"/>
                        </a:rPr>
                        <a:t>Training resources complete</a:t>
                      </a:r>
                    </a:p>
                  </a:txBody>
                  <a:tcPr marL="50793" marR="50793" marT="50793" marB="50793" anchor="ctr"/>
                </a:tc>
                <a:tc>
                  <a:txBody>
                    <a:bodyPr/>
                    <a:lstStyle/>
                    <a:p>
                      <a:pPr marL="0" marR="0" fontAlgn="t">
                        <a:buFontTx/>
                      </a:pPr>
                      <a:r>
                        <a:rPr lang="en-US" sz="1100" b="1" dirty="0">
                          <a:effectLst/>
                          <a:latin typeface="+mn-lt"/>
                          <a:ea typeface="+mn-lt"/>
                          <a:cs typeface="+mn-lt"/>
                        </a:rPr>
                        <a:t>Live AI Solution</a:t>
                      </a:r>
                      <a:r>
                        <a:rPr lang="en-US" sz="1100" dirty="0">
                          <a:effectLst/>
                          <a:latin typeface="+mn-lt"/>
                          <a:ea typeface="+mn-lt"/>
                          <a:cs typeface="+mn-lt"/>
                        </a:rPr>
                        <a:t> widely adopted, initial metrics show ~15% handle time reduction, 80%+ agent usage</a:t>
                      </a:r>
                    </a:p>
                  </a:txBody>
                  <a:tcPr marL="50793" marR="50793" marT="50793" marB="50793" anchor="ctr"/>
                </a:tc>
                <a:tc>
                  <a:txBody>
                    <a:bodyPr/>
                    <a:lstStyle/>
                    <a:p>
                      <a:pPr marL="0" marR="0" algn="ctr" fontAlgn="t">
                        <a:buFontTx/>
                      </a:pPr>
                      <a:r>
                        <a:rPr lang="en-US" sz="1100" b="1" dirty="0">
                          <a:effectLst/>
                          <a:latin typeface="+mn-lt"/>
                          <a:ea typeface="+mn-lt"/>
                          <a:cs typeface="+mn-lt"/>
                        </a:rPr>
                        <a:t>~8–12 weeks</a:t>
                      </a:r>
                    </a:p>
                  </a:txBody>
                  <a:tcPr marL="50793" marR="50793" marT="50793" marB="50793" anchor="ctr"/>
                </a:tc>
                <a:extLst>
                  <a:ext uri="{0D108BD9-81ED-4DB2-BD59-A6C34878D82A}">
                    <a16:rowId xmlns:a16="http://schemas.microsoft.com/office/drawing/2014/main" val="2799322614"/>
                  </a:ext>
                </a:extLst>
              </a:tr>
              <a:tr h="939678">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2">
                        <a:lumMod val="75000"/>
                      </a:schemeClr>
                    </a:solidFill>
                  </a:tcPr>
                </a:tc>
                <a:tc>
                  <a:txBody>
                    <a:bodyPr/>
                    <a:lstStyle/>
                    <a:p>
                      <a:pPr marL="0" marR="0" algn="ctr" fontAlgn="t">
                        <a:buFontTx/>
                      </a:pPr>
                      <a:r>
                        <a:rPr lang="en-US" sz="1100" b="1" dirty="0">
                          <a:solidFill>
                            <a:schemeClr val="bg1"/>
                          </a:solidFill>
                          <a:effectLst/>
                          <a:latin typeface="+mn-lt"/>
                          <a:ea typeface="+mn-lt"/>
                          <a:cs typeface="+mn-lt"/>
                        </a:rPr>
                        <a:t>Post-Deployment Optimization &amp; Scaling</a:t>
                      </a:r>
                      <a:endParaRPr lang="en-US" sz="1100" dirty="0">
                        <a:solidFill>
                          <a:schemeClr val="bg1"/>
                        </a:solidFill>
                        <a:effectLst/>
                        <a:latin typeface="+mn-lt"/>
                        <a:ea typeface="+mn-lt"/>
                        <a:cs typeface="+mn-lt"/>
                      </a:endParaRPr>
                    </a:p>
                  </a:txBody>
                  <a:tcPr marL="50793" marR="50793" marT="50793" marB="50793" anchor="ctr">
                    <a:solidFill>
                      <a:schemeClr val="accent2">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Track KPI dashboard</a:t>
                      </a:r>
                      <a:r>
                        <a:rPr lang="en-US" sz="1100" dirty="0">
                          <a:effectLst/>
                          <a:latin typeface="+mn-lt"/>
                          <a:ea typeface="+mn-lt"/>
                          <a:cs typeface="+mn-lt"/>
                        </a:rPr>
                        <a:t> (handle time, agent usage)</a:t>
                      </a:r>
                    </a:p>
                    <a:p>
                      <a:pPr marL="171450" marR="0" indent="-171450" fontAlgn="t">
                        <a:buFont typeface="Arial" panose="020B0604020202020204" pitchFamily="34" charset="0"/>
                        <a:buChar char="•"/>
                      </a:pPr>
                      <a:r>
                        <a:rPr lang="en-US" sz="1100" dirty="0">
                          <a:effectLst/>
                          <a:latin typeface="+mn-lt"/>
                          <a:ea typeface="+mn-lt"/>
                          <a:cs typeface="+mn-lt"/>
                        </a:rPr>
                        <a:t>Refine knowledge base suggestions, fix defects</a:t>
                      </a:r>
                    </a:p>
                    <a:p>
                      <a:pPr marL="171450" marR="0" indent="-171450" fontAlgn="t">
                        <a:buFont typeface="Arial" panose="020B0604020202020204" pitchFamily="34" charset="0"/>
                        <a:buChar char="•"/>
                      </a:pPr>
                      <a:r>
                        <a:rPr lang="en-US" sz="1100" b="1" dirty="0">
                          <a:effectLst/>
                          <a:latin typeface="+mn-lt"/>
                          <a:ea typeface="+mn-lt"/>
                          <a:cs typeface="+mn-lt"/>
                        </a:rPr>
                        <a:t>Plan next expansions</a:t>
                      </a:r>
                      <a:r>
                        <a:rPr lang="en-US" sz="1100" dirty="0">
                          <a:effectLst/>
                          <a:latin typeface="+mn-lt"/>
                          <a:ea typeface="+mn-lt"/>
                          <a:cs typeface="+mn-lt"/>
                        </a:rPr>
                        <a:t> (e.g. chat channel, advanced NLP, new geographies)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Post-Deployment Report</a:t>
                      </a:r>
                      <a:endParaRPr lang="en-US" sz="1100" dirty="0">
                        <a:effectLst/>
                        <a:latin typeface="+mn-lt"/>
                        <a:ea typeface="+mn-lt"/>
                        <a:cs typeface="+mn-lt"/>
                      </a:endParaRPr>
                    </a:p>
                    <a:p>
                      <a:pPr marL="171450" marR="0" indent="-171450" fontAlgn="t">
                        <a:buFont typeface="Arial" panose="020B0604020202020204" pitchFamily="34" charset="0"/>
                        <a:buChar char="•"/>
                      </a:pPr>
                      <a:r>
                        <a:rPr lang="en-US" sz="1100" b="1" dirty="0">
                          <a:effectLst/>
                          <a:latin typeface="+mn-lt"/>
                          <a:ea typeface="+mn-lt"/>
                          <a:cs typeface="+mn-lt"/>
                        </a:rPr>
                        <a:t>Ongoing improvements</a:t>
                      </a:r>
                      <a:r>
                        <a:rPr lang="en-US" sz="1100" dirty="0">
                          <a:effectLst/>
                          <a:latin typeface="+mn-lt"/>
                          <a:ea typeface="+mn-lt"/>
                          <a:cs typeface="+mn-lt"/>
                        </a:rPr>
                        <a:t> (monthly check-ins)</a:t>
                      </a:r>
                    </a:p>
                  </a:txBody>
                  <a:tcPr marL="50793" marR="50793" marT="50793" marB="50793" anchor="ctr"/>
                </a:tc>
                <a:tc>
                  <a:txBody>
                    <a:bodyPr/>
                    <a:lstStyle/>
                    <a:p>
                      <a:pPr marL="171450" marR="0" indent="-171450" fontAlgn="t">
                        <a:buFont typeface="Arial" panose="020B0604020202020204" pitchFamily="34" charset="0"/>
                        <a:buChar char="•"/>
                      </a:pPr>
                      <a:r>
                        <a:rPr lang="en-US" sz="1100" dirty="0">
                          <a:effectLst/>
                          <a:latin typeface="+mn-lt"/>
                          <a:ea typeface="+mn-lt"/>
                          <a:cs typeface="+mn-lt"/>
                        </a:rPr>
                        <a:t>Stable production environment</a:t>
                      </a:r>
                    </a:p>
                    <a:p>
                      <a:pPr marL="171450" marR="0" indent="-171450" fontAlgn="t">
                        <a:buFont typeface="Arial" panose="020B0604020202020204" pitchFamily="34" charset="0"/>
                        <a:buChar char="•"/>
                      </a:pPr>
                      <a:r>
                        <a:rPr lang="en-US" sz="1100" dirty="0">
                          <a:effectLst/>
                          <a:latin typeface="+mn-lt"/>
                          <a:ea typeface="+mn-lt"/>
                          <a:cs typeface="+mn-lt"/>
                        </a:rPr>
                        <a:t>Support team &amp; resources assigned for iterative improvements</a:t>
                      </a:r>
                    </a:p>
                  </a:txBody>
                  <a:tcPr marL="50793" marR="50793" marT="50793" marB="50793" anchor="ctr"/>
                </a:tc>
                <a:tc>
                  <a:txBody>
                    <a:bodyPr/>
                    <a:lstStyle/>
                    <a:p>
                      <a:pPr marL="0" marR="0" fontAlgn="t">
                        <a:buFontTx/>
                      </a:pPr>
                      <a:r>
                        <a:rPr lang="en-US" sz="1100" b="1" dirty="0">
                          <a:effectLst/>
                          <a:latin typeface="+mn-lt"/>
                          <a:ea typeface="+mn-lt"/>
                          <a:cs typeface="+mn-lt"/>
                        </a:rPr>
                        <a:t>Solution Stabilized</a:t>
                      </a:r>
                      <a:r>
                        <a:rPr lang="en-US" sz="1100" dirty="0">
                          <a:effectLst/>
                          <a:latin typeface="+mn-lt"/>
                          <a:ea typeface="+mn-lt"/>
                          <a:cs typeface="+mn-lt"/>
                        </a:rPr>
                        <a:t>: ~85% user adoption, monthly KPI checks. Next steps: add chat channel, advanced NLP.</a:t>
                      </a:r>
                    </a:p>
                  </a:txBody>
                  <a:tcPr marL="50793" marR="50793" marT="50793" marB="50793" anchor="ctr"/>
                </a:tc>
                <a:tc>
                  <a:txBody>
                    <a:bodyPr/>
                    <a:lstStyle/>
                    <a:p>
                      <a:pPr marL="0" marR="0" algn="ctr" fontAlgn="t">
                        <a:buFontTx/>
                      </a:pPr>
                      <a:r>
                        <a:rPr lang="en-US" sz="1100" b="1" dirty="0">
                          <a:effectLst/>
                          <a:latin typeface="+mn-lt"/>
                          <a:ea typeface="+mn-lt"/>
                          <a:cs typeface="+mn-lt"/>
                        </a:rPr>
                        <a:t>~4–8 weeks post-deployment (ongoing)</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9768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BFC59A-C0D9-2848-AB8D-5B5C8E97041D}"/>
              </a:ext>
            </a:extLst>
          </p:cNvPr>
          <p:cNvSpPr>
            <a:spLocks/>
          </p:cNvSpPr>
          <p:nvPr>
            <p:ph type="title"/>
          </p:nvPr>
        </p:nvSpPr>
        <p:spPr>
          <a:xfrm>
            <a:off x="527303" y="1290122"/>
            <a:ext cx="5994607" cy="1130188"/>
          </a:xfrm>
        </p:spPr>
        <p:txBody>
          <a:bodyPr anchor="ctr"/>
          <a:lstStyle/>
          <a:p>
            <a:r>
              <a:rPr lang="en-US" sz="4000" dirty="0">
                <a:solidFill>
                  <a:schemeClr val="bg1">
                    <a:lumMod val="50000"/>
                  </a:schemeClr>
                </a:solidFill>
              </a:rPr>
              <a:t>Solutio</a:t>
            </a:r>
            <a:r>
              <a:rPr lang="en-US" dirty="0">
                <a:solidFill>
                  <a:schemeClr val="bg1">
                    <a:lumMod val="50000"/>
                  </a:schemeClr>
                </a:solidFill>
              </a:rPr>
              <a:t>n monitoring and management framework</a:t>
            </a:r>
            <a:endParaRPr lang="en-US" sz="4000" dirty="0">
              <a:solidFill>
                <a:schemeClr val="bg1">
                  <a:lumMod val="50000"/>
                </a:schemeClr>
              </a:solidFill>
            </a:endParaRPr>
          </a:p>
        </p:txBody>
      </p:sp>
      <p:graphicFrame>
        <p:nvGraphicFramePr>
          <p:cNvPr id="2" name="Table 1">
            <a:extLst>
              <a:ext uri="{FF2B5EF4-FFF2-40B4-BE49-F238E27FC236}">
                <a16:creationId xmlns:a16="http://schemas.microsoft.com/office/drawing/2014/main" id="{F403A8C0-0678-B509-1071-8C056BA6CCEB}"/>
              </a:ext>
            </a:extLst>
          </p:cNvPr>
          <p:cNvGraphicFramePr>
            <a:graphicFrameLocks/>
          </p:cNvGraphicFramePr>
          <p:nvPr>
            <p:extLst>
              <p:ext uri="{D42A27DB-BD31-4B8C-83A1-F6EECF244321}">
                <p14:modId xmlns:p14="http://schemas.microsoft.com/office/powerpoint/2010/main" val="1321251565"/>
              </p:ext>
            </p:extLst>
          </p:nvPr>
        </p:nvGraphicFramePr>
        <p:xfrm>
          <a:off x="749636" y="3173707"/>
          <a:ext cx="5038127" cy="1919593"/>
        </p:xfrm>
        <a:graphic>
          <a:graphicData uri="http://schemas.openxmlformats.org/drawingml/2006/table">
            <a:tbl>
              <a:tblPr firstRow="1" bandRow="1">
                <a:tableStyleId>{5C22544A-7EE6-4342-B048-85BDC9FD1C3A}</a:tableStyleId>
              </a:tblPr>
              <a:tblGrid>
                <a:gridCol w="5038127">
                  <a:extLst>
                    <a:ext uri="{9D8B030D-6E8A-4147-A177-3AD203B41FA5}">
                      <a16:colId xmlns:a16="http://schemas.microsoft.com/office/drawing/2014/main" val="319046751"/>
                    </a:ext>
                  </a:extLst>
                </a:gridCol>
              </a:tblGrid>
              <a:tr h="916004">
                <a:tc>
                  <a:txBody>
                    <a:bodyPr/>
                    <a:lstStyle/>
                    <a:p>
                      <a:pPr marL="342900" indent="-342900">
                        <a:lnSpc>
                          <a:spcPct val="150000"/>
                        </a:lnSpc>
                        <a:spcAft>
                          <a:spcPts val="600"/>
                        </a:spcAft>
                        <a:buFont typeface="+mj-lt"/>
                        <a:buAutoNum type="arabicPeriod"/>
                      </a:pPr>
                      <a:r>
                        <a:rPr lang="en-US" sz="1800" b="0" i="0" dirty="0">
                          <a:solidFill>
                            <a:schemeClr val="tx1"/>
                          </a:solidFill>
                          <a:latin typeface="Montserrat" panose="00000500000000000000" pitchFamily="2" charset="0"/>
                          <a:ea typeface="+mn-lt"/>
                          <a:cs typeface="+mn-lt"/>
                        </a:rPr>
                        <a:t>Solution Monitoring Plan</a:t>
                      </a:r>
                    </a:p>
                    <a:p>
                      <a:pPr marL="342900" indent="-342900">
                        <a:lnSpc>
                          <a:spcPct val="150000"/>
                        </a:lnSpc>
                        <a:spcAft>
                          <a:spcPts val="600"/>
                        </a:spcAft>
                        <a:buFont typeface="+mj-lt"/>
                        <a:buAutoNum type="arabicPeriod"/>
                      </a:pPr>
                      <a:r>
                        <a:rPr lang="en-US" sz="1800" b="0" i="0" dirty="0">
                          <a:solidFill>
                            <a:schemeClr val="tx1"/>
                          </a:solidFill>
                          <a:latin typeface="Montserrat" panose="00000500000000000000" pitchFamily="2" charset="0"/>
                          <a:ea typeface="+mn-lt"/>
                          <a:cs typeface="+mn-lt"/>
                        </a:rPr>
                        <a:t>Adoption Plan</a:t>
                      </a:r>
                    </a:p>
                    <a:p>
                      <a:pPr marL="342900" indent="-342900">
                        <a:lnSpc>
                          <a:spcPct val="150000"/>
                        </a:lnSpc>
                        <a:spcAft>
                          <a:spcPts val="600"/>
                        </a:spcAft>
                        <a:buFont typeface="+mj-lt"/>
                        <a:buAutoNum type="arabicPeriod"/>
                      </a:pPr>
                      <a:r>
                        <a:rPr lang="en-US" sz="1800" b="0" i="0" dirty="0">
                          <a:solidFill>
                            <a:schemeClr val="tx1"/>
                          </a:solidFill>
                          <a:latin typeface="Montserrat" panose="00000500000000000000" pitchFamily="2" charset="0"/>
                          <a:ea typeface="+mn-lt"/>
                          <a:cs typeface="+mn-lt"/>
                        </a:rPr>
                        <a:t>Continuous Improvement Framework</a:t>
                      </a:r>
                    </a:p>
                    <a:p>
                      <a:pPr marL="342900" indent="-342900">
                        <a:lnSpc>
                          <a:spcPct val="150000"/>
                        </a:lnSpc>
                        <a:spcAft>
                          <a:spcPts val="600"/>
                        </a:spcAft>
                        <a:buFont typeface="+mj-lt"/>
                        <a:buAutoNum type="arabicPeriod"/>
                      </a:pPr>
                      <a:r>
                        <a:rPr lang="en-US" sz="1800" b="0" i="0" dirty="0">
                          <a:solidFill>
                            <a:schemeClr val="tx1"/>
                          </a:solidFill>
                          <a:latin typeface="Montserrat" panose="00000500000000000000" pitchFamily="2" charset="0"/>
                          <a:ea typeface="+mn-lt"/>
                          <a:cs typeface="+mn-lt"/>
                        </a:rPr>
                        <a:t>ROI Measurement Framework </a:t>
                      </a:r>
                    </a:p>
                  </a:txBody>
                  <a:tcPr marL="91428" marR="91428" marT="45714" marB="45714"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314962"/>
                  </a:ext>
                </a:extLst>
              </a:tr>
            </a:tbl>
          </a:graphicData>
        </a:graphic>
      </p:graphicFrame>
    </p:spTree>
    <p:extLst>
      <p:ext uri="{BB962C8B-B14F-4D97-AF65-F5344CB8AC3E}">
        <p14:creationId xmlns:p14="http://schemas.microsoft.com/office/powerpoint/2010/main" val="5863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352F-F43C-444F-75BF-B4019AC1B351}"/>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1B0264A0-62E9-0C69-2536-46D336B6F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602ACFE6-B23F-6382-219B-E6CBC2632195}"/>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36633048-C075-71B8-CDEF-EA1FCDBC7AA1}"/>
              </a:ext>
            </a:extLst>
          </p:cNvPr>
          <p:cNvSpPr>
            <a:spLocks/>
          </p:cNvSpPr>
          <p:nvPr>
            <p:ph type="title"/>
          </p:nvPr>
        </p:nvSpPr>
        <p:spPr>
          <a:xfrm>
            <a:off x="403224" y="273600"/>
            <a:ext cx="9067638" cy="844229"/>
          </a:xfrm>
        </p:spPr>
        <p:txBody>
          <a:bodyPr/>
          <a:lstStyle/>
          <a:p>
            <a:r>
              <a:rPr lang="en-US" sz="3200" dirty="0">
                <a:solidFill>
                  <a:schemeClr val="accent1"/>
                </a:solidFill>
              </a:rPr>
              <a:t>4.1.1</a:t>
            </a:r>
            <a:r>
              <a:rPr lang="en-US" sz="3200" dirty="0"/>
              <a:t> Adoption plan</a:t>
            </a:r>
          </a:p>
        </p:txBody>
      </p:sp>
      <p:sp>
        <p:nvSpPr>
          <p:cNvPr id="10" name="TextBox 9">
            <a:extLst>
              <a:ext uri="{FF2B5EF4-FFF2-40B4-BE49-F238E27FC236}">
                <a16:creationId xmlns:a16="http://schemas.microsoft.com/office/drawing/2014/main" id="{20252C57-E655-01DB-A72F-747BB8E0C551}"/>
              </a:ext>
            </a:extLst>
          </p:cNvPr>
          <p:cNvSpPr txBox="1">
            <a:spLocks/>
          </p:cNvSpPr>
          <p:nvPr/>
        </p:nvSpPr>
        <p:spPr>
          <a:xfrm>
            <a:off x="399015" y="827715"/>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outlines a framework to manage and optimize adoption for our solution.</a:t>
            </a:r>
          </a:p>
        </p:txBody>
      </p:sp>
      <p:graphicFrame>
        <p:nvGraphicFramePr>
          <p:cNvPr id="3" name="Table 2">
            <a:extLst>
              <a:ext uri="{FF2B5EF4-FFF2-40B4-BE49-F238E27FC236}">
                <a16:creationId xmlns:a16="http://schemas.microsoft.com/office/drawing/2014/main" id="{834DB660-D30B-EF73-1314-1B3BDED08F36}"/>
              </a:ext>
            </a:extLst>
          </p:cNvPr>
          <p:cNvGraphicFramePr>
            <a:graphicFrameLocks/>
          </p:cNvGraphicFramePr>
          <p:nvPr>
            <p:extLst>
              <p:ext uri="{D42A27DB-BD31-4B8C-83A1-F6EECF244321}">
                <p14:modId xmlns:p14="http://schemas.microsoft.com/office/powerpoint/2010/main" val="950150323"/>
              </p:ext>
            </p:extLst>
          </p:nvPr>
        </p:nvGraphicFramePr>
        <p:xfrm>
          <a:off x="259571" y="1480123"/>
          <a:ext cx="11505809" cy="4974588"/>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520366">
                  <a:extLst>
                    <a:ext uri="{9D8B030D-6E8A-4147-A177-3AD203B41FA5}">
                      <a16:colId xmlns:a16="http://schemas.microsoft.com/office/drawing/2014/main" val="1610025414"/>
                    </a:ext>
                  </a:extLst>
                </a:gridCol>
                <a:gridCol w="2643716">
                  <a:extLst>
                    <a:ext uri="{9D8B030D-6E8A-4147-A177-3AD203B41FA5}">
                      <a16:colId xmlns:a16="http://schemas.microsoft.com/office/drawing/2014/main" val="573858552"/>
                    </a:ext>
                  </a:extLst>
                </a:gridCol>
                <a:gridCol w="2384063">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Adoption Focus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1">
                        <a:lumMod val="75000"/>
                      </a:schemeClr>
                    </a:solidFill>
                  </a:tcPr>
                </a:tc>
                <a:extLst>
                  <a:ext uri="{0D108BD9-81ED-4DB2-BD59-A6C34878D82A}">
                    <a16:rowId xmlns:a16="http://schemas.microsoft.com/office/drawing/2014/main" val="3853553644"/>
                  </a:ext>
                </a:extLst>
              </a:tr>
              <a:tr h="772059">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Define Adoption Goals &amp; Metrics</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Usage Metric</a:t>
                      </a:r>
                      <a:r>
                        <a:rPr lang="en-US" sz="1100" dirty="0">
                          <a:effectLst/>
                          <a:latin typeface="+mn-lt"/>
                          <a:ea typeface="+mn-lt"/>
                          <a:cs typeface="+mn-lt"/>
                        </a:rPr>
                        <a:t>: 70% of calls where agents leverage AI prompts.</a:t>
                      </a:r>
                    </a:p>
                    <a:p>
                      <a:pPr marL="171450" marR="0" indent="-171450" fontAlgn="t">
                        <a:buFont typeface="Arial" panose="020B0604020202020204" pitchFamily="34" charset="0"/>
                        <a:buChar char="•"/>
                      </a:pPr>
                      <a:r>
                        <a:rPr lang="en-US" sz="1100" b="1" dirty="0">
                          <a:effectLst/>
                          <a:latin typeface="+mn-lt"/>
                          <a:ea typeface="+mn-lt"/>
                          <a:cs typeface="+mn-lt"/>
                        </a:rPr>
                        <a:t>Timeline</a:t>
                      </a:r>
                      <a:r>
                        <a:rPr lang="en-US" sz="1100" dirty="0">
                          <a:effectLst/>
                          <a:latin typeface="+mn-lt"/>
                          <a:ea typeface="+mn-lt"/>
                          <a:cs typeface="+mn-lt"/>
                        </a:rPr>
                        <a:t>: 80% usage by Month 1, 90% by Month 2.</a:t>
                      </a:r>
                    </a:p>
                    <a:p>
                      <a:pPr marL="171450" marR="0" indent="-171450" fontAlgn="t">
                        <a:buFont typeface="Arial" panose="020B0604020202020204" pitchFamily="34" charset="0"/>
                        <a:buChar char="•"/>
                      </a:pPr>
                      <a:r>
                        <a:rPr lang="en-US" sz="1100" b="1" dirty="0">
                          <a:effectLst/>
                          <a:latin typeface="+mn-lt"/>
                          <a:ea typeface="+mn-lt"/>
                          <a:cs typeface="+mn-lt"/>
                        </a:rPr>
                        <a:t>Link</a:t>
                      </a:r>
                      <a:r>
                        <a:rPr lang="en-US" sz="1100" dirty="0">
                          <a:effectLst/>
                          <a:latin typeface="+mn-lt"/>
                          <a:ea typeface="+mn-lt"/>
                          <a:cs typeface="+mn-lt"/>
                        </a:rPr>
                        <a:t> to handle time goal: reduce by 10% in first 2 months.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Aligns usage metric with handle time target.</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Tracks usage data from CRM.</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Adoption Goals Doc</a:t>
                      </a:r>
                      <a:r>
                        <a:rPr lang="en-US" sz="1100" dirty="0">
                          <a:effectLst/>
                          <a:latin typeface="+mn-lt"/>
                          <a:ea typeface="+mn-lt"/>
                          <a:cs typeface="+mn-lt"/>
                        </a:rPr>
                        <a:t> stating “80% usage by Month 1, 90% by Month 2,” plus how the data is collected (system logs).</a:t>
                      </a:r>
                    </a:p>
                  </a:txBody>
                  <a:tcPr marL="50793" marR="50793" marT="50793" marB="50793" anchor="ctr"/>
                </a:tc>
                <a:extLst>
                  <a:ext uri="{0D108BD9-81ED-4DB2-BD59-A6C34878D82A}">
                    <a16:rowId xmlns:a16="http://schemas.microsoft.com/office/drawing/2014/main" val="3690127680"/>
                  </a:ext>
                </a:extLst>
              </a:tr>
              <a:tr h="772059">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Stakeholder Engagement &amp; Communication</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Announce</a:t>
                      </a:r>
                      <a:r>
                        <a:rPr lang="en-US" sz="1100" dirty="0">
                          <a:effectLst/>
                          <a:latin typeface="+mn-lt"/>
                          <a:ea typeface="+mn-lt"/>
                          <a:cs typeface="+mn-lt"/>
                        </a:rPr>
                        <a:t> benefits: “Agent Assist reduces manual lookups by 60%.”</a:t>
                      </a:r>
                    </a:p>
                    <a:p>
                      <a:pPr marL="171450" marR="0" indent="-171450" fontAlgn="t">
                        <a:buFont typeface="Arial" panose="020B0604020202020204" pitchFamily="34" charset="0"/>
                        <a:buChar char="•"/>
                      </a:pPr>
                      <a:r>
                        <a:rPr lang="en-US" sz="1100" b="1" dirty="0">
                          <a:effectLst/>
                          <a:latin typeface="+mn-lt"/>
                          <a:ea typeface="+mn-lt"/>
                          <a:cs typeface="+mn-lt"/>
                        </a:rPr>
                        <a:t>Highlight success stories</a:t>
                      </a:r>
                      <a:r>
                        <a:rPr lang="en-US" sz="1100" dirty="0">
                          <a:effectLst/>
                          <a:latin typeface="+mn-lt"/>
                          <a:ea typeface="+mn-lt"/>
                          <a:cs typeface="+mn-lt"/>
                        </a:rPr>
                        <a:t> in weekly newsletter or Slack.</a:t>
                      </a:r>
                    </a:p>
                    <a:p>
                      <a:pPr marL="171450" marR="0" indent="-171450" fontAlgn="t">
                        <a:buFont typeface="Arial" panose="020B0604020202020204" pitchFamily="34" charset="0"/>
                        <a:buChar char="•"/>
                      </a:pPr>
                      <a:r>
                        <a:rPr lang="en-US" sz="1100" b="1" dirty="0">
                          <a:effectLst/>
                          <a:latin typeface="+mn-lt"/>
                          <a:ea typeface="+mn-lt"/>
                          <a:cs typeface="+mn-lt"/>
                        </a:rPr>
                        <a:t>Team leads</a:t>
                      </a:r>
                      <a:r>
                        <a:rPr lang="en-US" sz="1100" dirty="0">
                          <a:effectLst/>
                          <a:latin typeface="+mn-lt"/>
                          <a:ea typeface="+mn-lt"/>
                          <a:cs typeface="+mn-lt"/>
                        </a:rPr>
                        <a:t> remind staff daily about time saved, call quality improvements.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Communications Lead</a:t>
                      </a:r>
                      <a:r>
                        <a:rPr lang="en-US" sz="1100" dirty="0">
                          <a:effectLst/>
                          <a:latin typeface="+mn-lt"/>
                          <a:ea typeface="+mn-lt"/>
                          <a:cs typeface="+mn-lt"/>
                        </a:rPr>
                        <a:t>: Crafts messages about benefits.</a:t>
                      </a:r>
                    </a:p>
                    <a:p>
                      <a:pPr marL="171450" marR="0" indent="-171450" fontAlgn="t">
                        <a:buFont typeface="Arial" panose="020B0604020202020204" pitchFamily="34" charset="0"/>
                        <a:buChar char="•"/>
                      </a:pPr>
                      <a:r>
                        <a:rPr lang="en-US" sz="1100" b="1" dirty="0">
                          <a:effectLst/>
                          <a:latin typeface="+mn-lt"/>
                          <a:ea typeface="+mn-lt"/>
                          <a:cs typeface="+mn-lt"/>
                        </a:rPr>
                        <a:t>Team Leads</a:t>
                      </a:r>
                      <a:r>
                        <a:rPr lang="en-US" sz="1100" dirty="0">
                          <a:effectLst/>
                          <a:latin typeface="+mn-lt"/>
                          <a:ea typeface="+mn-lt"/>
                          <a:cs typeface="+mn-lt"/>
                        </a:rPr>
                        <a:t>: Reinforce in stand-ups.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Engagement Calendar</a:t>
                      </a:r>
                      <a:r>
                        <a:rPr lang="en-US" sz="1100" dirty="0">
                          <a:effectLst/>
                          <a:latin typeface="+mn-lt"/>
                          <a:ea typeface="+mn-lt"/>
                          <a:cs typeface="+mn-lt"/>
                        </a:rPr>
                        <a:t> (weekly success story, Slack updates).</a:t>
                      </a:r>
                    </a:p>
                    <a:p>
                      <a:pPr marL="171450" marR="0" indent="-171450" fontAlgn="t">
                        <a:buFont typeface="Arial" panose="020B0604020202020204" pitchFamily="34" charset="0"/>
                        <a:buChar char="•"/>
                      </a:pPr>
                      <a:r>
                        <a:rPr lang="en-US" sz="1100" b="1" dirty="0">
                          <a:effectLst/>
                          <a:latin typeface="+mn-lt"/>
                          <a:ea typeface="+mn-lt"/>
                          <a:cs typeface="+mn-lt"/>
                        </a:rPr>
                        <a:t>Weekly Newsletter</a:t>
                      </a:r>
                      <a:r>
                        <a:rPr lang="en-US" sz="1100" dirty="0">
                          <a:effectLst/>
                          <a:latin typeface="+mn-lt"/>
                          <a:ea typeface="+mn-lt"/>
                          <a:cs typeface="+mn-lt"/>
                        </a:rPr>
                        <a:t> featuring a short Agent Assist tip or user testimonial.</a:t>
                      </a:r>
                    </a:p>
                  </a:txBody>
                  <a:tcPr marL="50793" marR="50793" marT="50793" marB="50793" anchor="ctr"/>
                </a:tc>
                <a:extLst>
                  <a:ext uri="{0D108BD9-81ED-4DB2-BD59-A6C34878D82A}">
                    <a16:rowId xmlns:a16="http://schemas.microsoft.com/office/drawing/2014/main" val="3399800088"/>
                  </a:ext>
                </a:extLst>
              </a:tr>
              <a:tr h="939678">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Training, Onboarding &amp; Peer Support</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1-hour hands-on training</a:t>
                      </a:r>
                      <a:r>
                        <a:rPr lang="en-US" sz="1100" dirty="0">
                          <a:effectLst/>
                          <a:latin typeface="+mn-lt"/>
                          <a:ea typeface="+mn-lt"/>
                          <a:cs typeface="+mn-lt"/>
                        </a:rPr>
                        <a:t>: Simulate live calls with AI prompts.</a:t>
                      </a:r>
                    </a:p>
                    <a:p>
                      <a:pPr marL="171450" marR="0" indent="-171450" fontAlgn="t">
                        <a:buFont typeface="Arial" panose="020B0604020202020204" pitchFamily="34" charset="0"/>
                        <a:buChar char="•"/>
                      </a:pPr>
                      <a:r>
                        <a:rPr lang="en-US" sz="1100" b="1" dirty="0">
                          <a:effectLst/>
                          <a:latin typeface="+mn-lt"/>
                          <a:ea typeface="+mn-lt"/>
                          <a:cs typeface="+mn-lt"/>
                        </a:rPr>
                        <a:t>Distribute</a:t>
                      </a:r>
                      <a:r>
                        <a:rPr lang="en-US" sz="1100" dirty="0">
                          <a:effectLst/>
                          <a:latin typeface="+mn-lt"/>
                          <a:ea typeface="+mn-lt"/>
                          <a:cs typeface="+mn-lt"/>
                        </a:rPr>
                        <a:t> quick-reference “AI usage cheat sheet.”</a:t>
                      </a:r>
                    </a:p>
                    <a:p>
                      <a:pPr marL="171450" marR="0" indent="-171450" fontAlgn="t">
                        <a:buFont typeface="Arial" panose="020B0604020202020204" pitchFamily="34" charset="0"/>
                        <a:buChar char="•"/>
                      </a:pPr>
                      <a:r>
                        <a:rPr lang="en-US" sz="1100" dirty="0">
                          <a:effectLst/>
                          <a:latin typeface="+mn-lt"/>
                          <a:ea typeface="+mn-lt"/>
                          <a:cs typeface="+mn-lt"/>
                        </a:rPr>
                        <a:t>Pick </a:t>
                      </a:r>
                      <a:r>
                        <a:rPr lang="en-US" sz="1100" b="1" dirty="0">
                          <a:effectLst/>
                          <a:latin typeface="+mn-lt"/>
                          <a:ea typeface="+mn-lt"/>
                          <a:cs typeface="+mn-lt"/>
                        </a:rPr>
                        <a:t>5 early adopters</a:t>
                      </a:r>
                      <a:r>
                        <a:rPr lang="en-US" sz="1100" dirty="0">
                          <a:effectLst/>
                          <a:latin typeface="+mn-lt"/>
                          <a:ea typeface="+mn-lt"/>
                          <a:cs typeface="+mn-lt"/>
                        </a:rPr>
                        <a:t> as “AI Champions”; they provide real-life usage tips, speed hacks.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Training Lead</a:t>
                      </a:r>
                      <a:r>
                        <a:rPr lang="en-US" sz="1100" dirty="0">
                          <a:effectLst/>
                          <a:latin typeface="+mn-lt"/>
                          <a:ea typeface="+mn-lt"/>
                          <a:cs typeface="+mn-lt"/>
                        </a:rPr>
                        <a:t>: Delivers sessions &amp; cheat sheets.</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Addresses skepticism about AI.</a:t>
                      </a:r>
                    </a:p>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Selects champions.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Trained User Roster</a:t>
                      </a:r>
                      <a:r>
                        <a:rPr lang="en-US" sz="1100" dirty="0">
                          <a:effectLst/>
                          <a:latin typeface="+mn-lt"/>
                          <a:ea typeface="+mn-lt"/>
                          <a:cs typeface="+mn-lt"/>
                        </a:rPr>
                        <a:t> (showing who completed training).</a:t>
                      </a:r>
                    </a:p>
                    <a:p>
                      <a:pPr marL="171450" marR="0" indent="-171450" fontAlgn="t">
                        <a:buFont typeface="Arial" panose="020B0604020202020204" pitchFamily="34" charset="0"/>
                        <a:buChar char="•"/>
                      </a:pPr>
                      <a:r>
                        <a:rPr lang="en-US" sz="1100" b="1" dirty="0">
                          <a:effectLst/>
                          <a:latin typeface="+mn-lt"/>
                          <a:ea typeface="+mn-lt"/>
                          <a:cs typeface="+mn-lt"/>
                        </a:rPr>
                        <a:t>Cheat Sheets</a:t>
                      </a:r>
                      <a:r>
                        <a:rPr lang="en-US" sz="1100" dirty="0">
                          <a:effectLst/>
                          <a:latin typeface="+mn-lt"/>
                          <a:ea typeface="+mn-lt"/>
                          <a:cs typeface="+mn-lt"/>
                        </a:rPr>
                        <a:t> for quick references.</a:t>
                      </a:r>
                    </a:p>
                    <a:p>
                      <a:pPr marL="171450" marR="0" indent="-171450" fontAlgn="t">
                        <a:buFont typeface="Arial" panose="020B0604020202020204" pitchFamily="34" charset="0"/>
                        <a:buChar char="•"/>
                      </a:pPr>
                      <a:r>
                        <a:rPr lang="en-US" sz="1100" b="1" dirty="0">
                          <a:effectLst/>
                          <a:latin typeface="+mn-lt"/>
                          <a:ea typeface="+mn-lt"/>
                          <a:cs typeface="+mn-lt"/>
                        </a:rPr>
                        <a:t>Champion Network</a:t>
                      </a:r>
                      <a:r>
                        <a:rPr lang="en-US" sz="1100" dirty="0">
                          <a:effectLst/>
                          <a:latin typeface="+mn-lt"/>
                          <a:ea typeface="+mn-lt"/>
                          <a:cs typeface="+mn-lt"/>
                        </a:rPr>
                        <a:t> (list of go-to experts for support).</a:t>
                      </a:r>
                    </a:p>
                  </a:txBody>
                  <a:tcPr marL="50793" marR="50793" marT="50793" marB="50793" anchor="ctr"/>
                </a:tc>
                <a:extLst>
                  <a:ext uri="{0D108BD9-81ED-4DB2-BD59-A6C34878D82A}">
                    <a16:rowId xmlns:a16="http://schemas.microsoft.com/office/drawing/2014/main" val="3772127168"/>
                  </a:ext>
                </a:extLst>
              </a:tr>
              <a:tr h="939678">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Monitor Usage &amp; Reinforce Adoption</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Track</a:t>
                      </a:r>
                      <a:r>
                        <a:rPr lang="en-US" sz="1100" dirty="0">
                          <a:effectLst/>
                          <a:latin typeface="+mn-lt"/>
                          <a:ea typeface="+mn-lt"/>
                          <a:cs typeface="+mn-lt"/>
                        </a:rPr>
                        <a:t> how often agents accept AI suggestions vs. ignoring them.</a:t>
                      </a:r>
                    </a:p>
                    <a:p>
                      <a:pPr marL="171450" marR="0" indent="-171450" fontAlgn="t">
                        <a:buFont typeface="Arial" panose="020B0604020202020204" pitchFamily="34" charset="0"/>
                        <a:buChar char="•"/>
                      </a:pPr>
                      <a:r>
                        <a:rPr lang="en-US" sz="1100" b="1" dirty="0">
                          <a:effectLst/>
                          <a:latin typeface="+mn-lt"/>
                          <a:ea typeface="+mn-lt"/>
                          <a:cs typeface="+mn-lt"/>
                        </a:rPr>
                        <a:t>Survey</a:t>
                      </a:r>
                      <a:r>
                        <a:rPr lang="en-US" sz="1100" dirty="0">
                          <a:effectLst/>
                          <a:latin typeface="+mn-lt"/>
                          <a:ea typeface="+mn-lt"/>
                          <a:cs typeface="+mn-lt"/>
                        </a:rPr>
                        <a:t> agents monthly to see if suggestions are helpful, or if improvements are needed.</a:t>
                      </a:r>
                    </a:p>
                    <a:p>
                      <a:pPr marL="171450" marR="0" indent="-171450" fontAlgn="t">
                        <a:buFont typeface="Arial" panose="020B0604020202020204" pitchFamily="34" charset="0"/>
                        <a:buChar char="•"/>
                      </a:pPr>
                      <a:r>
                        <a:rPr lang="en-US" sz="1100" b="1" dirty="0">
                          <a:effectLst/>
                          <a:latin typeface="+mn-lt"/>
                          <a:ea typeface="+mn-lt"/>
                          <a:cs typeface="+mn-lt"/>
                        </a:rPr>
                        <a:t>Celebrate</a:t>
                      </a:r>
                      <a:r>
                        <a:rPr lang="en-US" sz="1100" dirty="0">
                          <a:effectLst/>
                          <a:latin typeface="+mn-lt"/>
                          <a:ea typeface="+mn-lt"/>
                          <a:cs typeface="+mn-lt"/>
                        </a:rPr>
                        <a:t> top adopters (“Power User of the Month”) in company-wide email, give small rewards.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Pulls usage stats from logs.</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Summarizes survey feedback.</a:t>
                      </a:r>
                    </a:p>
                    <a:p>
                      <a:pPr marL="171450" marR="0" indent="-171450" fontAlgn="t">
                        <a:buFont typeface="Arial" panose="020B0604020202020204" pitchFamily="34" charset="0"/>
                        <a:buChar char="•"/>
                      </a:pPr>
                      <a:r>
                        <a:rPr lang="en-US" sz="1100" b="1" dirty="0">
                          <a:effectLst/>
                          <a:latin typeface="+mn-lt"/>
                          <a:ea typeface="+mn-lt"/>
                          <a:cs typeface="+mn-lt"/>
                        </a:rPr>
                        <a:t>Team Leads</a:t>
                      </a:r>
                      <a:r>
                        <a:rPr lang="en-US" sz="1100" dirty="0">
                          <a:effectLst/>
                          <a:latin typeface="+mn-lt"/>
                          <a:ea typeface="+mn-lt"/>
                          <a:cs typeface="+mn-lt"/>
                        </a:rPr>
                        <a:t>: Reward top performers.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Usage Reports</a:t>
                      </a:r>
                      <a:r>
                        <a:rPr lang="en-US" sz="1100" dirty="0">
                          <a:effectLst/>
                          <a:latin typeface="+mn-lt"/>
                          <a:ea typeface="+mn-lt"/>
                          <a:cs typeface="+mn-lt"/>
                        </a:rPr>
                        <a:t> comparing top adopters vs. low adopters (impact on handle time).</a:t>
                      </a:r>
                    </a:p>
                    <a:p>
                      <a:pPr marL="171450" marR="0" indent="-171450" fontAlgn="t">
                        <a:buFont typeface="Arial" panose="020B0604020202020204" pitchFamily="34" charset="0"/>
                        <a:buChar char="•"/>
                      </a:pPr>
                      <a:r>
                        <a:rPr lang="en-US" sz="1100" b="1" dirty="0">
                          <a:effectLst/>
                          <a:latin typeface="+mn-lt"/>
                          <a:ea typeface="+mn-lt"/>
                          <a:cs typeface="+mn-lt"/>
                        </a:rPr>
                        <a:t>Recognition Emails</a:t>
                      </a:r>
                      <a:r>
                        <a:rPr lang="en-US" sz="1100" dirty="0">
                          <a:effectLst/>
                          <a:latin typeface="+mn-lt"/>
                          <a:ea typeface="+mn-lt"/>
                          <a:cs typeface="+mn-lt"/>
                        </a:rPr>
                        <a:t> highlighting success stories.</a:t>
                      </a:r>
                    </a:p>
                    <a:p>
                      <a:pPr marL="171450" marR="0" indent="-171450" fontAlgn="t">
                        <a:buFont typeface="Arial" panose="020B0604020202020204" pitchFamily="34" charset="0"/>
                        <a:buChar char="•"/>
                      </a:pPr>
                      <a:r>
                        <a:rPr lang="en-US" sz="1100" b="1" dirty="0">
                          <a:effectLst/>
                          <a:latin typeface="+mn-lt"/>
                          <a:ea typeface="+mn-lt"/>
                          <a:cs typeface="+mn-lt"/>
                        </a:rPr>
                        <a:t>Coaching Plans</a:t>
                      </a:r>
                      <a:r>
                        <a:rPr lang="en-US" sz="1100" dirty="0">
                          <a:effectLst/>
                          <a:latin typeface="+mn-lt"/>
                          <a:ea typeface="+mn-lt"/>
                          <a:cs typeface="+mn-lt"/>
                        </a:rPr>
                        <a:t> for under-adopters.</a:t>
                      </a:r>
                    </a:p>
                  </a:txBody>
                  <a:tcPr marL="50793" marR="50793" marT="50793" marB="50793" anchor="ctr"/>
                </a:tc>
                <a:extLst>
                  <a:ext uri="{0D108BD9-81ED-4DB2-BD59-A6C34878D82A}">
                    <a16:rowId xmlns:a16="http://schemas.microsoft.com/office/drawing/2014/main" val="2799322614"/>
                  </a:ext>
                </a:extLst>
              </a:tr>
              <a:tr h="1107296">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Continuous Improvement &amp; Long-Term Adoption</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Monthly</a:t>
                      </a:r>
                      <a:r>
                        <a:rPr lang="en-US" sz="1100" dirty="0">
                          <a:effectLst/>
                          <a:latin typeface="+mn-lt"/>
                          <a:ea typeface="+mn-lt"/>
                          <a:cs typeface="+mn-lt"/>
                        </a:rPr>
                        <a:t> usage review with leadership to ensure handle time improvement stays on track.</a:t>
                      </a:r>
                    </a:p>
                    <a:p>
                      <a:pPr marL="171450" marR="0" indent="-171450" fontAlgn="t">
                        <a:buFont typeface="Arial" panose="020B0604020202020204" pitchFamily="34" charset="0"/>
                        <a:buChar char="•"/>
                      </a:pPr>
                      <a:r>
                        <a:rPr lang="en-US" sz="1100" dirty="0">
                          <a:effectLst/>
                          <a:latin typeface="+mn-lt"/>
                          <a:ea typeface="+mn-lt"/>
                          <a:cs typeface="+mn-lt"/>
                        </a:rPr>
                        <a:t>Update AI prompts based on agent feedback (e.g. specialized macros for claim types).</a:t>
                      </a:r>
                    </a:p>
                    <a:p>
                      <a:pPr marL="171450" marR="0" indent="-171450" fontAlgn="t">
                        <a:buFont typeface="Arial" panose="020B0604020202020204" pitchFamily="34" charset="0"/>
                        <a:buChar char="•"/>
                      </a:pPr>
                      <a:r>
                        <a:rPr lang="en-US" sz="1100" b="1" dirty="0">
                          <a:effectLst/>
                          <a:latin typeface="+mn-lt"/>
                          <a:ea typeface="+mn-lt"/>
                          <a:cs typeface="+mn-lt"/>
                        </a:rPr>
                        <a:t>Refresh training</a:t>
                      </a:r>
                      <a:r>
                        <a:rPr lang="en-US" sz="1100" dirty="0">
                          <a:effectLst/>
                          <a:latin typeface="+mn-lt"/>
                          <a:ea typeface="+mn-lt"/>
                          <a:cs typeface="+mn-lt"/>
                        </a:rPr>
                        <a:t> if new features or workflows are introduced.</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Chairs monthly adoption reviews.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Implements updated AI features.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Monthly Adoption Review</a:t>
                      </a:r>
                      <a:r>
                        <a:rPr lang="en-US" sz="1100" dirty="0">
                          <a:effectLst/>
                          <a:latin typeface="+mn-lt"/>
                          <a:ea typeface="+mn-lt"/>
                          <a:cs typeface="+mn-lt"/>
                        </a:rPr>
                        <a:t> (metrics, next steps).</a:t>
                      </a:r>
                    </a:p>
                    <a:p>
                      <a:pPr marL="171450" marR="0" indent="-171450" fontAlgn="t">
                        <a:buFont typeface="Arial" panose="020B0604020202020204" pitchFamily="34" charset="0"/>
                        <a:buChar char="•"/>
                      </a:pPr>
                      <a:r>
                        <a:rPr lang="en-US" sz="1100" b="1" dirty="0">
                          <a:effectLst/>
                          <a:latin typeface="+mn-lt"/>
                          <a:ea typeface="+mn-lt"/>
                          <a:cs typeface="+mn-lt"/>
                        </a:rPr>
                        <a:t>Updated AI Tools</a:t>
                      </a:r>
                      <a:r>
                        <a:rPr lang="en-US" sz="1100" dirty="0">
                          <a:effectLst/>
                          <a:latin typeface="+mn-lt"/>
                          <a:ea typeface="+mn-lt"/>
                          <a:cs typeface="+mn-lt"/>
                        </a:rPr>
                        <a:t> (specialized macros, new functionality).</a:t>
                      </a:r>
                    </a:p>
                    <a:p>
                      <a:pPr marL="171450" marR="0" indent="-171450" fontAlgn="t">
                        <a:buFont typeface="Arial" panose="020B0604020202020204" pitchFamily="34" charset="0"/>
                        <a:buChar char="•"/>
                      </a:pPr>
                      <a:r>
                        <a:rPr lang="en-US" sz="1100" b="1" dirty="0">
                          <a:effectLst/>
                          <a:latin typeface="+mn-lt"/>
                          <a:ea typeface="+mn-lt"/>
                          <a:cs typeface="+mn-lt"/>
                        </a:rPr>
                        <a:t>Sustained or improved usage</a:t>
                      </a:r>
                      <a:r>
                        <a:rPr lang="en-US" sz="1100" dirty="0">
                          <a:effectLst/>
                          <a:latin typeface="+mn-lt"/>
                          <a:ea typeface="+mn-lt"/>
                          <a:cs typeface="+mn-lt"/>
                        </a:rPr>
                        <a:t> as new features roll out.</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3844786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827B8-C16C-B8E2-1036-9E72DE36B4E2}"/>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B34CE328-8150-CE04-BD62-853A2C1D58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5B005EA1-F2F3-CA13-F15A-4CA5B7F74B16}"/>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C537F147-8D82-B3D4-21BA-6167417F9060}"/>
              </a:ext>
            </a:extLst>
          </p:cNvPr>
          <p:cNvSpPr>
            <a:spLocks/>
          </p:cNvSpPr>
          <p:nvPr>
            <p:ph type="title"/>
          </p:nvPr>
        </p:nvSpPr>
        <p:spPr>
          <a:xfrm>
            <a:off x="403200" y="272593"/>
            <a:ext cx="9639538" cy="844229"/>
          </a:xfrm>
        </p:spPr>
        <p:txBody>
          <a:bodyPr/>
          <a:lstStyle/>
          <a:p>
            <a:r>
              <a:rPr lang="en-US" sz="3200" dirty="0">
                <a:solidFill>
                  <a:schemeClr val="accent1"/>
                </a:solidFill>
              </a:rPr>
              <a:t>4.1.2</a:t>
            </a:r>
            <a:r>
              <a:rPr lang="en-US" sz="3200" dirty="0"/>
              <a:t> Monitoring framework &amp; plan</a:t>
            </a:r>
          </a:p>
        </p:txBody>
      </p:sp>
      <p:sp>
        <p:nvSpPr>
          <p:cNvPr id="10" name="TextBox 9">
            <a:extLst>
              <a:ext uri="{FF2B5EF4-FFF2-40B4-BE49-F238E27FC236}">
                <a16:creationId xmlns:a16="http://schemas.microsoft.com/office/drawing/2014/main" id="{B384DD5E-4439-FC03-4E17-57676EBA5CAC}"/>
              </a:ext>
            </a:extLst>
          </p:cNvPr>
          <p:cNvSpPr txBox="1">
            <a:spLocks/>
          </p:cNvSpPr>
          <p:nvPr/>
        </p:nvSpPr>
        <p:spPr>
          <a:xfrm>
            <a:off x="399015" y="827715"/>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Our post-production monitoring plan to ensure our solution performs and delivers as advertised is outlined below.</a:t>
            </a:r>
          </a:p>
        </p:txBody>
      </p:sp>
      <p:graphicFrame>
        <p:nvGraphicFramePr>
          <p:cNvPr id="3" name="Table 2">
            <a:extLst>
              <a:ext uri="{FF2B5EF4-FFF2-40B4-BE49-F238E27FC236}">
                <a16:creationId xmlns:a16="http://schemas.microsoft.com/office/drawing/2014/main" id="{F0043713-B804-09E2-CAA2-460595643A3D}"/>
              </a:ext>
            </a:extLst>
          </p:cNvPr>
          <p:cNvGraphicFramePr>
            <a:graphicFrameLocks/>
          </p:cNvGraphicFramePr>
          <p:nvPr>
            <p:extLst>
              <p:ext uri="{D42A27DB-BD31-4B8C-83A1-F6EECF244321}">
                <p14:modId xmlns:p14="http://schemas.microsoft.com/office/powerpoint/2010/main" val="2393932327"/>
              </p:ext>
            </p:extLst>
          </p:nvPr>
        </p:nvGraphicFramePr>
        <p:xfrm>
          <a:off x="259571" y="1480123"/>
          <a:ext cx="11505809" cy="4974588"/>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183526">
                  <a:extLst>
                    <a:ext uri="{9D8B030D-6E8A-4147-A177-3AD203B41FA5}">
                      <a16:colId xmlns:a16="http://schemas.microsoft.com/office/drawing/2014/main" val="1610025414"/>
                    </a:ext>
                  </a:extLst>
                </a:gridCol>
                <a:gridCol w="2258274">
                  <a:extLst>
                    <a:ext uri="{9D8B030D-6E8A-4147-A177-3AD203B41FA5}">
                      <a16:colId xmlns:a16="http://schemas.microsoft.com/office/drawing/2014/main" val="573858552"/>
                    </a:ext>
                  </a:extLst>
                </a:gridCol>
                <a:gridCol w="3106345">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Monitoring Focus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1">
                        <a:lumMod val="75000"/>
                      </a:schemeClr>
                    </a:solidFill>
                  </a:tcPr>
                </a:tc>
                <a:extLst>
                  <a:ext uri="{0D108BD9-81ED-4DB2-BD59-A6C34878D82A}">
                    <a16:rowId xmlns:a16="http://schemas.microsoft.com/office/drawing/2014/main" val="3853553644"/>
                  </a:ext>
                </a:extLst>
              </a:tr>
              <a:tr h="1107296">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Define Monitoring Objectives &amp; Set Up Tools</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Top Metrics</a:t>
                      </a:r>
                      <a:r>
                        <a:rPr lang="en-US" sz="1100" dirty="0">
                          <a:effectLst/>
                          <a:latin typeface="+mn-lt"/>
                          <a:ea typeface="+mn-lt"/>
                          <a:cs typeface="+mn-lt"/>
                        </a:rPr>
                        <a:t>: Handle time, AI suggestion accuracy, agent satisfaction.</a:t>
                      </a:r>
                    </a:p>
                    <a:p>
                      <a:pPr marL="171450" marR="0" indent="-171450" fontAlgn="t">
                        <a:buFont typeface="Arial" panose="020B0604020202020204" pitchFamily="34" charset="0"/>
                        <a:buChar char="•"/>
                      </a:pPr>
                      <a:r>
                        <a:rPr lang="en-US" sz="1100" b="1" dirty="0">
                          <a:effectLst/>
                          <a:latin typeface="+mn-lt"/>
                          <a:ea typeface="+mn-lt"/>
                          <a:cs typeface="+mn-lt"/>
                        </a:rPr>
                        <a:t>Thresholds</a:t>
                      </a:r>
                      <a:r>
                        <a:rPr lang="en-US" sz="1100" dirty="0">
                          <a:effectLst/>
                          <a:latin typeface="+mn-lt"/>
                          <a:ea typeface="+mn-lt"/>
                          <a:cs typeface="+mn-lt"/>
                        </a:rPr>
                        <a:t>: If accuracy &lt;80% or handle time rises above 6 min, alert triggers.</a:t>
                      </a:r>
                    </a:p>
                    <a:p>
                      <a:pPr marL="171450" marR="0" indent="-171450" fontAlgn="t">
                        <a:buFont typeface="Arial" panose="020B0604020202020204" pitchFamily="34" charset="0"/>
                        <a:buChar char="•"/>
                      </a:pPr>
                      <a:r>
                        <a:rPr lang="en-US" sz="1100" b="1" dirty="0">
                          <a:effectLst/>
                          <a:latin typeface="+mn-lt"/>
                          <a:ea typeface="+mn-lt"/>
                          <a:cs typeface="+mn-lt"/>
                        </a:rPr>
                        <a:t>Dashboard</a:t>
                      </a:r>
                      <a:r>
                        <a:rPr lang="en-US" sz="1100" dirty="0">
                          <a:effectLst/>
                          <a:latin typeface="+mn-lt"/>
                          <a:ea typeface="+mn-lt"/>
                          <a:cs typeface="+mn-lt"/>
                        </a:rPr>
                        <a:t>: Real-time feed for call stats &amp; usage logs, updated daily.</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Aligns metrics with business goals.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Finalizes accuracy threshold.</a:t>
                      </a:r>
                    </a:p>
                    <a:p>
                      <a:pPr marL="171450" marR="0" indent="-171450" fontAlgn="t">
                        <a:buFont typeface="Arial" panose="020B0604020202020204" pitchFamily="34" charset="0"/>
                        <a:buChar char="•"/>
                      </a:pPr>
                      <a:r>
                        <a:rPr lang="en-US" sz="1100" b="1" dirty="0">
                          <a:effectLst/>
                          <a:latin typeface="+mn-lt"/>
                          <a:ea typeface="+mn-lt"/>
                          <a:cs typeface="+mn-lt"/>
                        </a:rPr>
                        <a:t>Data/IT Specialist</a:t>
                      </a:r>
                      <a:r>
                        <a:rPr lang="en-US" sz="1100" dirty="0">
                          <a:effectLst/>
                          <a:latin typeface="+mn-lt"/>
                          <a:ea typeface="+mn-lt"/>
                          <a:cs typeface="+mn-lt"/>
                        </a:rPr>
                        <a:t>: Configures pipeline &amp; BI tool.</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Monitoring Objectives Doc</a:t>
                      </a:r>
                      <a:r>
                        <a:rPr lang="en-US" sz="1100" dirty="0">
                          <a:effectLst/>
                          <a:latin typeface="+mn-lt"/>
                          <a:ea typeface="+mn-lt"/>
                          <a:cs typeface="+mn-lt"/>
                        </a:rPr>
                        <a:t> (“Maintain handle time &lt;5 min, min 80% accuracy, agent sat ≥ 7/10”).</a:t>
                      </a:r>
                    </a:p>
                    <a:p>
                      <a:pPr marL="171450" marR="0" indent="-171450" fontAlgn="t">
                        <a:buFont typeface="Arial" panose="020B0604020202020204" pitchFamily="34" charset="0"/>
                        <a:buChar char="•"/>
                      </a:pPr>
                      <a:r>
                        <a:rPr lang="en-US" sz="1100" b="1" dirty="0">
                          <a:effectLst/>
                          <a:latin typeface="+mn-lt"/>
                          <a:ea typeface="+mn-lt"/>
                          <a:cs typeface="+mn-lt"/>
                        </a:rPr>
                        <a:t>Dashboard</a:t>
                      </a:r>
                      <a:r>
                        <a:rPr lang="en-US" sz="1100" dirty="0">
                          <a:effectLst/>
                          <a:latin typeface="+mn-lt"/>
                          <a:ea typeface="+mn-lt"/>
                          <a:cs typeface="+mn-lt"/>
                        </a:rPr>
                        <a:t> (daily refresh on handle time, usage, accuracy).</a:t>
                      </a:r>
                    </a:p>
                    <a:p>
                      <a:pPr marL="171450" marR="0" indent="-171450" fontAlgn="t">
                        <a:buFont typeface="Arial" panose="020B0604020202020204" pitchFamily="34" charset="0"/>
                        <a:buChar char="•"/>
                      </a:pPr>
                      <a:r>
                        <a:rPr lang="en-US" sz="1100" b="1" dirty="0">
                          <a:effectLst/>
                          <a:latin typeface="+mn-lt"/>
                          <a:ea typeface="+mn-lt"/>
                          <a:cs typeface="+mn-lt"/>
                        </a:rPr>
                        <a:t>Alerts</a:t>
                      </a:r>
                      <a:r>
                        <a:rPr lang="en-US" sz="1100" dirty="0">
                          <a:effectLst/>
                          <a:latin typeface="+mn-lt"/>
                          <a:ea typeface="+mn-lt"/>
                          <a:cs typeface="+mn-lt"/>
                        </a:rPr>
                        <a:t> (Slack/email on threshold breach).</a:t>
                      </a:r>
                    </a:p>
                  </a:txBody>
                  <a:tcPr marL="50793" marR="50793" marT="50793" marB="50793" anchor="ctr"/>
                </a:tc>
                <a:extLst>
                  <a:ext uri="{0D108BD9-81ED-4DB2-BD59-A6C34878D82A}">
                    <a16:rowId xmlns:a16="http://schemas.microsoft.com/office/drawing/2014/main" val="3690127680"/>
                  </a:ext>
                </a:extLst>
              </a:tr>
              <a:tr h="772059">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Performance &amp; Feedback Tracking</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Review daily</a:t>
                      </a:r>
                      <a:r>
                        <a:rPr lang="en-US" sz="1100" dirty="0">
                          <a:effectLst/>
                          <a:latin typeface="+mn-lt"/>
                          <a:ea typeface="+mn-lt"/>
                          <a:cs typeface="+mn-lt"/>
                        </a:rPr>
                        <a:t> handle time &amp; accuracy metrics.</a:t>
                      </a:r>
                    </a:p>
                    <a:p>
                      <a:pPr marL="171450" marR="0" indent="-171450" fontAlgn="t">
                        <a:buFont typeface="Arial" panose="020B0604020202020204" pitchFamily="34" charset="0"/>
                        <a:buChar char="•"/>
                      </a:pPr>
                      <a:r>
                        <a:rPr lang="en-US" sz="1100" b="1" dirty="0">
                          <a:effectLst/>
                          <a:latin typeface="+mn-lt"/>
                          <a:ea typeface="+mn-lt"/>
                          <a:cs typeface="+mn-lt"/>
                        </a:rPr>
                        <a:t>Spot anomalies</a:t>
                      </a:r>
                      <a:r>
                        <a:rPr lang="en-US" sz="1100" dirty="0">
                          <a:effectLst/>
                          <a:latin typeface="+mn-lt"/>
                          <a:ea typeface="+mn-lt"/>
                          <a:cs typeface="+mn-lt"/>
                        </a:rPr>
                        <a:t> (accuracy dips to 70%, handle times spike). Investigate root causes quickly.</a:t>
                      </a:r>
                    </a:p>
                    <a:p>
                      <a:pPr marL="171450" marR="0" indent="-171450" fontAlgn="t">
                        <a:buFont typeface="Arial" panose="020B0604020202020204" pitchFamily="34" charset="0"/>
                        <a:buChar char="•"/>
                      </a:pPr>
                      <a:r>
                        <a:rPr lang="en-US" sz="1100" b="1" dirty="0">
                          <a:effectLst/>
                          <a:latin typeface="+mn-lt"/>
                          <a:ea typeface="+mn-lt"/>
                          <a:cs typeface="+mn-lt"/>
                        </a:rPr>
                        <a:t>Collect agent feedback</a:t>
                      </a:r>
                      <a:r>
                        <a:rPr lang="en-US" sz="1100" dirty="0">
                          <a:effectLst/>
                          <a:latin typeface="+mn-lt"/>
                          <a:ea typeface="+mn-lt"/>
                          <a:cs typeface="+mn-lt"/>
                        </a:rPr>
                        <a:t> via weekly Slack poll or short satisfaction pulse.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Support Team / Monitoring Lead</a:t>
                      </a:r>
                      <a:r>
                        <a:rPr lang="en-US" sz="1100" dirty="0">
                          <a:effectLst/>
                          <a:latin typeface="+mn-lt"/>
                          <a:ea typeface="+mn-lt"/>
                          <a:cs typeface="+mn-lt"/>
                        </a:rPr>
                        <a:t>: Checks dashboard, logs anomalies.</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Reviews feedback weekly.</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Performance Reports</a:t>
                      </a:r>
                      <a:r>
                        <a:rPr lang="en-US" sz="1100" dirty="0">
                          <a:effectLst/>
                          <a:latin typeface="+mn-lt"/>
                          <a:ea typeface="+mn-lt"/>
                          <a:cs typeface="+mn-lt"/>
                        </a:rPr>
                        <a:t>: daily/weekly snapshot of handle time, accuracy, usage, outliers.</a:t>
                      </a:r>
                    </a:p>
                    <a:p>
                      <a:pPr marL="171450" marR="0" indent="-171450" fontAlgn="t">
                        <a:buFont typeface="Arial" panose="020B0604020202020204" pitchFamily="34" charset="0"/>
                        <a:buChar char="•"/>
                      </a:pPr>
                      <a:r>
                        <a:rPr lang="en-US" sz="1100" b="1" dirty="0">
                          <a:effectLst/>
                          <a:latin typeface="+mn-lt"/>
                          <a:ea typeface="+mn-lt"/>
                          <a:cs typeface="+mn-lt"/>
                        </a:rPr>
                        <a:t>Feedback Summaries</a:t>
                      </a:r>
                      <a:r>
                        <a:rPr lang="en-US" sz="1100" dirty="0">
                          <a:effectLst/>
                          <a:latin typeface="+mn-lt"/>
                          <a:ea typeface="+mn-lt"/>
                          <a:cs typeface="+mn-lt"/>
                        </a:rPr>
                        <a:t>: Slack poll results, top user concerns or improvement suggestions.</a:t>
                      </a:r>
                    </a:p>
                  </a:txBody>
                  <a:tcPr marL="50793" marR="50793" marT="50793" marB="50793" anchor="ctr"/>
                </a:tc>
                <a:extLst>
                  <a:ext uri="{0D108BD9-81ED-4DB2-BD59-A6C34878D82A}">
                    <a16:rowId xmlns:a16="http://schemas.microsoft.com/office/drawing/2014/main" val="3399800088"/>
                  </a:ext>
                </a:extLst>
              </a:tr>
              <a:tr h="772059">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Data Drift &amp; Bias Monitoring</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Compare</a:t>
                      </a:r>
                      <a:r>
                        <a:rPr lang="en-US" sz="1100" dirty="0">
                          <a:effectLst/>
                          <a:latin typeface="+mn-lt"/>
                          <a:ea typeface="+mn-lt"/>
                          <a:cs typeface="+mn-lt"/>
                        </a:rPr>
                        <a:t> new call types or claim patterns monthly to the training data distribution.</a:t>
                      </a:r>
                    </a:p>
                    <a:p>
                      <a:pPr marL="171450" marR="0" indent="-171450" fontAlgn="t">
                        <a:buFont typeface="Arial" panose="020B0604020202020204" pitchFamily="34" charset="0"/>
                        <a:buChar char="•"/>
                      </a:pPr>
                      <a:r>
                        <a:rPr lang="en-US" sz="1100" b="1" dirty="0">
                          <a:effectLst/>
                          <a:latin typeface="+mn-lt"/>
                          <a:ea typeface="+mn-lt"/>
                          <a:cs typeface="+mn-lt"/>
                        </a:rPr>
                        <a:t>Conduct</a:t>
                      </a:r>
                      <a:r>
                        <a:rPr lang="en-US" sz="1100" dirty="0">
                          <a:effectLst/>
                          <a:latin typeface="+mn-lt"/>
                          <a:ea typeface="+mn-lt"/>
                          <a:cs typeface="+mn-lt"/>
                        </a:rPr>
                        <a:t> a bias audit each quarter to see if certain claim types or demographics receive systematically different recommendations.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Analyzes drift &amp; biases.</a:t>
                      </a:r>
                    </a:p>
                    <a:p>
                      <a:pPr marL="171450" marR="0" indent="-171450" fontAlgn="t">
                        <a:buFont typeface="Arial" panose="020B0604020202020204" pitchFamily="34" charset="0"/>
                        <a:buChar char="•"/>
                      </a:pPr>
                      <a:r>
                        <a:rPr lang="en-US" sz="1100" b="1" dirty="0">
                          <a:effectLst/>
                          <a:latin typeface="+mn-lt"/>
                          <a:ea typeface="+mn-lt"/>
                          <a:cs typeface="+mn-lt"/>
                        </a:rPr>
                        <a:t>Compliance Officer</a:t>
                      </a:r>
                      <a:r>
                        <a:rPr lang="en-US" sz="1100" dirty="0">
                          <a:effectLst/>
                          <a:latin typeface="+mn-lt"/>
                          <a:ea typeface="+mn-lt"/>
                          <a:cs typeface="+mn-lt"/>
                        </a:rPr>
                        <a:t> (if needed): Checks fairness or legal issues.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Monthly Drift Analysis</a:t>
                      </a:r>
                      <a:r>
                        <a:rPr lang="en-US" sz="1100" dirty="0">
                          <a:effectLst/>
                          <a:latin typeface="+mn-lt"/>
                          <a:ea typeface="+mn-lt"/>
                          <a:cs typeface="+mn-lt"/>
                        </a:rPr>
                        <a:t> indicating if data distribution changed &gt;20% from baseline.</a:t>
                      </a:r>
                    </a:p>
                    <a:p>
                      <a:pPr marL="171450" marR="0" indent="-171450" fontAlgn="t">
                        <a:buFont typeface="Arial" panose="020B0604020202020204" pitchFamily="34" charset="0"/>
                        <a:buChar char="•"/>
                      </a:pPr>
                      <a:r>
                        <a:rPr lang="en-US" sz="1100" b="1" dirty="0">
                          <a:effectLst/>
                          <a:latin typeface="+mn-lt"/>
                          <a:ea typeface="+mn-lt"/>
                          <a:cs typeface="+mn-lt"/>
                        </a:rPr>
                        <a:t>Quarterly Bias Audit</a:t>
                      </a:r>
                      <a:r>
                        <a:rPr lang="en-US" sz="1100" dirty="0">
                          <a:effectLst/>
                          <a:latin typeface="+mn-lt"/>
                          <a:ea typeface="+mn-lt"/>
                          <a:cs typeface="+mn-lt"/>
                        </a:rPr>
                        <a:t> to ensure no harmful or unfair patterns.</a:t>
                      </a:r>
                    </a:p>
                  </a:txBody>
                  <a:tcPr marL="50793" marR="50793" marT="50793" marB="50793" anchor="ctr"/>
                </a:tc>
                <a:extLst>
                  <a:ext uri="{0D108BD9-81ED-4DB2-BD59-A6C34878D82A}">
                    <a16:rowId xmlns:a16="http://schemas.microsoft.com/office/drawing/2014/main" val="3772127168"/>
                  </a:ext>
                </a:extLst>
              </a:tr>
              <a:tr h="939678">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Incident &amp; Issue Resolution</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Define severity</a:t>
                      </a:r>
                      <a:r>
                        <a:rPr lang="en-US" sz="1100" dirty="0">
                          <a:effectLst/>
                          <a:latin typeface="+mn-lt"/>
                          <a:ea typeface="+mn-lt"/>
                          <a:cs typeface="+mn-lt"/>
                        </a:rPr>
                        <a:t>: P1 = major outage, P2 = partial disruption, P3 = minor issue.</a:t>
                      </a:r>
                    </a:p>
                    <a:p>
                      <a:pPr marL="171450" marR="0" indent="-171450" fontAlgn="t">
                        <a:buFont typeface="Arial" panose="020B0604020202020204" pitchFamily="34" charset="0"/>
                        <a:buChar char="•"/>
                      </a:pPr>
                      <a:r>
                        <a:rPr lang="en-US" sz="1100" b="1" dirty="0">
                          <a:effectLst/>
                          <a:latin typeface="+mn-lt"/>
                          <a:ea typeface="+mn-lt"/>
                          <a:cs typeface="+mn-lt"/>
                        </a:rPr>
                        <a:t>Document</a:t>
                      </a:r>
                      <a:r>
                        <a:rPr lang="en-US" sz="1100" dirty="0">
                          <a:effectLst/>
                          <a:latin typeface="+mn-lt"/>
                          <a:ea typeface="+mn-lt"/>
                          <a:cs typeface="+mn-lt"/>
                        </a:rPr>
                        <a:t> who escalates to whom and expected response times (support → AI/ML engineer → compliance).</a:t>
                      </a:r>
                    </a:p>
                    <a:p>
                      <a:pPr marL="171450" marR="0" indent="-171450" fontAlgn="t">
                        <a:buFont typeface="Arial" panose="020B0604020202020204" pitchFamily="34" charset="0"/>
                        <a:buChar char="•"/>
                      </a:pPr>
                      <a:r>
                        <a:rPr lang="en-US" sz="1100" dirty="0">
                          <a:effectLst/>
                          <a:latin typeface="+mn-lt"/>
                          <a:ea typeface="+mn-lt"/>
                          <a:cs typeface="+mn-lt"/>
                        </a:rPr>
                        <a:t>Keep an </a:t>
                      </a:r>
                      <a:r>
                        <a:rPr lang="en-US" sz="1100" b="1" dirty="0">
                          <a:effectLst/>
                          <a:latin typeface="+mn-lt"/>
                          <a:ea typeface="+mn-lt"/>
                          <a:cs typeface="+mn-lt"/>
                        </a:rPr>
                        <a:t>Incident Log</a:t>
                      </a:r>
                      <a:r>
                        <a:rPr lang="en-US" sz="1100" dirty="0">
                          <a:effectLst/>
                          <a:latin typeface="+mn-lt"/>
                          <a:ea typeface="+mn-lt"/>
                          <a:cs typeface="+mn-lt"/>
                        </a:rPr>
                        <a:t> for root-cause analysis.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Support Team</a:t>
                      </a:r>
                      <a:r>
                        <a:rPr lang="en-US" sz="1100" dirty="0">
                          <a:effectLst/>
                          <a:latin typeface="+mn-lt"/>
                          <a:ea typeface="+mn-lt"/>
                          <a:cs typeface="+mn-lt"/>
                        </a:rPr>
                        <a:t>: Handles initial tickets.</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Fixes model or pipeline issues.</a:t>
                      </a:r>
                    </a:p>
                    <a:p>
                      <a:pPr marL="171450" marR="0" indent="-171450" fontAlgn="t">
                        <a:buFont typeface="Arial" panose="020B0604020202020204" pitchFamily="34" charset="0"/>
                        <a:buChar char="•"/>
                      </a:pPr>
                      <a:r>
                        <a:rPr lang="en-US" sz="1100" b="1" dirty="0">
                          <a:effectLst/>
                          <a:latin typeface="+mn-lt"/>
                          <a:ea typeface="+mn-lt"/>
                          <a:cs typeface="+mn-lt"/>
                        </a:rPr>
                        <a:t>Compliance</a:t>
                      </a:r>
                      <a:r>
                        <a:rPr lang="en-US" sz="1100" dirty="0">
                          <a:effectLst/>
                          <a:latin typeface="+mn-lt"/>
                          <a:ea typeface="+mn-lt"/>
                          <a:cs typeface="+mn-lt"/>
                        </a:rPr>
                        <a:t>: Oversees data breaches.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Incident Logs</a:t>
                      </a:r>
                      <a:r>
                        <a:rPr lang="en-US" sz="1100" dirty="0">
                          <a:effectLst/>
                          <a:latin typeface="+mn-lt"/>
                          <a:ea typeface="+mn-lt"/>
                          <a:cs typeface="+mn-lt"/>
                        </a:rPr>
                        <a:t> with root-cause analysis and resolution timeframe.</a:t>
                      </a:r>
                    </a:p>
                    <a:p>
                      <a:pPr marL="171450" marR="0" indent="-171450" fontAlgn="t">
                        <a:buFont typeface="Arial" panose="020B0604020202020204" pitchFamily="34" charset="0"/>
                        <a:buChar char="•"/>
                      </a:pPr>
                      <a:r>
                        <a:rPr lang="en-US" sz="1100" b="1" dirty="0">
                          <a:effectLst/>
                          <a:latin typeface="+mn-lt"/>
                          <a:ea typeface="+mn-lt"/>
                          <a:cs typeface="+mn-lt"/>
                        </a:rPr>
                        <a:t>Escalation Matrix</a:t>
                      </a:r>
                      <a:r>
                        <a:rPr lang="en-US" sz="1100" dirty="0">
                          <a:effectLst/>
                          <a:latin typeface="+mn-lt"/>
                          <a:ea typeface="+mn-lt"/>
                          <a:cs typeface="+mn-lt"/>
                        </a:rPr>
                        <a:t> posted internally, clarifying contact points and SLAs.</a:t>
                      </a:r>
                    </a:p>
                  </a:txBody>
                  <a:tcPr marL="50793" marR="50793" marT="50793" marB="50793" anchor="ctr"/>
                </a:tc>
                <a:extLst>
                  <a:ext uri="{0D108BD9-81ED-4DB2-BD59-A6C34878D82A}">
                    <a16:rowId xmlns:a16="http://schemas.microsoft.com/office/drawing/2014/main" val="2799322614"/>
                  </a:ext>
                </a:extLst>
              </a:tr>
              <a:tr h="939678">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Retraining &amp; Continuous Improvement</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Retrain model</a:t>
                      </a:r>
                      <a:r>
                        <a:rPr lang="en-US" sz="1100" dirty="0">
                          <a:effectLst/>
                          <a:latin typeface="+mn-lt"/>
                          <a:ea typeface="+mn-lt"/>
                          <a:cs typeface="+mn-lt"/>
                        </a:rPr>
                        <a:t> every 3 months or if accuracy stays &lt;75% for 2 consecutive weeks.</a:t>
                      </a:r>
                    </a:p>
                    <a:p>
                      <a:pPr marL="171450" marR="0" indent="-171450" fontAlgn="t">
                        <a:buFont typeface="Arial" panose="020B0604020202020204" pitchFamily="34" charset="0"/>
                        <a:buChar char="•"/>
                      </a:pPr>
                      <a:r>
                        <a:rPr lang="en-US" sz="1100" b="1" dirty="0">
                          <a:effectLst/>
                          <a:latin typeface="+mn-lt"/>
                          <a:ea typeface="+mn-lt"/>
                          <a:cs typeface="+mn-lt"/>
                        </a:rPr>
                        <a:t>Refine</a:t>
                      </a:r>
                      <a:r>
                        <a:rPr lang="en-US" sz="1100" dirty="0">
                          <a:effectLst/>
                          <a:latin typeface="+mn-lt"/>
                          <a:ea typeface="+mn-lt"/>
                          <a:cs typeface="+mn-lt"/>
                        </a:rPr>
                        <a:t> knowledge base, add new macros for emerging call topics from user feedback.</a:t>
                      </a:r>
                    </a:p>
                    <a:p>
                      <a:pPr marL="171450" marR="0" indent="-171450" fontAlgn="t">
                        <a:buFont typeface="Arial" panose="020B0604020202020204" pitchFamily="34" charset="0"/>
                        <a:buChar char="•"/>
                      </a:pPr>
                      <a:r>
                        <a:rPr lang="en-US" sz="1100" b="1" dirty="0">
                          <a:effectLst/>
                          <a:latin typeface="+mn-lt"/>
                          <a:ea typeface="+mn-lt"/>
                          <a:cs typeface="+mn-lt"/>
                        </a:rPr>
                        <a:t>Update</a:t>
                      </a:r>
                      <a:r>
                        <a:rPr lang="en-US" sz="1100" dirty="0">
                          <a:effectLst/>
                          <a:latin typeface="+mn-lt"/>
                          <a:ea typeface="+mn-lt"/>
                          <a:cs typeface="+mn-lt"/>
                        </a:rPr>
                        <a:t> dashboards if new metrics or features are introduced.</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Oversees retraining cycles.</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Manages feedback backlog, prioritizes new features.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Retraining Plan</a:t>
                      </a:r>
                      <a:r>
                        <a:rPr lang="en-US" sz="1100" dirty="0">
                          <a:effectLst/>
                          <a:latin typeface="+mn-lt"/>
                          <a:ea typeface="+mn-lt"/>
                          <a:cs typeface="+mn-lt"/>
                        </a:rPr>
                        <a:t> (quarterly or performance-based triggers).</a:t>
                      </a:r>
                    </a:p>
                    <a:p>
                      <a:pPr marL="171450" marR="0" indent="-171450" fontAlgn="t">
                        <a:buFont typeface="Arial" panose="020B0604020202020204" pitchFamily="34" charset="0"/>
                        <a:buChar char="•"/>
                      </a:pPr>
                      <a:r>
                        <a:rPr lang="en-US" sz="1100" b="1" dirty="0">
                          <a:effectLst/>
                          <a:latin typeface="+mn-lt"/>
                          <a:ea typeface="+mn-lt"/>
                          <a:cs typeface="+mn-lt"/>
                        </a:rPr>
                        <a:t>Updated AI Features</a:t>
                      </a:r>
                      <a:r>
                        <a:rPr lang="en-US" sz="1100" dirty="0">
                          <a:effectLst/>
                          <a:latin typeface="+mn-lt"/>
                          <a:ea typeface="+mn-lt"/>
                          <a:cs typeface="+mn-lt"/>
                        </a:rPr>
                        <a:t> (extra macros for new call types).</a:t>
                      </a:r>
                    </a:p>
                    <a:p>
                      <a:pPr marL="171450" marR="0" indent="-171450" fontAlgn="t">
                        <a:buFont typeface="Arial" panose="020B0604020202020204" pitchFamily="34" charset="0"/>
                        <a:buChar char="•"/>
                      </a:pPr>
                      <a:r>
                        <a:rPr lang="en-US" sz="1100" b="1" dirty="0">
                          <a:effectLst/>
                          <a:latin typeface="+mn-lt"/>
                          <a:ea typeface="+mn-lt"/>
                          <a:cs typeface="+mn-lt"/>
                        </a:rPr>
                        <a:t>Enhanced Dashboard</a:t>
                      </a:r>
                      <a:r>
                        <a:rPr lang="en-US" sz="1100" dirty="0">
                          <a:effectLst/>
                          <a:latin typeface="+mn-lt"/>
                          <a:ea typeface="+mn-lt"/>
                          <a:cs typeface="+mn-lt"/>
                        </a:rPr>
                        <a:t> if new metrics need monitoring (e.g. advanced NLP usage).</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155992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A9C66-5531-1FF4-7A59-B807022AB9DF}"/>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F3328C2B-BC86-A3C5-CFAD-7EE1D8328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507E288B-4705-E65A-7C13-550A59FD4694}"/>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393831FA-05B0-1397-9A70-877B7C48F23A}"/>
              </a:ext>
            </a:extLst>
          </p:cNvPr>
          <p:cNvSpPr>
            <a:spLocks/>
          </p:cNvSpPr>
          <p:nvPr>
            <p:ph type="title"/>
          </p:nvPr>
        </p:nvSpPr>
        <p:spPr>
          <a:xfrm>
            <a:off x="403200" y="272593"/>
            <a:ext cx="9789685" cy="844229"/>
          </a:xfrm>
        </p:spPr>
        <p:txBody>
          <a:bodyPr/>
          <a:lstStyle/>
          <a:p>
            <a:r>
              <a:rPr lang="en-US" sz="3200" dirty="0">
                <a:solidFill>
                  <a:schemeClr val="accent1"/>
                </a:solidFill>
              </a:rPr>
              <a:t>4.1.3</a:t>
            </a:r>
            <a:r>
              <a:rPr lang="en-US" sz="3200" dirty="0"/>
              <a:t> Continuous improvement plan</a:t>
            </a:r>
          </a:p>
        </p:txBody>
      </p:sp>
      <p:sp>
        <p:nvSpPr>
          <p:cNvPr id="10" name="TextBox 9">
            <a:extLst>
              <a:ext uri="{FF2B5EF4-FFF2-40B4-BE49-F238E27FC236}">
                <a16:creationId xmlns:a16="http://schemas.microsoft.com/office/drawing/2014/main" id="{27413F1D-80C4-BE04-86BB-C64759A89042}"/>
              </a:ext>
            </a:extLst>
          </p:cNvPr>
          <p:cNvSpPr txBox="1">
            <a:spLocks/>
          </p:cNvSpPr>
          <p:nvPr/>
        </p:nvSpPr>
        <p:spPr>
          <a:xfrm>
            <a:off x="399015" y="827715"/>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The following outlines a framework to capture feature improvements and enhancements in future versions.</a:t>
            </a:r>
          </a:p>
        </p:txBody>
      </p:sp>
      <p:graphicFrame>
        <p:nvGraphicFramePr>
          <p:cNvPr id="3" name="Table 2">
            <a:extLst>
              <a:ext uri="{FF2B5EF4-FFF2-40B4-BE49-F238E27FC236}">
                <a16:creationId xmlns:a16="http://schemas.microsoft.com/office/drawing/2014/main" id="{C241C0D3-DDA0-44A8-C9C1-10AC4985746E}"/>
              </a:ext>
            </a:extLst>
          </p:cNvPr>
          <p:cNvGraphicFramePr>
            <a:graphicFrameLocks/>
          </p:cNvGraphicFramePr>
          <p:nvPr>
            <p:extLst>
              <p:ext uri="{D42A27DB-BD31-4B8C-83A1-F6EECF244321}">
                <p14:modId xmlns:p14="http://schemas.microsoft.com/office/powerpoint/2010/main" val="1305356222"/>
              </p:ext>
            </p:extLst>
          </p:nvPr>
        </p:nvGraphicFramePr>
        <p:xfrm>
          <a:off x="259571" y="1480123"/>
          <a:ext cx="11505809" cy="4806948"/>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183526">
                  <a:extLst>
                    <a:ext uri="{9D8B030D-6E8A-4147-A177-3AD203B41FA5}">
                      <a16:colId xmlns:a16="http://schemas.microsoft.com/office/drawing/2014/main" val="1610025414"/>
                    </a:ext>
                  </a:extLst>
                </a:gridCol>
                <a:gridCol w="2258274">
                  <a:extLst>
                    <a:ext uri="{9D8B030D-6E8A-4147-A177-3AD203B41FA5}">
                      <a16:colId xmlns:a16="http://schemas.microsoft.com/office/drawing/2014/main" val="573858552"/>
                    </a:ext>
                  </a:extLst>
                </a:gridCol>
                <a:gridCol w="3106345">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Focus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1">
                        <a:lumMod val="75000"/>
                      </a:schemeClr>
                    </a:solidFill>
                  </a:tcPr>
                </a:tc>
                <a:extLst>
                  <a:ext uri="{0D108BD9-81ED-4DB2-BD59-A6C34878D82A}">
                    <a16:rowId xmlns:a16="http://schemas.microsoft.com/office/drawing/2014/main" val="3853553644"/>
                  </a:ext>
                </a:extLst>
              </a:tr>
              <a:tr h="1107296">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Set Review Cadence &amp; Gather Data</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Monthly review</a:t>
                      </a:r>
                      <a:r>
                        <a:rPr lang="en-US" sz="1100" dirty="0">
                          <a:effectLst/>
                          <a:latin typeface="+mn-lt"/>
                          <a:ea typeface="+mn-lt"/>
                          <a:cs typeface="+mn-lt"/>
                        </a:rPr>
                        <a:t> with CX Lead, AI/ML Engineer, Team Leads, and Compliance rep.</a:t>
                      </a:r>
                    </a:p>
                    <a:p>
                      <a:pPr marL="171450" marR="0" indent="-171450" fontAlgn="t">
                        <a:buFont typeface="Arial" panose="020B0604020202020204" pitchFamily="34" charset="0"/>
                        <a:buChar char="•"/>
                      </a:pPr>
                      <a:r>
                        <a:rPr lang="en-US" sz="1100" b="1" dirty="0">
                          <a:effectLst/>
                          <a:latin typeface="+mn-lt"/>
                          <a:ea typeface="+mn-lt"/>
                          <a:cs typeface="+mn-lt"/>
                        </a:rPr>
                        <a:t>Collect KPI data: </a:t>
                      </a:r>
                      <a:r>
                        <a:rPr lang="en-US" sz="1100" dirty="0">
                          <a:effectLst/>
                          <a:latin typeface="+mn-lt"/>
                          <a:ea typeface="+mn-lt"/>
                          <a:cs typeface="+mn-lt"/>
                        </a:rPr>
                        <a:t>Handle time, AI usage rates, agent Slack feedback, helpdesk tickets.</a:t>
                      </a:r>
                    </a:p>
                    <a:p>
                      <a:pPr marL="171450" marR="0" indent="-171450" fontAlgn="t">
                        <a:buFont typeface="Arial" panose="020B0604020202020204" pitchFamily="34" charset="0"/>
                        <a:buChar char="•"/>
                      </a:pPr>
                      <a:r>
                        <a:rPr lang="en-US" sz="1100" dirty="0">
                          <a:effectLst/>
                          <a:latin typeface="+mn-lt"/>
                          <a:ea typeface="+mn-lt"/>
                          <a:cs typeface="+mn-lt"/>
                        </a:rPr>
                        <a:t>Summarize top 3 recurring agent requests (e.g. outdated knowledge base links).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Chairs monthly review.</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Organizes meeting, compiles data.</a:t>
                      </a:r>
                    </a:p>
                    <a:p>
                      <a:pPr marL="171450" marR="0" indent="-171450" fontAlgn="t">
                        <a:buFont typeface="Arial" panose="020B0604020202020204" pitchFamily="34" charset="0"/>
                        <a:buChar char="•"/>
                      </a:pPr>
                      <a:r>
                        <a:rPr lang="en-US" sz="1100" b="1" dirty="0">
                          <a:effectLst/>
                          <a:latin typeface="+mn-lt"/>
                          <a:ea typeface="+mn-lt"/>
                          <a:cs typeface="+mn-lt"/>
                        </a:rPr>
                        <a:t>Support Team</a:t>
                      </a:r>
                      <a:r>
                        <a:rPr lang="en-US" sz="1100" dirty="0">
                          <a:effectLst/>
                          <a:latin typeface="+mn-lt"/>
                          <a:ea typeface="+mn-lt"/>
                          <a:cs typeface="+mn-lt"/>
                        </a:rPr>
                        <a:t>: Provides usage logs and incidents.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Monthly Meeting Calendar</a:t>
                      </a:r>
                      <a:r>
                        <a:rPr lang="en-US" sz="1100" dirty="0">
                          <a:effectLst/>
                          <a:latin typeface="+mn-lt"/>
                          <a:ea typeface="+mn-lt"/>
                          <a:cs typeface="+mn-lt"/>
                        </a:rPr>
                        <a:t> (e.g. first Friday, 10 AM).</a:t>
                      </a:r>
                    </a:p>
                    <a:p>
                      <a:pPr marL="171450" marR="0" indent="-171450" fontAlgn="t">
                        <a:buFont typeface="Arial" panose="020B0604020202020204" pitchFamily="34" charset="0"/>
                        <a:buChar char="•"/>
                      </a:pPr>
                      <a:r>
                        <a:rPr lang="en-US" sz="1100" b="1" dirty="0">
                          <a:effectLst/>
                          <a:latin typeface="+mn-lt"/>
                          <a:ea typeface="+mn-lt"/>
                          <a:cs typeface="+mn-lt"/>
                        </a:rPr>
                        <a:t>Performance &amp; Feedback Report</a:t>
                      </a:r>
                      <a:r>
                        <a:rPr lang="en-US" sz="1100" dirty="0">
                          <a:effectLst/>
                          <a:latin typeface="+mn-lt"/>
                          <a:ea typeface="+mn-lt"/>
                          <a:cs typeface="+mn-lt"/>
                        </a:rPr>
                        <a:t> (avg handle time, usage rates, top agent complaints).</a:t>
                      </a:r>
                    </a:p>
                  </a:txBody>
                  <a:tcPr marL="50793" marR="50793" marT="50793" marB="50793" anchor="ctr"/>
                </a:tc>
                <a:extLst>
                  <a:ext uri="{0D108BD9-81ED-4DB2-BD59-A6C34878D82A}">
                    <a16:rowId xmlns:a16="http://schemas.microsoft.com/office/drawing/2014/main" val="3690127680"/>
                  </a:ext>
                </a:extLst>
              </a:tr>
              <a:tr h="772059">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Prioritize &amp; Plan Improvements</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dirty="0">
                          <a:effectLst/>
                          <a:latin typeface="+mn-lt"/>
                          <a:ea typeface="+mn-lt"/>
                          <a:cs typeface="+mn-lt"/>
                        </a:rPr>
                        <a:t>Add “Fix outdated KB links” (High Impact), “Add advanced sentiment detection” (Medium), “UI color tweak” (Low) to the backlog.</a:t>
                      </a:r>
                    </a:p>
                    <a:p>
                      <a:pPr marL="171450" marR="0" indent="-171450" fontAlgn="t">
                        <a:buFont typeface="Arial" panose="020B0604020202020204" pitchFamily="34" charset="0"/>
                        <a:buChar char="•"/>
                      </a:pPr>
                      <a:r>
                        <a:rPr lang="en-US" sz="1100" dirty="0">
                          <a:effectLst/>
                          <a:latin typeface="+mn-lt"/>
                          <a:ea typeface="+mn-lt"/>
                          <a:cs typeface="+mn-lt"/>
                        </a:rPr>
                        <a:t>Estimate dev effort, rank each item by ROI or user need.</a:t>
                      </a:r>
                    </a:p>
                    <a:p>
                      <a:pPr marL="171450" marR="0" indent="-171450" fontAlgn="t">
                        <a:buFont typeface="Arial" panose="020B0604020202020204" pitchFamily="34" charset="0"/>
                        <a:buChar char="•"/>
                      </a:pPr>
                      <a:r>
                        <a:rPr lang="en-US" sz="1100" dirty="0">
                          <a:effectLst/>
                          <a:latin typeface="+mn-lt"/>
                          <a:ea typeface="+mn-lt"/>
                          <a:cs typeface="+mn-lt"/>
                        </a:rPr>
                        <a:t>Plan tasks for next iteration.</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Estimates dev complexity.</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Evaluates business impact.</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Defines tasks.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Improvement Backlog</a:t>
                      </a:r>
                      <a:r>
                        <a:rPr lang="en-US" sz="1100" dirty="0">
                          <a:effectLst/>
                          <a:latin typeface="+mn-lt"/>
                          <a:ea typeface="+mn-lt"/>
                          <a:cs typeface="+mn-lt"/>
                        </a:rPr>
                        <a:t> with sorted list: (1) fix knowledge base mismatch, (2) investigate sentiment, (3) color scheme tweak.</a:t>
                      </a:r>
                    </a:p>
                    <a:p>
                      <a:pPr marL="171450" marR="0" indent="-171450" fontAlgn="t">
                        <a:buFont typeface="Arial" panose="020B0604020202020204" pitchFamily="34" charset="0"/>
                        <a:buChar char="•"/>
                      </a:pPr>
                      <a:r>
                        <a:rPr lang="en-US" sz="1100" b="1" dirty="0">
                          <a:effectLst/>
                          <a:latin typeface="+mn-lt"/>
                          <a:ea typeface="+mn-lt"/>
                          <a:cs typeface="+mn-lt"/>
                        </a:rPr>
                        <a:t>Update Plan</a:t>
                      </a:r>
                      <a:r>
                        <a:rPr lang="en-US" sz="1100" dirty="0">
                          <a:effectLst/>
                          <a:latin typeface="+mn-lt"/>
                          <a:ea typeface="+mn-lt"/>
                          <a:cs typeface="+mn-lt"/>
                        </a:rPr>
                        <a:t> with timeline, owners, resources.</a:t>
                      </a:r>
                    </a:p>
                  </a:txBody>
                  <a:tcPr marL="50793" marR="50793" marT="50793" marB="50793" anchor="ctr"/>
                </a:tc>
                <a:extLst>
                  <a:ext uri="{0D108BD9-81ED-4DB2-BD59-A6C34878D82A}">
                    <a16:rowId xmlns:a16="http://schemas.microsoft.com/office/drawing/2014/main" val="3399800088"/>
                  </a:ext>
                </a:extLst>
              </a:tr>
              <a:tr h="939678">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Execute &amp; Validate Changes</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Fix knowledge base mismatch</a:t>
                      </a:r>
                      <a:r>
                        <a:rPr lang="en-US" sz="1100" dirty="0">
                          <a:effectLst/>
                          <a:latin typeface="+mn-lt"/>
                          <a:ea typeface="+mn-lt"/>
                          <a:cs typeface="+mn-lt"/>
                        </a:rPr>
                        <a:t>: Gather new links, update AI reference, test in staging with real transcripts.</a:t>
                      </a:r>
                    </a:p>
                    <a:p>
                      <a:pPr marL="171450" marR="0" indent="-171450" fontAlgn="t">
                        <a:buFont typeface="Arial" panose="020B0604020202020204" pitchFamily="34" charset="0"/>
                        <a:buChar char="•"/>
                      </a:pPr>
                      <a:r>
                        <a:rPr lang="en-US" sz="1100" b="1" dirty="0">
                          <a:effectLst/>
                          <a:latin typeface="+mn-lt"/>
                          <a:ea typeface="+mn-lt"/>
                          <a:cs typeface="+mn-lt"/>
                        </a:rPr>
                        <a:t>Pilot</a:t>
                      </a:r>
                      <a:r>
                        <a:rPr lang="en-US" sz="1100" dirty="0">
                          <a:effectLst/>
                          <a:latin typeface="+mn-lt"/>
                          <a:ea typeface="+mn-lt"/>
                          <a:cs typeface="+mn-lt"/>
                        </a:rPr>
                        <a:t> changes with a small agent group for 3 days, measure handle time &amp; satisfaction vs. baseline.</a:t>
                      </a:r>
                    </a:p>
                    <a:p>
                      <a:pPr marL="171450" marR="0" indent="-171450" fontAlgn="t">
                        <a:buFont typeface="Arial" panose="020B0604020202020204" pitchFamily="34" charset="0"/>
                        <a:buChar char="•"/>
                      </a:pPr>
                      <a:r>
                        <a:rPr lang="en-US" sz="1100" dirty="0">
                          <a:effectLst/>
                          <a:latin typeface="+mn-lt"/>
                          <a:ea typeface="+mn-lt"/>
                          <a:cs typeface="+mn-lt"/>
                        </a:rPr>
                        <a:t>Revert if negative results.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Updates the model/system.</a:t>
                      </a:r>
                    </a:p>
                    <a:p>
                      <a:pPr marL="171450" marR="0" indent="-171450" fontAlgn="t">
                        <a:buFont typeface="Arial" panose="020B0604020202020204" pitchFamily="34" charset="0"/>
                        <a:buChar char="•"/>
                      </a:pPr>
                      <a:r>
                        <a:rPr lang="en-US" sz="1100" b="1" dirty="0">
                          <a:effectLst/>
                          <a:latin typeface="+mn-lt"/>
                          <a:ea typeface="+mn-lt"/>
                          <a:cs typeface="+mn-lt"/>
                        </a:rPr>
                        <a:t>QA Lead</a:t>
                      </a:r>
                      <a:r>
                        <a:rPr lang="en-US" sz="1100" dirty="0">
                          <a:effectLst/>
                          <a:latin typeface="+mn-lt"/>
                          <a:ea typeface="+mn-lt"/>
                          <a:cs typeface="+mn-lt"/>
                        </a:rPr>
                        <a:t>: Oversees pilot test.</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Approves final release.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Staging Verification</a:t>
                      </a:r>
                      <a:r>
                        <a:rPr lang="en-US" sz="1100" dirty="0">
                          <a:effectLst/>
                          <a:latin typeface="+mn-lt"/>
                          <a:ea typeface="+mn-lt"/>
                          <a:cs typeface="+mn-lt"/>
                        </a:rPr>
                        <a:t> (AI references tested).</a:t>
                      </a:r>
                    </a:p>
                    <a:p>
                      <a:pPr marL="171450" marR="0" indent="-171450" fontAlgn="t">
                        <a:buFont typeface="Arial" panose="020B0604020202020204" pitchFamily="34" charset="0"/>
                        <a:buChar char="•"/>
                      </a:pPr>
                      <a:r>
                        <a:rPr lang="en-US" sz="1100" b="1" dirty="0">
                          <a:effectLst/>
                          <a:latin typeface="+mn-lt"/>
                          <a:ea typeface="+mn-lt"/>
                          <a:cs typeface="+mn-lt"/>
                        </a:rPr>
                        <a:t>Pilot Results</a:t>
                      </a:r>
                      <a:r>
                        <a:rPr lang="en-US" sz="1100" dirty="0">
                          <a:effectLst/>
                          <a:latin typeface="+mn-lt"/>
                          <a:ea typeface="+mn-lt"/>
                          <a:cs typeface="+mn-lt"/>
                        </a:rPr>
                        <a:t> (handle time improved ~5%, agent satisfaction up 0.4 points).</a:t>
                      </a:r>
                    </a:p>
                  </a:txBody>
                  <a:tcPr marL="50793" marR="50793" marT="50793" marB="50793" anchor="ctr"/>
                </a:tc>
                <a:extLst>
                  <a:ext uri="{0D108BD9-81ED-4DB2-BD59-A6C34878D82A}">
                    <a16:rowId xmlns:a16="http://schemas.microsoft.com/office/drawing/2014/main" val="3772127168"/>
                  </a:ext>
                </a:extLst>
              </a:tr>
              <a:tr h="772059">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Release &amp; Communicate Enhancements</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Announce “Knowledge Base 2.0”</a:t>
                      </a:r>
                      <a:r>
                        <a:rPr lang="en-US" sz="1100" dirty="0">
                          <a:effectLst/>
                          <a:latin typeface="+mn-lt"/>
                          <a:ea typeface="+mn-lt"/>
                          <a:cs typeface="+mn-lt"/>
                        </a:rPr>
                        <a:t> to all agents, highlighting faster find times and ~5% reduction in handle time during the pilot.</a:t>
                      </a:r>
                    </a:p>
                    <a:p>
                      <a:pPr marL="171450" marR="0" indent="-171450" fontAlgn="t">
                        <a:buFont typeface="Arial" panose="020B0604020202020204" pitchFamily="34" charset="0"/>
                        <a:buChar char="•"/>
                      </a:pPr>
                      <a:r>
                        <a:rPr lang="en-US" sz="1100" dirty="0">
                          <a:effectLst/>
                          <a:latin typeface="+mn-lt"/>
                          <a:ea typeface="+mn-lt"/>
                          <a:cs typeface="+mn-lt"/>
                        </a:rPr>
                        <a:t>Send a short “What’s New” email or Slack post linking to updated documentation.</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Communications Lead</a:t>
                      </a:r>
                      <a:r>
                        <a:rPr lang="en-US" sz="1100" dirty="0">
                          <a:effectLst/>
                          <a:latin typeface="+mn-lt"/>
                          <a:ea typeface="+mn-lt"/>
                          <a:cs typeface="+mn-lt"/>
                        </a:rPr>
                        <a:t>: Crafts release notes.</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Presents improvements.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Release Notes</a:t>
                      </a:r>
                      <a:r>
                        <a:rPr lang="en-US" sz="1100" dirty="0">
                          <a:effectLst/>
                          <a:latin typeface="+mn-lt"/>
                          <a:ea typeface="+mn-lt"/>
                          <a:cs typeface="+mn-lt"/>
                        </a:rPr>
                        <a:t> (“Improved knowledge base links, 5% faster calls”).</a:t>
                      </a:r>
                    </a:p>
                    <a:p>
                      <a:pPr marL="171450" marR="0" indent="-171450" fontAlgn="t">
                        <a:buFont typeface="Arial" panose="020B0604020202020204" pitchFamily="34" charset="0"/>
                        <a:buChar char="•"/>
                      </a:pPr>
                      <a:r>
                        <a:rPr lang="en-US" sz="1100" b="1" dirty="0">
                          <a:effectLst/>
                          <a:latin typeface="+mn-lt"/>
                          <a:ea typeface="+mn-lt"/>
                          <a:cs typeface="+mn-lt"/>
                        </a:rPr>
                        <a:t>Performance Gains</a:t>
                      </a:r>
                      <a:r>
                        <a:rPr lang="en-US" sz="1100" dirty="0">
                          <a:effectLst/>
                          <a:latin typeface="+mn-lt"/>
                          <a:ea typeface="+mn-lt"/>
                          <a:cs typeface="+mn-lt"/>
                        </a:rPr>
                        <a:t>: shared in Slack or intranet, praising pilot group success.</a:t>
                      </a:r>
                    </a:p>
                  </a:txBody>
                  <a:tcPr marL="50793" marR="50793" marT="50793" marB="50793" anchor="ctr"/>
                </a:tc>
                <a:extLst>
                  <a:ext uri="{0D108BD9-81ED-4DB2-BD59-A6C34878D82A}">
                    <a16:rowId xmlns:a16="http://schemas.microsoft.com/office/drawing/2014/main" val="2799322614"/>
                  </a:ext>
                </a:extLst>
              </a:tr>
              <a:tr h="939678">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Document &amp; Repeat</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Log version history</a:t>
                      </a:r>
                      <a:r>
                        <a:rPr lang="en-US" sz="1100" dirty="0">
                          <a:effectLst/>
                          <a:latin typeface="+mn-lt"/>
                          <a:ea typeface="+mn-lt"/>
                          <a:cs typeface="+mn-lt"/>
                        </a:rPr>
                        <a:t> entry: “Updated KB references, tested with 10 agents, reduced handle time by 5%.”</a:t>
                      </a:r>
                    </a:p>
                    <a:p>
                      <a:pPr marL="171450" marR="0" indent="-171450" fontAlgn="t">
                        <a:buFont typeface="Arial" panose="020B0604020202020204" pitchFamily="34" charset="0"/>
                        <a:buChar char="•"/>
                      </a:pPr>
                      <a:r>
                        <a:rPr lang="en-US" sz="1100" b="1" dirty="0">
                          <a:effectLst/>
                          <a:latin typeface="+mn-lt"/>
                          <a:ea typeface="+mn-lt"/>
                          <a:cs typeface="+mn-lt"/>
                        </a:rPr>
                        <a:t>Revisit</a:t>
                      </a:r>
                      <a:r>
                        <a:rPr lang="en-US" sz="1100" dirty="0">
                          <a:effectLst/>
                          <a:latin typeface="+mn-lt"/>
                          <a:ea typeface="+mn-lt"/>
                          <a:cs typeface="+mn-lt"/>
                        </a:rPr>
                        <a:t> at next monthly review: confirm if improvement is holding, see if further tweaks needed.</a:t>
                      </a:r>
                    </a:p>
                    <a:p>
                      <a:pPr marL="171450" marR="0" indent="-171450" fontAlgn="t">
                        <a:buFont typeface="Arial" panose="020B0604020202020204" pitchFamily="34" charset="0"/>
                        <a:buChar char="•"/>
                      </a:pPr>
                      <a:r>
                        <a:rPr lang="en-US" sz="1100" dirty="0">
                          <a:effectLst/>
                          <a:latin typeface="+mn-lt"/>
                          <a:ea typeface="+mn-lt"/>
                          <a:cs typeface="+mn-lt"/>
                        </a:rPr>
                        <a:t>Continue cycle with next priority items (sentiment detection, UI).</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Maintains version control.</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Updates backlog for next cycle.</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Version History</a:t>
                      </a:r>
                      <a:r>
                        <a:rPr lang="en-US" sz="1100" dirty="0">
                          <a:effectLst/>
                          <a:latin typeface="+mn-lt"/>
                          <a:ea typeface="+mn-lt"/>
                          <a:cs typeface="+mn-lt"/>
                        </a:rPr>
                        <a:t> with change details and outcomes.</a:t>
                      </a:r>
                    </a:p>
                    <a:p>
                      <a:pPr marL="171450" marR="0" indent="-171450" fontAlgn="t">
                        <a:buFont typeface="Arial" panose="020B0604020202020204" pitchFamily="34" charset="0"/>
                        <a:buChar char="•"/>
                      </a:pPr>
                      <a:r>
                        <a:rPr lang="en-US" sz="1100" b="1" dirty="0">
                          <a:effectLst/>
                          <a:latin typeface="+mn-lt"/>
                          <a:ea typeface="+mn-lt"/>
                          <a:cs typeface="+mn-lt"/>
                        </a:rPr>
                        <a:t>Next Iteration Tasks</a:t>
                      </a:r>
                      <a:r>
                        <a:rPr lang="en-US" sz="1100" dirty="0">
                          <a:effectLst/>
                          <a:latin typeface="+mn-lt"/>
                          <a:ea typeface="+mn-lt"/>
                          <a:cs typeface="+mn-lt"/>
                        </a:rPr>
                        <a:t> (e.g. explore sentiment detection).</a:t>
                      </a:r>
                    </a:p>
                    <a:p>
                      <a:pPr marL="171450" marR="0" indent="-171450" fontAlgn="t">
                        <a:buFont typeface="Arial" panose="020B0604020202020204" pitchFamily="34" charset="0"/>
                        <a:buChar char="•"/>
                      </a:pPr>
                      <a:r>
                        <a:rPr lang="en-US" sz="1100" b="1" dirty="0">
                          <a:effectLst/>
                          <a:latin typeface="+mn-lt"/>
                          <a:ea typeface="+mn-lt"/>
                          <a:cs typeface="+mn-lt"/>
                        </a:rPr>
                        <a:t>Sustained Improvement</a:t>
                      </a:r>
                      <a:r>
                        <a:rPr lang="en-US" sz="1100" dirty="0">
                          <a:effectLst/>
                          <a:latin typeface="+mn-lt"/>
                          <a:ea typeface="+mn-lt"/>
                          <a:cs typeface="+mn-lt"/>
                        </a:rPr>
                        <a:t> through monthly check-ins.</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284663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EA4AC081-8367-A2A1-4D62-06B28AB3F365}"/>
              </a:ext>
            </a:extLst>
          </p:cNvPr>
          <p:cNvSpPr>
            <a:spLocks/>
          </p:cNvSpPr>
          <p:nvPr/>
        </p:nvSpPr>
        <p:spPr>
          <a:xfrm>
            <a:off x="10254368" y="242532"/>
            <a:ext cx="1740507" cy="916807"/>
          </a:xfrm>
          <a:prstGeom prst="wedgeRectCallout">
            <a:avLst>
              <a:gd name="adj1" fmla="val 19424"/>
              <a:gd name="adj2" fmla="val 74350"/>
            </a:avLst>
          </a:prstGeom>
          <a:solidFill>
            <a:srgbClr val="5D3291"/>
          </a:solidFill>
          <a:ln w="12700" cap="flat" cmpd="sng" algn="ctr">
            <a:noFill/>
            <a:prstDash val="solid"/>
            <a:miter lim="800000"/>
          </a:ln>
          <a:effectLst/>
        </p:spPr>
        <p:txBody>
          <a:bodyPr rtlCol="0" anchor="ctr"/>
          <a:lstStyle/>
          <a:p>
            <a:pPr marL="0" marR="0" lvl="0" indent="0" algn="ctr" defTabSz="55443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ea typeface="+mn-lt"/>
                <a:cs typeface="+mn-lt"/>
              </a:rPr>
              <a:t>Edit this slide based on the content you would like to include in your presentation.</a:t>
            </a:r>
          </a:p>
        </p:txBody>
      </p:sp>
      <p:sp>
        <p:nvSpPr>
          <p:cNvPr id="34" name="Title 4">
            <a:extLst>
              <a:ext uri="{FF2B5EF4-FFF2-40B4-BE49-F238E27FC236}">
                <a16:creationId xmlns:a16="http://schemas.microsoft.com/office/drawing/2014/main" id="{D35DA2E2-137B-B449-ABD6-AC4C0B01EBBF}"/>
              </a:ext>
            </a:extLst>
          </p:cNvPr>
          <p:cNvSpPr txBox="1">
            <a:spLocks/>
          </p:cNvSpPr>
          <p:nvPr/>
        </p:nvSpPr>
        <p:spPr>
          <a:xfrm>
            <a:off x="378997" y="484583"/>
            <a:ext cx="6193253" cy="553926"/>
          </a:xfrm>
          <a:prstGeom prst="rect">
            <a:avLst/>
          </a:prstGeom>
        </p:spPr>
        <p:txBody>
          <a:bodyPr lIns="0" tIns="0" rIns="0" bIns="0"/>
          <a:lstStyle>
            <a:lvl1pPr algn="l" defTabSz="914309"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marL="0" marR="0" lvl="0" indent="0" algn="l" defTabSz="914218"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rgbClr val="494A4A"/>
                </a:solidFill>
                <a:effectLst/>
                <a:uLnTx/>
                <a:uFillTx/>
                <a:latin typeface="Montserrat SemiBold" pitchFamily="2" charset="77"/>
                <a:ea typeface="+mj-lt"/>
                <a:cs typeface="+mj-lt"/>
              </a:rPr>
              <a:t>Table of contents</a:t>
            </a:r>
          </a:p>
        </p:txBody>
      </p:sp>
      <p:sp>
        <p:nvSpPr>
          <p:cNvPr id="60" name="TextBox 59">
            <a:extLst>
              <a:ext uri="{FF2B5EF4-FFF2-40B4-BE49-F238E27FC236}">
                <a16:creationId xmlns:a16="http://schemas.microsoft.com/office/drawing/2014/main" id="{E0F9B5E7-320A-2917-B610-D5669C43C190}"/>
              </a:ext>
            </a:extLst>
          </p:cNvPr>
          <p:cNvSpPr txBox="1">
            <a:spLocks/>
          </p:cNvSpPr>
          <p:nvPr/>
        </p:nvSpPr>
        <p:spPr>
          <a:xfrm>
            <a:off x="447372" y="1230586"/>
            <a:ext cx="285335" cy="923201"/>
          </a:xfrm>
          <a:prstGeom prst="rect">
            <a:avLst/>
          </a:prstGeom>
          <a:noFill/>
        </p:spPr>
        <p:txBody>
          <a:bodyPr wrap="none" lIns="0" tIns="0" rIns="0" bIns="0" rtlCol="0" anchor="ctr" anchorCtr="0">
            <a:spAutoFit/>
          </a:bodyPr>
          <a:lstStyle/>
          <a:p>
            <a:pPr>
              <a:buClr>
                <a:srgbClr val="000000"/>
              </a:buClr>
              <a:defRPr/>
            </a:pPr>
            <a:r>
              <a:rPr lang="en-US" sz="5999" kern="0" dirty="0">
                <a:solidFill>
                  <a:srgbClr val="494949">
                    <a:alpha val="35000"/>
                  </a:srgbClr>
                </a:solidFill>
                <a:latin typeface="Montserrat Medium" pitchFamily="2" charset="77"/>
                <a:ea typeface="+mn-lt"/>
                <a:cs typeface="+mn-lt"/>
                <a:sym typeface="Arial"/>
              </a:rPr>
              <a:t>1</a:t>
            </a:r>
          </a:p>
        </p:txBody>
      </p:sp>
      <p:sp>
        <p:nvSpPr>
          <p:cNvPr id="52" name="TextBox 51">
            <a:extLst>
              <a:ext uri="{FF2B5EF4-FFF2-40B4-BE49-F238E27FC236}">
                <a16:creationId xmlns:a16="http://schemas.microsoft.com/office/drawing/2014/main" id="{46E2C7CF-BFB7-BE45-1F17-B36A8378A4BC}"/>
              </a:ext>
            </a:extLst>
          </p:cNvPr>
          <p:cNvSpPr txBox="1">
            <a:spLocks/>
          </p:cNvSpPr>
          <p:nvPr/>
        </p:nvSpPr>
        <p:spPr>
          <a:xfrm>
            <a:off x="757726" y="1503595"/>
            <a:ext cx="1554480" cy="492443"/>
          </a:xfrm>
          <a:prstGeom prst="rect">
            <a:avLst/>
          </a:prstGeom>
          <a:noFill/>
        </p:spPr>
        <p:txBody>
          <a:bodyPr wrap="square" lIns="0" tIns="0" rIns="0" bIns="0" rtlCol="0" anchor="b" anchorCtr="0">
            <a:spAutoFit/>
          </a:bodyPr>
          <a:lstStyle/>
          <a:p>
            <a:pPr>
              <a:buClr>
                <a:srgbClr val="000000"/>
              </a:buClr>
              <a:defRPr/>
            </a:pPr>
            <a:r>
              <a:rPr lang="en-US" sz="1600" b="1" kern="0" dirty="0">
                <a:solidFill>
                  <a:srgbClr val="494949"/>
                </a:solidFill>
                <a:latin typeface="Montserrat SemiBold" panose="00000700000000000000" pitchFamily="2" charset="0"/>
                <a:ea typeface="+mn-lt"/>
                <a:cs typeface="+mn-lt"/>
                <a:sym typeface="Arial"/>
              </a:rPr>
              <a:t>Executive Summary</a:t>
            </a:r>
          </a:p>
        </p:txBody>
      </p:sp>
      <p:sp>
        <p:nvSpPr>
          <p:cNvPr id="46" name="Rectangle 45">
            <a:extLst>
              <a:ext uri="{FF2B5EF4-FFF2-40B4-BE49-F238E27FC236}">
                <a16:creationId xmlns:a16="http://schemas.microsoft.com/office/drawing/2014/main" id="{DC4FAC22-BCB7-343F-8EC2-BD420B971D9C}"/>
              </a:ext>
              <a:ext uri="{C183D7F6-B498-43B3-948B-1728B52AA6E4}">
                <adec:decorative xmlns:adec="http://schemas.microsoft.com/office/drawing/2017/decorative" val="1"/>
              </a:ext>
            </a:extLst>
          </p:cNvPr>
          <p:cNvSpPr>
            <a:spLocks/>
          </p:cNvSpPr>
          <p:nvPr/>
        </p:nvSpPr>
        <p:spPr>
          <a:xfrm>
            <a:off x="447372" y="2196975"/>
            <a:ext cx="2409220" cy="4455766"/>
          </a:xfrm>
          <a:prstGeom prst="rect">
            <a:avLst/>
          </a:prstGeom>
          <a:gradFill>
            <a:gsLst>
              <a:gs pos="100000">
                <a:srgbClr val="494A4A">
                  <a:alpha val="0"/>
                </a:srgbClr>
              </a:gs>
              <a:gs pos="0">
                <a:srgbClr val="494A4A">
                  <a:alpha val="15000"/>
                </a:srgbClr>
              </a:gs>
            </a:gsLst>
            <a:lin ang="5400000" scaled="0"/>
          </a:gradFill>
          <a:ln w="25400" cap="flat" cmpd="sng" algn="ctr">
            <a:noFill/>
            <a:prstDash val="solid"/>
          </a:ln>
          <a:effectLst/>
        </p:spPr>
        <p:txBody>
          <a:bodyPr rtlCol="0" anchor="ctr"/>
          <a:lstStyle/>
          <a:p>
            <a:pPr algn="ctr">
              <a:buClr>
                <a:srgbClr val="000000"/>
              </a:buClr>
              <a:defRPr/>
            </a:pPr>
            <a:endParaRPr lang="en-US" sz="1400" kern="0" dirty="0">
              <a:solidFill>
                <a:srgbClr val="FFFFFF"/>
              </a:solidFill>
              <a:latin typeface="Roboto Light" panose="02000000000000000000" pitchFamily="2" charset="0"/>
              <a:ea typeface="+mn-lt"/>
              <a:cs typeface="+mn-lt"/>
              <a:sym typeface="Arial"/>
            </a:endParaRPr>
          </a:p>
        </p:txBody>
      </p:sp>
      <p:cxnSp>
        <p:nvCxnSpPr>
          <p:cNvPr id="47" name="Straight Connector 46">
            <a:extLst>
              <a:ext uri="{FF2B5EF4-FFF2-40B4-BE49-F238E27FC236}">
                <a16:creationId xmlns:a16="http://schemas.microsoft.com/office/drawing/2014/main" id="{E2E8E0FB-F7A4-60E0-2467-2B9D42FDA7BC}"/>
              </a:ext>
              <a:ext uri="{C183D7F6-B498-43B3-948B-1728B52AA6E4}">
                <adec:decorative xmlns:adec="http://schemas.microsoft.com/office/drawing/2017/decorative" val="1"/>
              </a:ext>
            </a:extLst>
          </p:cNvPr>
          <p:cNvCxnSpPr>
            <a:cxnSpLocks/>
          </p:cNvCxnSpPr>
          <p:nvPr/>
        </p:nvCxnSpPr>
        <p:spPr>
          <a:xfrm>
            <a:off x="447372" y="2209107"/>
            <a:ext cx="2409220" cy="0"/>
          </a:xfrm>
          <a:prstGeom prst="line">
            <a:avLst/>
          </a:prstGeom>
          <a:noFill/>
          <a:ln w="38100" cap="flat" cmpd="sng" algn="ctr">
            <a:solidFill>
              <a:srgbClr val="494A4A"/>
            </a:solidFill>
            <a:prstDash val="solid"/>
          </a:ln>
          <a:effectLst/>
        </p:spPr>
      </p:cxnSp>
      <p:sp>
        <p:nvSpPr>
          <p:cNvPr id="53" name="Subtitle 2">
            <a:extLst>
              <a:ext uri="{FF2B5EF4-FFF2-40B4-BE49-F238E27FC236}">
                <a16:creationId xmlns:a16="http://schemas.microsoft.com/office/drawing/2014/main" id="{6B584395-3E49-0097-15E1-46B0E11DFF91}"/>
              </a:ext>
            </a:extLst>
          </p:cNvPr>
          <p:cNvSpPr txBox="1">
            <a:spLocks/>
          </p:cNvSpPr>
          <p:nvPr/>
        </p:nvSpPr>
        <p:spPr>
          <a:xfrm>
            <a:off x="679815" y="2470071"/>
            <a:ext cx="1955809" cy="141006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50000"/>
              </a:lnSpc>
              <a:spcBef>
                <a:spcPts val="0"/>
              </a:spcBef>
              <a:spcAft>
                <a:spcPts val="600"/>
              </a:spcAft>
              <a:buClr>
                <a:srgbClr val="000000"/>
              </a:buClr>
              <a:buFont typeface="Arial" panose="020B0604020202020204" pitchFamily="34" charset="0"/>
              <a:buChar char="•"/>
              <a:defRPr/>
            </a:pPr>
            <a:r>
              <a:rPr lang="en-US" sz="1400" dirty="0">
                <a:solidFill>
                  <a:srgbClr val="494949"/>
                </a:solidFill>
                <a:latin typeface="+mn-lt"/>
                <a:ea typeface="+mn-lt"/>
                <a:cs typeface="+mn-lt"/>
                <a:sym typeface="Arial"/>
              </a:rPr>
              <a:t>Message from the CxO</a:t>
            </a:r>
          </a:p>
          <a:p>
            <a:pPr marL="285750" indent="-285750" algn="l">
              <a:lnSpc>
                <a:spcPct val="150000"/>
              </a:lnSpc>
              <a:spcBef>
                <a:spcPts val="0"/>
              </a:spcBef>
              <a:spcAft>
                <a:spcPts val="600"/>
              </a:spcAft>
              <a:buClr>
                <a:srgbClr val="000000"/>
              </a:buClr>
              <a:buFont typeface="Arial" panose="020B0604020202020204" pitchFamily="34" charset="0"/>
              <a:buChar char="•"/>
              <a:defRPr/>
            </a:pPr>
            <a:r>
              <a:rPr lang="en-US" sz="1400" dirty="0">
                <a:solidFill>
                  <a:srgbClr val="494949"/>
                </a:solidFill>
                <a:latin typeface="+mn-lt"/>
                <a:ea typeface="+mn-lt"/>
                <a:cs typeface="+mn-lt"/>
                <a:sym typeface="Arial"/>
              </a:rPr>
              <a:t>Key stakeholders</a:t>
            </a:r>
          </a:p>
          <a:p>
            <a:pPr marL="285750" indent="-285750" algn="l">
              <a:lnSpc>
                <a:spcPct val="150000"/>
              </a:lnSpc>
              <a:spcBef>
                <a:spcPts val="0"/>
              </a:spcBef>
              <a:spcAft>
                <a:spcPts val="600"/>
              </a:spcAft>
              <a:buClr>
                <a:srgbClr val="000000"/>
              </a:buClr>
              <a:buFont typeface="Arial" panose="020B0604020202020204" pitchFamily="34" charset="0"/>
              <a:buChar char="•"/>
              <a:defRPr/>
            </a:pPr>
            <a:r>
              <a:rPr lang="en-US" sz="1400" dirty="0">
                <a:solidFill>
                  <a:srgbClr val="494949"/>
                </a:solidFill>
                <a:latin typeface="+mn-lt"/>
                <a:ea typeface="+mn-lt"/>
                <a:cs typeface="+mn-lt"/>
                <a:sym typeface="Arial"/>
              </a:rPr>
              <a:t>Next steps &amp; communication</a:t>
            </a:r>
          </a:p>
        </p:txBody>
      </p:sp>
      <p:sp>
        <p:nvSpPr>
          <p:cNvPr id="62" name="TextBox 61">
            <a:extLst>
              <a:ext uri="{FF2B5EF4-FFF2-40B4-BE49-F238E27FC236}">
                <a16:creationId xmlns:a16="http://schemas.microsoft.com/office/drawing/2014/main" id="{4CF291DE-87D7-41E7-1D7E-B849AE5172C2}"/>
              </a:ext>
            </a:extLst>
          </p:cNvPr>
          <p:cNvSpPr txBox="1">
            <a:spLocks/>
          </p:cNvSpPr>
          <p:nvPr/>
        </p:nvSpPr>
        <p:spPr>
          <a:xfrm>
            <a:off x="3173894" y="1298039"/>
            <a:ext cx="440826" cy="923201"/>
          </a:xfrm>
          <a:prstGeom prst="rect">
            <a:avLst/>
          </a:prstGeom>
          <a:noFill/>
        </p:spPr>
        <p:txBody>
          <a:bodyPr wrap="none" lIns="0" tIns="0" rIns="0" bIns="0" rtlCol="0" anchor="ctr" anchorCtr="0">
            <a:spAutoFit/>
          </a:bodyPr>
          <a:lstStyle>
            <a:defPPr>
              <a:defRPr lang="en-US"/>
            </a:defPPr>
            <a:lvl1pPr>
              <a:buClr>
                <a:srgbClr val="000000"/>
              </a:buClr>
              <a:defRPr sz="5999" kern="0">
                <a:solidFill>
                  <a:srgbClr val="2576B7">
                    <a:alpha val="35000"/>
                  </a:srgbClr>
                </a:solidFill>
                <a:latin typeface="Montserrat Medium" pitchFamily="2" charset="77"/>
                <a:ea typeface="League Spartan" charset="0"/>
                <a:cs typeface="Poppins" pitchFamily="2" charset="77"/>
              </a:defRPr>
            </a:lvl1pPr>
          </a:lstStyle>
          <a:p>
            <a:r>
              <a:rPr lang="en-US" dirty="0">
                <a:ea typeface="+mn-lt"/>
                <a:cs typeface="+mn-lt"/>
                <a:sym typeface="Arial"/>
              </a:rPr>
              <a:t>2</a:t>
            </a:r>
          </a:p>
        </p:txBody>
      </p:sp>
      <p:cxnSp>
        <p:nvCxnSpPr>
          <p:cNvPr id="49" name="Straight Connector 48">
            <a:extLst>
              <a:ext uri="{FF2B5EF4-FFF2-40B4-BE49-F238E27FC236}">
                <a16:creationId xmlns:a16="http://schemas.microsoft.com/office/drawing/2014/main" id="{17A3582D-7B25-2EBA-3660-A9C539631007}"/>
              </a:ext>
              <a:ext uri="{C183D7F6-B498-43B3-948B-1728B52AA6E4}">
                <adec:decorative xmlns:adec="http://schemas.microsoft.com/office/drawing/2017/decorative" val="1"/>
              </a:ext>
            </a:extLst>
          </p:cNvPr>
          <p:cNvCxnSpPr>
            <a:cxnSpLocks/>
          </p:cNvCxnSpPr>
          <p:nvPr/>
        </p:nvCxnSpPr>
        <p:spPr>
          <a:xfrm>
            <a:off x="3173895" y="2209107"/>
            <a:ext cx="5746384" cy="0"/>
          </a:xfrm>
          <a:prstGeom prst="line">
            <a:avLst/>
          </a:prstGeom>
          <a:noFill/>
          <a:ln w="38100" cap="flat" cmpd="sng" algn="ctr">
            <a:solidFill>
              <a:srgbClr val="2576B6">
                <a:shade val="95000"/>
                <a:satMod val="105000"/>
              </a:srgbClr>
            </a:solidFill>
            <a:prstDash val="solid"/>
          </a:ln>
          <a:effectLst/>
        </p:spPr>
      </p:cxnSp>
      <p:sp>
        <p:nvSpPr>
          <p:cNvPr id="56" name="TextBox 55">
            <a:extLst>
              <a:ext uri="{FF2B5EF4-FFF2-40B4-BE49-F238E27FC236}">
                <a16:creationId xmlns:a16="http://schemas.microsoft.com/office/drawing/2014/main" id="{C9EB9535-8EE1-6DED-3CE6-7685DD77194D}"/>
              </a:ext>
              <a:ext uri="{C183D7F6-B498-43B3-948B-1728B52AA6E4}">
                <adec:decorative xmlns:adec="http://schemas.microsoft.com/office/drawing/2017/decorative" val="0"/>
              </a:ext>
            </a:extLst>
          </p:cNvPr>
          <p:cNvSpPr txBox="1">
            <a:spLocks/>
          </p:cNvSpPr>
          <p:nvPr/>
        </p:nvSpPr>
        <p:spPr>
          <a:xfrm>
            <a:off x="3746734" y="1587489"/>
            <a:ext cx="4600705" cy="246221"/>
          </a:xfrm>
          <a:prstGeom prst="rect">
            <a:avLst/>
          </a:prstGeom>
          <a:noFill/>
        </p:spPr>
        <p:txBody>
          <a:bodyPr wrap="square" lIns="0" tIns="0" rIns="0" bIns="0" rtlCol="0" anchor="b" anchorCtr="0">
            <a:spAutoFit/>
          </a:bodyPr>
          <a:lstStyle>
            <a:defPPr>
              <a:defRPr lang="en-US"/>
            </a:defPPr>
            <a:lvl1pPr>
              <a:buClr>
                <a:srgbClr val="000000"/>
              </a:buClr>
              <a:defRPr sz="1600" b="1" kern="0">
                <a:solidFill>
                  <a:srgbClr val="2576B7"/>
                </a:solidFill>
                <a:latin typeface="Montserrat SemiBold" panose="00000700000000000000" pitchFamily="2" charset="0"/>
                <a:ea typeface="League Spartan" charset="0"/>
                <a:cs typeface="Poppins" pitchFamily="2" charset="77"/>
              </a:defRPr>
            </a:lvl1pPr>
          </a:lstStyle>
          <a:p>
            <a:r>
              <a:rPr lang="en-US" dirty="0">
                <a:ea typeface="+mn-lt"/>
                <a:cs typeface="+mn-lt"/>
                <a:sym typeface="Arial"/>
              </a:rPr>
              <a:t>Solution Scope and Deployment Plan</a:t>
            </a:r>
          </a:p>
        </p:txBody>
      </p:sp>
      <p:sp>
        <p:nvSpPr>
          <p:cNvPr id="48" name="Rectangle 47">
            <a:extLst>
              <a:ext uri="{FF2B5EF4-FFF2-40B4-BE49-F238E27FC236}">
                <a16:creationId xmlns:a16="http://schemas.microsoft.com/office/drawing/2014/main" id="{4D26E242-3944-C528-0164-C6493E47E87B}"/>
              </a:ext>
              <a:ext uri="{C183D7F6-B498-43B3-948B-1728B52AA6E4}">
                <adec:decorative xmlns:adec="http://schemas.microsoft.com/office/drawing/2017/decorative" val="1"/>
              </a:ext>
            </a:extLst>
          </p:cNvPr>
          <p:cNvSpPr>
            <a:spLocks/>
          </p:cNvSpPr>
          <p:nvPr/>
        </p:nvSpPr>
        <p:spPr>
          <a:xfrm>
            <a:off x="3173895" y="2196975"/>
            <a:ext cx="5746384" cy="4302321"/>
          </a:xfrm>
          <a:prstGeom prst="rect">
            <a:avLst/>
          </a:prstGeom>
          <a:gradFill>
            <a:gsLst>
              <a:gs pos="100000">
                <a:srgbClr val="2576B6">
                  <a:alpha val="0"/>
                </a:srgbClr>
              </a:gs>
              <a:gs pos="0">
                <a:srgbClr val="2576B6">
                  <a:alpha val="15000"/>
                </a:srgbClr>
              </a:gs>
            </a:gsLst>
            <a:lin ang="5400000" scaled="0"/>
          </a:gradFill>
          <a:ln w="25400" cap="flat" cmpd="sng" algn="ctr">
            <a:noFill/>
            <a:prstDash val="solid"/>
          </a:ln>
          <a:effectLst/>
        </p:spPr>
        <p:txBody>
          <a:bodyPr rtlCol="0" anchor="ctr"/>
          <a:lstStyle/>
          <a:p>
            <a:pPr algn="ctr">
              <a:buClr>
                <a:srgbClr val="000000"/>
              </a:buClr>
            </a:pPr>
            <a:endParaRPr lang="en-US" sz="1400" kern="0" dirty="0">
              <a:solidFill>
                <a:srgbClr val="FFFFFF"/>
              </a:solidFill>
              <a:latin typeface="Roboto Light" panose="02000000000000000000" pitchFamily="2" charset="0"/>
              <a:ea typeface="+mn-lt"/>
              <a:cs typeface="+mn-lt"/>
              <a:sym typeface="Arial"/>
            </a:endParaRPr>
          </a:p>
        </p:txBody>
      </p:sp>
      <p:cxnSp>
        <p:nvCxnSpPr>
          <p:cNvPr id="16" name="Straight Connector 15">
            <a:extLst>
              <a:ext uri="{FF2B5EF4-FFF2-40B4-BE49-F238E27FC236}">
                <a16:creationId xmlns:a16="http://schemas.microsoft.com/office/drawing/2014/main" id="{356BF01E-609A-1D24-5CF6-5B13D431B532}"/>
              </a:ext>
              <a:ext uri="{C183D7F6-B498-43B3-948B-1728B52AA6E4}">
                <adec:decorative xmlns:adec="http://schemas.microsoft.com/office/drawing/2017/decorative" val="1"/>
              </a:ext>
            </a:extLst>
          </p:cNvPr>
          <p:cNvCxnSpPr>
            <a:cxnSpLocks/>
          </p:cNvCxnSpPr>
          <p:nvPr/>
        </p:nvCxnSpPr>
        <p:spPr>
          <a:xfrm flipH="1">
            <a:off x="6096000" y="2333522"/>
            <a:ext cx="10677" cy="4029225"/>
          </a:xfrm>
          <a:prstGeom prst="line">
            <a:avLst/>
          </a:prstGeom>
          <a:noFill/>
          <a:ln w="38100" cap="flat" cmpd="sng" algn="ctr">
            <a:solidFill>
              <a:schemeClr val="bg1"/>
            </a:solidFill>
            <a:prstDash val="solid"/>
          </a:ln>
          <a:effectLst/>
        </p:spPr>
      </p:cxnSp>
      <p:sp>
        <p:nvSpPr>
          <p:cNvPr id="12" name="TextBox 11">
            <a:extLst>
              <a:ext uri="{FF2B5EF4-FFF2-40B4-BE49-F238E27FC236}">
                <a16:creationId xmlns:a16="http://schemas.microsoft.com/office/drawing/2014/main" id="{52142FD7-BE82-D2D3-E44A-4C64CA737B31}"/>
              </a:ext>
            </a:extLst>
          </p:cNvPr>
          <p:cNvSpPr txBox="1">
            <a:spLocks/>
          </p:cNvSpPr>
          <p:nvPr/>
        </p:nvSpPr>
        <p:spPr>
          <a:xfrm>
            <a:off x="3394307" y="2470071"/>
            <a:ext cx="2262274" cy="328750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1400" b="0" i="0" dirty="0">
                <a:solidFill>
                  <a:schemeClr val="tx1"/>
                </a:solidFill>
                <a:ea typeface="+mn-lt"/>
                <a:cs typeface="+mn-lt"/>
              </a:rPr>
              <a:t>Problem statement</a:t>
            </a:r>
          </a:p>
          <a:p>
            <a:pPr marL="342900" indent="-342900">
              <a:lnSpc>
                <a:spcPct val="150000"/>
              </a:lnSpc>
              <a:buFont typeface="Arial" panose="020B0604020202020204" pitchFamily="34" charset="0"/>
              <a:buChar char="•"/>
            </a:pPr>
            <a:r>
              <a:rPr lang="en-US" sz="1400" b="0" i="0" dirty="0">
                <a:solidFill>
                  <a:schemeClr val="tx1"/>
                </a:solidFill>
                <a:ea typeface="+mn-lt"/>
                <a:cs typeface="+mn-lt"/>
              </a:rPr>
              <a:t>Business context</a:t>
            </a:r>
          </a:p>
          <a:p>
            <a:pPr marL="342900" indent="-342900">
              <a:lnSpc>
                <a:spcPct val="150000"/>
              </a:lnSpc>
              <a:buFont typeface="Arial" panose="020B0604020202020204" pitchFamily="34" charset="0"/>
              <a:buChar char="•"/>
            </a:pPr>
            <a:r>
              <a:rPr lang="en-US" sz="1400" b="0" i="0" dirty="0">
                <a:solidFill>
                  <a:schemeClr val="tx1"/>
                </a:solidFill>
                <a:ea typeface="+mn-lt"/>
                <a:cs typeface="+mn-lt"/>
              </a:rPr>
              <a:t>Solution objectives</a:t>
            </a:r>
          </a:p>
          <a:p>
            <a:pPr marL="342900" indent="-342900">
              <a:lnSpc>
                <a:spcPct val="150000"/>
              </a:lnSpc>
              <a:buFont typeface="Arial" panose="020B0604020202020204" pitchFamily="34" charset="0"/>
              <a:buChar char="•"/>
            </a:pPr>
            <a:r>
              <a:rPr lang="en-US" sz="1400" b="0" i="0" dirty="0">
                <a:solidFill>
                  <a:schemeClr val="tx1"/>
                </a:solidFill>
                <a:ea typeface="+mn-lt"/>
                <a:cs typeface="+mn-lt"/>
              </a:rPr>
              <a:t>Solution success criteria</a:t>
            </a:r>
          </a:p>
          <a:p>
            <a:pPr marL="342900" indent="-342900">
              <a:lnSpc>
                <a:spcPct val="150000"/>
              </a:lnSpc>
              <a:buFont typeface="Arial" panose="020B0604020202020204" pitchFamily="34" charset="0"/>
              <a:buChar char="•"/>
            </a:pPr>
            <a:r>
              <a:rPr lang="en-US" sz="1400" b="0" i="0" dirty="0">
                <a:solidFill>
                  <a:schemeClr val="tx1"/>
                </a:solidFill>
                <a:ea typeface="+mn-lt"/>
                <a:cs typeface="+mn-lt"/>
              </a:rPr>
              <a:t>Current-state process</a:t>
            </a:r>
          </a:p>
          <a:p>
            <a:pPr marL="342900" indent="-342900">
              <a:lnSpc>
                <a:spcPct val="150000"/>
              </a:lnSpc>
              <a:buFont typeface="Arial" panose="020B0604020202020204" pitchFamily="34" charset="0"/>
              <a:buChar char="•"/>
            </a:pPr>
            <a:r>
              <a:rPr lang="en-US" sz="1400" b="0" i="0" dirty="0">
                <a:solidFill>
                  <a:schemeClr val="tx1"/>
                </a:solidFill>
                <a:ea typeface="+mn-lt"/>
                <a:cs typeface="+mn-lt"/>
              </a:rPr>
              <a:t>Target-state process</a:t>
            </a:r>
          </a:p>
          <a:p>
            <a:pPr marL="342900" indent="-342900">
              <a:lnSpc>
                <a:spcPct val="150000"/>
              </a:lnSpc>
              <a:buFont typeface="Arial" panose="020B0604020202020204" pitchFamily="34" charset="0"/>
              <a:buChar char="•"/>
            </a:pPr>
            <a:r>
              <a:rPr lang="en-US" sz="1400" b="0" i="0" dirty="0">
                <a:solidFill>
                  <a:schemeClr val="tx1"/>
                </a:solidFill>
                <a:ea typeface="+mn-lt"/>
                <a:cs typeface="+mn-lt"/>
              </a:rPr>
              <a:t>User requirements</a:t>
            </a:r>
          </a:p>
          <a:p>
            <a:pPr marL="342900" indent="-342900">
              <a:lnSpc>
                <a:spcPct val="150000"/>
              </a:lnSpc>
              <a:buFont typeface="Arial" panose="020B0604020202020204" pitchFamily="34" charset="0"/>
              <a:buChar char="•"/>
            </a:pPr>
            <a:r>
              <a:rPr lang="en-US" sz="1400" b="0" i="0" dirty="0">
                <a:solidFill>
                  <a:schemeClr val="tx1"/>
                </a:solidFill>
                <a:ea typeface="+mn-lt"/>
                <a:cs typeface="+mn-lt"/>
              </a:rPr>
              <a:t>Data requirements</a:t>
            </a:r>
          </a:p>
          <a:p>
            <a:pPr marL="342900" indent="-342900">
              <a:lnSpc>
                <a:spcPct val="150000"/>
              </a:lnSpc>
              <a:buFont typeface="Arial" panose="020B0604020202020204" pitchFamily="34" charset="0"/>
              <a:buChar char="•"/>
            </a:pPr>
            <a:r>
              <a:rPr lang="en-US" sz="1400" b="0" i="0" dirty="0">
                <a:solidFill>
                  <a:schemeClr val="tx1"/>
                </a:solidFill>
                <a:ea typeface="+mn-lt"/>
                <a:cs typeface="+mn-lt"/>
              </a:rPr>
              <a:t>Governance, risk &amp; compliance framework</a:t>
            </a:r>
          </a:p>
        </p:txBody>
      </p:sp>
      <p:sp>
        <p:nvSpPr>
          <p:cNvPr id="15" name="TextBox 14">
            <a:extLst>
              <a:ext uri="{FF2B5EF4-FFF2-40B4-BE49-F238E27FC236}">
                <a16:creationId xmlns:a16="http://schemas.microsoft.com/office/drawing/2014/main" id="{5BB0DCB1-E262-C7BC-7493-ACD31B2162A0}"/>
              </a:ext>
            </a:extLst>
          </p:cNvPr>
          <p:cNvSpPr txBox="1">
            <a:spLocks/>
          </p:cNvSpPr>
          <p:nvPr/>
        </p:nvSpPr>
        <p:spPr>
          <a:xfrm>
            <a:off x="6319640" y="2470071"/>
            <a:ext cx="2582919" cy="2862322"/>
          </a:xfrm>
          <a:prstGeom prst="rect">
            <a:avLst/>
          </a:prstGeom>
          <a:noFill/>
        </p:spPr>
        <p:txBody>
          <a:bodyPr wrap="square">
            <a:spAutoFit/>
          </a:bodyPr>
          <a:lstStyle/>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Solution path determination and size estimation</a:t>
            </a:r>
          </a:p>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Proof of concept requirements</a:t>
            </a:r>
          </a:p>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Testing framework</a:t>
            </a:r>
          </a:p>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Deployment plan</a:t>
            </a:r>
          </a:p>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Scaling plan</a:t>
            </a:r>
          </a:p>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Change management plan</a:t>
            </a:r>
          </a:p>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Training plan</a:t>
            </a:r>
          </a:p>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Communication plan</a:t>
            </a:r>
          </a:p>
          <a:p>
            <a:pPr marL="342900" indent="-342900">
              <a:lnSpc>
                <a:spcPct val="100000"/>
              </a:lnSpc>
              <a:spcAft>
                <a:spcPts val="600"/>
              </a:spcAft>
              <a:buFont typeface="Arial" panose="020B0604020202020204" pitchFamily="34" charset="0"/>
              <a:buChar char="•"/>
            </a:pPr>
            <a:r>
              <a:rPr lang="en-US" sz="1400" b="0" i="0" dirty="0">
                <a:solidFill>
                  <a:schemeClr val="tx1"/>
                </a:solidFill>
                <a:ea typeface="+mn-lt"/>
                <a:cs typeface="+mn-lt"/>
              </a:rPr>
              <a:t>Solution roadmap</a:t>
            </a:r>
          </a:p>
        </p:txBody>
      </p:sp>
      <p:sp>
        <p:nvSpPr>
          <p:cNvPr id="9" name="TextBox 8">
            <a:extLst>
              <a:ext uri="{FF2B5EF4-FFF2-40B4-BE49-F238E27FC236}">
                <a16:creationId xmlns:a16="http://schemas.microsoft.com/office/drawing/2014/main" id="{D7AF2C26-C5AD-2180-A746-1E851F5FA75D}"/>
              </a:ext>
            </a:extLst>
          </p:cNvPr>
          <p:cNvSpPr txBox="1">
            <a:spLocks/>
          </p:cNvSpPr>
          <p:nvPr/>
        </p:nvSpPr>
        <p:spPr>
          <a:xfrm>
            <a:off x="9060454" y="1285906"/>
            <a:ext cx="514564" cy="923201"/>
          </a:xfrm>
          <a:prstGeom prst="rect">
            <a:avLst/>
          </a:prstGeom>
          <a:noFill/>
        </p:spPr>
        <p:txBody>
          <a:bodyPr wrap="none" lIns="0" tIns="0" rIns="0" bIns="0" rtlCol="0" anchor="ctr" anchorCtr="0">
            <a:spAutoFit/>
          </a:bodyPr>
          <a:lstStyle/>
          <a:p>
            <a:pPr>
              <a:buClr>
                <a:srgbClr val="000000"/>
              </a:buClr>
              <a:defRPr/>
            </a:pPr>
            <a:r>
              <a:rPr lang="en-US" sz="5999" kern="0" dirty="0">
                <a:solidFill>
                  <a:srgbClr val="494949">
                    <a:alpha val="35000"/>
                  </a:srgbClr>
                </a:solidFill>
                <a:latin typeface="Montserrat Medium" pitchFamily="2" charset="77"/>
                <a:ea typeface="+mn-lt"/>
                <a:cs typeface="+mn-lt"/>
                <a:sym typeface="Arial"/>
              </a:rPr>
              <a:t>4</a:t>
            </a:r>
          </a:p>
        </p:txBody>
      </p:sp>
      <p:sp>
        <p:nvSpPr>
          <p:cNvPr id="7" name="TextBox 6">
            <a:extLst>
              <a:ext uri="{FF2B5EF4-FFF2-40B4-BE49-F238E27FC236}">
                <a16:creationId xmlns:a16="http://schemas.microsoft.com/office/drawing/2014/main" id="{29B069BB-10EB-8703-B73B-D8F19DC328E3}"/>
              </a:ext>
            </a:extLst>
          </p:cNvPr>
          <p:cNvSpPr txBox="1">
            <a:spLocks/>
          </p:cNvSpPr>
          <p:nvPr/>
        </p:nvSpPr>
        <p:spPr>
          <a:xfrm>
            <a:off x="9884825" y="1587489"/>
            <a:ext cx="2029006" cy="492443"/>
          </a:xfrm>
          <a:prstGeom prst="rect">
            <a:avLst/>
          </a:prstGeom>
          <a:noFill/>
        </p:spPr>
        <p:txBody>
          <a:bodyPr wrap="square" lIns="0" tIns="0" rIns="0" bIns="0" rtlCol="0" anchor="b" anchorCtr="0">
            <a:spAutoFit/>
          </a:bodyPr>
          <a:lstStyle/>
          <a:p>
            <a:pPr>
              <a:buClr>
                <a:srgbClr val="000000"/>
              </a:buClr>
              <a:defRPr/>
            </a:pPr>
            <a:r>
              <a:rPr lang="en-US" sz="1600" b="1" kern="0" dirty="0">
                <a:solidFill>
                  <a:srgbClr val="494949"/>
                </a:solidFill>
                <a:latin typeface="Montserrat SemiBold" panose="00000700000000000000" pitchFamily="2" charset="0"/>
                <a:ea typeface="+mn-lt"/>
                <a:cs typeface="+mn-lt"/>
                <a:sym typeface="Arial"/>
              </a:rPr>
              <a:t>Post-Production Management Plan</a:t>
            </a:r>
          </a:p>
        </p:txBody>
      </p:sp>
      <p:sp>
        <p:nvSpPr>
          <p:cNvPr id="3" name="Rectangle 2">
            <a:extLst>
              <a:ext uri="{FF2B5EF4-FFF2-40B4-BE49-F238E27FC236}">
                <a16:creationId xmlns:a16="http://schemas.microsoft.com/office/drawing/2014/main" id="{2A0E05D5-7050-BCB2-528B-E4F1ED30067F}"/>
              </a:ext>
              <a:ext uri="{C183D7F6-B498-43B3-948B-1728B52AA6E4}">
                <adec:decorative xmlns:adec="http://schemas.microsoft.com/office/drawing/2017/decorative" val="1"/>
              </a:ext>
            </a:extLst>
          </p:cNvPr>
          <p:cNvSpPr>
            <a:spLocks/>
          </p:cNvSpPr>
          <p:nvPr/>
        </p:nvSpPr>
        <p:spPr>
          <a:xfrm>
            <a:off x="9133242" y="2196976"/>
            <a:ext cx="2780589" cy="4455766"/>
          </a:xfrm>
          <a:prstGeom prst="rect">
            <a:avLst/>
          </a:prstGeom>
          <a:gradFill>
            <a:gsLst>
              <a:gs pos="100000">
                <a:srgbClr val="494A4A">
                  <a:alpha val="0"/>
                </a:srgbClr>
              </a:gs>
              <a:gs pos="0">
                <a:srgbClr val="494A4A">
                  <a:alpha val="15000"/>
                </a:srgbClr>
              </a:gs>
            </a:gsLst>
            <a:lin ang="5400000" scaled="0"/>
          </a:gradFill>
          <a:ln w="25400" cap="flat" cmpd="sng" algn="ctr">
            <a:noFill/>
            <a:prstDash val="solid"/>
          </a:ln>
          <a:effectLst/>
        </p:spPr>
        <p:txBody>
          <a:bodyPr rtlCol="0" anchor="ctr"/>
          <a:lstStyle/>
          <a:p>
            <a:pPr algn="ctr">
              <a:buClr>
                <a:srgbClr val="000000"/>
              </a:buClr>
              <a:defRPr/>
            </a:pPr>
            <a:endParaRPr lang="en-US" sz="1400" kern="0" dirty="0">
              <a:solidFill>
                <a:srgbClr val="FFFFFF"/>
              </a:solidFill>
              <a:latin typeface="Roboto Light" panose="02000000000000000000" pitchFamily="2" charset="0"/>
              <a:ea typeface="+mn-lt"/>
              <a:cs typeface="+mn-lt"/>
              <a:sym typeface="Arial"/>
            </a:endParaRPr>
          </a:p>
        </p:txBody>
      </p:sp>
      <p:cxnSp>
        <p:nvCxnSpPr>
          <p:cNvPr id="6" name="Straight Connector 5">
            <a:extLst>
              <a:ext uri="{FF2B5EF4-FFF2-40B4-BE49-F238E27FC236}">
                <a16:creationId xmlns:a16="http://schemas.microsoft.com/office/drawing/2014/main" id="{E683223B-592B-6560-B4C4-3EA740FCCEA6}"/>
              </a:ext>
              <a:ext uri="{C183D7F6-B498-43B3-948B-1728B52AA6E4}">
                <adec:decorative xmlns:adec="http://schemas.microsoft.com/office/drawing/2017/decorative" val="1"/>
              </a:ext>
            </a:extLst>
          </p:cNvPr>
          <p:cNvCxnSpPr>
            <a:cxnSpLocks/>
          </p:cNvCxnSpPr>
          <p:nvPr/>
        </p:nvCxnSpPr>
        <p:spPr>
          <a:xfrm>
            <a:off x="9133242" y="2209107"/>
            <a:ext cx="2780590" cy="0"/>
          </a:xfrm>
          <a:prstGeom prst="line">
            <a:avLst/>
          </a:prstGeom>
          <a:noFill/>
          <a:ln w="38100" cap="flat" cmpd="sng" algn="ctr">
            <a:solidFill>
              <a:srgbClr val="494A4A"/>
            </a:solidFill>
            <a:prstDash val="solid"/>
          </a:ln>
          <a:effectLst/>
        </p:spPr>
      </p:cxnSp>
      <p:sp>
        <p:nvSpPr>
          <p:cNvPr id="8" name="Subtitle 2">
            <a:extLst>
              <a:ext uri="{FF2B5EF4-FFF2-40B4-BE49-F238E27FC236}">
                <a16:creationId xmlns:a16="http://schemas.microsoft.com/office/drawing/2014/main" id="{3E032243-DED6-8A10-0736-C2F1991C9F57}"/>
              </a:ext>
            </a:extLst>
          </p:cNvPr>
          <p:cNvSpPr txBox="1">
            <a:spLocks/>
          </p:cNvSpPr>
          <p:nvPr/>
        </p:nvSpPr>
        <p:spPr>
          <a:xfrm>
            <a:off x="9317736" y="2470071"/>
            <a:ext cx="2455920" cy="143731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Aft>
                <a:spcPts val="600"/>
              </a:spcAft>
              <a:buFont typeface="Arial" panose="020B0604020202020204" pitchFamily="34" charset="0"/>
              <a:buChar char="•"/>
            </a:pPr>
            <a:r>
              <a:rPr lang="en-US" sz="1400" dirty="0">
                <a:solidFill>
                  <a:srgbClr val="494949"/>
                </a:solidFill>
                <a:latin typeface="+mn-lt"/>
                <a:ea typeface="+mn-lt"/>
                <a:cs typeface="+mn-lt"/>
              </a:rPr>
              <a:t>Solution monitoring plan</a:t>
            </a:r>
          </a:p>
          <a:p>
            <a:pPr marL="342900" indent="-342900" algn="l">
              <a:lnSpc>
                <a:spcPct val="100000"/>
              </a:lnSpc>
              <a:spcAft>
                <a:spcPts val="600"/>
              </a:spcAft>
              <a:buFont typeface="Arial" panose="020B0604020202020204" pitchFamily="34" charset="0"/>
              <a:buChar char="•"/>
            </a:pPr>
            <a:r>
              <a:rPr lang="en-US" sz="1400" dirty="0">
                <a:solidFill>
                  <a:srgbClr val="494949"/>
                </a:solidFill>
                <a:latin typeface="+mn-lt"/>
                <a:ea typeface="+mn-lt"/>
                <a:cs typeface="+mn-lt"/>
              </a:rPr>
              <a:t>Adoption plan</a:t>
            </a:r>
          </a:p>
          <a:p>
            <a:pPr marL="342900" indent="-342900" algn="l">
              <a:lnSpc>
                <a:spcPct val="100000"/>
              </a:lnSpc>
              <a:spcAft>
                <a:spcPts val="600"/>
              </a:spcAft>
              <a:buFont typeface="Arial" panose="020B0604020202020204" pitchFamily="34" charset="0"/>
              <a:buChar char="•"/>
            </a:pPr>
            <a:r>
              <a:rPr lang="en-US" sz="1400" dirty="0">
                <a:solidFill>
                  <a:srgbClr val="494949"/>
                </a:solidFill>
                <a:latin typeface="+mn-lt"/>
                <a:ea typeface="+mn-lt"/>
                <a:cs typeface="+mn-lt"/>
              </a:rPr>
              <a:t>Continuous improvement framework</a:t>
            </a:r>
          </a:p>
          <a:p>
            <a:pPr marL="342900" indent="-342900" algn="l">
              <a:lnSpc>
                <a:spcPct val="100000"/>
              </a:lnSpc>
              <a:spcAft>
                <a:spcPts val="600"/>
              </a:spcAft>
              <a:buFont typeface="Arial" panose="020B0604020202020204" pitchFamily="34" charset="0"/>
              <a:buChar char="•"/>
            </a:pPr>
            <a:r>
              <a:rPr lang="en-US" sz="1400" dirty="0">
                <a:solidFill>
                  <a:srgbClr val="494949"/>
                </a:solidFill>
                <a:latin typeface="+mn-lt"/>
                <a:ea typeface="+mn-lt"/>
                <a:cs typeface="+mn-lt"/>
              </a:rPr>
              <a:t>ROI measurement framework </a:t>
            </a:r>
          </a:p>
        </p:txBody>
      </p:sp>
    </p:spTree>
    <p:extLst>
      <p:ext uri="{BB962C8B-B14F-4D97-AF65-F5344CB8AC3E}">
        <p14:creationId xmlns:p14="http://schemas.microsoft.com/office/powerpoint/2010/main" val="286641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58BB-B021-BED0-4E67-A04F03601D0D}"/>
            </a:ext>
          </a:extLst>
        </p:cNvPr>
        <p:cNvGrpSpPr/>
        <p:nvPr/>
      </p:nvGrpSpPr>
      <p:grpSpPr>
        <a:xfrm>
          <a:off x="0" y="0"/>
          <a:ext cx="0" cy="0"/>
          <a:chOff x="0" y="0"/>
          <a:chExt cx="0" cy="0"/>
        </a:xfrm>
      </p:grpSpPr>
      <p:pic>
        <p:nvPicPr>
          <p:cNvPr id="5" name="Graphic 4" descr="Checkbox Checked with solid fill">
            <a:extLst>
              <a:ext uri="{FF2B5EF4-FFF2-40B4-BE49-F238E27FC236}">
                <a16:creationId xmlns:a16="http://schemas.microsoft.com/office/drawing/2014/main" id="{7A329B00-2008-A219-152B-A3EF071948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B717BEAE-00A9-74BC-F193-F436335E86F1}"/>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9" name="Title 2">
            <a:extLst>
              <a:ext uri="{FF2B5EF4-FFF2-40B4-BE49-F238E27FC236}">
                <a16:creationId xmlns:a16="http://schemas.microsoft.com/office/drawing/2014/main" id="{241A0641-DDB7-F709-BE1D-7B0FA4A8D2F7}"/>
              </a:ext>
            </a:extLst>
          </p:cNvPr>
          <p:cNvSpPr>
            <a:spLocks/>
          </p:cNvSpPr>
          <p:nvPr>
            <p:ph type="title"/>
          </p:nvPr>
        </p:nvSpPr>
        <p:spPr>
          <a:xfrm>
            <a:off x="403200" y="273600"/>
            <a:ext cx="9762253" cy="844229"/>
          </a:xfrm>
        </p:spPr>
        <p:txBody>
          <a:bodyPr/>
          <a:lstStyle/>
          <a:p>
            <a:r>
              <a:rPr lang="en-US" sz="3200" dirty="0">
                <a:solidFill>
                  <a:schemeClr val="accent1"/>
                </a:solidFill>
              </a:rPr>
              <a:t>4.1.4</a:t>
            </a:r>
            <a:r>
              <a:rPr lang="en-US" sz="3200" dirty="0"/>
              <a:t> ROI capture framework</a:t>
            </a:r>
          </a:p>
        </p:txBody>
      </p:sp>
      <p:sp>
        <p:nvSpPr>
          <p:cNvPr id="10" name="TextBox 9">
            <a:extLst>
              <a:ext uri="{FF2B5EF4-FFF2-40B4-BE49-F238E27FC236}">
                <a16:creationId xmlns:a16="http://schemas.microsoft.com/office/drawing/2014/main" id="{D4A8F5E4-B4AD-009E-B39F-36C3F003A368}"/>
              </a:ext>
            </a:extLst>
          </p:cNvPr>
          <p:cNvSpPr txBox="1">
            <a:spLocks/>
          </p:cNvSpPr>
          <p:nvPr/>
        </p:nvSpPr>
        <p:spPr>
          <a:xfrm>
            <a:off x="399015" y="827715"/>
            <a:ext cx="10939545" cy="369332"/>
          </a:xfrm>
          <a:prstGeom prst="rect">
            <a:avLst/>
          </a:prstGeom>
          <a:noFill/>
        </p:spPr>
        <p:txBody>
          <a:bodyPr wrap="square">
            <a:spAutoFit/>
          </a:bodyPr>
          <a:lstStyle/>
          <a:p>
            <a:pPr defTabSz="914309">
              <a:defRPr/>
            </a:pPr>
            <a:r>
              <a:rPr lang="en-US" b="1" dirty="0">
                <a:solidFill>
                  <a:srgbClr val="5E3391"/>
                </a:solidFill>
                <a:ea typeface="+mn-lt"/>
                <a:cs typeface="+mn-lt"/>
              </a:rPr>
              <a:t>Below is an outline of the framework we will follow to measure and capture the on-going ROI of our solution.</a:t>
            </a:r>
          </a:p>
        </p:txBody>
      </p:sp>
      <p:graphicFrame>
        <p:nvGraphicFramePr>
          <p:cNvPr id="3" name="Table 2">
            <a:extLst>
              <a:ext uri="{FF2B5EF4-FFF2-40B4-BE49-F238E27FC236}">
                <a16:creationId xmlns:a16="http://schemas.microsoft.com/office/drawing/2014/main" id="{02895077-F736-0CA2-1BD7-91D17FF444E6}"/>
              </a:ext>
            </a:extLst>
          </p:cNvPr>
          <p:cNvGraphicFramePr>
            <a:graphicFrameLocks/>
          </p:cNvGraphicFramePr>
          <p:nvPr>
            <p:extLst>
              <p:ext uri="{D42A27DB-BD31-4B8C-83A1-F6EECF244321}">
                <p14:modId xmlns:p14="http://schemas.microsoft.com/office/powerpoint/2010/main" val="1549173044"/>
              </p:ext>
            </p:extLst>
          </p:nvPr>
        </p:nvGraphicFramePr>
        <p:xfrm>
          <a:off x="259571" y="1480123"/>
          <a:ext cx="11505809" cy="4806948"/>
        </p:xfrm>
        <a:graphic>
          <a:graphicData uri="http://schemas.openxmlformats.org/drawingml/2006/table">
            <a:tbl>
              <a:tblPr firstRow="1">
                <a:tableStyleId>{5C22544A-7EE6-4342-B048-85BDC9FD1C3A}</a:tableStyleId>
              </a:tblPr>
              <a:tblGrid>
                <a:gridCol w="491897">
                  <a:extLst>
                    <a:ext uri="{9D8B030D-6E8A-4147-A177-3AD203B41FA5}">
                      <a16:colId xmlns:a16="http://schemas.microsoft.com/office/drawing/2014/main" val="1581958053"/>
                    </a:ext>
                  </a:extLst>
                </a:gridCol>
                <a:gridCol w="1465767">
                  <a:extLst>
                    <a:ext uri="{9D8B030D-6E8A-4147-A177-3AD203B41FA5}">
                      <a16:colId xmlns:a16="http://schemas.microsoft.com/office/drawing/2014/main" val="3221127086"/>
                    </a:ext>
                  </a:extLst>
                </a:gridCol>
                <a:gridCol w="4183526">
                  <a:extLst>
                    <a:ext uri="{9D8B030D-6E8A-4147-A177-3AD203B41FA5}">
                      <a16:colId xmlns:a16="http://schemas.microsoft.com/office/drawing/2014/main" val="1610025414"/>
                    </a:ext>
                  </a:extLst>
                </a:gridCol>
                <a:gridCol w="2258274">
                  <a:extLst>
                    <a:ext uri="{9D8B030D-6E8A-4147-A177-3AD203B41FA5}">
                      <a16:colId xmlns:a16="http://schemas.microsoft.com/office/drawing/2014/main" val="573858552"/>
                    </a:ext>
                  </a:extLst>
                </a:gridCol>
                <a:gridCol w="3106345">
                  <a:extLst>
                    <a:ext uri="{9D8B030D-6E8A-4147-A177-3AD203B41FA5}">
                      <a16:colId xmlns:a16="http://schemas.microsoft.com/office/drawing/2014/main" val="531003624"/>
                    </a:ext>
                  </a:extLst>
                </a:gridCol>
              </a:tblGrid>
              <a:tr h="275658">
                <a:tc>
                  <a:txBody>
                    <a:bodyPr/>
                    <a:lstStyle/>
                    <a:p>
                      <a:pPr algn="ctr" fontAlgn="ctr">
                        <a:buFontTx/>
                      </a:pPr>
                      <a:r>
                        <a:rPr lang="en-US" sz="1100" u="none" strike="noStrike" dirty="0">
                          <a:effectLst/>
                          <a:latin typeface="Montserrat SemiBold" panose="00000700000000000000" pitchFamily="2" charset="0"/>
                          <a:ea typeface="+mn-lt"/>
                          <a:cs typeface="+mn-lt"/>
                        </a:rPr>
                        <a:t>Step</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ROI Focus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Instructions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algn="ctr" fontAlgn="ctr">
                        <a:buFontTx/>
                      </a:pPr>
                      <a:r>
                        <a:rPr lang="en-US" sz="1100" u="none" strike="noStrike" dirty="0">
                          <a:effectLst/>
                          <a:latin typeface="Montserrat SemiBold" panose="00000700000000000000" pitchFamily="2" charset="0"/>
                          <a:ea typeface="+mn-lt"/>
                          <a:cs typeface="+mn-lt"/>
                        </a:rPr>
                        <a:t>Required Roles</a:t>
                      </a:r>
                      <a:endParaRPr lang="en-US" sz="1100" b="1" i="0" u="none" strike="noStrike" dirty="0">
                        <a:solidFill>
                          <a:srgbClr val="000000"/>
                        </a:solidFill>
                        <a:effectLst/>
                        <a:latin typeface="Montserrat SemiBold" panose="00000700000000000000" pitchFamily="2" charset="0"/>
                        <a:ea typeface="+mn-lt"/>
                        <a:cs typeface="+mn-lt"/>
                      </a:endParaRPr>
                    </a:p>
                  </a:txBody>
                  <a:tcPr marL="6845" marR="6845" marT="6845" marB="0" anchor="ctr">
                    <a:solidFill>
                      <a:schemeClr val="accent1">
                        <a:lumMod val="75000"/>
                      </a:schemeClr>
                    </a:solidFill>
                  </a:tcPr>
                </a:tc>
                <a:tc>
                  <a:txBody>
                    <a:bodyPr/>
                    <a:lstStyle/>
                    <a:p>
                      <a:pPr marL="0" algn="ctr" defTabSz="914218" rtl="0" eaLnBrk="1" fontAlgn="ctr" latinLnBrk="0" hangingPunct="1">
                        <a:buFontTx/>
                      </a:pPr>
                      <a:r>
                        <a:rPr lang="en-US" sz="1100" b="1" u="none" strike="noStrike" kern="1200" dirty="0">
                          <a:solidFill>
                            <a:schemeClr val="lt1"/>
                          </a:solidFill>
                          <a:effectLst/>
                          <a:latin typeface="Montserrat SemiBold" panose="00000700000000000000" pitchFamily="2" charset="0"/>
                          <a:ea typeface="+mn-lt"/>
                          <a:cs typeface="+mn-lt"/>
                        </a:rPr>
                        <a:t>Outputs</a:t>
                      </a:r>
                    </a:p>
                  </a:txBody>
                  <a:tcPr marL="6845" marR="6845" marT="6845" marB="0" anchor="ctr">
                    <a:solidFill>
                      <a:schemeClr val="accent1">
                        <a:lumMod val="75000"/>
                      </a:schemeClr>
                    </a:solidFill>
                  </a:tcPr>
                </a:tc>
                <a:extLst>
                  <a:ext uri="{0D108BD9-81ED-4DB2-BD59-A6C34878D82A}">
                    <a16:rowId xmlns:a16="http://schemas.microsoft.com/office/drawing/2014/main" val="3853553644"/>
                  </a:ext>
                </a:extLst>
              </a:tr>
              <a:tr h="1107296">
                <a:tc>
                  <a:txBody>
                    <a:bodyPr/>
                    <a:lstStyle/>
                    <a:p>
                      <a:pPr marL="0" marR="0" algn="ctr" fontAlgn="t">
                        <a:buFontTx/>
                      </a:pPr>
                      <a:r>
                        <a:rPr lang="en-US" sz="900" b="1" dirty="0">
                          <a:solidFill>
                            <a:schemeClr val="bg1"/>
                          </a:solidFill>
                          <a:effectLst/>
                          <a:latin typeface="+mn-lt"/>
                          <a:ea typeface="+mn-lt"/>
                          <a:cs typeface="+mn-lt"/>
                        </a:rPr>
                        <a:t>1</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Define ROI Goals &amp; Baseline</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Financial Metrics</a:t>
                      </a:r>
                      <a:r>
                        <a:rPr lang="en-US" sz="1100" dirty="0">
                          <a:effectLst/>
                          <a:latin typeface="+mn-lt"/>
                          <a:ea typeface="+mn-lt"/>
                          <a:cs typeface="+mn-lt"/>
                        </a:rPr>
                        <a:t>: Agent labor costs, license fees, plus intangible NPS improvements.</a:t>
                      </a:r>
                    </a:p>
                    <a:p>
                      <a:pPr marL="171450" marR="0" indent="-171450" fontAlgn="t">
                        <a:buFont typeface="Arial" panose="020B0604020202020204" pitchFamily="34" charset="0"/>
                        <a:buChar char="•"/>
                      </a:pPr>
                      <a:r>
                        <a:rPr lang="en-US" sz="1100" b="1" dirty="0">
                          <a:effectLst/>
                          <a:latin typeface="+mn-lt"/>
                          <a:ea typeface="+mn-lt"/>
                          <a:cs typeface="+mn-lt"/>
                        </a:rPr>
                        <a:t>Formula</a:t>
                      </a:r>
                      <a:r>
                        <a:rPr lang="en-US" sz="1100" dirty="0">
                          <a:effectLst/>
                          <a:latin typeface="+mn-lt"/>
                          <a:ea typeface="+mn-lt"/>
                          <a:cs typeface="+mn-lt"/>
                        </a:rPr>
                        <a:t>: ROI = (Annual Savings from reduced call handling – Ongoing Costs) / Total Investment.</a:t>
                      </a:r>
                    </a:p>
                    <a:p>
                      <a:pPr marL="171450" marR="0" indent="-171450" fontAlgn="t">
                        <a:buFont typeface="Arial" panose="020B0604020202020204" pitchFamily="34" charset="0"/>
                        <a:buChar char="•"/>
                      </a:pPr>
                      <a:r>
                        <a:rPr lang="en-US" sz="1100" b="1" dirty="0">
                          <a:effectLst/>
                          <a:latin typeface="+mn-lt"/>
                          <a:ea typeface="+mn-lt"/>
                          <a:cs typeface="+mn-lt"/>
                        </a:rPr>
                        <a:t>Baseline</a:t>
                      </a:r>
                      <a:r>
                        <a:rPr lang="en-US" sz="1100" dirty="0">
                          <a:effectLst/>
                          <a:latin typeface="+mn-lt"/>
                          <a:ea typeface="+mn-lt"/>
                          <a:cs typeface="+mn-lt"/>
                        </a:rPr>
                        <a:t>: Current handle time = 6 min, NPS = 60. Target handle time = 5 min, NPS = 62.</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Aligns with strategic goals (reduce handle time, boost NPS).</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Tracks initial data.</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ROI Objectives</a:t>
                      </a:r>
                      <a:r>
                        <a:rPr lang="en-US" sz="1100" dirty="0">
                          <a:effectLst/>
                          <a:latin typeface="+mn-lt"/>
                          <a:ea typeface="+mn-lt"/>
                          <a:cs typeface="+mn-lt"/>
                        </a:rPr>
                        <a:t> (“Reduce labor costs by 5%, improve NPS by 2 points”).</a:t>
                      </a:r>
                    </a:p>
                    <a:p>
                      <a:pPr marL="171450" marR="0" indent="-171450" fontAlgn="t">
                        <a:buFont typeface="Arial" panose="020B0604020202020204" pitchFamily="34" charset="0"/>
                        <a:buChar char="•"/>
                      </a:pPr>
                      <a:r>
                        <a:rPr lang="en-US" sz="1100" b="1" dirty="0">
                          <a:effectLst/>
                          <a:latin typeface="+mn-lt"/>
                          <a:ea typeface="+mn-lt"/>
                          <a:cs typeface="+mn-lt"/>
                        </a:rPr>
                        <a:t>Baseline Metrics</a:t>
                      </a:r>
                      <a:r>
                        <a:rPr lang="en-US" sz="1100" dirty="0">
                          <a:effectLst/>
                          <a:latin typeface="+mn-lt"/>
                          <a:ea typeface="+mn-lt"/>
                          <a:cs typeface="+mn-lt"/>
                        </a:rPr>
                        <a:t>: handle time 6 min, NPS=60.</a:t>
                      </a:r>
                    </a:p>
                  </a:txBody>
                  <a:tcPr marL="50793" marR="50793" marT="50793" marB="50793" anchor="ctr"/>
                </a:tc>
                <a:extLst>
                  <a:ext uri="{0D108BD9-81ED-4DB2-BD59-A6C34878D82A}">
                    <a16:rowId xmlns:a16="http://schemas.microsoft.com/office/drawing/2014/main" val="3690127680"/>
                  </a:ext>
                </a:extLst>
              </a:tr>
              <a:tr h="939678">
                <a:tc>
                  <a:txBody>
                    <a:bodyPr/>
                    <a:lstStyle/>
                    <a:p>
                      <a:pPr marL="0" marR="0" algn="ctr" fontAlgn="t">
                        <a:buFontTx/>
                      </a:pPr>
                      <a:r>
                        <a:rPr lang="en-US" sz="900" b="1" dirty="0">
                          <a:solidFill>
                            <a:schemeClr val="bg1"/>
                          </a:solidFill>
                          <a:effectLst/>
                          <a:latin typeface="+mn-lt"/>
                          <a:ea typeface="+mn-lt"/>
                          <a:cs typeface="+mn-lt"/>
                        </a:rPr>
                        <a:t>2</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Identify Costs &amp; Quantify Benefits</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One-time costs</a:t>
                      </a:r>
                      <a:r>
                        <a:rPr lang="en-US" sz="1100" dirty="0">
                          <a:effectLst/>
                          <a:latin typeface="+mn-lt"/>
                          <a:ea typeface="+mn-lt"/>
                          <a:cs typeface="+mn-lt"/>
                        </a:rPr>
                        <a:t>: AI integration ($50k), knowledge base rework ($20k), training ($10k).</a:t>
                      </a:r>
                    </a:p>
                    <a:p>
                      <a:pPr marL="171450" marR="0" indent="-171450" fontAlgn="t">
                        <a:buFont typeface="Arial" panose="020B0604020202020204" pitchFamily="34" charset="0"/>
                        <a:buChar char="•"/>
                      </a:pPr>
                      <a:r>
                        <a:rPr lang="en-US" sz="1100" b="1" dirty="0">
                          <a:effectLst/>
                          <a:latin typeface="+mn-lt"/>
                          <a:ea typeface="+mn-lt"/>
                          <a:cs typeface="+mn-lt"/>
                        </a:rPr>
                        <a:t>Recurring costs</a:t>
                      </a:r>
                      <a:r>
                        <a:rPr lang="en-US" sz="1100" dirty="0">
                          <a:effectLst/>
                          <a:latin typeface="+mn-lt"/>
                          <a:ea typeface="+mn-lt"/>
                          <a:cs typeface="+mn-lt"/>
                        </a:rPr>
                        <a:t>: $5k/month cloud usage, $2k/month model support.</a:t>
                      </a:r>
                    </a:p>
                    <a:p>
                      <a:pPr marL="171450" marR="0" indent="-171450" fontAlgn="t">
                        <a:buFont typeface="Arial" panose="020B0604020202020204" pitchFamily="34" charset="0"/>
                        <a:buChar char="•"/>
                      </a:pPr>
                      <a:r>
                        <a:rPr lang="en-US" sz="1100" b="1" dirty="0">
                          <a:effectLst/>
                          <a:latin typeface="+mn-lt"/>
                          <a:ea typeface="+mn-lt"/>
                          <a:cs typeface="+mn-lt"/>
                        </a:rPr>
                        <a:t>Benefits</a:t>
                      </a:r>
                      <a:r>
                        <a:rPr lang="en-US" sz="1100" dirty="0">
                          <a:effectLst/>
                          <a:latin typeface="+mn-lt"/>
                          <a:ea typeface="+mn-lt"/>
                          <a:cs typeface="+mn-lt"/>
                        </a:rPr>
                        <a:t>: 1 min saved per call × 200 agents = $X/year. 2-pt NPS rise =&gt; $Y in retention if churn dips from 5% to 4.5%.</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Finance Rep</a:t>
                      </a:r>
                      <a:r>
                        <a:rPr lang="en-US" sz="1100" dirty="0">
                          <a:effectLst/>
                          <a:latin typeface="+mn-lt"/>
                          <a:ea typeface="+mn-lt"/>
                          <a:cs typeface="+mn-lt"/>
                        </a:rPr>
                        <a:t>: Summarizes cost model.</a:t>
                      </a:r>
                    </a:p>
                    <a:p>
                      <a:pPr marL="171450" marR="0" indent="-171450" fontAlgn="t">
                        <a:buFont typeface="Arial" panose="020B0604020202020204" pitchFamily="34" charset="0"/>
                        <a:buChar char="•"/>
                      </a:pPr>
                      <a:r>
                        <a:rPr lang="en-US" sz="1100" b="1" dirty="0">
                          <a:effectLst/>
                          <a:latin typeface="+mn-lt"/>
                          <a:ea typeface="+mn-lt"/>
                          <a:cs typeface="+mn-lt"/>
                        </a:rPr>
                        <a:t>AI/ML Engineer</a:t>
                      </a:r>
                      <a:r>
                        <a:rPr lang="en-US" sz="1100" dirty="0">
                          <a:effectLst/>
                          <a:latin typeface="+mn-lt"/>
                          <a:ea typeface="+mn-lt"/>
                          <a:cs typeface="+mn-lt"/>
                        </a:rPr>
                        <a:t>: Estimates monthly cloud usage.</a:t>
                      </a:r>
                    </a:p>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Approves intangible assumptions.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Cost Model</a:t>
                      </a:r>
                      <a:r>
                        <a:rPr lang="en-US" sz="1100" dirty="0">
                          <a:effectLst/>
                          <a:latin typeface="+mn-lt"/>
                          <a:ea typeface="+mn-lt"/>
                          <a:cs typeface="+mn-lt"/>
                        </a:rPr>
                        <a:t>: total upfront $80k, monthly $7k recurring.</a:t>
                      </a:r>
                    </a:p>
                    <a:p>
                      <a:pPr marL="171450" marR="0" indent="-171450" fontAlgn="t">
                        <a:buFont typeface="Arial" panose="020B0604020202020204" pitchFamily="34" charset="0"/>
                        <a:buChar char="•"/>
                      </a:pPr>
                      <a:r>
                        <a:rPr lang="en-US" sz="1100" b="1" dirty="0">
                          <a:effectLst/>
                          <a:latin typeface="+mn-lt"/>
                          <a:ea typeface="+mn-lt"/>
                          <a:cs typeface="+mn-lt"/>
                        </a:rPr>
                        <a:t>Benefit Calculation Sheet</a:t>
                      </a:r>
                      <a:r>
                        <a:rPr lang="en-US" sz="1100" dirty="0">
                          <a:effectLst/>
                          <a:latin typeface="+mn-lt"/>
                          <a:ea typeface="+mn-lt"/>
                          <a:cs typeface="+mn-lt"/>
                        </a:rPr>
                        <a:t>: $150k/year labor savings + $50k from lower churn =&gt; $200k annual benefit.</a:t>
                      </a:r>
                    </a:p>
                  </a:txBody>
                  <a:tcPr marL="50793" marR="50793" marT="50793" marB="50793" anchor="ctr"/>
                </a:tc>
                <a:extLst>
                  <a:ext uri="{0D108BD9-81ED-4DB2-BD59-A6C34878D82A}">
                    <a16:rowId xmlns:a16="http://schemas.microsoft.com/office/drawing/2014/main" val="3399800088"/>
                  </a:ext>
                </a:extLst>
              </a:tr>
              <a:tr h="772059">
                <a:tc>
                  <a:txBody>
                    <a:bodyPr/>
                    <a:lstStyle/>
                    <a:p>
                      <a:pPr marL="0" marR="0" algn="ctr" fontAlgn="t">
                        <a:buFontTx/>
                      </a:pPr>
                      <a:r>
                        <a:rPr lang="en-US" sz="900" b="1" dirty="0">
                          <a:solidFill>
                            <a:schemeClr val="bg1"/>
                          </a:solidFill>
                          <a:effectLst/>
                          <a:latin typeface="+mn-lt"/>
                          <a:ea typeface="+mn-lt"/>
                          <a:cs typeface="+mn-lt"/>
                        </a:rPr>
                        <a:t>3</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Calculate ROI &amp; Payback Period</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Apply</a:t>
                      </a:r>
                      <a:r>
                        <a:rPr lang="en-US" sz="1100" dirty="0">
                          <a:effectLst/>
                          <a:latin typeface="+mn-lt"/>
                          <a:ea typeface="+mn-lt"/>
                          <a:cs typeface="+mn-lt"/>
                        </a:rPr>
                        <a:t> ROI formula: (200k – 84k recurring) / (80k + 84k) = X%.</a:t>
                      </a:r>
                    </a:p>
                    <a:p>
                      <a:pPr marL="171450" marR="0" indent="-171450" fontAlgn="t">
                        <a:buFont typeface="Arial" panose="020B0604020202020204" pitchFamily="34" charset="0"/>
                        <a:buChar char="•"/>
                      </a:pPr>
                      <a:r>
                        <a:rPr lang="en-US" sz="1100" b="1" dirty="0">
                          <a:effectLst/>
                          <a:latin typeface="+mn-lt"/>
                          <a:ea typeface="+mn-lt"/>
                          <a:cs typeface="+mn-lt"/>
                        </a:rPr>
                        <a:t>Payback</a:t>
                      </a:r>
                      <a:r>
                        <a:rPr lang="en-US" sz="1100" dirty="0">
                          <a:effectLst/>
                          <a:latin typeface="+mn-lt"/>
                          <a:ea typeface="+mn-lt"/>
                          <a:cs typeface="+mn-lt"/>
                        </a:rPr>
                        <a:t>: if usage hits 80%, break-even in ~9 months; if usage is only 60%, ~14 months.</a:t>
                      </a:r>
                    </a:p>
                    <a:p>
                      <a:pPr marL="171450" marR="0" indent="-171450" fontAlgn="t">
                        <a:buFont typeface="Arial" panose="020B0604020202020204" pitchFamily="34" charset="0"/>
                        <a:buChar char="•"/>
                      </a:pPr>
                      <a:r>
                        <a:rPr lang="en-US" sz="1100" b="1" dirty="0">
                          <a:effectLst/>
                          <a:latin typeface="+mn-lt"/>
                          <a:ea typeface="+mn-lt"/>
                          <a:cs typeface="+mn-lt"/>
                        </a:rPr>
                        <a:t>Document</a:t>
                      </a:r>
                      <a:r>
                        <a:rPr lang="en-US" sz="1100" dirty="0">
                          <a:effectLst/>
                          <a:latin typeface="+mn-lt"/>
                          <a:ea typeface="+mn-lt"/>
                          <a:cs typeface="+mn-lt"/>
                        </a:rPr>
                        <a:t> best/worst-case scenarios.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Finance Rep</a:t>
                      </a:r>
                      <a:r>
                        <a:rPr lang="en-US" sz="1100" dirty="0">
                          <a:effectLst/>
                          <a:latin typeface="+mn-lt"/>
                          <a:ea typeface="+mn-lt"/>
                          <a:cs typeface="+mn-lt"/>
                        </a:rPr>
                        <a:t>: Runs ROI math, scenario analysis.</a:t>
                      </a:r>
                    </a:p>
                    <a:p>
                      <a:pPr marL="171450" marR="0" indent="-171450" fontAlgn="t">
                        <a:buFont typeface="Arial" panose="020B0604020202020204" pitchFamily="34" charset="0"/>
                        <a:buChar char="•"/>
                      </a:pPr>
                      <a:r>
                        <a:rPr lang="en-US" sz="1100" b="1" dirty="0">
                          <a:effectLst/>
                          <a:latin typeface="+mn-lt"/>
                          <a:ea typeface="+mn-lt"/>
                          <a:cs typeface="+mn-lt"/>
                        </a:rPr>
                        <a:t>Project Manager</a:t>
                      </a:r>
                      <a:r>
                        <a:rPr lang="en-US" sz="1100" dirty="0">
                          <a:effectLst/>
                          <a:latin typeface="+mn-lt"/>
                          <a:ea typeface="+mn-lt"/>
                          <a:cs typeface="+mn-lt"/>
                        </a:rPr>
                        <a:t>: Drafts final ROI report.</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ROI Report</a:t>
                      </a:r>
                      <a:r>
                        <a:rPr lang="en-US" sz="1100" dirty="0">
                          <a:effectLst/>
                          <a:latin typeface="+mn-lt"/>
                          <a:ea typeface="+mn-lt"/>
                          <a:cs typeface="+mn-lt"/>
                        </a:rPr>
                        <a:t>: “Expected payback at 9 months if we reach 80% usage. If usage stalls at 60%, payback extends to 14 months.”</a:t>
                      </a:r>
                    </a:p>
                  </a:txBody>
                  <a:tcPr marL="50793" marR="50793" marT="50793" marB="50793" anchor="ctr"/>
                </a:tc>
                <a:extLst>
                  <a:ext uri="{0D108BD9-81ED-4DB2-BD59-A6C34878D82A}">
                    <a16:rowId xmlns:a16="http://schemas.microsoft.com/office/drawing/2014/main" val="3772127168"/>
                  </a:ext>
                </a:extLst>
              </a:tr>
              <a:tr h="772059">
                <a:tc>
                  <a:txBody>
                    <a:bodyPr/>
                    <a:lstStyle/>
                    <a:p>
                      <a:pPr marL="0" marR="0" algn="ctr" fontAlgn="t">
                        <a:buFontTx/>
                      </a:pPr>
                      <a:r>
                        <a:rPr lang="en-US" sz="900" b="1" dirty="0">
                          <a:solidFill>
                            <a:schemeClr val="bg1"/>
                          </a:solidFill>
                          <a:effectLst/>
                          <a:latin typeface="+mn-lt"/>
                          <a:ea typeface="+mn-lt"/>
                          <a:cs typeface="+mn-lt"/>
                        </a:rPr>
                        <a:t>4</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Monitor &amp; Evaluate Over Time</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Monthly</a:t>
                      </a:r>
                      <a:r>
                        <a:rPr lang="en-US" sz="1100" dirty="0">
                          <a:effectLst/>
                          <a:latin typeface="+mn-lt"/>
                          <a:ea typeface="+mn-lt"/>
                          <a:cs typeface="+mn-lt"/>
                        </a:rPr>
                        <a:t> check: Handle time dropping from 6 min to 5.2 min, NPS from 60 to 61.</a:t>
                      </a:r>
                    </a:p>
                    <a:p>
                      <a:pPr marL="171450" marR="0" indent="-171450" fontAlgn="t">
                        <a:buFont typeface="Arial" panose="020B0604020202020204" pitchFamily="34" charset="0"/>
                        <a:buChar char="•"/>
                      </a:pPr>
                      <a:r>
                        <a:rPr lang="en-US" sz="1100" b="1" dirty="0">
                          <a:effectLst/>
                          <a:latin typeface="+mn-lt"/>
                          <a:ea typeface="+mn-lt"/>
                          <a:cs typeface="+mn-lt"/>
                        </a:rPr>
                        <a:t>Adjust</a:t>
                      </a:r>
                      <a:r>
                        <a:rPr lang="en-US" sz="1100" dirty="0">
                          <a:effectLst/>
                          <a:latin typeface="+mn-lt"/>
                          <a:ea typeface="+mn-lt"/>
                          <a:cs typeface="+mn-lt"/>
                        </a:rPr>
                        <a:t> if usage lags: Revise net benefits or ramp up adoption efforts.</a:t>
                      </a:r>
                    </a:p>
                    <a:p>
                      <a:pPr marL="171450" marR="0" indent="-171450" fontAlgn="t">
                        <a:buFont typeface="Arial" panose="020B0604020202020204" pitchFamily="34" charset="0"/>
                        <a:buChar char="•"/>
                      </a:pPr>
                      <a:r>
                        <a:rPr lang="en-US" sz="1100" dirty="0">
                          <a:effectLst/>
                          <a:latin typeface="+mn-lt"/>
                          <a:ea typeface="+mn-lt"/>
                          <a:cs typeface="+mn-lt"/>
                        </a:rPr>
                        <a:t>Compare actual vs. forecast each quarter.</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CX Lead</a:t>
                      </a:r>
                      <a:r>
                        <a:rPr lang="en-US" sz="1100" dirty="0">
                          <a:effectLst/>
                          <a:latin typeface="+mn-lt"/>
                          <a:ea typeface="+mn-lt"/>
                          <a:cs typeface="+mn-lt"/>
                        </a:rPr>
                        <a:t>: Monitors KPI changes.</a:t>
                      </a:r>
                    </a:p>
                    <a:p>
                      <a:pPr marL="171450" marR="0" indent="-171450" fontAlgn="t">
                        <a:buFont typeface="Arial" panose="020B0604020202020204" pitchFamily="34" charset="0"/>
                        <a:buChar char="•"/>
                      </a:pPr>
                      <a:r>
                        <a:rPr lang="en-US" sz="1100" b="1" dirty="0">
                          <a:effectLst/>
                          <a:latin typeface="+mn-lt"/>
                          <a:ea typeface="+mn-lt"/>
                          <a:cs typeface="+mn-lt"/>
                        </a:rPr>
                        <a:t>Finance Rep</a:t>
                      </a:r>
                      <a:r>
                        <a:rPr lang="en-US" sz="1100" dirty="0">
                          <a:effectLst/>
                          <a:latin typeface="+mn-lt"/>
                          <a:ea typeface="+mn-lt"/>
                          <a:cs typeface="+mn-lt"/>
                        </a:rPr>
                        <a:t>: Updates cost/benefit model quarterly.</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Quarterly ROI Review</a:t>
                      </a:r>
                      <a:r>
                        <a:rPr lang="en-US" sz="1100" dirty="0">
                          <a:effectLst/>
                          <a:latin typeface="+mn-lt"/>
                          <a:ea typeface="+mn-lt"/>
                          <a:cs typeface="+mn-lt"/>
                        </a:rPr>
                        <a:t>: “We’re at 5.2 min handle time (target 5.0), NPS=61. Re-forecast payback at 10 months.”</a:t>
                      </a:r>
                    </a:p>
                  </a:txBody>
                  <a:tcPr marL="50793" marR="50793" marT="50793" marB="50793" anchor="ctr"/>
                </a:tc>
                <a:extLst>
                  <a:ext uri="{0D108BD9-81ED-4DB2-BD59-A6C34878D82A}">
                    <a16:rowId xmlns:a16="http://schemas.microsoft.com/office/drawing/2014/main" val="2799322614"/>
                  </a:ext>
                </a:extLst>
              </a:tr>
              <a:tr h="772059">
                <a:tc>
                  <a:txBody>
                    <a:bodyPr/>
                    <a:lstStyle/>
                    <a:p>
                      <a:pPr marL="0" marR="0" algn="ctr" fontAlgn="t">
                        <a:buFontTx/>
                      </a:pPr>
                      <a:r>
                        <a:rPr lang="en-US" sz="900" b="1" dirty="0">
                          <a:solidFill>
                            <a:schemeClr val="bg1"/>
                          </a:solidFill>
                          <a:effectLst/>
                          <a:latin typeface="+mn-lt"/>
                          <a:ea typeface="+mn-lt"/>
                          <a:cs typeface="+mn-lt"/>
                        </a:rPr>
                        <a:t>5</a:t>
                      </a:r>
                      <a:endParaRPr lang="en-US" sz="900" dirty="0">
                        <a:solidFill>
                          <a:schemeClr val="bg1"/>
                        </a:solidFill>
                        <a:effectLst/>
                        <a:latin typeface="+mn-lt"/>
                        <a:ea typeface="+mn-lt"/>
                        <a:cs typeface="+mn-lt"/>
                      </a:endParaRPr>
                    </a:p>
                  </a:txBody>
                  <a:tcPr marL="50793" marR="50793" marT="50793" marB="50793" anchor="ctr">
                    <a:solidFill>
                      <a:schemeClr val="accent1">
                        <a:lumMod val="75000"/>
                      </a:schemeClr>
                    </a:solidFill>
                  </a:tcPr>
                </a:tc>
                <a:tc>
                  <a:txBody>
                    <a:bodyPr/>
                    <a:lstStyle/>
                    <a:p>
                      <a:pPr marL="0" marR="0" algn="ctr" fontAlgn="t">
                        <a:buFontTx/>
                      </a:pPr>
                      <a:r>
                        <a:rPr lang="en-US" sz="1100" b="1" dirty="0">
                          <a:solidFill>
                            <a:schemeClr val="bg1"/>
                          </a:solidFill>
                          <a:effectLst/>
                          <a:latin typeface="+mn-lt"/>
                          <a:ea typeface="+mn-lt"/>
                          <a:cs typeface="+mn-lt"/>
                        </a:rPr>
                        <a:t>Communicate &amp; Document Outcomes</a:t>
                      </a:r>
                      <a:endParaRPr lang="en-US" sz="1100" dirty="0">
                        <a:solidFill>
                          <a:schemeClr val="bg1"/>
                        </a:solidFill>
                        <a:effectLst/>
                        <a:latin typeface="+mn-lt"/>
                        <a:ea typeface="+mn-lt"/>
                        <a:cs typeface="+mn-lt"/>
                      </a:endParaRPr>
                    </a:p>
                  </a:txBody>
                  <a:tcPr marL="50793" marR="50793" marT="50793" marB="50793" anchor="ctr">
                    <a:solidFill>
                      <a:schemeClr val="accent1">
                        <a:lumMod val="60000"/>
                        <a:lumOff val="40000"/>
                      </a:schemeClr>
                    </a:solidFill>
                  </a:tcP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Publish</a:t>
                      </a:r>
                      <a:r>
                        <a:rPr lang="en-US" sz="1100" dirty="0">
                          <a:effectLst/>
                          <a:latin typeface="+mn-lt"/>
                          <a:ea typeface="+mn-lt"/>
                          <a:cs typeface="+mn-lt"/>
                        </a:rPr>
                        <a:t> ROI updates monthly to execs and agents: highlight $30k labor savings so far.</a:t>
                      </a:r>
                    </a:p>
                    <a:p>
                      <a:pPr marL="171450" marR="0" indent="-171450" fontAlgn="t">
                        <a:buFont typeface="Arial" panose="020B0604020202020204" pitchFamily="34" charset="0"/>
                        <a:buChar char="•"/>
                      </a:pPr>
                      <a:r>
                        <a:rPr lang="en-US" sz="1100" b="1" dirty="0">
                          <a:effectLst/>
                          <a:latin typeface="+mn-lt"/>
                          <a:ea typeface="+mn-lt"/>
                          <a:cs typeface="+mn-lt"/>
                        </a:rPr>
                        <a:t>Celebrate</a:t>
                      </a:r>
                      <a:r>
                        <a:rPr lang="en-US" sz="1100" dirty="0">
                          <a:effectLst/>
                          <a:latin typeface="+mn-lt"/>
                          <a:ea typeface="+mn-lt"/>
                          <a:cs typeface="+mn-lt"/>
                        </a:rPr>
                        <a:t> hits (NPS up 1 point!) while addressing shortfalls in usage.</a:t>
                      </a:r>
                    </a:p>
                    <a:p>
                      <a:pPr marL="171450" marR="0" indent="-171450" fontAlgn="t">
                        <a:buFont typeface="Arial" panose="020B0604020202020204" pitchFamily="34" charset="0"/>
                        <a:buChar char="•"/>
                      </a:pPr>
                      <a:r>
                        <a:rPr lang="en-US" sz="1100" b="1" dirty="0">
                          <a:effectLst/>
                          <a:latin typeface="+mn-lt"/>
                          <a:ea typeface="+mn-lt"/>
                          <a:cs typeface="+mn-lt"/>
                        </a:rPr>
                        <a:t>Log</a:t>
                      </a:r>
                      <a:r>
                        <a:rPr lang="en-US" sz="1100" dirty="0">
                          <a:effectLst/>
                          <a:latin typeface="+mn-lt"/>
                          <a:ea typeface="+mn-lt"/>
                          <a:cs typeface="+mn-lt"/>
                        </a:rPr>
                        <a:t> learnings for next wave of AI rollout.</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Business/CX Lead</a:t>
                      </a:r>
                      <a:r>
                        <a:rPr lang="en-US" sz="1100" dirty="0">
                          <a:effectLst/>
                          <a:latin typeface="+mn-lt"/>
                          <a:ea typeface="+mn-lt"/>
                          <a:cs typeface="+mn-lt"/>
                        </a:rPr>
                        <a:t>: Presents ROI findings.</a:t>
                      </a:r>
                    </a:p>
                    <a:p>
                      <a:pPr marL="171450" marR="0" indent="-171450" fontAlgn="t">
                        <a:buFont typeface="Arial" panose="020B0604020202020204" pitchFamily="34" charset="0"/>
                        <a:buChar char="•"/>
                      </a:pPr>
                      <a:r>
                        <a:rPr lang="en-US" sz="1100" b="1" dirty="0">
                          <a:effectLst/>
                          <a:latin typeface="+mn-lt"/>
                          <a:ea typeface="+mn-lt"/>
                          <a:cs typeface="+mn-lt"/>
                        </a:rPr>
                        <a:t>Communications Lead</a:t>
                      </a:r>
                      <a:r>
                        <a:rPr lang="en-US" sz="1100" dirty="0">
                          <a:effectLst/>
                          <a:latin typeface="+mn-lt"/>
                          <a:ea typeface="+mn-lt"/>
                          <a:cs typeface="+mn-lt"/>
                        </a:rPr>
                        <a:t>: Crafts updates for stakeholders.</a:t>
                      </a:r>
                    </a:p>
                  </a:txBody>
                  <a:tcPr marL="50793" marR="50793" marT="50793" marB="50793" anchor="ctr"/>
                </a:tc>
                <a:tc>
                  <a:txBody>
                    <a:bodyPr/>
                    <a:lstStyle/>
                    <a:p>
                      <a:pPr marL="171450" marR="0" indent="-171450" fontAlgn="t">
                        <a:buFont typeface="Arial" panose="020B0604020202020204" pitchFamily="34" charset="0"/>
                        <a:buChar char="•"/>
                      </a:pPr>
                      <a:r>
                        <a:rPr lang="en-US" sz="1100" b="1" dirty="0">
                          <a:effectLst/>
                          <a:latin typeface="+mn-lt"/>
                          <a:ea typeface="+mn-lt"/>
                          <a:cs typeface="+mn-lt"/>
                        </a:rPr>
                        <a:t>ROI Dashboard</a:t>
                      </a:r>
                      <a:r>
                        <a:rPr lang="en-US" sz="1100" dirty="0">
                          <a:effectLst/>
                          <a:latin typeface="+mn-lt"/>
                          <a:ea typeface="+mn-lt"/>
                          <a:cs typeface="+mn-lt"/>
                        </a:rPr>
                        <a:t> shared monthly (success stories, shortfalls).</a:t>
                      </a:r>
                    </a:p>
                    <a:p>
                      <a:pPr marL="171450" marR="0" indent="-171450" fontAlgn="t">
                        <a:buFont typeface="Arial" panose="020B0604020202020204" pitchFamily="34" charset="0"/>
                        <a:buChar char="•"/>
                      </a:pPr>
                      <a:r>
                        <a:rPr lang="en-US" sz="1100" b="1" dirty="0">
                          <a:effectLst/>
                          <a:latin typeface="+mn-lt"/>
                          <a:ea typeface="+mn-lt"/>
                          <a:cs typeface="+mn-lt"/>
                        </a:rPr>
                        <a:t>Lessons Learned</a:t>
                      </a:r>
                      <a:r>
                        <a:rPr lang="en-US" sz="1100" dirty="0">
                          <a:effectLst/>
                          <a:latin typeface="+mn-lt"/>
                          <a:ea typeface="+mn-lt"/>
                          <a:cs typeface="+mn-lt"/>
                        </a:rPr>
                        <a:t>: key usage patterns, cost overruns, or adoption issues for future AI expansions.</a:t>
                      </a:r>
                    </a:p>
                  </a:txBody>
                  <a:tcPr marL="50793" marR="50793" marT="50793" marB="50793" anchor="ctr"/>
                </a:tc>
                <a:extLst>
                  <a:ext uri="{0D108BD9-81ED-4DB2-BD59-A6C34878D82A}">
                    <a16:rowId xmlns:a16="http://schemas.microsoft.com/office/drawing/2014/main" val="3993307107"/>
                  </a:ext>
                </a:extLst>
              </a:tr>
            </a:tbl>
          </a:graphicData>
        </a:graphic>
      </p:graphicFrame>
    </p:spTree>
    <p:extLst>
      <p:ext uri="{BB962C8B-B14F-4D97-AF65-F5344CB8AC3E}">
        <p14:creationId xmlns:p14="http://schemas.microsoft.com/office/powerpoint/2010/main" val="4285702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723604F-880E-5334-C811-9B0C04A45A82}"/>
              </a:ext>
            </a:extLst>
          </p:cNvPr>
          <p:cNvSpPr txBox="1">
            <a:spLocks/>
          </p:cNvSpPr>
          <p:nvPr/>
        </p:nvSpPr>
        <p:spPr>
          <a:xfrm>
            <a:off x="6639859" y="-597647"/>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10000"/>
              </a:lnSpc>
              <a:spcBef>
                <a:spcPts val="2600"/>
              </a:spcBef>
              <a:spcAft>
                <a:spcPts val="0"/>
              </a:spcAft>
              <a:buClrTx/>
              <a:buSzTx/>
              <a:buFontTx/>
              <a:buNone/>
              <a:tabLst/>
              <a:defRPr/>
            </a:pPr>
            <a:endParaRPr kumimoji="0" lang="en-US" sz="2000" b="0" i="0" u="none" strike="noStrike" kern="1200" cap="none" spc="0" normalizeH="0" baseline="0" noProof="0" dirty="0">
              <a:ln>
                <a:noFill/>
              </a:ln>
              <a:solidFill>
                <a:srgbClr val="494949"/>
              </a:solidFill>
              <a:effectLst/>
              <a:uLnTx/>
              <a:uFillTx/>
              <a:ea typeface="+mn-lt"/>
              <a:cs typeface="+mn-lt"/>
            </a:endParaRPr>
          </a:p>
        </p:txBody>
      </p:sp>
      <p:sp>
        <p:nvSpPr>
          <p:cNvPr id="8" name="TextBox 7">
            <a:extLst>
              <a:ext uri="{FF2B5EF4-FFF2-40B4-BE49-F238E27FC236}">
                <a16:creationId xmlns:a16="http://schemas.microsoft.com/office/drawing/2014/main" id="{BB365DA1-CC59-CCD1-8A3B-314C9B91FA94}"/>
              </a:ext>
            </a:extLst>
          </p:cNvPr>
          <p:cNvSpPr txBox="1">
            <a:spLocks/>
          </p:cNvSpPr>
          <p:nvPr/>
        </p:nvSpPr>
        <p:spPr>
          <a:xfrm>
            <a:off x="9771529" y="-286871"/>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10000"/>
              </a:lnSpc>
              <a:spcBef>
                <a:spcPts val="2600"/>
              </a:spcBef>
              <a:spcAft>
                <a:spcPts val="0"/>
              </a:spcAft>
              <a:buClrTx/>
              <a:buSzTx/>
              <a:buFontTx/>
              <a:buNone/>
              <a:tabLst/>
              <a:defRPr/>
            </a:pPr>
            <a:endParaRPr kumimoji="0" lang="en-US" sz="2000" b="0" i="0" u="none" strike="noStrike" kern="1200" cap="none" spc="0" normalizeH="0" baseline="0" noProof="0" dirty="0">
              <a:ln>
                <a:noFill/>
              </a:ln>
              <a:solidFill>
                <a:srgbClr val="494949"/>
              </a:solidFill>
              <a:effectLst/>
              <a:uLnTx/>
              <a:uFillTx/>
              <a:ea typeface="+mn-lt"/>
              <a:cs typeface="+mn-lt"/>
            </a:endParaRPr>
          </a:p>
        </p:txBody>
      </p:sp>
      <p:sp>
        <p:nvSpPr>
          <p:cNvPr id="6" name="Title 5">
            <a:extLst>
              <a:ext uri="{FF2B5EF4-FFF2-40B4-BE49-F238E27FC236}">
                <a16:creationId xmlns:a16="http://schemas.microsoft.com/office/drawing/2014/main" id="{209DC390-AFBD-F848-AA76-D2D68AB1D5B5}"/>
              </a:ext>
            </a:extLst>
          </p:cNvPr>
          <p:cNvSpPr>
            <a:spLocks/>
          </p:cNvSpPr>
          <p:nvPr>
            <p:ph type="ctrTitle" idx="4294967295"/>
          </p:nvPr>
        </p:nvSpPr>
        <p:spPr>
          <a:xfrm>
            <a:off x="398855" y="428532"/>
            <a:ext cx="9144000" cy="466725"/>
          </a:xfrm>
        </p:spPr>
        <p:txBody>
          <a:bodyPr anchor="b"/>
          <a:lstStyle/>
          <a:p>
            <a:r>
              <a:rPr lang="en-US" sz="3600" dirty="0">
                <a:solidFill>
                  <a:schemeClr val="tx1"/>
                </a:solidFill>
              </a:rPr>
              <a:t>Next steps</a:t>
            </a:r>
          </a:p>
        </p:txBody>
      </p:sp>
      <p:graphicFrame>
        <p:nvGraphicFramePr>
          <p:cNvPr id="2" name="Table 1">
            <a:extLst>
              <a:ext uri="{FF2B5EF4-FFF2-40B4-BE49-F238E27FC236}">
                <a16:creationId xmlns:a16="http://schemas.microsoft.com/office/drawing/2014/main" id="{4D629A63-BDDC-2511-77ED-B5267D2EE13D}"/>
              </a:ext>
            </a:extLst>
          </p:cNvPr>
          <p:cNvGraphicFramePr>
            <a:graphicFrameLocks/>
          </p:cNvGraphicFramePr>
          <p:nvPr>
            <p:extLst>
              <p:ext uri="{D42A27DB-BD31-4B8C-83A1-F6EECF244321}">
                <p14:modId xmlns:p14="http://schemas.microsoft.com/office/powerpoint/2010/main" val="2333326057"/>
              </p:ext>
            </p:extLst>
          </p:nvPr>
        </p:nvGraphicFramePr>
        <p:xfrm>
          <a:off x="398855" y="1043723"/>
          <a:ext cx="11394290" cy="3562117"/>
        </p:xfrm>
        <a:graphic>
          <a:graphicData uri="http://schemas.openxmlformats.org/drawingml/2006/table">
            <a:tbl>
              <a:tblPr firstRow="1" firstCol="1" bandRow="1">
                <a:tableStyleId>{B301B821-A1FF-4177-AEE7-76D212191A09}</a:tableStyleId>
              </a:tblPr>
              <a:tblGrid>
                <a:gridCol w="9429590">
                  <a:extLst>
                    <a:ext uri="{9D8B030D-6E8A-4147-A177-3AD203B41FA5}">
                      <a16:colId xmlns:a16="http://schemas.microsoft.com/office/drawing/2014/main" val="4097403461"/>
                    </a:ext>
                  </a:extLst>
                </a:gridCol>
                <a:gridCol w="954583">
                  <a:extLst>
                    <a:ext uri="{9D8B030D-6E8A-4147-A177-3AD203B41FA5}">
                      <a16:colId xmlns:a16="http://schemas.microsoft.com/office/drawing/2014/main" val="2121206239"/>
                    </a:ext>
                  </a:extLst>
                </a:gridCol>
                <a:gridCol w="1010117">
                  <a:extLst>
                    <a:ext uri="{9D8B030D-6E8A-4147-A177-3AD203B41FA5}">
                      <a16:colId xmlns:a16="http://schemas.microsoft.com/office/drawing/2014/main" val="993397300"/>
                    </a:ext>
                  </a:extLst>
                </a:gridCol>
              </a:tblGrid>
              <a:tr h="171539">
                <a:tc>
                  <a:txBody>
                    <a:bodyPr/>
                    <a:lstStyle/>
                    <a:p>
                      <a:pPr algn="l" fontAlgn="ctr">
                        <a:buFontTx/>
                      </a:pPr>
                      <a:r>
                        <a:rPr lang="en-US" sz="1600" b="1" u="none" strike="noStrike" dirty="0">
                          <a:solidFill>
                            <a:schemeClr val="bg1"/>
                          </a:solidFill>
                          <a:effectLst/>
                          <a:latin typeface="Montserrat" panose="00000500000000000000" pitchFamily="2" charset="0"/>
                          <a:ea typeface="+mn-lt"/>
                          <a:cs typeface="+mn-lt"/>
                        </a:rPr>
                        <a:t>Task</a:t>
                      </a:r>
                      <a:endParaRPr lang="en-US" sz="1600" b="1" i="0" u="none" strike="noStrike" dirty="0">
                        <a:solidFill>
                          <a:schemeClr val="bg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ctr">
                        <a:buFontTx/>
                      </a:pPr>
                      <a:r>
                        <a:rPr lang="en-US" sz="1600" b="1" u="none" strike="noStrike" dirty="0">
                          <a:solidFill>
                            <a:schemeClr val="bg1"/>
                          </a:solidFill>
                          <a:effectLst/>
                          <a:latin typeface="Montserrat" panose="00000500000000000000" pitchFamily="2" charset="0"/>
                          <a:ea typeface="+mn-lt"/>
                          <a:cs typeface="+mn-lt"/>
                        </a:rPr>
                        <a:t>Owner</a:t>
                      </a:r>
                      <a:endParaRPr lang="en-US" sz="1600" b="1" i="0" u="none" strike="noStrike" dirty="0">
                        <a:solidFill>
                          <a:schemeClr val="bg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ctr">
                        <a:buFontTx/>
                      </a:pPr>
                      <a:r>
                        <a:rPr lang="en-US" sz="1600" b="1" u="none" strike="noStrike" dirty="0">
                          <a:solidFill>
                            <a:schemeClr val="bg1"/>
                          </a:solidFill>
                          <a:effectLst/>
                          <a:latin typeface="Montserrat" panose="00000500000000000000" pitchFamily="2" charset="0"/>
                          <a:ea typeface="+mn-lt"/>
                          <a:cs typeface="+mn-lt"/>
                        </a:rPr>
                        <a:t>Target</a:t>
                      </a:r>
                      <a:endParaRPr lang="en-US" sz="1600" b="1" i="0" u="none" strike="noStrike" dirty="0">
                        <a:solidFill>
                          <a:schemeClr val="bg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734039735"/>
                  </a:ext>
                </a:extLst>
              </a:tr>
              <a:tr h="233017">
                <a:tc>
                  <a:txBody>
                    <a:bodyPr/>
                    <a:lstStyle/>
                    <a:p>
                      <a:pPr algn="l" fontAlgn="ctr">
                        <a:buFontTx/>
                      </a:pPr>
                      <a:r>
                        <a:rPr lang="en-US" sz="1200" b="0" i="0" u="none" strike="noStrike" dirty="0">
                          <a:solidFill>
                            <a:schemeClr val="tx1"/>
                          </a:solidFill>
                          <a:effectLst/>
                          <a:latin typeface="Montserrat" panose="00000500000000000000" pitchFamily="2" charset="0"/>
                          <a:ea typeface="+mn-lt"/>
                          <a:cs typeface="+mn-lt"/>
                        </a:rPr>
                        <a:t>Complete remainder of exercises that were not covered in workshop.</a:t>
                      </a: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FontTx/>
                      </a:pPr>
                      <a:r>
                        <a:rPr lang="en-US" sz="1200" b="0" i="0" u="none" strike="noStrike" dirty="0">
                          <a:solidFill>
                            <a:schemeClr val="tx1"/>
                          </a:solidFill>
                          <a:effectLst/>
                          <a:latin typeface="Montserrat" panose="00000500000000000000" pitchFamily="2" charset="0"/>
                          <a:ea typeface="+mn-lt"/>
                          <a:cs typeface="+mn-lt"/>
                        </a:rPr>
                        <a:t>AI+CX Lead</a:t>
                      </a: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FontTx/>
                      </a:pPr>
                      <a:r>
                        <a:rPr lang="en-US" sz="1200" b="0" i="0" u="none" strike="noStrike" dirty="0">
                          <a:solidFill>
                            <a:schemeClr val="tx1"/>
                          </a:solidFill>
                          <a:effectLst/>
                          <a:latin typeface="Montserrat" panose="00000500000000000000" pitchFamily="2" charset="0"/>
                          <a:ea typeface="+mn-lt"/>
                          <a:cs typeface="+mn-lt"/>
                        </a:rPr>
                        <a:t>25Q2</a:t>
                      </a: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870558"/>
                  </a:ext>
                </a:extLst>
              </a:tr>
              <a:tr h="0">
                <a:tc>
                  <a:txBody>
                    <a:bodyPr/>
                    <a:lstStyle/>
                    <a:p>
                      <a:pPr marL="0" marR="0" lvl="0" indent="0" algn="l" defTabSz="914309"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916027"/>
                  </a:ext>
                </a:extLst>
              </a:tr>
              <a:tr h="129247">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852498"/>
                  </a:ext>
                </a:extLst>
              </a:tr>
              <a:tr h="129247">
                <a:tc>
                  <a:txBody>
                    <a:bodyPr/>
                    <a:lstStyle/>
                    <a:p>
                      <a:pPr marL="0" marR="0" lvl="0" indent="0" algn="l" defTabSz="914309"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542845"/>
                  </a:ext>
                </a:extLst>
              </a:tr>
              <a:tr h="170773">
                <a:tc>
                  <a:txBody>
                    <a:bodyPr/>
                    <a:lstStyle/>
                    <a:p>
                      <a:pPr marL="0" indent="0" algn="l" fontAlgn="ctr">
                        <a:buFont typeface="Arial" panose="020B0604020202020204" pitchFamily="34" charset="0"/>
                        <a:buNone/>
                      </a:pPr>
                      <a:endParaRPr lang="en-US" sz="1200" b="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289752"/>
                  </a:ext>
                </a:extLst>
              </a:tr>
              <a:tr h="243091">
                <a:tc>
                  <a:txBody>
                    <a:bodyPr/>
                    <a:lstStyle/>
                    <a:p>
                      <a:pPr marL="0" indent="0" algn="l" fontAlgn="ctr">
                        <a:buFont typeface="Arial" panose="020B0604020202020204" pitchFamily="34" charset="0"/>
                        <a:buNone/>
                      </a:pPr>
                      <a:endParaRPr lang="en-US" sz="1200" b="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3383331"/>
                  </a:ext>
                </a:extLst>
              </a:tr>
              <a:tr h="182624">
                <a:tc>
                  <a:txBody>
                    <a:bodyPr/>
                    <a:lstStyle/>
                    <a:p>
                      <a:pPr marL="285750" indent="-285750" algn="l" fontAlgn="ctr">
                        <a:buFont typeface="Arial" panose="020B0604020202020204" pitchFamily="34" charset="0"/>
                        <a:buChar char="•"/>
                      </a:pPr>
                      <a:endParaRPr lang="en-US" sz="1200" b="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54969"/>
                  </a:ext>
                </a:extLst>
              </a:tr>
              <a:tr h="210864">
                <a:tc>
                  <a:txBody>
                    <a:bodyPr/>
                    <a:lstStyle/>
                    <a:p>
                      <a:pPr algn="l" fontAlgn="b"/>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861327"/>
                  </a:ext>
                </a:extLst>
              </a:tr>
              <a:tr h="129247">
                <a:tc>
                  <a:txBody>
                    <a:bodyPr/>
                    <a:lstStyle/>
                    <a:p>
                      <a:pPr algn="l" fontAlgn="b"/>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6821160"/>
                  </a:ext>
                </a:extLst>
              </a:tr>
              <a:tr h="129247">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557077"/>
                  </a:ext>
                </a:extLst>
              </a:tr>
              <a:tr h="129247">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09"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231057"/>
                  </a:ext>
                </a:extLst>
              </a:tr>
              <a:tr h="129247">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00803"/>
                  </a:ext>
                </a:extLst>
              </a:tr>
              <a:tr h="129247">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044093"/>
                  </a:ext>
                </a:extLst>
              </a:tr>
              <a:tr h="256122">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142616"/>
                  </a:ext>
                </a:extLst>
              </a:tr>
              <a:tr h="129247">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183650"/>
                  </a:ext>
                </a:extLst>
              </a:tr>
              <a:tr h="129247">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1200" b="0" i="0" u="none" strike="noStrike" dirty="0">
                        <a:solidFill>
                          <a:schemeClr val="tx1"/>
                        </a:solidFill>
                        <a:effectLst/>
                        <a:latin typeface="Montserrat" panose="00000500000000000000" pitchFamily="2" charset="0"/>
                        <a:ea typeface="+mn-lt"/>
                        <a:cs typeface="+mn-lt"/>
                      </a:endParaRPr>
                    </a:p>
                  </a:txBody>
                  <a:tcPr marL="72000" marR="72000" marT="3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534895"/>
                  </a:ext>
                </a:extLst>
              </a:tr>
            </a:tbl>
          </a:graphicData>
        </a:graphic>
      </p:graphicFrame>
      <p:sp>
        <p:nvSpPr>
          <p:cNvPr id="3" name="Speech Bubble: Rectangle 2">
            <a:extLst>
              <a:ext uri="{FF2B5EF4-FFF2-40B4-BE49-F238E27FC236}">
                <a16:creationId xmlns:a16="http://schemas.microsoft.com/office/drawing/2014/main" id="{7DFC54B6-B9AF-74EB-DF6A-0B44BB468D83}"/>
              </a:ext>
            </a:extLst>
          </p:cNvPr>
          <p:cNvSpPr>
            <a:spLocks/>
          </p:cNvSpPr>
          <p:nvPr/>
        </p:nvSpPr>
        <p:spPr>
          <a:xfrm>
            <a:off x="9632576" y="5033988"/>
            <a:ext cx="1740507" cy="916807"/>
          </a:xfrm>
          <a:prstGeom prst="wedgeRectCallout">
            <a:avLst>
              <a:gd name="adj1" fmla="val 23102"/>
              <a:gd name="adj2" fmla="val -78248"/>
            </a:avLst>
          </a:prstGeom>
          <a:solidFill>
            <a:srgbClr val="5D3291"/>
          </a:solidFill>
          <a:ln w="12700" cap="flat" cmpd="sng" algn="ctr">
            <a:noFill/>
            <a:prstDash val="solid"/>
            <a:miter lim="800000"/>
          </a:ln>
          <a:effectLst/>
        </p:spPr>
        <p:txBody>
          <a:bodyPr rtlCol="0" anchor="ctr"/>
          <a:lstStyle/>
          <a:p>
            <a:pPr marL="0" marR="0" lvl="0" indent="0" algn="ctr" defTabSz="55443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ea typeface="+mn-lt"/>
                <a:cs typeface="+mn-lt"/>
              </a:rPr>
              <a:t>Complete this table with any next steps that are required post workshop or blueprint</a:t>
            </a:r>
          </a:p>
        </p:txBody>
      </p:sp>
    </p:spTree>
    <p:extLst>
      <p:ext uri="{BB962C8B-B14F-4D97-AF65-F5344CB8AC3E}">
        <p14:creationId xmlns:p14="http://schemas.microsoft.com/office/powerpoint/2010/main" val="43867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69B020-E5B1-C4CF-0D89-A555F7E44F2A}"/>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Graphic 6" descr="Info-Tech logo">
            <a:extLst>
              <a:ext uri="{FF2B5EF4-FFF2-40B4-BE49-F238E27FC236}">
                <a16:creationId xmlns:a16="http://schemas.microsoft.com/office/drawing/2014/main" id="{6C854F36-E383-B39F-3F94-F71B9D7CB1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67225" y="2928937"/>
            <a:ext cx="3257550" cy="1000125"/>
          </a:xfrm>
          <a:prstGeom prst="rect">
            <a:avLst/>
          </a:prstGeom>
        </p:spPr>
      </p:pic>
    </p:spTree>
    <p:extLst>
      <p:ext uri="{BB962C8B-B14F-4D97-AF65-F5344CB8AC3E}">
        <p14:creationId xmlns:p14="http://schemas.microsoft.com/office/powerpoint/2010/main" val="342677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A4417650-BBE1-6707-ADF3-DB0106FB0929}"/>
              </a:ext>
            </a:extLst>
          </p:cNvPr>
          <p:cNvSpPr>
            <a:spLocks/>
          </p:cNvSpPr>
          <p:nvPr/>
        </p:nvSpPr>
        <p:spPr>
          <a:xfrm>
            <a:off x="10339757" y="299077"/>
            <a:ext cx="1476700" cy="952808"/>
          </a:xfrm>
          <a:prstGeom prst="wedgeRectCallout">
            <a:avLst>
              <a:gd name="adj1" fmla="val 19424"/>
              <a:gd name="adj2" fmla="val 74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Update this slide with a picture of the CIO/CXO and a message from them.</a:t>
            </a:r>
          </a:p>
        </p:txBody>
      </p:sp>
      <p:sp>
        <p:nvSpPr>
          <p:cNvPr id="19" name="Title 18">
            <a:extLst>
              <a:ext uri="{FF2B5EF4-FFF2-40B4-BE49-F238E27FC236}">
                <a16:creationId xmlns:a16="http://schemas.microsoft.com/office/drawing/2014/main" id="{2479D1FC-150B-455F-E780-0344CF40FDA4}"/>
              </a:ext>
            </a:extLst>
          </p:cNvPr>
          <p:cNvSpPr>
            <a:spLocks/>
          </p:cNvSpPr>
          <p:nvPr>
            <p:ph type="title"/>
          </p:nvPr>
        </p:nvSpPr>
        <p:spPr/>
        <p:txBody>
          <a:bodyPr/>
          <a:lstStyle/>
          <a:p>
            <a:r>
              <a:rPr kumimoji="0" lang="en-US" sz="4400" b="0" i="0" u="none" strike="noStrike" kern="1200" cap="none" spc="0" normalizeH="0" baseline="0" noProof="0" dirty="0">
                <a:ln>
                  <a:noFill/>
                </a:ln>
                <a:solidFill>
                  <a:srgbClr val="494A4A"/>
                </a:solidFill>
                <a:effectLst/>
                <a:uLnTx/>
                <a:uFillTx/>
                <a:latin typeface="Montserrat SemiBold" pitchFamily="2" charset="77"/>
              </a:rPr>
              <a:t>Message from the </a:t>
            </a:r>
            <a:r>
              <a:rPr lang="en-US" sz="4400" dirty="0">
                <a:solidFill>
                  <a:srgbClr val="494A4A"/>
                </a:solidFill>
              </a:rPr>
              <a:t>CXO/CIO</a:t>
            </a:r>
            <a:endParaRPr lang="en-US" dirty="0"/>
          </a:p>
        </p:txBody>
      </p:sp>
      <p:cxnSp>
        <p:nvCxnSpPr>
          <p:cNvPr id="4" name="Straight Connector 3">
            <a:extLst>
              <a:ext uri="{FF2B5EF4-FFF2-40B4-BE49-F238E27FC236}">
                <a16:creationId xmlns:a16="http://schemas.microsoft.com/office/drawing/2014/main" id="{DAFD12ED-D70B-0647-98AC-B6C6736B9901}"/>
              </a:ext>
              <a:ext uri="{C183D7F6-B498-43B3-948B-1728B52AA6E4}">
                <adec:decorative xmlns:adec="http://schemas.microsoft.com/office/drawing/2017/decorative" val="1"/>
              </a:ext>
            </a:extLst>
          </p:cNvPr>
          <p:cNvCxnSpPr>
            <a:cxnSpLocks/>
          </p:cNvCxnSpPr>
          <p:nvPr/>
        </p:nvCxnSpPr>
        <p:spPr>
          <a:xfrm flipV="1">
            <a:off x="420304" y="1507542"/>
            <a:ext cx="0" cy="210412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1243C24-136E-6144-9CEA-7348D66CC211}"/>
              </a:ext>
            </a:extLst>
          </p:cNvPr>
          <p:cNvGrpSpPr>
            <a:grpSpLocks/>
          </p:cNvGrpSpPr>
          <p:nvPr/>
        </p:nvGrpSpPr>
        <p:grpSpPr>
          <a:xfrm>
            <a:off x="728402" y="1507542"/>
            <a:ext cx="1440000" cy="1440000"/>
            <a:chOff x="668947" y="1497346"/>
            <a:chExt cx="1440000" cy="1440000"/>
          </a:xfrm>
        </p:grpSpPr>
        <p:pic>
          <p:nvPicPr>
            <p:cNvPr id="5" name="Graphic 4" descr="User outline">
              <a:extLst>
                <a:ext uri="{FF2B5EF4-FFF2-40B4-BE49-F238E27FC236}">
                  <a16:creationId xmlns:a16="http://schemas.microsoft.com/office/drawing/2014/main" id="{185390AB-9B17-6330-2E47-F8FA4DE978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947" y="1497346"/>
              <a:ext cx="1440000" cy="1440000"/>
            </a:xfrm>
            <a:prstGeom prst="rect">
              <a:avLst/>
            </a:prstGeom>
          </p:spPr>
        </p:pic>
        <p:sp>
          <p:nvSpPr>
            <p:cNvPr id="8" name="Rectangle 7">
              <a:extLst>
                <a:ext uri="{FF2B5EF4-FFF2-40B4-BE49-F238E27FC236}">
                  <a16:creationId xmlns:a16="http://schemas.microsoft.com/office/drawing/2014/main" id="{629A13F6-A3EC-71B2-41F0-2C4EF3C57ECF}"/>
                </a:ext>
              </a:extLst>
            </p:cNvPr>
            <p:cNvSpPr>
              <a:spLocks/>
            </p:cNvSpPr>
            <p:nvPr/>
          </p:nvSpPr>
          <p:spPr>
            <a:xfrm>
              <a:off x="668947" y="1497346"/>
              <a:ext cx="1440000" cy="14400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ea typeface="+mn-lt"/>
                <a:cs typeface="+mn-lt"/>
              </a:endParaRPr>
            </a:p>
          </p:txBody>
        </p:sp>
      </p:grpSp>
      <p:sp>
        <p:nvSpPr>
          <p:cNvPr id="9" name="TextBox 8"/>
          <p:cNvSpPr txBox="1">
            <a:spLocks/>
          </p:cNvSpPr>
          <p:nvPr/>
        </p:nvSpPr>
        <p:spPr>
          <a:xfrm>
            <a:off x="728402" y="3104843"/>
            <a:ext cx="1115690" cy="246221"/>
          </a:xfrm>
          <a:prstGeom prst="rect">
            <a:avLst/>
          </a:prstGeom>
          <a:noFill/>
        </p:spPr>
        <p:txBody>
          <a:bodyPr wrap="none" lIns="0" tIns="0" rIns="0" bIns="0" rtlCol="0">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94A4A"/>
                </a:solidFill>
                <a:effectLst/>
                <a:uLnTx/>
                <a:uFillTx/>
                <a:latin typeface="Montserrat SemiBold" pitchFamily="2" charset="77"/>
                <a:ea typeface="+mn-lt"/>
                <a:cs typeface="+mn-lt"/>
              </a:rPr>
              <a:t>John Doe, </a:t>
            </a:r>
          </a:p>
        </p:txBody>
      </p:sp>
      <p:sp>
        <p:nvSpPr>
          <p:cNvPr id="10" name="TextBox 9"/>
          <p:cNvSpPr txBox="1">
            <a:spLocks/>
          </p:cNvSpPr>
          <p:nvPr/>
        </p:nvSpPr>
        <p:spPr>
          <a:xfrm>
            <a:off x="728402" y="3426996"/>
            <a:ext cx="1997813" cy="184666"/>
          </a:xfrm>
          <a:prstGeom prst="rect">
            <a:avLst/>
          </a:prstGeom>
          <a:noFill/>
        </p:spPr>
        <p:txBody>
          <a:bodyPr wrap="square" lIns="0" tIns="0" rIns="0" bIns="0" rtlCol="0" anchor="ctr" anchorCtr="0">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94A4A">
                    <a:lumMod val="50000"/>
                    <a:lumOff val="50000"/>
                  </a:srgbClr>
                </a:solidFill>
                <a:effectLst/>
                <a:uLnTx/>
                <a:uFillTx/>
                <a:latin typeface="Montserrat Medium" panose="00000600000000000000" pitchFamily="2" charset="0"/>
                <a:ea typeface="+mn-lt"/>
                <a:cs typeface="+mn-lt"/>
              </a:rPr>
              <a:t>CXO, ACME CORP</a:t>
            </a:r>
            <a:endParaRPr kumimoji="0" lang="en-US" sz="1200" b="0" i="0" u="none" strike="noStrike" kern="1200" cap="none" spc="0" normalizeH="0" baseline="0" noProof="0" dirty="0">
              <a:ln>
                <a:noFill/>
              </a:ln>
              <a:solidFill>
                <a:srgbClr val="494A4A">
                  <a:lumMod val="50000"/>
                </a:srgbClr>
              </a:solidFill>
              <a:effectLst/>
              <a:uLnTx/>
              <a:uFillTx/>
              <a:ea typeface="+mn-lt"/>
              <a:cs typeface="+mn-lt"/>
            </a:endParaRPr>
          </a:p>
        </p:txBody>
      </p:sp>
      <p:sp>
        <p:nvSpPr>
          <p:cNvPr id="7" name="Rectangle 6">
            <a:extLst>
              <a:ext uri="{FF2B5EF4-FFF2-40B4-BE49-F238E27FC236}">
                <a16:creationId xmlns:a16="http://schemas.microsoft.com/office/drawing/2014/main" id="{1479A6B4-7D52-7A3D-A4AA-F1D99B50F9AF}"/>
              </a:ext>
              <a:ext uri="{C183D7F6-B498-43B3-948B-1728B52AA6E4}">
                <adec:decorative xmlns:adec="http://schemas.microsoft.com/office/drawing/2017/decorative" val="1"/>
              </a:ext>
            </a:extLst>
          </p:cNvPr>
          <p:cNvSpPr>
            <a:spLocks/>
          </p:cNvSpPr>
          <p:nvPr/>
        </p:nvSpPr>
        <p:spPr>
          <a:xfrm>
            <a:off x="-1" y="4302786"/>
            <a:ext cx="3370725" cy="1757355"/>
          </a:xfrm>
          <a:prstGeom prst="rect">
            <a:avLst/>
          </a:prstGeom>
          <a:gradFill flip="none" rotWithShape="1">
            <a:gsLst>
              <a:gs pos="0">
                <a:schemeClr val="accent1">
                  <a:shade val="30000"/>
                  <a:satMod val="115000"/>
                </a:schemeClr>
              </a:gs>
              <a:gs pos="50000">
                <a:schemeClr val="accent1">
                  <a:shade val="67500"/>
                  <a:satMod val="115000"/>
                  <a:alpha val="80000"/>
                </a:schemeClr>
              </a:gs>
              <a:gs pos="100000">
                <a:schemeClr val="accent1">
                  <a:shade val="100000"/>
                  <a:satMod val="115000"/>
                  <a:alpha val="0"/>
                </a:schemeClr>
              </a:gs>
            </a:gsLst>
            <a:lin ang="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a:endParaRPr lang="en-US" sz="1600" dirty="0">
              <a:latin typeface="Montserrat SemiBold" panose="00000700000000000000" pitchFamily="2" charset="0"/>
              <a:ea typeface="+mn-lt"/>
              <a:cs typeface="+mn-lt"/>
            </a:endParaRPr>
          </a:p>
        </p:txBody>
      </p:sp>
      <p:sp>
        <p:nvSpPr>
          <p:cNvPr id="3" name="TextBox 2">
            <a:extLst>
              <a:ext uri="{FF2B5EF4-FFF2-40B4-BE49-F238E27FC236}">
                <a16:creationId xmlns:a16="http://schemas.microsoft.com/office/drawing/2014/main" id="{E498D29E-2E48-4779-1869-C8D20582CEF3}"/>
              </a:ext>
            </a:extLst>
          </p:cNvPr>
          <p:cNvSpPr txBox="1">
            <a:spLocks/>
          </p:cNvSpPr>
          <p:nvPr/>
        </p:nvSpPr>
        <p:spPr>
          <a:xfrm>
            <a:off x="420303" y="4430712"/>
            <a:ext cx="2305911" cy="1501501"/>
          </a:xfrm>
          <a:prstGeom prst="rect">
            <a:avLst/>
          </a:prstGeom>
          <a:noFill/>
        </p:spPr>
        <p:txBody>
          <a:bodyPr wrap="square">
            <a:spAutoFit/>
          </a:bodyPr>
          <a:lstStyle/>
          <a:p>
            <a:pPr>
              <a:lnSpc>
                <a:spcPct val="110000"/>
              </a:lnSpc>
            </a:pPr>
            <a:r>
              <a:rPr lang="en-US" sz="1200" dirty="0">
                <a:solidFill>
                  <a:schemeClr val="bg1"/>
                </a:solidFill>
                <a:latin typeface="Montserrat" panose="00000500000000000000" pitchFamily="2" charset="0"/>
                <a:ea typeface="+mn-lt"/>
                <a:cs typeface="+mn-lt"/>
              </a:rPr>
              <a:t>“An effective AI strategy is not focused on how to leverage AI in our organization, but how AI can help create lasting and meaningful impressions with our customers.”</a:t>
            </a:r>
          </a:p>
        </p:txBody>
      </p:sp>
      <p:sp>
        <p:nvSpPr>
          <p:cNvPr id="23" name="Text Placeholder 4">
            <a:extLst>
              <a:ext uri="{FF2B5EF4-FFF2-40B4-BE49-F238E27FC236}">
                <a16:creationId xmlns:a16="http://schemas.microsoft.com/office/drawing/2014/main" id="{EEED67E2-A2FE-4158-91C4-1F180A225935}"/>
              </a:ext>
            </a:extLst>
          </p:cNvPr>
          <p:cNvSpPr txBox="1">
            <a:spLocks/>
          </p:cNvSpPr>
          <p:nvPr/>
        </p:nvSpPr>
        <p:spPr>
          <a:xfrm>
            <a:off x="3783546" y="1388842"/>
            <a:ext cx="6412014" cy="4918516"/>
          </a:xfrm>
          <a:prstGeom prst="rect">
            <a:avLst/>
          </a:prstGeom>
        </p:spPr>
        <p:txBody>
          <a:bodyPr lIns="0" tIns="0" rIns="0" bIns="0">
            <a:noAutofit/>
          </a:bodyPr>
          <a:lstStyle>
            <a:lvl1pPr marL="179370" indent="-179370" algn="l" defTabSz="914309" rtl="0" eaLnBrk="1" latinLnBrk="0" hangingPunct="1">
              <a:lnSpc>
                <a:spcPct val="110000"/>
              </a:lnSpc>
              <a:spcBef>
                <a:spcPts val="0"/>
              </a:spcBef>
              <a:spcAft>
                <a:spcPts val="800"/>
              </a:spcAft>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0"/>
              </a:spcBef>
              <a:spcAft>
                <a:spcPts val="800"/>
              </a:spcAft>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0"/>
              </a:spcBef>
              <a:spcAft>
                <a:spcPts val="800"/>
              </a:spcAft>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0"/>
              </a:spcBef>
              <a:spcAft>
                <a:spcPts val="800"/>
              </a:spcAft>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0"/>
              </a:spcBef>
              <a:spcAft>
                <a:spcPts val="800"/>
              </a:spcAft>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081" lvl="0" indent="0" algn="l" defTabSz="914218" rtl="0" eaLnBrk="1" fontAlgn="auto" latinLnBrk="0" hangingPunct="1">
              <a:lnSpc>
                <a:spcPct val="100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494A4A"/>
                </a:solidFill>
                <a:effectLst/>
                <a:uLnTx/>
                <a:uFillTx/>
                <a:latin typeface="Montserrat" pitchFamily="2" charset="77"/>
                <a:ea typeface="+mn-lt"/>
                <a:cs typeface="+mn-lt"/>
              </a:rPr>
              <a:t>What is </a:t>
            </a:r>
            <a:r>
              <a:rPr lang="en-US" sz="1600" b="1" dirty="0">
                <a:solidFill>
                  <a:srgbClr val="494A4A"/>
                </a:solidFill>
                <a:latin typeface="Montserrat" pitchFamily="2" charset="77"/>
                <a:ea typeface="+mn-lt"/>
                <a:cs typeface="+mn-lt"/>
              </a:rPr>
              <a:t>ACME</a:t>
            </a:r>
            <a:r>
              <a:rPr kumimoji="0" lang="en-US" sz="1600" b="1" i="0" u="none" strike="noStrike" kern="1200" cap="none" spc="0" normalizeH="0" baseline="0" noProof="0" dirty="0">
                <a:ln>
                  <a:noFill/>
                </a:ln>
                <a:solidFill>
                  <a:srgbClr val="494A4A"/>
                </a:solidFill>
                <a:effectLst/>
                <a:uLnTx/>
                <a:uFillTx/>
                <a:latin typeface="Montserrat" pitchFamily="2" charset="77"/>
                <a:ea typeface="+mn-lt"/>
                <a:cs typeface="+mn-lt"/>
              </a:rPr>
              <a:t>’s CX-AI strategy?</a:t>
            </a:r>
          </a:p>
          <a:p>
            <a:pPr marL="0" marR="0">
              <a:buFontTx/>
              <a:buNone/>
            </a:pPr>
            <a:r>
              <a:rPr kumimoji="0" lang="en-US" sz="1150" b="0" i="0" u="none" strike="noStrike" kern="1200" cap="none" spc="0" normalizeH="0" baseline="0" noProof="0" dirty="0">
                <a:ln>
                  <a:noFill/>
                </a:ln>
                <a:solidFill>
                  <a:schemeClr val="bg1">
                    <a:lumMod val="50000"/>
                  </a:schemeClr>
                </a:solidFill>
                <a:effectLst/>
                <a:uLnTx/>
                <a:uFillTx/>
                <a:latin typeface="+mn-lt"/>
                <a:ea typeface="+mn-lt"/>
                <a:cs typeface="+mn-lt"/>
              </a:rPr>
              <a:t>&lt;</a:t>
            </a:r>
            <a:r>
              <a:rPr lang="en-US" sz="1150" dirty="0">
                <a:solidFill>
                  <a:schemeClr val="bg1">
                    <a:lumMod val="50000"/>
                  </a:schemeClr>
                </a:solidFill>
                <a:effectLst/>
                <a:latin typeface="+mn-lt"/>
                <a:ea typeface="+mn-lt"/>
                <a:cs typeface="+mn-lt"/>
              </a:rPr>
              <a:t>ACME Corp and its Customer Experience teams have always embraced future-focused solutions. As we continue seeking new, innovative ways to elevate our customer interactions, we must recognize the tremendous potential of AI to transform how we serve and delight our customers. By harnessing AI’s capabilities to enhance our CX outcomes, we can strengthen brand loyalty, streamline operations, and grow our competitive advantage.</a:t>
            </a:r>
          </a:p>
          <a:p>
            <a:pPr marL="0" marR="0">
              <a:buFontTx/>
              <a:buNone/>
            </a:pPr>
            <a:r>
              <a:rPr lang="en-US" sz="1150" dirty="0">
                <a:solidFill>
                  <a:schemeClr val="bg1">
                    <a:lumMod val="50000"/>
                  </a:schemeClr>
                </a:solidFill>
                <a:effectLst/>
                <a:latin typeface="+mn-lt"/>
                <a:ea typeface="+mn-lt"/>
                <a:cs typeface="+mn-lt"/>
              </a:rPr>
              <a:t> Crucially, we must approach AI investments with disciplined governance. Rather than asking where we can “plug in AI,” we should consider how AI can directly improve CX, boost efficiency, and deliver real value for our business. At the same time, we must ensure our teams have the right skills, processes, and infrastructure to execute on these AI-driven initiatives. Our CX-centric AI roadmap identifies key AI projects that align with our core strategic priorities, positioning ACME Corp to realize tangible returns on AI technology and resources.</a:t>
            </a:r>
          </a:p>
          <a:p>
            <a:pPr marL="0" marR="0">
              <a:buFontTx/>
              <a:buNone/>
            </a:pPr>
            <a:r>
              <a:rPr lang="en-US" sz="1150" dirty="0">
                <a:solidFill>
                  <a:schemeClr val="bg1">
                    <a:lumMod val="50000"/>
                  </a:schemeClr>
                </a:solidFill>
                <a:effectLst/>
                <a:latin typeface="+mn-lt"/>
                <a:ea typeface="+mn-lt"/>
                <a:cs typeface="+mn-lt"/>
              </a:rPr>
              <a:t> Over the coming year, our IT department will invest in a portfolio of AI solutions specifically tailored to enhance the customer journey. This plan clarifies how we will align resources, funding, and talent to support ACME Corp’s top AI initiatives, all of which are designed to optimize service quality, personalization, and operational efficiency. By staying focused on these initiatives, we enable our business stakeholders to meet – and exceed – their customer satisfaction goals.</a:t>
            </a:r>
          </a:p>
          <a:p>
            <a:pPr marL="0" marR="0">
              <a:buFontTx/>
              <a:buNone/>
            </a:pPr>
            <a:r>
              <a:rPr lang="en-US" sz="1150" dirty="0">
                <a:solidFill>
                  <a:schemeClr val="bg1">
                    <a:lumMod val="50000"/>
                  </a:schemeClr>
                </a:solidFill>
                <a:effectLst/>
                <a:latin typeface="+mn-lt"/>
                <a:ea typeface="+mn-lt"/>
                <a:cs typeface="+mn-lt"/>
              </a:rPr>
              <a:t>I am confident that by working together, we will fulfill our shared vision of delivering exceptional experiences through AI and demonstrate remarkable progress across the organization. I look forward to partnering with each of you as we elevate ACME Corp’s customer experience to new heights.</a:t>
            </a:r>
            <a:r>
              <a:rPr kumimoji="0" lang="en-US" sz="1150" b="0" i="0" u="none" strike="noStrike" kern="1200" cap="none" spc="0" normalizeH="0" baseline="0" noProof="0" dirty="0">
                <a:ln>
                  <a:noFill/>
                </a:ln>
                <a:solidFill>
                  <a:schemeClr val="bg1">
                    <a:lumMod val="50000"/>
                  </a:schemeClr>
                </a:solidFill>
                <a:effectLst/>
                <a:uLnTx/>
                <a:uFillTx/>
                <a:latin typeface="+mn-lt"/>
                <a:ea typeface="+mn-lt"/>
                <a:cs typeface="+mn-lt"/>
              </a:rPr>
              <a:t>&gt;</a:t>
            </a:r>
          </a:p>
          <a:p>
            <a:pPr marL="0" marR="3081" lvl="0" indent="0" algn="l" defTabSz="914218" rtl="0" eaLnBrk="1" fontAlgn="auto" latinLnBrk="0" hangingPunct="1">
              <a:lnSpc>
                <a:spcPct val="100000"/>
              </a:lnSpc>
              <a:spcBef>
                <a:spcPts val="58"/>
              </a:spcBef>
              <a:spcAft>
                <a:spcPts val="8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FFFFFF">
                  <a:lumMod val="50000"/>
                </a:srgbClr>
              </a:solidFill>
              <a:effectLst/>
              <a:uLnTx/>
              <a:uFillTx/>
              <a:latin typeface="+mn-lt"/>
              <a:ea typeface="+mn-lt"/>
              <a:cs typeface="+mn-lt"/>
            </a:endParaRPr>
          </a:p>
        </p:txBody>
      </p:sp>
    </p:spTree>
    <p:extLst>
      <p:ext uri="{BB962C8B-B14F-4D97-AF65-F5344CB8AC3E}">
        <p14:creationId xmlns:p14="http://schemas.microsoft.com/office/powerpoint/2010/main" val="36825069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06CA63D0-45E2-301D-85A0-3BDD90D99733}"/>
              </a:ext>
            </a:extLst>
          </p:cNvPr>
          <p:cNvSpPr txBox="1">
            <a:spLocks/>
          </p:cNvSpPr>
          <p:nvPr/>
        </p:nvSpPr>
        <p:spPr>
          <a:xfrm>
            <a:off x="377692" y="352863"/>
            <a:ext cx="6362742" cy="658468"/>
          </a:xfrm>
          <a:prstGeom prst="rect">
            <a:avLst/>
          </a:prstGeom>
        </p:spPr>
        <p:txBody>
          <a:bodyPr/>
          <a:lstStyle>
            <a:lvl1pPr algn="l" defTabSz="914218"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marL="0" marR="0" lvl="0" indent="0" algn="l" defTabSz="914218"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94949"/>
                </a:solidFill>
                <a:effectLst/>
                <a:uLnTx/>
                <a:uFillTx/>
                <a:latin typeface="Montserrat SemiBold" pitchFamily="2" charset="77"/>
                <a:ea typeface="+mj-lt"/>
                <a:cs typeface="+mj-lt"/>
              </a:rPr>
              <a:t>Key stakeholders</a:t>
            </a:r>
            <a:endParaRPr kumimoji="0" lang="en-US" sz="3200" b="0" i="0" u="none" strike="noStrike" kern="1200" cap="none" spc="0" normalizeH="0" baseline="0" noProof="0" dirty="0">
              <a:ln>
                <a:noFill/>
              </a:ln>
              <a:solidFill>
                <a:srgbClr val="494A4A"/>
              </a:solidFill>
              <a:effectLst/>
              <a:uLnTx/>
              <a:uFillTx/>
              <a:latin typeface="Montserrat SemiBold" pitchFamily="2" charset="77"/>
              <a:ea typeface="+mj-lt"/>
              <a:cs typeface="+mj-lt"/>
            </a:endParaRPr>
          </a:p>
        </p:txBody>
      </p:sp>
      <p:sp>
        <p:nvSpPr>
          <p:cNvPr id="5" name="Text Placeholder 6">
            <a:extLst>
              <a:ext uri="{FF2B5EF4-FFF2-40B4-BE49-F238E27FC236}">
                <a16:creationId xmlns:a16="http://schemas.microsoft.com/office/drawing/2014/main" id="{B8EA79CE-90C6-FBB4-BDFF-F76A57DD123A}"/>
              </a:ext>
            </a:extLst>
          </p:cNvPr>
          <p:cNvSpPr txBox="1">
            <a:spLocks/>
          </p:cNvSpPr>
          <p:nvPr/>
        </p:nvSpPr>
        <p:spPr>
          <a:xfrm>
            <a:off x="484635" y="958237"/>
            <a:ext cx="6255799" cy="276073"/>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2576B7"/>
                </a:solidFill>
                <a:effectLst/>
                <a:uLnTx/>
                <a:uFillTx/>
                <a:latin typeface="Exo" panose="02000303000000000000" pitchFamily="2" charset="0"/>
                <a:ea typeface="+mn-lt"/>
                <a:cs typeface="+mn-lt"/>
              </a:rPr>
              <a:t>Engagement helps inform AI strategy</a:t>
            </a:r>
          </a:p>
        </p:txBody>
      </p:sp>
      <p:sp>
        <p:nvSpPr>
          <p:cNvPr id="9" name="TextBox 8">
            <a:extLst>
              <a:ext uri="{FF2B5EF4-FFF2-40B4-BE49-F238E27FC236}">
                <a16:creationId xmlns:a16="http://schemas.microsoft.com/office/drawing/2014/main" id="{B9555156-4F76-8C10-CEA6-5D24D30A9E5D}"/>
              </a:ext>
            </a:extLst>
          </p:cNvPr>
          <p:cNvSpPr txBox="1">
            <a:spLocks/>
          </p:cNvSpPr>
          <p:nvPr/>
        </p:nvSpPr>
        <p:spPr>
          <a:xfrm>
            <a:off x="548766" y="1704775"/>
            <a:ext cx="4794711" cy="307777"/>
          </a:xfrm>
          <a:prstGeom prst="rect">
            <a:avLst/>
          </a:prstGeom>
          <a:noFill/>
        </p:spPr>
        <p:txBody>
          <a:bodyPr wrap="square" lIns="0" tIns="0" rIns="0" bIns="0" rtlCol="0" anchor="b" anchorCtr="0">
            <a:spAutoFit/>
          </a:bodyPr>
          <a:lstStyle>
            <a:defPPr>
              <a:defRPr lang="en-US"/>
            </a:defPPr>
            <a:lvl1pPr>
              <a:defRPr sz="1600" b="1">
                <a:solidFill>
                  <a:schemeClr val="accent1"/>
                </a:solidFill>
                <a:latin typeface="Montserrat" pitchFamily="2" charset="77"/>
                <a:ea typeface="League Spartan" charset="0"/>
                <a:cs typeface="Poppins" pitchFamily="2" charset="77"/>
              </a:defRPr>
            </a:lvl1p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576B7"/>
                </a:solidFill>
                <a:effectLst/>
                <a:uLnTx/>
                <a:uFillTx/>
                <a:latin typeface="Montserrat Light" panose="00000400000000000000" pitchFamily="2" charset="0"/>
                <a:ea typeface="+mn-lt"/>
                <a:cs typeface="+mn-lt"/>
              </a:rPr>
              <a:t>Executive leaders</a:t>
            </a:r>
          </a:p>
        </p:txBody>
      </p:sp>
      <p:sp>
        <p:nvSpPr>
          <p:cNvPr id="11" name="Subtitle 2">
            <a:extLst>
              <a:ext uri="{FF2B5EF4-FFF2-40B4-BE49-F238E27FC236}">
                <a16:creationId xmlns:a16="http://schemas.microsoft.com/office/drawing/2014/main" id="{88368A2E-CC33-405A-29C3-F89B83A961BE}"/>
              </a:ext>
            </a:extLst>
          </p:cNvPr>
          <p:cNvSpPr txBox="1">
            <a:spLocks/>
          </p:cNvSpPr>
          <p:nvPr/>
        </p:nvSpPr>
        <p:spPr>
          <a:xfrm>
            <a:off x="530009" y="2220216"/>
            <a:ext cx="6210426" cy="50783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marR="0" lvl="0" indent="-285750" algn="l" defTabSz="108752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solidFill>
                <a:effectLst/>
                <a:uLnTx/>
                <a:uFillTx/>
                <a:latin typeface="+mn-lt"/>
                <a:ea typeface="+mn-lt"/>
                <a:cs typeface="+mn-lt"/>
              </a:rPr>
              <a:t>Joel Adams – Chief Executive Officer </a:t>
            </a:r>
          </a:p>
          <a:p>
            <a:pPr marL="285750" marR="0" lvl="0" indent="-285750" algn="l" defTabSz="108752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solidFill>
                <a:effectLst/>
                <a:uLnTx/>
                <a:uFillTx/>
                <a:latin typeface="+mn-lt"/>
                <a:ea typeface="+mn-lt"/>
                <a:cs typeface="+mn-lt"/>
              </a:rPr>
              <a:t>Dan Miller – Chief Financial Officer</a:t>
            </a:r>
            <a:endParaRPr kumimoji="0" lang="en-US" sz="1400" b="0" i="0" u="none" strike="noStrike" kern="1200" cap="none" spc="0" normalizeH="0" baseline="0" noProof="0" dirty="0">
              <a:ln>
                <a:noFill/>
              </a:ln>
              <a:solidFill>
                <a:srgbClr val="000000"/>
              </a:solidFill>
              <a:effectLst/>
              <a:uLnTx/>
              <a:uFillTx/>
              <a:latin typeface="+mn-lt"/>
              <a:ea typeface="+mn-lt"/>
              <a:cs typeface="+mn-lt"/>
            </a:endParaRPr>
          </a:p>
        </p:txBody>
      </p:sp>
      <p:sp>
        <p:nvSpPr>
          <p:cNvPr id="22" name="TextBox 21">
            <a:extLst>
              <a:ext uri="{FF2B5EF4-FFF2-40B4-BE49-F238E27FC236}">
                <a16:creationId xmlns:a16="http://schemas.microsoft.com/office/drawing/2014/main" id="{4266FF0F-0ED2-0E15-F101-65CC9D40CEC8}"/>
              </a:ext>
            </a:extLst>
          </p:cNvPr>
          <p:cNvSpPr txBox="1">
            <a:spLocks/>
          </p:cNvSpPr>
          <p:nvPr/>
        </p:nvSpPr>
        <p:spPr>
          <a:xfrm>
            <a:off x="670850" y="3340082"/>
            <a:ext cx="5809969" cy="307777"/>
          </a:xfrm>
          <a:prstGeom prst="rect">
            <a:avLst/>
          </a:prstGeom>
          <a:noFill/>
        </p:spPr>
        <p:txBody>
          <a:bodyPr wrap="square" lIns="0" tIns="0" rIns="0" bIns="0" rtlCol="0" anchor="b" anchorCtr="0">
            <a:spAutoFit/>
          </a:bodyPr>
          <a:lstStyle>
            <a:defPPr>
              <a:defRPr lang="en-US"/>
            </a:defPPr>
            <a:lvl1pPr>
              <a:defRPr sz="1600" b="1">
                <a:solidFill>
                  <a:schemeClr val="accent1"/>
                </a:solidFill>
                <a:latin typeface="Montserrat" pitchFamily="2" charset="77"/>
                <a:ea typeface="League Spartan" charset="0"/>
                <a:cs typeface="Poppins" pitchFamily="2" charset="77"/>
              </a:defRPr>
            </a:lvl1p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576B7"/>
                </a:solidFill>
                <a:effectLst/>
                <a:uLnTx/>
                <a:uFillTx/>
                <a:latin typeface="Montserrat Light" panose="00000400000000000000" pitchFamily="2" charset="0"/>
                <a:ea typeface="+mn-lt"/>
                <a:cs typeface="+mn-lt"/>
              </a:rPr>
              <a:t>Others</a:t>
            </a:r>
          </a:p>
        </p:txBody>
      </p:sp>
      <p:sp>
        <p:nvSpPr>
          <p:cNvPr id="25" name="Subtitle 2">
            <a:extLst>
              <a:ext uri="{FF2B5EF4-FFF2-40B4-BE49-F238E27FC236}">
                <a16:creationId xmlns:a16="http://schemas.microsoft.com/office/drawing/2014/main" id="{3F9CDE6F-9C9D-1A07-83AD-3F259082399E}"/>
              </a:ext>
            </a:extLst>
          </p:cNvPr>
          <p:cNvSpPr txBox="1">
            <a:spLocks/>
          </p:cNvSpPr>
          <p:nvPr/>
        </p:nvSpPr>
        <p:spPr>
          <a:xfrm>
            <a:off x="637306" y="3813524"/>
            <a:ext cx="5843513" cy="167738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marR="0" lvl="0" indent="-285750" algn="l" defTabSz="108752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lt"/>
                <a:cs typeface="+mn-lt"/>
              </a:rPr>
              <a:t>Gary Gray – Chief Information Officer</a:t>
            </a:r>
          </a:p>
          <a:p>
            <a:pPr marL="285750" marR="0" lvl="0" indent="-285750" algn="l" defTabSz="108752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lt"/>
                <a:cs typeface="+mn-lt"/>
              </a:rPr>
              <a:t>Richard Wallace – VP Customer Experience</a:t>
            </a:r>
          </a:p>
          <a:p>
            <a:pPr marL="285750" marR="0" lvl="0" indent="-285750" algn="l" defTabSz="108752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lt"/>
                <a:cs typeface="+mn-lt"/>
              </a:rPr>
              <a:t>Jasen Nurke – Director, Data Science</a:t>
            </a:r>
          </a:p>
          <a:p>
            <a:pPr marL="285750" marR="0" lvl="0" indent="-285750" algn="l" defTabSz="108752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lt"/>
                <a:cs typeface="+mn-lt"/>
              </a:rPr>
              <a:t>Jared Ambra – Director, Security and Operations</a:t>
            </a:r>
          </a:p>
          <a:p>
            <a:pPr marL="285750" marR="0" lvl="0" indent="-285750" algn="l" defTabSz="108752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lt"/>
                <a:cs typeface="+mn-lt"/>
              </a:rPr>
              <a:t>Creighton Tenney – Director, PMO Technology Delivery</a:t>
            </a:r>
          </a:p>
          <a:p>
            <a:pPr marL="285750" marR="0" lvl="0" indent="-285750" algn="l" defTabSz="108752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lt"/>
                <a:cs typeface="+mn-lt"/>
              </a:rPr>
              <a:t>Brett Decker – PM/Agile/Business Analyst</a:t>
            </a:r>
            <a:endParaRPr lang="en-US" sz="1400" dirty="0">
              <a:solidFill>
                <a:schemeClr val="tx1"/>
              </a:solidFill>
              <a:latin typeface="+mn-lt"/>
              <a:ea typeface="+mn-lt"/>
              <a:cs typeface="+mn-lt"/>
            </a:endParaRPr>
          </a:p>
        </p:txBody>
      </p:sp>
    </p:spTree>
    <p:extLst>
      <p:ext uri="{BB962C8B-B14F-4D97-AF65-F5344CB8AC3E}">
        <p14:creationId xmlns:p14="http://schemas.microsoft.com/office/powerpoint/2010/main" val="359317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BFC59A-C0D9-2848-AB8D-5B5C8E97041D}"/>
              </a:ext>
            </a:extLst>
          </p:cNvPr>
          <p:cNvSpPr>
            <a:spLocks/>
          </p:cNvSpPr>
          <p:nvPr>
            <p:ph type="title"/>
          </p:nvPr>
        </p:nvSpPr>
        <p:spPr>
          <a:xfrm>
            <a:off x="334896" y="814692"/>
            <a:ext cx="4828851" cy="1130188"/>
          </a:xfrm>
        </p:spPr>
        <p:txBody>
          <a:bodyPr anchor="ctr"/>
          <a:lstStyle/>
          <a:p>
            <a:pPr algn="ctr"/>
            <a:r>
              <a:rPr lang="en-US" sz="4000" dirty="0"/>
              <a:t>Solution scope &amp; requirements</a:t>
            </a:r>
          </a:p>
        </p:txBody>
      </p:sp>
      <p:graphicFrame>
        <p:nvGraphicFramePr>
          <p:cNvPr id="14" name="Table 13">
            <a:extLst>
              <a:ext uri="{FF2B5EF4-FFF2-40B4-BE49-F238E27FC236}">
                <a16:creationId xmlns:a16="http://schemas.microsoft.com/office/drawing/2014/main" id="{92B7E2C3-051D-A846-8511-19C73F3EFFB5}"/>
              </a:ext>
            </a:extLst>
          </p:cNvPr>
          <p:cNvGraphicFramePr>
            <a:graphicFrameLocks/>
          </p:cNvGraphicFramePr>
          <p:nvPr>
            <p:extLst>
              <p:ext uri="{D42A27DB-BD31-4B8C-83A1-F6EECF244321}">
                <p14:modId xmlns:p14="http://schemas.microsoft.com/office/powerpoint/2010/main" val="4009282501"/>
              </p:ext>
            </p:extLst>
          </p:nvPr>
        </p:nvGraphicFramePr>
        <p:xfrm>
          <a:off x="961774" y="2220783"/>
          <a:ext cx="3107306" cy="3707753"/>
        </p:xfrm>
        <a:graphic>
          <a:graphicData uri="http://schemas.openxmlformats.org/drawingml/2006/table">
            <a:tbl>
              <a:tblPr firstRow="1" bandRow="1">
                <a:tableStyleId>{5C22544A-7EE6-4342-B048-85BDC9FD1C3A}</a:tableStyleId>
              </a:tblPr>
              <a:tblGrid>
                <a:gridCol w="3107306">
                  <a:extLst>
                    <a:ext uri="{9D8B030D-6E8A-4147-A177-3AD203B41FA5}">
                      <a16:colId xmlns:a16="http://schemas.microsoft.com/office/drawing/2014/main" val="319046751"/>
                    </a:ext>
                  </a:extLst>
                </a:gridCol>
              </a:tblGrid>
              <a:tr h="916004">
                <a:tc>
                  <a:txBody>
                    <a:bodyPr/>
                    <a:lstStyle/>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Problem statement</a:t>
                      </a:r>
                    </a:p>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Business context</a:t>
                      </a:r>
                    </a:p>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Solution objectives</a:t>
                      </a:r>
                    </a:p>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Solution success criteria</a:t>
                      </a:r>
                    </a:p>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Current-state process</a:t>
                      </a:r>
                    </a:p>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Target-state process</a:t>
                      </a:r>
                    </a:p>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User requirements</a:t>
                      </a:r>
                    </a:p>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Data requirements</a:t>
                      </a:r>
                    </a:p>
                    <a:p>
                      <a:pPr marL="342900" indent="-342900">
                        <a:lnSpc>
                          <a:spcPct val="150000"/>
                        </a:lnSpc>
                        <a:buFont typeface="+mj-lt"/>
                        <a:buAutoNum type="arabicPeriod"/>
                      </a:pPr>
                      <a:r>
                        <a:rPr lang="en-US" sz="1600" b="0" i="0" dirty="0">
                          <a:solidFill>
                            <a:schemeClr val="tx1"/>
                          </a:solidFill>
                          <a:latin typeface="Montserrat" panose="00000500000000000000" pitchFamily="2" charset="0"/>
                          <a:ea typeface="+mn-lt"/>
                          <a:cs typeface="+mn-lt"/>
                        </a:rPr>
                        <a:t>Governance, risk &amp; compliance framework</a:t>
                      </a:r>
                    </a:p>
                  </a:txBody>
                  <a:tcPr marL="91428" marR="91428" marT="45714" marB="45714"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314962"/>
                  </a:ext>
                </a:extLst>
              </a:tr>
            </a:tbl>
          </a:graphicData>
        </a:graphic>
      </p:graphicFrame>
    </p:spTree>
    <p:extLst>
      <p:ext uri="{BB962C8B-B14F-4D97-AF65-F5344CB8AC3E}">
        <p14:creationId xmlns:p14="http://schemas.microsoft.com/office/powerpoint/2010/main" val="242142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3F2F3-A5A8-482D-E8A3-0C83370B8E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FECB92-FDEF-0C05-7AD0-9B15E602C9D1}"/>
              </a:ext>
              <a:ext uri="{C183D7F6-B498-43B3-948B-1728B52AA6E4}">
                <adec:decorative xmlns:adec="http://schemas.microsoft.com/office/drawing/2017/decorative" val="1"/>
              </a:ext>
            </a:extLst>
          </p:cNvPr>
          <p:cNvSpPr>
            <a:spLocks/>
          </p:cNvSpPr>
          <p:nvPr/>
        </p:nvSpPr>
        <p:spPr>
          <a:xfrm>
            <a:off x="320040" y="1747590"/>
            <a:ext cx="7480218" cy="336281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pic>
        <p:nvPicPr>
          <p:cNvPr id="4" name="Graphic 3" descr="Checkbox Checked with solid fill">
            <a:extLst>
              <a:ext uri="{FF2B5EF4-FFF2-40B4-BE49-F238E27FC236}">
                <a16:creationId xmlns:a16="http://schemas.microsoft.com/office/drawing/2014/main" id="{D70DDE25-76D4-76A1-F5B3-58AD7D4BDF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6" name="Rectangle 5">
            <a:extLst>
              <a:ext uri="{FF2B5EF4-FFF2-40B4-BE49-F238E27FC236}">
                <a16:creationId xmlns:a16="http://schemas.microsoft.com/office/drawing/2014/main" id="{FD12A266-EF39-DA87-7E00-39502E4F1ADC}"/>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11" name="Title 10">
            <a:extLst>
              <a:ext uri="{FF2B5EF4-FFF2-40B4-BE49-F238E27FC236}">
                <a16:creationId xmlns:a16="http://schemas.microsoft.com/office/drawing/2014/main" id="{92361D8A-C8A5-3AFD-F8A5-DB57262ADEF9}"/>
              </a:ext>
            </a:extLst>
          </p:cNvPr>
          <p:cNvSpPr>
            <a:spLocks/>
          </p:cNvSpPr>
          <p:nvPr>
            <p:ph type="title"/>
          </p:nvPr>
        </p:nvSpPr>
        <p:spPr>
          <a:xfrm>
            <a:off x="409934" y="453323"/>
            <a:ext cx="11661942" cy="1129894"/>
          </a:xfrm>
        </p:spPr>
        <p:txBody>
          <a:bodyPr/>
          <a:lstStyle/>
          <a:p>
            <a:r>
              <a:rPr lang="en-US" sz="2800" dirty="0">
                <a:solidFill>
                  <a:schemeClr val="accent1"/>
                </a:solidFill>
              </a:rPr>
              <a:t>2.1.1</a:t>
            </a:r>
            <a:r>
              <a:rPr lang="en-US" sz="2800" dirty="0"/>
              <a:t> Problem statement</a:t>
            </a:r>
          </a:p>
        </p:txBody>
      </p:sp>
      <p:sp>
        <p:nvSpPr>
          <p:cNvPr id="5" name="TextBox 4">
            <a:extLst>
              <a:ext uri="{FF2B5EF4-FFF2-40B4-BE49-F238E27FC236}">
                <a16:creationId xmlns:a16="http://schemas.microsoft.com/office/drawing/2014/main" id="{AA8C4CE9-BD12-916E-EFED-D833ECAB5517}"/>
              </a:ext>
            </a:extLst>
          </p:cNvPr>
          <p:cNvSpPr txBox="1">
            <a:spLocks/>
          </p:cNvSpPr>
          <p:nvPr/>
        </p:nvSpPr>
        <p:spPr>
          <a:xfrm>
            <a:off x="520183" y="1859338"/>
            <a:ext cx="7142820" cy="3139321"/>
          </a:xfrm>
          <a:prstGeom prst="rect">
            <a:avLst/>
          </a:prstGeom>
          <a:solidFill>
            <a:schemeClr val="bg1">
              <a:lumMod val="95000"/>
            </a:schemeClr>
          </a:solidFill>
        </p:spPr>
        <p:txBody>
          <a:bodyPr wrap="square">
            <a:spAutoFit/>
          </a:bodyPr>
          <a:lstStyle/>
          <a:p>
            <a:pPr defTabSz="914309">
              <a:defRPr/>
            </a:pPr>
            <a:endParaRPr lang="en-US" dirty="0">
              <a:solidFill>
                <a:srgbClr val="494949"/>
              </a:solidFill>
              <a:ea typeface="+mn-lt"/>
              <a:cs typeface="+mn-lt"/>
            </a:endParaRPr>
          </a:p>
          <a:p>
            <a:pPr defTabSz="914309">
              <a:defRPr/>
            </a:pPr>
            <a:r>
              <a:rPr lang="en-US" dirty="0">
                <a:solidFill>
                  <a:srgbClr val="494949"/>
                </a:solidFill>
                <a:ea typeface="+mn-lt"/>
                <a:cs typeface="+mn-lt"/>
              </a:rPr>
              <a:t>Over the past 12 months, our contact center has seen a 20% spike in call volumes during peak hours, causing average wait times to climb from 2 minutes to nearly 6 minutes. This has led to a 10% drop in our Net Promoter Score (NPS) in the same timeframe. Our strategic aim is to deliver best-in-class CX, but without reducing call volume or improving resolution speed, we risk damaging long-term customer loyalty. By implementing an AI-driven Agent Assist solution, we hope to expedite service, minimize errors, and enhance the overall customer experience. Key stakeholders include the Head of AI, CX Leadership, Head of Claims, and Customer Support Operations.</a:t>
            </a:r>
          </a:p>
          <a:p>
            <a:pPr marL="342866" defTabSz="914309">
              <a:defRPr/>
            </a:pPr>
            <a:endParaRPr lang="en-US" b="1" dirty="0">
              <a:solidFill>
                <a:srgbClr val="494949"/>
              </a:solidFill>
              <a:ea typeface="+mn-lt"/>
              <a:cs typeface="+mn-lt"/>
            </a:endParaRPr>
          </a:p>
        </p:txBody>
      </p:sp>
      <p:pic>
        <p:nvPicPr>
          <p:cNvPr id="3" name="Picture 2">
            <a:extLst>
              <a:ext uri="{FF2B5EF4-FFF2-40B4-BE49-F238E27FC236}">
                <a16:creationId xmlns:a16="http://schemas.microsoft.com/office/drawing/2014/main" id="{D09DAA04-5B38-387F-1D5E-F5528A5FC7D6}"/>
              </a:ext>
              <a:ext uri="{C183D7F6-B498-43B3-948B-1728B52AA6E4}">
                <adec:decorative xmlns:adec="http://schemas.microsoft.com/office/drawing/2017/decorative" val="1"/>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8047761" y="1470593"/>
            <a:ext cx="3473982" cy="3804190"/>
          </a:xfrm>
          <a:prstGeom prst="rect">
            <a:avLst/>
          </a:prstGeom>
        </p:spPr>
      </p:pic>
    </p:spTree>
    <p:extLst>
      <p:ext uri="{BB962C8B-B14F-4D97-AF65-F5344CB8AC3E}">
        <p14:creationId xmlns:p14="http://schemas.microsoft.com/office/powerpoint/2010/main" val="355018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90F2-EE46-A31C-B026-F219B12FBA93}"/>
            </a:ext>
          </a:extLst>
        </p:cNvPr>
        <p:cNvGrpSpPr/>
        <p:nvPr/>
      </p:nvGrpSpPr>
      <p:grpSpPr>
        <a:xfrm>
          <a:off x="0" y="0"/>
          <a:ext cx="0" cy="0"/>
          <a:chOff x="0" y="0"/>
          <a:chExt cx="0" cy="0"/>
        </a:xfrm>
      </p:grpSpPr>
      <p:pic>
        <p:nvPicPr>
          <p:cNvPr id="24" name="Graphic 23" descr="Checkbox Checked with solid fill">
            <a:extLst>
              <a:ext uri="{FF2B5EF4-FFF2-40B4-BE49-F238E27FC236}">
                <a16:creationId xmlns:a16="http://schemas.microsoft.com/office/drawing/2014/main" id="{AE0E8890-C96E-249F-FF1D-19EF45A370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2" name="Rectangle 1">
            <a:extLst>
              <a:ext uri="{FF2B5EF4-FFF2-40B4-BE49-F238E27FC236}">
                <a16:creationId xmlns:a16="http://schemas.microsoft.com/office/drawing/2014/main" id="{C320067A-A108-917B-CA09-FC8A3EE8552B}"/>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13" name="Title 10">
            <a:extLst>
              <a:ext uri="{FF2B5EF4-FFF2-40B4-BE49-F238E27FC236}">
                <a16:creationId xmlns:a16="http://schemas.microsoft.com/office/drawing/2014/main" id="{16FC2ABC-39D9-26C7-1F8A-99E6120CEAF5}"/>
              </a:ext>
            </a:extLst>
          </p:cNvPr>
          <p:cNvSpPr>
            <a:spLocks/>
          </p:cNvSpPr>
          <p:nvPr>
            <p:ph type="title"/>
          </p:nvPr>
        </p:nvSpPr>
        <p:spPr>
          <a:xfrm>
            <a:off x="368967" y="357055"/>
            <a:ext cx="5322319" cy="460073"/>
          </a:xfrm>
        </p:spPr>
        <p:txBody>
          <a:bodyPr/>
          <a:lstStyle/>
          <a:p>
            <a:r>
              <a:rPr lang="en-US" sz="2800" dirty="0">
                <a:solidFill>
                  <a:schemeClr val="accent1"/>
                </a:solidFill>
              </a:rPr>
              <a:t>2.1.2</a:t>
            </a:r>
            <a:r>
              <a:rPr lang="en-US" sz="2800" dirty="0"/>
              <a:t> Business context</a:t>
            </a:r>
          </a:p>
        </p:txBody>
      </p:sp>
      <p:sp>
        <p:nvSpPr>
          <p:cNvPr id="17" name="TextBox 16">
            <a:extLst>
              <a:ext uri="{FF2B5EF4-FFF2-40B4-BE49-F238E27FC236}">
                <a16:creationId xmlns:a16="http://schemas.microsoft.com/office/drawing/2014/main" id="{7AA5C79C-7417-5BC2-C67B-B3A813A56D7D}"/>
              </a:ext>
            </a:extLst>
          </p:cNvPr>
          <p:cNvSpPr txBox="1">
            <a:spLocks/>
          </p:cNvSpPr>
          <p:nvPr/>
        </p:nvSpPr>
        <p:spPr>
          <a:xfrm>
            <a:off x="399015" y="827715"/>
            <a:ext cx="7897259" cy="369332"/>
          </a:xfrm>
          <a:prstGeom prst="rect">
            <a:avLst/>
          </a:prstGeom>
          <a:noFill/>
        </p:spPr>
        <p:txBody>
          <a:bodyPr wrap="square">
            <a:spAutoFit/>
          </a:bodyPr>
          <a:lstStyle/>
          <a:p>
            <a:pPr defTabSz="914309">
              <a:defRPr/>
            </a:pPr>
            <a:r>
              <a:rPr lang="en-US" b="1" dirty="0">
                <a:solidFill>
                  <a:srgbClr val="5E3391"/>
                </a:solidFill>
                <a:ea typeface="+mn-lt"/>
                <a:cs typeface="+mn-lt"/>
              </a:rPr>
              <a:t>Below is an outline of the business context and rationale for our selected pilot project</a:t>
            </a:r>
          </a:p>
        </p:txBody>
      </p:sp>
      <p:sp>
        <p:nvSpPr>
          <p:cNvPr id="4" name="Rectangle 3">
            <a:extLst>
              <a:ext uri="{FF2B5EF4-FFF2-40B4-BE49-F238E27FC236}">
                <a16:creationId xmlns:a16="http://schemas.microsoft.com/office/drawing/2014/main" id="{D4A1116A-F8ED-F09B-9527-389F1A6D5CD8}"/>
              </a:ext>
              <a:ext uri="{C183D7F6-B498-43B3-948B-1728B52AA6E4}">
                <adec:decorative xmlns:adec="http://schemas.microsoft.com/office/drawing/2017/decorative" val="1"/>
              </a:ext>
            </a:extLst>
          </p:cNvPr>
          <p:cNvSpPr>
            <a:spLocks/>
          </p:cNvSpPr>
          <p:nvPr/>
        </p:nvSpPr>
        <p:spPr>
          <a:xfrm>
            <a:off x="475565"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 name="Rectangle 4">
            <a:extLst>
              <a:ext uri="{FF2B5EF4-FFF2-40B4-BE49-F238E27FC236}">
                <a16:creationId xmlns:a16="http://schemas.microsoft.com/office/drawing/2014/main" id="{7C307608-3324-F4EA-9CD9-D210B53CEB90}"/>
              </a:ext>
              <a:ext uri="{C183D7F6-B498-43B3-948B-1728B52AA6E4}">
                <adec:decorative xmlns:adec="http://schemas.microsoft.com/office/drawing/2017/decorative" val="1"/>
              </a:ext>
            </a:extLst>
          </p:cNvPr>
          <p:cNvSpPr>
            <a:spLocks/>
          </p:cNvSpPr>
          <p:nvPr/>
        </p:nvSpPr>
        <p:spPr>
          <a:xfrm>
            <a:off x="475564" y="1456069"/>
            <a:ext cx="106666" cy="1462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8" name="Subtitle 2">
            <a:extLst>
              <a:ext uri="{FF2B5EF4-FFF2-40B4-BE49-F238E27FC236}">
                <a16:creationId xmlns:a16="http://schemas.microsoft.com/office/drawing/2014/main" id="{11EAD437-9D3A-6E98-B079-7832151DE65B}"/>
              </a:ext>
            </a:extLst>
          </p:cNvPr>
          <p:cNvSpPr txBox="1">
            <a:spLocks/>
          </p:cNvSpPr>
          <p:nvPr/>
        </p:nvSpPr>
        <p:spPr>
          <a:xfrm>
            <a:off x="1340692" y="1675698"/>
            <a:ext cx="4408404" cy="88628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200" b="1" dirty="0">
                <a:solidFill>
                  <a:srgbClr val="494949"/>
                </a:solidFill>
                <a:latin typeface="+mn-lt"/>
                <a:ea typeface="+mn-lt"/>
                <a:cs typeface="+mn-lt"/>
              </a:rPr>
              <a:t>Strategic Imperatives</a:t>
            </a:r>
            <a:r>
              <a:rPr lang="en-US" sz="1200" dirty="0">
                <a:solidFill>
                  <a:srgbClr val="494949"/>
                </a:solidFill>
                <a:latin typeface="+mn-lt"/>
                <a:ea typeface="+mn-lt"/>
                <a:cs typeface="+mn-lt"/>
              </a:rPr>
              <a:t>: Our organization’s broader goal is to become a leader in customer experience within our industry segment. Over the past year, top leadership has prioritized </a:t>
            </a:r>
            <a:r>
              <a:rPr lang="en-US" sz="1200" b="1" dirty="0">
                <a:solidFill>
                  <a:srgbClr val="494949"/>
                </a:solidFill>
                <a:latin typeface="+mn-lt"/>
                <a:ea typeface="+mn-lt"/>
                <a:cs typeface="+mn-lt"/>
              </a:rPr>
              <a:t>digital transformation</a:t>
            </a:r>
            <a:r>
              <a:rPr lang="en-US" sz="1200" dirty="0">
                <a:solidFill>
                  <a:srgbClr val="494949"/>
                </a:solidFill>
                <a:latin typeface="+mn-lt"/>
                <a:ea typeface="+mn-lt"/>
                <a:cs typeface="+mn-lt"/>
              </a:rPr>
              <a:t> and </a:t>
            </a:r>
            <a:r>
              <a:rPr lang="en-US" sz="1200" b="1" dirty="0">
                <a:solidFill>
                  <a:srgbClr val="494949"/>
                </a:solidFill>
                <a:latin typeface="+mn-lt"/>
                <a:ea typeface="+mn-lt"/>
                <a:cs typeface="+mn-lt"/>
              </a:rPr>
              <a:t>reducing operational costs</a:t>
            </a:r>
            <a:r>
              <a:rPr lang="en-US" sz="1200" dirty="0">
                <a:solidFill>
                  <a:srgbClr val="494949"/>
                </a:solidFill>
                <a:latin typeface="+mn-lt"/>
                <a:ea typeface="+mn-lt"/>
                <a:cs typeface="+mn-lt"/>
              </a:rPr>
              <a:t> in our contact centers.</a:t>
            </a:r>
          </a:p>
        </p:txBody>
      </p:sp>
      <p:sp>
        <p:nvSpPr>
          <p:cNvPr id="51" name="TextBox 50">
            <a:extLst>
              <a:ext uri="{FF2B5EF4-FFF2-40B4-BE49-F238E27FC236}">
                <a16:creationId xmlns:a16="http://schemas.microsoft.com/office/drawing/2014/main" id="{90BA7011-3CDD-3C26-7D99-87091C433861}"/>
              </a:ext>
            </a:extLst>
          </p:cNvPr>
          <p:cNvSpPr txBox="1">
            <a:spLocks/>
          </p:cNvSpPr>
          <p:nvPr/>
        </p:nvSpPr>
        <p:spPr>
          <a:xfrm>
            <a:off x="604578" y="1725504"/>
            <a:ext cx="678304"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01.</a:t>
            </a:r>
          </a:p>
        </p:txBody>
      </p:sp>
      <p:sp>
        <p:nvSpPr>
          <p:cNvPr id="8" name="Rectangle 7">
            <a:extLst>
              <a:ext uri="{FF2B5EF4-FFF2-40B4-BE49-F238E27FC236}">
                <a16:creationId xmlns:a16="http://schemas.microsoft.com/office/drawing/2014/main" id="{E81AF8DA-5D82-A89C-4175-E869C52AFAC7}"/>
              </a:ext>
              <a:ext uri="{C183D7F6-B498-43B3-948B-1728B52AA6E4}">
                <adec:decorative xmlns:adec="http://schemas.microsoft.com/office/drawing/2017/decorative" val="1"/>
              </a:ext>
            </a:extLst>
          </p:cNvPr>
          <p:cNvSpPr>
            <a:spLocks/>
          </p:cNvSpPr>
          <p:nvPr/>
        </p:nvSpPr>
        <p:spPr>
          <a:xfrm>
            <a:off x="475564" y="3091868"/>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9" name="Rectangle 8">
            <a:extLst>
              <a:ext uri="{FF2B5EF4-FFF2-40B4-BE49-F238E27FC236}">
                <a16:creationId xmlns:a16="http://schemas.microsoft.com/office/drawing/2014/main" id="{DDE658F3-F88C-AFFA-61AF-3299923A0AF8}"/>
              </a:ext>
              <a:ext uri="{C183D7F6-B498-43B3-948B-1728B52AA6E4}">
                <adec:decorative xmlns:adec="http://schemas.microsoft.com/office/drawing/2017/decorative" val="1"/>
              </a:ext>
            </a:extLst>
          </p:cNvPr>
          <p:cNvSpPr>
            <a:spLocks/>
          </p:cNvSpPr>
          <p:nvPr/>
        </p:nvSpPr>
        <p:spPr>
          <a:xfrm>
            <a:off x="475563" y="3091868"/>
            <a:ext cx="106666" cy="1462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2" name="Subtitle 2">
            <a:extLst>
              <a:ext uri="{FF2B5EF4-FFF2-40B4-BE49-F238E27FC236}">
                <a16:creationId xmlns:a16="http://schemas.microsoft.com/office/drawing/2014/main" id="{4EC4EEDC-116E-9C24-D81A-AF89C8A3541B}"/>
              </a:ext>
            </a:extLst>
          </p:cNvPr>
          <p:cNvSpPr txBox="1">
            <a:spLocks/>
          </p:cNvSpPr>
          <p:nvPr/>
        </p:nvSpPr>
        <p:spPr>
          <a:xfrm>
            <a:off x="1325356" y="3165199"/>
            <a:ext cx="4365930" cy="110785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200" b="1" dirty="0">
                <a:solidFill>
                  <a:srgbClr val="494949"/>
                </a:solidFill>
                <a:latin typeface="+mn-lt"/>
                <a:ea typeface="+mn-lt"/>
                <a:cs typeface="+mn-lt"/>
              </a:rPr>
              <a:t>Market Factors</a:t>
            </a:r>
            <a:r>
              <a:rPr lang="en-US" sz="1200" dirty="0">
                <a:solidFill>
                  <a:srgbClr val="494949"/>
                </a:solidFill>
                <a:latin typeface="+mn-lt"/>
                <a:ea typeface="+mn-lt"/>
                <a:cs typeface="+mn-lt"/>
              </a:rPr>
              <a:t>: Competitors have begun rolling out AI chatbots and advanced analytics solutions, raising </a:t>
            </a:r>
            <a:r>
              <a:rPr lang="en-US" sz="1200" b="1" dirty="0">
                <a:solidFill>
                  <a:srgbClr val="494949"/>
                </a:solidFill>
                <a:latin typeface="+mn-lt"/>
                <a:ea typeface="+mn-lt"/>
                <a:cs typeface="+mn-lt"/>
              </a:rPr>
              <a:t>customer expectations</a:t>
            </a:r>
            <a:r>
              <a:rPr lang="en-US" sz="1200" dirty="0">
                <a:solidFill>
                  <a:srgbClr val="494949"/>
                </a:solidFill>
                <a:latin typeface="+mn-lt"/>
                <a:ea typeface="+mn-lt"/>
                <a:cs typeface="+mn-lt"/>
              </a:rPr>
              <a:t> for faster and more accurate support. In our region, new regulations on data privacy and AI usage are emerging (e.g. GDPR-like data handling standards), forcing us to maintain </a:t>
            </a:r>
            <a:r>
              <a:rPr lang="en-US" sz="1200" b="1" dirty="0">
                <a:solidFill>
                  <a:srgbClr val="494949"/>
                </a:solidFill>
                <a:latin typeface="+mn-lt"/>
                <a:ea typeface="+mn-lt"/>
                <a:cs typeface="+mn-lt"/>
              </a:rPr>
              <a:t>strict compliance</a:t>
            </a:r>
            <a:r>
              <a:rPr lang="en-US" sz="1200" dirty="0">
                <a:solidFill>
                  <a:srgbClr val="494949"/>
                </a:solidFill>
                <a:latin typeface="+mn-lt"/>
                <a:ea typeface="+mn-lt"/>
                <a:cs typeface="+mn-lt"/>
              </a:rPr>
              <a:t>.</a:t>
            </a:r>
          </a:p>
        </p:txBody>
      </p:sp>
      <p:sp>
        <p:nvSpPr>
          <p:cNvPr id="52" name="TextBox 51">
            <a:extLst>
              <a:ext uri="{FF2B5EF4-FFF2-40B4-BE49-F238E27FC236}">
                <a16:creationId xmlns:a16="http://schemas.microsoft.com/office/drawing/2014/main" id="{B7904F05-C066-DD0D-C449-BD4711018CB6}"/>
              </a:ext>
            </a:extLst>
          </p:cNvPr>
          <p:cNvSpPr txBox="1">
            <a:spLocks/>
          </p:cNvSpPr>
          <p:nvPr/>
        </p:nvSpPr>
        <p:spPr>
          <a:xfrm>
            <a:off x="562105" y="3361303"/>
            <a:ext cx="763252" cy="553926"/>
          </a:xfrm>
          <a:prstGeom prst="rect">
            <a:avLst/>
          </a:prstGeom>
          <a:noFill/>
        </p:spPr>
        <p:txBody>
          <a:bodyPr wrap="none" rtlCol="0" anchor="ctr" anchorCtr="0">
            <a:spAutoFit/>
          </a:bodyPr>
          <a:lstStyle/>
          <a:p>
            <a:pPr algn="ctr" defTabSz="554437">
              <a:defRPr/>
            </a:pPr>
            <a:r>
              <a:rPr lang="en-US" sz="3000" b="1" dirty="0">
                <a:solidFill>
                  <a:srgbClr val="5090C4"/>
                </a:solidFill>
                <a:latin typeface="Montserrat SemiBold" pitchFamily="2" charset="77"/>
                <a:ea typeface="+mn-lt"/>
                <a:cs typeface="+mn-lt"/>
              </a:rPr>
              <a:t>02.</a:t>
            </a:r>
          </a:p>
        </p:txBody>
      </p:sp>
      <p:sp>
        <p:nvSpPr>
          <p:cNvPr id="11" name="Rectangle 10">
            <a:extLst>
              <a:ext uri="{FF2B5EF4-FFF2-40B4-BE49-F238E27FC236}">
                <a16:creationId xmlns:a16="http://schemas.microsoft.com/office/drawing/2014/main" id="{22EF1B20-2C6C-DF89-5EF9-1D79AD064E18}"/>
              </a:ext>
              <a:ext uri="{C183D7F6-B498-43B3-948B-1728B52AA6E4}">
                <adec:decorative xmlns:adec="http://schemas.microsoft.com/office/drawing/2017/decorative" val="1"/>
              </a:ext>
            </a:extLst>
          </p:cNvPr>
          <p:cNvSpPr>
            <a:spLocks/>
          </p:cNvSpPr>
          <p:nvPr/>
        </p:nvSpPr>
        <p:spPr>
          <a:xfrm>
            <a:off x="475565"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2" name="Rectangle 11">
            <a:extLst>
              <a:ext uri="{FF2B5EF4-FFF2-40B4-BE49-F238E27FC236}">
                <a16:creationId xmlns:a16="http://schemas.microsoft.com/office/drawing/2014/main" id="{2244099F-A24A-36BF-E370-91DC5C1BC003}"/>
              </a:ext>
              <a:ext uri="{C183D7F6-B498-43B3-948B-1728B52AA6E4}">
                <adec:decorative xmlns:adec="http://schemas.microsoft.com/office/drawing/2017/decorative" val="1"/>
              </a:ext>
            </a:extLst>
          </p:cNvPr>
          <p:cNvSpPr>
            <a:spLocks/>
          </p:cNvSpPr>
          <p:nvPr/>
        </p:nvSpPr>
        <p:spPr>
          <a:xfrm>
            <a:off x="475564" y="4866426"/>
            <a:ext cx="106666" cy="1462302"/>
          </a:xfrm>
          <a:prstGeom prst="rect">
            <a:avLst/>
          </a:prstGeom>
          <a:solidFill>
            <a:schemeClr val="tx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5" name="Subtitle 2">
            <a:extLst>
              <a:ext uri="{FF2B5EF4-FFF2-40B4-BE49-F238E27FC236}">
                <a16:creationId xmlns:a16="http://schemas.microsoft.com/office/drawing/2014/main" id="{C0975A1C-F252-696B-B36A-D627242702FF}"/>
              </a:ext>
            </a:extLst>
          </p:cNvPr>
          <p:cNvSpPr txBox="1">
            <a:spLocks/>
          </p:cNvSpPr>
          <p:nvPr/>
        </p:nvSpPr>
        <p:spPr>
          <a:xfrm>
            <a:off x="1325356" y="4977002"/>
            <a:ext cx="4344386" cy="88639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200" b="1" dirty="0">
                <a:solidFill>
                  <a:srgbClr val="494949"/>
                </a:solidFill>
                <a:latin typeface="+mn-lt"/>
                <a:ea typeface="+mn-lt"/>
                <a:cs typeface="+mn-lt"/>
              </a:rPr>
              <a:t>Organizational Readiness</a:t>
            </a:r>
            <a:r>
              <a:rPr lang="en-US" sz="1200" dirty="0">
                <a:solidFill>
                  <a:srgbClr val="494949"/>
                </a:solidFill>
                <a:latin typeface="+mn-lt"/>
                <a:ea typeface="+mn-lt"/>
                <a:cs typeface="+mn-lt"/>
              </a:rPr>
              <a:t>: We recently upgraded our CRM system, which now provides a richer set of data on call histories and customer profiles. However, our analytics capabilities are still maturing. The AI team is small but skilled, and we have a modest budget allocated for CX transformation.</a:t>
            </a:r>
          </a:p>
        </p:txBody>
      </p:sp>
      <p:sp>
        <p:nvSpPr>
          <p:cNvPr id="53" name="TextBox 52">
            <a:extLst>
              <a:ext uri="{FF2B5EF4-FFF2-40B4-BE49-F238E27FC236}">
                <a16:creationId xmlns:a16="http://schemas.microsoft.com/office/drawing/2014/main" id="{786118A9-1F85-D15D-ECB9-3A8E72BDD43F}"/>
              </a:ext>
            </a:extLst>
          </p:cNvPr>
          <p:cNvSpPr txBox="1">
            <a:spLocks/>
          </p:cNvSpPr>
          <p:nvPr/>
        </p:nvSpPr>
        <p:spPr>
          <a:xfrm>
            <a:off x="562106" y="5135861"/>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03.</a:t>
            </a:r>
          </a:p>
        </p:txBody>
      </p:sp>
      <p:sp>
        <p:nvSpPr>
          <p:cNvPr id="18" name="Rectangle 17">
            <a:extLst>
              <a:ext uri="{FF2B5EF4-FFF2-40B4-BE49-F238E27FC236}">
                <a16:creationId xmlns:a16="http://schemas.microsoft.com/office/drawing/2014/main" id="{AF426359-F21B-DB40-CBD5-47F9E5254B5D}"/>
              </a:ext>
              <a:ext uri="{C183D7F6-B498-43B3-948B-1728B52AA6E4}">
                <adec:decorative xmlns:adec="http://schemas.microsoft.com/office/drawing/2017/decorative" val="1"/>
              </a:ext>
            </a:extLst>
          </p:cNvPr>
          <p:cNvSpPr>
            <a:spLocks/>
          </p:cNvSpPr>
          <p:nvPr/>
        </p:nvSpPr>
        <p:spPr>
          <a:xfrm>
            <a:off x="6410589"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9" name="Rectangle 18">
            <a:extLst>
              <a:ext uri="{FF2B5EF4-FFF2-40B4-BE49-F238E27FC236}">
                <a16:creationId xmlns:a16="http://schemas.microsoft.com/office/drawing/2014/main" id="{F19157E1-EA77-6F09-BF9B-C3AEDAF90F01}"/>
              </a:ext>
              <a:ext uri="{C183D7F6-B498-43B3-948B-1728B52AA6E4}">
                <adec:decorative xmlns:adec="http://schemas.microsoft.com/office/drawing/2017/decorative" val="1"/>
              </a:ext>
            </a:extLst>
          </p:cNvPr>
          <p:cNvSpPr>
            <a:spLocks/>
          </p:cNvSpPr>
          <p:nvPr/>
        </p:nvSpPr>
        <p:spPr>
          <a:xfrm>
            <a:off x="6410588" y="1456069"/>
            <a:ext cx="106666" cy="146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1" name="Subtitle 2">
            <a:extLst>
              <a:ext uri="{FF2B5EF4-FFF2-40B4-BE49-F238E27FC236}">
                <a16:creationId xmlns:a16="http://schemas.microsoft.com/office/drawing/2014/main" id="{C1A8D312-A037-0860-8E55-BC8EEDCA3871}"/>
              </a:ext>
            </a:extLst>
          </p:cNvPr>
          <p:cNvSpPr txBox="1">
            <a:spLocks/>
          </p:cNvSpPr>
          <p:nvPr/>
        </p:nvSpPr>
        <p:spPr>
          <a:xfrm>
            <a:off x="7326328" y="1590755"/>
            <a:ext cx="4408404" cy="110785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200" b="1" dirty="0">
                <a:solidFill>
                  <a:srgbClr val="494949"/>
                </a:solidFill>
                <a:latin typeface="+mn-lt"/>
                <a:ea typeface="+mn-lt"/>
                <a:cs typeface="+mn-lt"/>
              </a:rPr>
              <a:t>Stakeholder Alignment</a:t>
            </a:r>
            <a:r>
              <a:rPr lang="en-US" sz="1200" dirty="0">
                <a:solidFill>
                  <a:srgbClr val="494949"/>
                </a:solidFill>
                <a:latin typeface="+mn-lt"/>
                <a:ea typeface="+mn-lt"/>
                <a:cs typeface="+mn-lt"/>
              </a:rPr>
              <a:t>: The CX leadership and the Head of Claims see </a:t>
            </a:r>
            <a:r>
              <a:rPr lang="en-US" sz="1200" b="1" dirty="0">
                <a:solidFill>
                  <a:srgbClr val="494949"/>
                </a:solidFill>
                <a:latin typeface="+mn-lt"/>
                <a:ea typeface="+mn-lt"/>
                <a:cs typeface="+mn-lt"/>
              </a:rPr>
              <a:t>Agent Assist</a:t>
            </a:r>
            <a:r>
              <a:rPr lang="en-US" sz="1200" dirty="0">
                <a:solidFill>
                  <a:srgbClr val="494949"/>
                </a:solidFill>
                <a:latin typeface="+mn-lt"/>
                <a:ea typeface="+mn-lt"/>
                <a:cs typeface="+mn-lt"/>
              </a:rPr>
              <a:t> as a quick-win approach to reduce wait times and improve </a:t>
            </a:r>
            <a:r>
              <a:rPr lang="en-US" sz="1200" b="1" dirty="0">
                <a:solidFill>
                  <a:srgbClr val="494949"/>
                </a:solidFill>
                <a:latin typeface="+mn-lt"/>
                <a:ea typeface="+mn-lt"/>
                <a:cs typeface="+mn-lt"/>
              </a:rPr>
              <a:t>first-call resolution</a:t>
            </a:r>
            <a:r>
              <a:rPr lang="en-US" sz="1200" dirty="0">
                <a:solidFill>
                  <a:srgbClr val="494949"/>
                </a:solidFill>
                <a:latin typeface="+mn-lt"/>
                <a:ea typeface="+mn-lt"/>
                <a:cs typeface="+mn-lt"/>
              </a:rPr>
              <a:t>. Meanwhile, Finance is eyeing </a:t>
            </a:r>
            <a:r>
              <a:rPr lang="en-US" sz="1200" b="1" dirty="0">
                <a:solidFill>
                  <a:srgbClr val="494949"/>
                </a:solidFill>
                <a:latin typeface="+mn-lt"/>
                <a:ea typeface="+mn-lt"/>
                <a:cs typeface="+mn-lt"/>
              </a:rPr>
              <a:t>cost reductions</a:t>
            </a:r>
            <a:r>
              <a:rPr lang="en-US" sz="1200" dirty="0">
                <a:solidFill>
                  <a:srgbClr val="494949"/>
                </a:solidFill>
                <a:latin typeface="+mn-lt"/>
                <a:ea typeface="+mn-lt"/>
                <a:cs typeface="+mn-lt"/>
              </a:rPr>
              <a:t> if agents become more efficient. Legal &amp; Compliance departments are ready to review any new data usage policies.</a:t>
            </a:r>
          </a:p>
        </p:txBody>
      </p:sp>
      <p:sp>
        <p:nvSpPr>
          <p:cNvPr id="58" name="TextBox 57">
            <a:extLst>
              <a:ext uri="{FF2B5EF4-FFF2-40B4-BE49-F238E27FC236}">
                <a16:creationId xmlns:a16="http://schemas.microsoft.com/office/drawing/2014/main" id="{06CCBAF7-D88F-AA0B-FCC5-AD2FA051428A}"/>
              </a:ext>
            </a:extLst>
          </p:cNvPr>
          <p:cNvSpPr txBox="1">
            <a:spLocks/>
          </p:cNvSpPr>
          <p:nvPr/>
        </p:nvSpPr>
        <p:spPr>
          <a:xfrm>
            <a:off x="6468403" y="1725504"/>
            <a:ext cx="800115"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04.</a:t>
            </a:r>
          </a:p>
        </p:txBody>
      </p:sp>
      <p:sp>
        <p:nvSpPr>
          <p:cNvPr id="20" name="Rectangle 19">
            <a:extLst>
              <a:ext uri="{FF2B5EF4-FFF2-40B4-BE49-F238E27FC236}">
                <a16:creationId xmlns:a16="http://schemas.microsoft.com/office/drawing/2014/main" id="{31527B70-182D-56EA-E4CF-5651A54EA765}"/>
              </a:ext>
              <a:ext uri="{C183D7F6-B498-43B3-948B-1728B52AA6E4}">
                <adec:decorative xmlns:adec="http://schemas.microsoft.com/office/drawing/2017/decorative" val="1"/>
              </a:ext>
            </a:extLst>
          </p:cNvPr>
          <p:cNvSpPr>
            <a:spLocks/>
          </p:cNvSpPr>
          <p:nvPr/>
        </p:nvSpPr>
        <p:spPr>
          <a:xfrm>
            <a:off x="6410588" y="3091868"/>
            <a:ext cx="5412443" cy="1671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1" name="Rectangle 20">
            <a:extLst>
              <a:ext uri="{FF2B5EF4-FFF2-40B4-BE49-F238E27FC236}">
                <a16:creationId xmlns:a16="http://schemas.microsoft.com/office/drawing/2014/main" id="{D4664B7D-E77D-2E52-F221-4829FFA0CC28}"/>
              </a:ext>
              <a:ext uri="{C183D7F6-B498-43B3-948B-1728B52AA6E4}">
                <adec:decorative xmlns:adec="http://schemas.microsoft.com/office/drawing/2017/decorative" val="1"/>
              </a:ext>
            </a:extLst>
          </p:cNvPr>
          <p:cNvSpPr>
            <a:spLocks/>
          </p:cNvSpPr>
          <p:nvPr/>
        </p:nvSpPr>
        <p:spPr>
          <a:xfrm>
            <a:off x="6410587" y="3091868"/>
            <a:ext cx="106667" cy="1671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4" name="Subtitle 2">
            <a:extLst>
              <a:ext uri="{FF2B5EF4-FFF2-40B4-BE49-F238E27FC236}">
                <a16:creationId xmlns:a16="http://schemas.microsoft.com/office/drawing/2014/main" id="{B80B8414-76EA-5F67-AFA2-41D2697CB242}"/>
              </a:ext>
            </a:extLst>
          </p:cNvPr>
          <p:cNvSpPr txBox="1">
            <a:spLocks/>
          </p:cNvSpPr>
          <p:nvPr/>
        </p:nvSpPr>
        <p:spPr>
          <a:xfrm>
            <a:off x="7308032" y="3121380"/>
            <a:ext cx="4408404" cy="140327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309" fontAlgn="ctr">
              <a:buFontTx/>
              <a:defRPr/>
            </a:pPr>
            <a:r>
              <a:rPr lang="en-US" sz="1200" b="1" dirty="0">
                <a:solidFill>
                  <a:srgbClr val="494949"/>
                </a:solidFill>
                <a:latin typeface="+mn-lt"/>
                <a:ea typeface="+mn-lt"/>
                <a:cs typeface="+mn-lt"/>
              </a:rPr>
              <a:t>Success Enablers &amp; Potential Obstacles:</a:t>
            </a:r>
          </a:p>
          <a:p>
            <a:pPr marL="285721" indent="-285721" algn="l" defTabSz="914309" fontAlgn="ctr">
              <a:buFont typeface="Arial" panose="020B0604020202020204" pitchFamily="34" charset="0"/>
              <a:buChar char="•"/>
              <a:defRPr/>
            </a:pPr>
            <a:r>
              <a:rPr lang="en-US" sz="1200" b="1" i="1" dirty="0">
                <a:solidFill>
                  <a:srgbClr val="494949"/>
                </a:solidFill>
                <a:latin typeface="+mn-lt"/>
                <a:ea typeface="+mn-lt"/>
                <a:cs typeface="+mn-lt"/>
              </a:rPr>
              <a:t>Enablers</a:t>
            </a:r>
            <a:r>
              <a:rPr lang="en-US" sz="1200" b="1" dirty="0">
                <a:solidFill>
                  <a:srgbClr val="494949"/>
                </a:solidFill>
                <a:latin typeface="+mn-lt"/>
                <a:ea typeface="+mn-lt"/>
                <a:cs typeface="+mn-lt"/>
              </a:rPr>
              <a:t>:</a:t>
            </a:r>
            <a:r>
              <a:rPr lang="en-US" sz="1200" dirty="0">
                <a:solidFill>
                  <a:srgbClr val="494949"/>
                </a:solidFill>
                <a:latin typeface="+mn-lt"/>
                <a:ea typeface="+mn-lt"/>
                <a:cs typeface="+mn-lt"/>
              </a:rPr>
              <a:t> A supportive C-suite, recent CRM upgrade, and a focus on digital innovation.</a:t>
            </a:r>
          </a:p>
          <a:p>
            <a:pPr marL="285721" indent="-285721" algn="l" defTabSz="914309" fontAlgn="ctr">
              <a:buFont typeface="Arial" panose="020B0604020202020204" pitchFamily="34" charset="0"/>
              <a:buChar char="•"/>
              <a:defRPr/>
            </a:pPr>
            <a:r>
              <a:rPr lang="en-US" sz="1200" b="1" i="1" dirty="0">
                <a:solidFill>
                  <a:srgbClr val="494949"/>
                </a:solidFill>
                <a:latin typeface="+mn-lt"/>
                <a:ea typeface="+mn-lt"/>
                <a:cs typeface="+mn-lt"/>
              </a:rPr>
              <a:t>Obstacles</a:t>
            </a:r>
            <a:r>
              <a:rPr lang="en-US" sz="1200" b="1" dirty="0">
                <a:solidFill>
                  <a:srgbClr val="494949"/>
                </a:solidFill>
                <a:latin typeface="+mn-lt"/>
                <a:ea typeface="+mn-lt"/>
                <a:cs typeface="+mn-lt"/>
              </a:rPr>
              <a:t>:</a:t>
            </a:r>
            <a:r>
              <a:rPr lang="en-US" sz="1200" dirty="0">
                <a:solidFill>
                  <a:srgbClr val="494949"/>
                </a:solidFill>
                <a:latin typeface="+mn-lt"/>
                <a:ea typeface="+mn-lt"/>
                <a:cs typeface="+mn-lt"/>
              </a:rPr>
              <a:t> Potential </a:t>
            </a:r>
            <a:r>
              <a:rPr lang="en-US" sz="1200" b="1" dirty="0">
                <a:solidFill>
                  <a:srgbClr val="494949"/>
                </a:solidFill>
                <a:latin typeface="+mn-lt"/>
                <a:ea typeface="+mn-lt"/>
                <a:cs typeface="+mn-lt"/>
              </a:rPr>
              <a:t>agent pushback</a:t>
            </a:r>
            <a:r>
              <a:rPr lang="en-US" sz="1200" dirty="0">
                <a:solidFill>
                  <a:srgbClr val="494949"/>
                </a:solidFill>
                <a:latin typeface="+mn-lt"/>
                <a:ea typeface="+mn-lt"/>
                <a:cs typeface="+mn-lt"/>
              </a:rPr>
              <a:t> (change management), data quality issues (call transcripts might be incomplete), and limited </a:t>
            </a:r>
            <a:r>
              <a:rPr lang="en-US" sz="1200" b="1" dirty="0">
                <a:solidFill>
                  <a:srgbClr val="494949"/>
                </a:solidFill>
                <a:latin typeface="+mn-lt"/>
                <a:ea typeface="+mn-lt"/>
                <a:cs typeface="+mn-lt"/>
              </a:rPr>
              <a:t>internal AI skill sets</a:t>
            </a:r>
            <a:r>
              <a:rPr lang="en-US" sz="1200" dirty="0">
                <a:solidFill>
                  <a:srgbClr val="494949"/>
                </a:solidFill>
                <a:latin typeface="+mn-lt"/>
                <a:ea typeface="+mn-lt"/>
                <a:cs typeface="+mn-lt"/>
              </a:rPr>
              <a:t>.</a:t>
            </a:r>
          </a:p>
        </p:txBody>
      </p:sp>
      <p:sp>
        <p:nvSpPr>
          <p:cNvPr id="59" name="TextBox 58">
            <a:extLst>
              <a:ext uri="{FF2B5EF4-FFF2-40B4-BE49-F238E27FC236}">
                <a16:creationId xmlns:a16="http://schemas.microsoft.com/office/drawing/2014/main" id="{2C3BF928-1FC9-0616-BFB7-991D64FB5E38}"/>
              </a:ext>
            </a:extLst>
          </p:cNvPr>
          <p:cNvSpPr txBox="1">
            <a:spLocks/>
          </p:cNvSpPr>
          <p:nvPr/>
        </p:nvSpPr>
        <p:spPr>
          <a:xfrm>
            <a:off x="6486832" y="3361303"/>
            <a:ext cx="763252" cy="553926"/>
          </a:xfrm>
          <a:prstGeom prst="rect">
            <a:avLst/>
          </a:prstGeom>
          <a:noFill/>
        </p:spPr>
        <p:txBody>
          <a:bodyPr wrap="none" rtlCol="0" anchor="ctr" anchorCtr="0">
            <a:spAutoFit/>
          </a:bodyPr>
          <a:lstStyle/>
          <a:p>
            <a:pPr algn="ctr" defTabSz="554437">
              <a:defRPr/>
            </a:pPr>
            <a:r>
              <a:rPr lang="en-US" sz="3000" b="1" dirty="0">
                <a:solidFill>
                  <a:srgbClr val="299C47"/>
                </a:solidFill>
                <a:latin typeface="Montserrat SemiBold" pitchFamily="2" charset="77"/>
                <a:ea typeface="+mn-lt"/>
                <a:cs typeface="+mn-lt"/>
              </a:rPr>
              <a:t>05.</a:t>
            </a:r>
          </a:p>
        </p:txBody>
      </p:sp>
    </p:spTree>
    <p:extLst>
      <p:ext uri="{BB962C8B-B14F-4D97-AF65-F5344CB8AC3E}">
        <p14:creationId xmlns:p14="http://schemas.microsoft.com/office/powerpoint/2010/main" val="23693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Checkbox Checked with solid fill">
            <a:extLst>
              <a:ext uri="{FF2B5EF4-FFF2-40B4-BE49-F238E27FC236}">
                <a16:creationId xmlns:a16="http://schemas.microsoft.com/office/drawing/2014/main" id="{FE0D213C-E1EA-EA1C-3E40-8A0CAB7646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4178" y="52306"/>
            <a:ext cx="642402" cy="642402"/>
          </a:xfrm>
          <a:prstGeom prst="rect">
            <a:avLst/>
          </a:prstGeom>
        </p:spPr>
      </p:pic>
      <p:sp>
        <p:nvSpPr>
          <p:cNvPr id="3" name="Rectangle 2">
            <a:extLst>
              <a:ext uri="{FF2B5EF4-FFF2-40B4-BE49-F238E27FC236}">
                <a16:creationId xmlns:a16="http://schemas.microsoft.com/office/drawing/2014/main" id="{5282E9B1-BD05-5F35-085E-2E5487D90828}"/>
              </a:ext>
            </a:extLst>
          </p:cNvPr>
          <p:cNvSpPr>
            <a:spLocks/>
          </p:cNvSpPr>
          <p:nvPr/>
        </p:nvSpPr>
        <p:spPr>
          <a:xfrm>
            <a:off x="10113264" y="192954"/>
            <a:ext cx="1330914" cy="392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ea typeface="+mn-lt"/>
                <a:cs typeface="+mn-lt"/>
              </a:rPr>
              <a:t>Sample ACME Corp Data</a:t>
            </a:r>
          </a:p>
        </p:txBody>
      </p:sp>
      <p:sp>
        <p:nvSpPr>
          <p:cNvPr id="7" name="Title 10">
            <a:extLst>
              <a:ext uri="{FF2B5EF4-FFF2-40B4-BE49-F238E27FC236}">
                <a16:creationId xmlns:a16="http://schemas.microsoft.com/office/drawing/2014/main" id="{F097CAED-C7E0-5CC2-4496-244948B5FE5D}"/>
              </a:ext>
            </a:extLst>
          </p:cNvPr>
          <p:cNvSpPr>
            <a:spLocks/>
          </p:cNvSpPr>
          <p:nvPr>
            <p:ph type="title"/>
          </p:nvPr>
        </p:nvSpPr>
        <p:spPr>
          <a:xfrm>
            <a:off x="368967" y="418485"/>
            <a:ext cx="6355683" cy="392261"/>
          </a:xfrm>
        </p:spPr>
        <p:txBody>
          <a:bodyPr/>
          <a:lstStyle/>
          <a:p>
            <a:r>
              <a:rPr lang="en-US" sz="2800" dirty="0">
                <a:solidFill>
                  <a:schemeClr val="accent1"/>
                </a:solidFill>
              </a:rPr>
              <a:t>2.1.3</a:t>
            </a:r>
            <a:r>
              <a:rPr lang="en-US" sz="2800" dirty="0"/>
              <a:t> Solution objectives</a:t>
            </a:r>
          </a:p>
        </p:txBody>
      </p:sp>
      <p:sp>
        <p:nvSpPr>
          <p:cNvPr id="2" name="TextBox 1">
            <a:extLst>
              <a:ext uri="{FF2B5EF4-FFF2-40B4-BE49-F238E27FC236}">
                <a16:creationId xmlns:a16="http://schemas.microsoft.com/office/drawing/2014/main" id="{97EA4DAA-E283-AE36-705B-C4E011DBC7DD}"/>
              </a:ext>
            </a:extLst>
          </p:cNvPr>
          <p:cNvSpPr txBox="1">
            <a:spLocks/>
          </p:cNvSpPr>
          <p:nvPr/>
        </p:nvSpPr>
        <p:spPr>
          <a:xfrm>
            <a:off x="399015" y="827715"/>
            <a:ext cx="8811660" cy="369332"/>
          </a:xfrm>
          <a:prstGeom prst="rect">
            <a:avLst/>
          </a:prstGeom>
          <a:noFill/>
        </p:spPr>
        <p:txBody>
          <a:bodyPr wrap="square">
            <a:spAutoFit/>
          </a:bodyPr>
          <a:lstStyle/>
          <a:p>
            <a:pPr defTabSz="914309">
              <a:defRPr/>
            </a:pPr>
            <a:r>
              <a:rPr lang="en-US" b="1" dirty="0">
                <a:solidFill>
                  <a:srgbClr val="5E3391"/>
                </a:solidFill>
                <a:ea typeface="+mn-lt"/>
                <a:cs typeface="+mn-lt"/>
              </a:rPr>
              <a:t>Below is an outline of the solution objectives that will drive the development of our AI solution.</a:t>
            </a:r>
          </a:p>
        </p:txBody>
      </p:sp>
      <p:sp>
        <p:nvSpPr>
          <p:cNvPr id="4" name="Rectangle 3">
            <a:extLst>
              <a:ext uri="{FF2B5EF4-FFF2-40B4-BE49-F238E27FC236}">
                <a16:creationId xmlns:a16="http://schemas.microsoft.com/office/drawing/2014/main" id="{E3E0933C-730B-134E-93BC-F3F1809DC5D6}"/>
              </a:ext>
              <a:ext uri="{C183D7F6-B498-43B3-948B-1728B52AA6E4}">
                <adec:decorative xmlns:adec="http://schemas.microsoft.com/office/drawing/2017/decorative" val="1"/>
              </a:ext>
            </a:extLst>
          </p:cNvPr>
          <p:cNvSpPr>
            <a:spLocks/>
          </p:cNvSpPr>
          <p:nvPr/>
        </p:nvSpPr>
        <p:spPr>
          <a:xfrm>
            <a:off x="475565"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 name="Rectangle 4">
            <a:extLst>
              <a:ext uri="{FF2B5EF4-FFF2-40B4-BE49-F238E27FC236}">
                <a16:creationId xmlns:a16="http://schemas.microsoft.com/office/drawing/2014/main" id="{E39D60C1-2B35-5842-AFC5-6CB80EED2E2D}"/>
              </a:ext>
              <a:ext uri="{C183D7F6-B498-43B3-948B-1728B52AA6E4}">
                <adec:decorative xmlns:adec="http://schemas.microsoft.com/office/drawing/2017/decorative" val="1"/>
              </a:ext>
            </a:extLst>
          </p:cNvPr>
          <p:cNvSpPr>
            <a:spLocks/>
          </p:cNvSpPr>
          <p:nvPr/>
        </p:nvSpPr>
        <p:spPr>
          <a:xfrm>
            <a:off x="475564" y="1456069"/>
            <a:ext cx="106666" cy="1462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1" name="TextBox 50">
            <a:extLst>
              <a:ext uri="{FF2B5EF4-FFF2-40B4-BE49-F238E27FC236}">
                <a16:creationId xmlns:a16="http://schemas.microsoft.com/office/drawing/2014/main" id="{05AFFAC4-0981-DD4F-9BB4-0B7561B8157F}"/>
              </a:ext>
            </a:extLst>
          </p:cNvPr>
          <p:cNvSpPr txBox="1">
            <a:spLocks/>
          </p:cNvSpPr>
          <p:nvPr/>
        </p:nvSpPr>
        <p:spPr>
          <a:xfrm>
            <a:off x="604578" y="1725504"/>
            <a:ext cx="678304" cy="553926"/>
          </a:xfrm>
          <a:prstGeom prst="rect">
            <a:avLst/>
          </a:prstGeom>
          <a:noFill/>
        </p:spPr>
        <p:txBody>
          <a:bodyPr wrap="none" rtlCol="0" anchor="ctr" anchorCtr="0">
            <a:spAutoFit/>
          </a:bodyPr>
          <a:lstStyle/>
          <a:p>
            <a:pPr algn="ctr" defTabSz="554437">
              <a:defRPr/>
            </a:pPr>
            <a:r>
              <a:rPr lang="en-US" sz="3000" b="1" dirty="0">
                <a:solidFill>
                  <a:srgbClr val="2576B7"/>
                </a:solidFill>
                <a:latin typeface="Montserrat SemiBold" pitchFamily="2" charset="77"/>
                <a:ea typeface="+mn-lt"/>
                <a:cs typeface="+mn-lt"/>
              </a:rPr>
              <a:t>01.</a:t>
            </a:r>
          </a:p>
        </p:txBody>
      </p:sp>
      <p:sp>
        <p:nvSpPr>
          <p:cNvPr id="28" name="Subtitle 2">
            <a:extLst>
              <a:ext uri="{FF2B5EF4-FFF2-40B4-BE49-F238E27FC236}">
                <a16:creationId xmlns:a16="http://schemas.microsoft.com/office/drawing/2014/main" id="{4087EA86-A9D0-5B43-B610-6937598860E0}"/>
              </a:ext>
            </a:extLst>
          </p:cNvPr>
          <p:cNvSpPr txBox="1">
            <a:spLocks/>
          </p:cNvSpPr>
          <p:nvPr/>
        </p:nvSpPr>
        <p:spPr>
          <a:xfrm>
            <a:off x="1411897" y="2028161"/>
            <a:ext cx="4408404" cy="22157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indent="-630373" algn="l" defTabSz="914309" fontAlgn="ctr">
              <a:buFontTx/>
              <a:defRPr/>
            </a:pPr>
            <a:r>
              <a:rPr lang="en-US" sz="1200" b="1" dirty="0">
                <a:solidFill>
                  <a:srgbClr val="494949"/>
                </a:solidFill>
                <a:latin typeface="+mn-lt"/>
                <a:ea typeface="+mn-lt"/>
                <a:cs typeface="+mn-lt"/>
              </a:rPr>
              <a:t>Objective Title: </a:t>
            </a:r>
            <a:r>
              <a:rPr lang="en-US" sz="1200" dirty="0">
                <a:solidFill>
                  <a:srgbClr val="494949"/>
                </a:solidFill>
                <a:latin typeface="+mn-lt"/>
                <a:ea typeface="+mn-lt"/>
                <a:cs typeface="+mn-lt"/>
              </a:rPr>
              <a:t>Reduce Peak-Hour Wait Times by 50%</a:t>
            </a:r>
          </a:p>
        </p:txBody>
      </p:sp>
      <p:sp>
        <p:nvSpPr>
          <p:cNvPr id="8" name="Rectangle 7">
            <a:extLst>
              <a:ext uri="{FF2B5EF4-FFF2-40B4-BE49-F238E27FC236}">
                <a16:creationId xmlns:a16="http://schemas.microsoft.com/office/drawing/2014/main" id="{35963F27-EB2E-284F-8D10-B3E39224D6AF}"/>
              </a:ext>
              <a:ext uri="{C183D7F6-B498-43B3-948B-1728B52AA6E4}">
                <adec:decorative xmlns:adec="http://schemas.microsoft.com/office/drawing/2017/decorative" val="1"/>
              </a:ext>
            </a:extLst>
          </p:cNvPr>
          <p:cNvSpPr>
            <a:spLocks/>
          </p:cNvSpPr>
          <p:nvPr/>
        </p:nvSpPr>
        <p:spPr>
          <a:xfrm>
            <a:off x="475564" y="3091868"/>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9" name="Rectangle 8">
            <a:extLst>
              <a:ext uri="{FF2B5EF4-FFF2-40B4-BE49-F238E27FC236}">
                <a16:creationId xmlns:a16="http://schemas.microsoft.com/office/drawing/2014/main" id="{ED6D64D4-C9B2-E24E-A2F7-D5D6C47C394A}"/>
              </a:ext>
              <a:ext uri="{C183D7F6-B498-43B3-948B-1728B52AA6E4}">
                <adec:decorative xmlns:adec="http://schemas.microsoft.com/office/drawing/2017/decorative" val="1"/>
              </a:ext>
            </a:extLst>
          </p:cNvPr>
          <p:cNvSpPr>
            <a:spLocks/>
          </p:cNvSpPr>
          <p:nvPr/>
        </p:nvSpPr>
        <p:spPr>
          <a:xfrm>
            <a:off x="475563" y="3091868"/>
            <a:ext cx="106666" cy="1462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32" name="Subtitle 2">
            <a:extLst>
              <a:ext uri="{FF2B5EF4-FFF2-40B4-BE49-F238E27FC236}">
                <a16:creationId xmlns:a16="http://schemas.microsoft.com/office/drawing/2014/main" id="{9038B488-F6E0-A043-BC64-1F5698EEAC8B}"/>
              </a:ext>
            </a:extLst>
          </p:cNvPr>
          <p:cNvSpPr txBox="1">
            <a:spLocks/>
          </p:cNvSpPr>
          <p:nvPr/>
        </p:nvSpPr>
        <p:spPr>
          <a:xfrm>
            <a:off x="1411897" y="3255630"/>
            <a:ext cx="4408404" cy="113477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ts val="1750"/>
              </a:lnSpc>
              <a:buFontTx/>
              <a:defRPr/>
            </a:pPr>
            <a:r>
              <a:rPr lang="en-US" sz="1200" b="1" dirty="0">
                <a:solidFill>
                  <a:srgbClr val="494949"/>
                </a:solidFill>
                <a:latin typeface="+mn-lt"/>
                <a:ea typeface="+mn-lt"/>
                <a:cs typeface="+mn-lt"/>
              </a:rPr>
              <a:t>Description &amp; Rationale: </a:t>
            </a:r>
            <a:r>
              <a:rPr lang="en-US" sz="1200" dirty="0">
                <a:solidFill>
                  <a:srgbClr val="494949"/>
                </a:solidFill>
                <a:latin typeface="+mn-lt"/>
                <a:ea typeface="+mn-lt"/>
                <a:cs typeface="+mn-lt"/>
              </a:rPr>
              <a:t>Over the past 12 months, wait times have increased from 2 minutes to nearly 6 minutes during peak hours. We aim to reduce that by 50% within six months by deploying AI-driven support tools for our claims agents. Shorter wait times will directly address negative customer sentiment and improve NPS.</a:t>
            </a:r>
            <a:endParaRPr lang="en-US" sz="1200" dirty="0">
              <a:solidFill>
                <a:srgbClr val="000000"/>
              </a:solidFill>
              <a:latin typeface="+mn-lt"/>
              <a:ea typeface="+mn-lt"/>
              <a:cs typeface="+mn-lt"/>
            </a:endParaRPr>
          </a:p>
        </p:txBody>
      </p:sp>
      <p:sp>
        <p:nvSpPr>
          <p:cNvPr id="52" name="TextBox 51">
            <a:extLst>
              <a:ext uri="{FF2B5EF4-FFF2-40B4-BE49-F238E27FC236}">
                <a16:creationId xmlns:a16="http://schemas.microsoft.com/office/drawing/2014/main" id="{440BAA21-A40B-434E-9BFE-D373C969A63E}"/>
              </a:ext>
            </a:extLst>
          </p:cNvPr>
          <p:cNvSpPr txBox="1">
            <a:spLocks/>
          </p:cNvSpPr>
          <p:nvPr/>
        </p:nvSpPr>
        <p:spPr>
          <a:xfrm>
            <a:off x="562105" y="3361303"/>
            <a:ext cx="763252" cy="553926"/>
          </a:xfrm>
          <a:prstGeom prst="rect">
            <a:avLst/>
          </a:prstGeom>
          <a:noFill/>
        </p:spPr>
        <p:txBody>
          <a:bodyPr wrap="none" rtlCol="0" anchor="ctr" anchorCtr="0">
            <a:spAutoFit/>
          </a:bodyPr>
          <a:lstStyle/>
          <a:p>
            <a:pPr algn="ctr" defTabSz="554437">
              <a:defRPr/>
            </a:pPr>
            <a:r>
              <a:rPr lang="en-US" sz="3000" b="1" dirty="0">
                <a:solidFill>
                  <a:srgbClr val="5090C4"/>
                </a:solidFill>
                <a:latin typeface="Montserrat SemiBold" pitchFamily="2" charset="77"/>
                <a:ea typeface="+mn-lt"/>
                <a:cs typeface="+mn-lt"/>
              </a:rPr>
              <a:t>02.</a:t>
            </a:r>
          </a:p>
        </p:txBody>
      </p:sp>
      <p:sp>
        <p:nvSpPr>
          <p:cNvPr id="11" name="Rectangle 10">
            <a:extLst>
              <a:ext uri="{FF2B5EF4-FFF2-40B4-BE49-F238E27FC236}">
                <a16:creationId xmlns:a16="http://schemas.microsoft.com/office/drawing/2014/main" id="{258371CE-2710-C04C-8781-370237E90F51}"/>
              </a:ext>
              <a:ext uri="{C183D7F6-B498-43B3-948B-1728B52AA6E4}">
                <adec:decorative xmlns:adec="http://schemas.microsoft.com/office/drawing/2017/decorative" val="1"/>
              </a:ext>
            </a:extLst>
          </p:cNvPr>
          <p:cNvSpPr>
            <a:spLocks/>
          </p:cNvSpPr>
          <p:nvPr/>
        </p:nvSpPr>
        <p:spPr>
          <a:xfrm>
            <a:off x="475565"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2" name="Rectangle 11">
            <a:extLst>
              <a:ext uri="{FF2B5EF4-FFF2-40B4-BE49-F238E27FC236}">
                <a16:creationId xmlns:a16="http://schemas.microsoft.com/office/drawing/2014/main" id="{1BC96A62-31FD-3C46-94AC-259FFD2CFBE7}"/>
              </a:ext>
              <a:ext uri="{C183D7F6-B498-43B3-948B-1728B52AA6E4}">
                <adec:decorative xmlns:adec="http://schemas.microsoft.com/office/drawing/2017/decorative" val="1"/>
              </a:ext>
            </a:extLst>
          </p:cNvPr>
          <p:cNvSpPr>
            <a:spLocks/>
          </p:cNvSpPr>
          <p:nvPr/>
        </p:nvSpPr>
        <p:spPr>
          <a:xfrm>
            <a:off x="475564" y="4866426"/>
            <a:ext cx="106666" cy="1462302"/>
          </a:xfrm>
          <a:prstGeom prst="rect">
            <a:avLst/>
          </a:prstGeom>
          <a:solidFill>
            <a:schemeClr val="tx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3" name="TextBox 52">
            <a:extLst>
              <a:ext uri="{FF2B5EF4-FFF2-40B4-BE49-F238E27FC236}">
                <a16:creationId xmlns:a16="http://schemas.microsoft.com/office/drawing/2014/main" id="{3911BDDE-2F6B-4B48-AF5D-039CAB3F1E92}"/>
              </a:ext>
            </a:extLst>
          </p:cNvPr>
          <p:cNvSpPr txBox="1">
            <a:spLocks/>
          </p:cNvSpPr>
          <p:nvPr/>
        </p:nvSpPr>
        <p:spPr>
          <a:xfrm>
            <a:off x="562106" y="5135861"/>
            <a:ext cx="763252"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03.</a:t>
            </a:r>
          </a:p>
        </p:txBody>
      </p:sp>
      <p:sp>
        <p:nvSpPr>
          <p:cNvPr id="35" name="Subtitle 2">
            <a:extLst>
              <a:ext uri="{FF2B5EF4-FFF2-40B4-BE49-F238E27FC236}">
                <a16:creationId xmlns:a16="http://schemas.microsoft.com/office/drawing/2014/main" id="{967650EF-EDA8-0E44-BE38-27F3335D9F38}"/>
              </a:ext>
            </a:extLst>
          </p:cNvPr>
          <p:cNvSpPr txBox="1">
            <a:spLocks/>
          </p:cNvSpPr>
          <p:nvPr/>
        </p:nvSpPr>
        <p:spPr>
          <a:xfrm>
            <a:off x="1411897" y="5198118"/>
            <a:ext cx="4408404" cy="67317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ts val="1750"/>
              </a:lnSpc>
              <a:buFontTx/>
              <a:defRPr/>
            </a:pPr>
            <a:r>
              <a:rPr lang="en-US" sz="1200" b="1" dirty="0">
                <a:solidFill>
                  <a:srgbClr val="494949"/>
                </a:solidFill>
                <a:latin typeface="+mn-lt"/>
                <a:ea typeface="+mn-lt"/>
                <a:cs typeface="+mn-lt"/>
              </a:rPr>
              <a:t>Business Alignment: </a:t>
            </a:r>
            <a:r>
              <a:rPr lang="en-US" sz="1200" dirty="0">
                <a:solidFill>
                  <a:srgbClr val="494949"/>
                </a:solidFill>
                <a:latin typeface="+mn-lt"/>
                <a:ea typeface="+mn-lt"/>
                <a:cs typeface="+mn-lt"/>
              </a:rPr>
              <a:t>This supports our strategic priority to deliver best-in-class CX and helps achieve our departmental goal of raising NPS by 5 points in the upcoming fiscal year.</a:t>
            </a:r>
            <a:endParaRPr lang="en-US" sz="1200" dirty="0">
              <a:solidFill>
                <a:srgbClr val="000000"/>
              </a:solidFill>
              <a:latin typeface="+mn-lt"/>
              <a:ea typeface="+mn-lt"/>
              <a:cs typeface="+mn-lt"/>
            </a:endParaRPr>
          </a:p>
        </p:txBody>
      </p:sp>
      <p:sp>
        <p:nvSpPr>
          <p:cNvPr id="18" name="Rectangle 17">
            <a:extLst>
              <a:ext uri="{FF2B5EF4-FFF2-40B4-BE49-F238E27FC236}">
                <a16:creationId xmlns:a16="http://schemas.microsoft.com/office/drawing/2014/main" id="{39AEBDBC-C655-D944-904D-F3F47E43173E}"/>
              </a:ext>
              <a:ext uri="{C183D7F6-B498-43B3-948B-1728B52AA6E4}">
                <adec:decorative xmlns:adec="http://schemas.microsoft.com/office/drawing/2017/decorative" val="1"/>
              </a:ext>
            </a:extLst>
          </p:cNvPr>
          <p:cNvSpPr>
            <a:spLocks/>
          </p:cNvSpPr>
          <p:nvPr/>
        </p:nvSpPr>
        <p:spPr>
          <a:xfrm>
            <a:off x="6410589" y="1456069"/>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19" name="Rectangle 18">
            <a:extLst>
              <a:ext uri="{FF2B5EF4-FFF2-40B4-BE49-F238E27FC236}">
                <a16:creationId xmlns:a16="http://schemas.microsoft.com/office/drawing/2014/main" id="{75A4132A-D29A-FD4B-A8F7-A75A3CE05515}"/>
              </a:ext>
              <a:ext uri="{C183D7F6-B498-43B3-948B-1728B52AA6E4}">
                <adec:decorative xmlns:adec="http://schemas.microsoft.com/office/drawing/2017/decorative" val="1"/>
              </a:ext>
            </a:extLst>
          </p:cNvPr>
          <p:cNvSpPr>
            <a:spLocks/>
          </p:cNvSpPr>
          <p:nvPr/>
        </p:nvSpPr>
        <p:spPr>
          <a:xfrm>
            <a:off x="6410588" y="1456069"/>
            <a:ext cx="106666" cy="14623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41" name="Subtitle 2">
            <a:extLst>
              <a:ext uri="{FF2B5EF4-FFF2-40B4-BE49-F238E27FC236}">
                <a16:creationId xmlns:a16="http://schemas.microsoft.com/office/drawing/2014/main" id="{86F9C560-072D-6F43-8DE7-C0D1506B32CF}"/>
              </a:ext>
            </a:extLst>
          </p:cNvPr>
          <p:cNvSpPr txBox="1">
            <a:spLocks/>
          </p:cNvSpPr>
          <p:nvPr/>
        </p:nvSpPr>
        <p:spPr>
          <a:xfrm>
            <a:off x="7303980" y="1599751"/>
            <a:ext cx="4283442" cy="118170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indent="-630373" algn="l" defTabSz="914309" fontAlgn="ctr">
              <a:buFontTx/>
              <a:defRPr/>
            </a:pPr>
            <a:r>
              <a:rPr lang="en-US" sz="1200" b="1" dirty="0">
                <a:solidFill>
                  <a:srgbClr val="494949"/>
                </a:solidFill>
                <a:latin typeface="+mn-lt"/>
                <a:ea typeface="+mn-lt"/>
                <a:cs typeface="+mn-lt"/>
              </a:rPr>
              <a:t>Key Metrics:</a:t>
            </a:r>
          </a:p>
          <a:p>
            <a:pPr indent="-630373" algn="l" defTabSz="914309" fontAlgn="ctr">
              <a:buFontTx/>
              <a:defRPr/>
            </a:pPr>
            <a:r>
              <a:rPr lang="en-US" sz="1200" dirty="0">
                <a:solidFill>
                  <a:srgbClr val="494949"/>
                </a:solidFill>
                <a:latin typeface="+mn-lt"/>
                <a:ea typeface="+mn-lt"/>
                <a:cs typeface="+mn-lt"/>
              </a:rPr>
              <a:t>Primary Metric: Average wait time (AWT) during peak hours with a target of 50% reduction.</a:t>
            </a:r>
          </a:p>
          <a:p>
            <a:pPr indent="-630373" algn="l" defTabSz="914309" fontAlgn="ctr">
              <a:buFontTx/>
              <a:defRPr/>
            </a:pPr>
            <a:r>
              <a:rPr lang="en-US" sz="1200" dirty="0">
                <a:solidFill>
                  <a:srgbClr val="494949"/>
                </a:solidFill>
                <a:latin typeface="+mn-lt"/>
                <a:ea typeface="+mn-lt"/>
                <a:cs typeface="+mn-lt"/>
              </a:rPr>
              <a:t>Secondary Metric: Agent productivity score (calls handled per hour), aiming for a 15% boost.</a:t>
            </a:r>
          </a:p>
        </p:txBody>
      </p:sp>
      <p:sp>
        <p:nvSpPr>
          <p:cNvPr id="58" name="TextBox 57">
            <a:extLst>
              <a:ext uri="{FF2B5EF4-FFF2-40B4-BE49-F238E27FC236}">
                <a16:creationId xmlns:a16="http://schemas.microsoft.com/office/drawing/2014/main" id="{1EA304F3-6D55-1A4B-B794-4A2A79050B76}"/>
              </a:ext>
            </a:extLst>
          </p:cNvPr>
          <p:cNvSpPr txBox="1">
            <a:spLocks/>
          </p:cNvSpPr>
          <p:nvPr/>
        </p:nvSpPr>
        <p:spPr>
          <a:xfrm>
            <a:off x="6468403" y="1725504"/>
            <a:ext cx="800115" cy="553926"/>
          </a:xfrm>
          <a:prstGeom prst="rect">
            <a:avLst/>
          </a:prstGeom>
          <a:noFill/>
        </p:spPr>
        <p:txBody>
          <a:bodyPr wrap="none" rtlCol="0" anchor="ctr" anchorCtr="0">
            <a:spAutoFit/>
          </a:bodyPr>
          <a:lstStyle/>
          <a:p>
            <a:pPr algn="ctr" defTabSz="554437">
              <a:defRPr/>
            </a:pPr>
            <a:r>
              <a:rPr lang="en-US" sz="3000" b="1" dirty="0">
                <a:solidFill>
                  <a:srgbClr val="15466D"/>
                </a:solidFill>
                <a:latin typeface="Montserrat SemiBold" pitchFamily="2" charset="77"/>
                <a:ea typeface="+mn-lt"/>
                <a:cs typeface="+mn-lt"/>
              </a:rPr>
              <a:t>04.</a:t>
            </a:r>
          </a:p>
        </p:txBody>
      </p:sp>
      <p:sp>
        <p:nvSpPr>
          <p:cNvPr id="20" name="Rectangle 19">
            <a:extLst>
              <a:ext uri="{FF2B5EF4-FFF2-40B4-BE49-F238E27FC236}">
                <a16:creationId xmlns:a16="http://schemas.microsoft.com/office/drawing/2014/main" id="{806D2A4F-99BA-7849-AD5E-F70A11DBFD5A}"/>
              </a:ext>
              <a:ext uri="{C183D7F6-B498-43B3-948B-1728B52AA6E4}">
                <adec:decorative xmlns:adec="http://schemas.microsoft.com/office/drawing/2017/decorative" val="1"/>
              </a:ext>
            </a:extLst>
          </p:cNvPr>
          <p:cNvSpPr>
            <a:spLocks/>
          </p:cNvSpPr>
          <p:nvPr/>
        </p:nvSpPr>
        <p:spPr>
          <a:xfrm>
            <a:off x="6410588" y="3091867"/>
            <a:ext cx="5412443" cy="1462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1" name="Rectangle 20">
            <a:extLst>
              <a:ext uri="{FF2B5EF4-FFF2-40B4-BE49-F238E27FC236}">
                <a16:creationId xmlns:a16="http://schemas.microsoft.com/office/drawing/2014/main" id="{2EC580BA-0EFB-0D46-8738-FE9719B711D1}"/>
              </a:ext>
              <a:ext uri="{C183D7F6-B498-43B3-948B-1728B52AA6E4}">
                <adec:decorative xmlns:adec="http://schemas.microsoft.com/office/drawing/2017/decorative" val="1"/>
              </a:ext>
            </a:extLst>
          </p:cNvPr>
          <p:cNvSpPr>
            <a:spLocks/>
          </p:cNvSpPr>
          <p:nvPr/>
        </p:nvSpPr>
        <p:spPr>
          <a:xfrm>
            <a:off x="6410587" y="3091868"/>
            <a:ext cx="106666" cy="1462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59" name="TextBox 58">
            <a:extLst>
              <a:ext uri="{FF2B5EF4-FFF2-40B4-BE49-F238E27FC236}">
                <a16:creationId xmlns:a16="http://schemas.microsoft.com/office/drawing/2014/main" id="{3E1175E7-3E64-6644-AFC0-205E69F36128}"/>
              </a:ext>
            </a:extLst>
          </p:cNvPr>
          <p:cNvSpPr txBox="1">
            <a:spLocks/>
          </p:cNvSpPr>
          <p:nvPr/>
        </p:nvSpPr>
        <p:spPr>
          <a:xfrm>
            <a:off x="6486832" y="3361303"/>
            <a:ext cx="763252" cy="553926"/>
          </a:xfrm>
          <a:prstGeom prst="rect">
            <a:avLst/>
          </a:prstGeom>
          <a:noFill/>
        </p:spPr>
        <p:txBody>
          <a:bodyPr wrap="none" rtlCol="0" anchor="ctr" anchorCtr="0">
            <a:spAutoFit/>
          </a:bodyPr>
          <a:lstStyle/>
          <a:p>
            <a:pPr algn="ctr" defTabSz="554437">
              <a:defRPr/>
            </a:pPr>
            <a:r>
              <a:rPr lang="en-US" sz="3000" b="1" dirty="0">
                <a:solidFill>
                  <a:srgbClr val="299C47"/>
                </a:solidFill>
                <a:latin typeface="Montserrat SemiBold" pitchFamily="2" charset="77"/>
                <a:ea typeface="+mn-lt"/>
                <a:cs typeface="+mn-lt"/>
              </a:rPr>
              <a:t>05.</a:t>
            </a:r>
          </a:p>
        </p:txBody>
      </p:sp>
      <p:sp>
        <p:nvSpPr>
          <p:cNvPr id="44" name="Subtitle 2">
            <a:extLst>
              <a:ext uri="{FF2B5EF4-FFF2-40B4-BE49-F238E27FC236}">
                <a16:creationId xmlns:a16="http://schemas.microsoft.com/office/drawing/2014/main" id="{13B74239-0226-7948-8D12-128A52FE5D9C}"/>
              </a:ext>
            </a:extLst>
          </p:cNvPr>
          <p:cNvSpPr txBox="1">
            <a:spLocks/>
          </p:cNvSpPr>
          <p:nvPr/>
        </p:nvSpPr>
        <p:spPr>
          <a:xfrm>
            <a:off x="7368031" y="3450027"/>
            <a:ext cx="4155340" cy="44237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ts val="1750"/>
              </a:lnSpc>
              <a:buFontTx/>
              <a:defRPr/>
            </a:pPr>
            <a:r>
              <a:rPr lang="en-US" sz="1200" b="1" dirty="0">
                <a:solidFill>
                  <a:srgbClr val="494949"/>
                </a:solidFill>
                <a:latin typeface="+mn-lt"/>
                <a:ea typeface="+mn-lt"/>
                <a:cs typeface="+mn-lt"/>
              </a:rPr>
              <a:t>Timelines: </a:t>
            </a:r>
            <a:r>
              <a:rPr lang="en-US" sz="1200" dirty="0">
                <a:solidFill>
                  <a:srgbClr val="494949"/>
                </a:solidFill>
                <a:latin typeface="+mn-lt"/>
                <a:ea typeface="+mn-lt"/>
                <a:cs typeface="+mn-lt"/>
              </a:rPr>
              <a:t>Our timeline is six months from project kickoff, with initial pilot testing in Q1 and full rollout by end of Q2.</a:t>
            </a:r>
            <a:endParaRPr lang="en-US" sz="1200" dirty="0">
              <a:solidFill>
                <a:srgbClr val="000000"/>
              </a:solidFill>
              <a:latin typeface="+mn-lt"/>
              <a:ea typeface="+mn-lt"/>
              <a:cs typeface="+mn-lt"/>
            </a:endParaRPr>
          </a:p>
        </p:txBody>
      </p:sp>
      <p:sp>
        <p:nvSpPr>
          <p:cNvPr id="22" name="Rectangle 21">
            <a:extLst>
              <a:ext uri="{FF2B5EF4-FFF2-40B4-BE49-F238E27FC236}">
                <a16:creationId xmlns:a16="http://schemas.microsoft.com/office/drawing/2014/main" id="{12DFC44C-9202-2648-BFF0-ADE5EA92CB26}"/>
              </a:ext>
              <a:ext uri="{C183D7F6-B498-43B3-948B-1728B52AA6E4}">
                <adec:decorative xmlns:adec="http://schemas.microsoft.com/office/drawing/2017/decorative" val="1"/>
              </a:ext>
            </a:extLst>
          </p:cNvPr>
          <p:cNvSpPr>
            <a:spLocks/>
          </p:cNvSpPr>
          <p:nvPr/>
        </p:nvSpPr>
        <p:spPr>
          <a:xfrm>
            <a:off x="6410589" y="4866426"/>
            <a:ext cx="5412443" cy="14623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23" name="Rectangle 22">
            <a:extLst>
              <a:ext uri="{FF2B5EF4-FFF2-40B4-BE49-F238E27FC236}">
                <a16:creationId xmlns:a16="http://schemas.microsoft.com/office/drawing/2014/main" id="{5EE33211-F490-9047-A864-73933ED5AC02}"/>
              </a:ext>
              <a:ext uri="{C183D7F6-B498-43B3-948B-1728B52AA6E4}">
                <adec:decorative xmlns:adec="http://schemas.microsoft.com/office/drawing/2017/decorative" val="1"/>
              </a:ext>
            </a:extLst>
          </p:cNvPr>
          <p:cNvSpPr>
            <a:spLocks/>
          </p:cNvSpPr>
          <p:nvPr/>
        </p:nvSpPr>
        <p:spPr>
          <a:xfrm>
            <a:off x="6410588" y="4866426"/>
            <a:ext cx="106666" cy="14623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900" dirty="0">
              <a:solidFill>
                <a:srgbClr val="FFFFFF"/>
              </a:solidFill>
              <a:latin typeface="Roboto Condensed Light" panose="02000000000000000000" pitchFamily="2" charset="0"/>
              <a:ea typeface="+mn-lt"/>
              <a:cs typeface="+mn-lt"/>
            </a:endParaRPr>
          </a:p>
        </p:txBody>
      </p:sp>
      <p:sp>
        <p:nvSpPr>
          <p:cNvPr id="60" name="TextBox 59">
            <a:extLst>
              <a:ext uri="{FF2B5EF4-FFF2-40B4-BE49-F238E27FC236}">
                <a16:creationId xmlns:a16="http://schemas.microsoft.com/office/drawing/2014/main" id="{12050EC7-A12D-844A-A685-09C3C832AD9A}"/>
              </a:ext>
            </a:extLst>
          </p:cNvPr>
          <p:cNvSpPr txBox="1">
            <a:spLocks/>
          </p:cNvSpPr>
          <p:nvPr/>
        </p:nvSpPr>
        <p:spPr>
          <a:xfrm>
            <a:off x="6478820" y="5135861"/>
            <a:ext cx="779280" cy="553926"/>
          </a:xfrm>
          <a:prstGeom prst="rect">
            <a:avLst/>
          </a:prstGeom>
          <a:noFill/>
        </p:spPr>
        <p:txBody>
          <a:bodyPr wrap="none" rtlCol="0" anchor="ctr" anchorCtr="0">
            <a:spAutoFit/>
          </a:bodyPr>
          <a:lstStyle/>
          <a:p>
            <a:pPr algn="ctr" defTabSz="554437">
              <a:defRPr/>
            </a:pPr>
            <a:r>
              <a:rPr lang="en-US" sz="3000" b="1" dirty="0">
                <a:solidFill>
                  <a:srgbClr val="494A4A"/>
                </a:solidFill>
                <a:latin typeface="Montserrat SemiBold" pitchFamily="2" charset="77"/>
                <a:ea typeface="+mn-lt"/>
                <a:cs typeface="+mn-lt"/>
              </a:rPr>
              <a:t>06.</a:t>
            </a:r>
          </a:p>
        </p:txBody>
      </p:sp>
      <p:sp>
        <p:nvSpPr>
          <p:cNvPr id="47" name="Subtitle 2">
            <a:extLst>
              <a:ext uri="{FF2B5EF4-FFF2-40B4-BE49-F238E27FC236}">
                <a16:creationId xmlns:a16="http://schemas.microsoft.com/office/drawing/2014/main" id="{4A61F084-524F-7C4A-9C08-3DE3417853A8}"/>
              </a:ext>
            </a:extLst>
          </p:cNvPr>
          <p:cNvSpPr txBox="1">
            <a:spLocks/>
          </p:cNvSpPr>
          <p:nvPr/>
        </p:nvSpPr>
        <p:spPr>
          <a:xfrm>
            <a:off x="7368031" y="5145520"/>
            <a:ext cx="4155340" cy="672685"/>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ts val="1750"/>
              </a:lnSpc>
              <a:buFontTx/>
              <a:defRPr/>
            </a:pPr>
            <a:r>
              <a:rPr lang="en-US" sz="1200" b="1" dirty="0">
                <a:solidFill>
                  <a:srgbClr val="494949"/>
                </a:solidFill>
                <a:latin typeface="+mn-lt"/>
                <a:ea typeface="+mn-lt"/>
                <a:cs typeface="+mn-lt"/>
              </a:rPr>
              <a:t>Dependencies or Constraints: </a:t>
            </a:r>
            <a:r>
              <a:rPr lang="en-US" sz="1200" dirty="0">
                <a:solidFill>
                  <a:srgbClr val="494949"/>
                </a:solidFill>
                <a:latin typeface="+mn-lt"/>
                <a:ea typeface="+mn-lt"/>
                <a:cs typeface="+mn-lt"/>
              </a:rPr>
              <a:t>Depends on successful integration with our contact center platform, agent training on AI tools, and ensuring call transcripts can be analyzed in compliance with data privacy regulations.</a:t>
            </a:r>
            <a:endParaRPr lang="en-US" sz="1200" dirty="0">
              <a:solidFill>
                <a:srgbClr val="000000"/>
              </a:solidFill>
              <a:latin typeface="+mn-lt"/>
              <a:ea typeface="+mn-lt"/>
              <a:cs typeface="+mn-lt"/>
            </a:endParaRPr>
          </a:p>
        </p:txBody>
      </p:sp>
    </p:spTree>
    <p:extLst>
      <p:ext uri="{BB962C8B-B14F-4D97-AF65-F5344CB8AC3E}">
        <p14:creationId xmlns:p14="http://schemas.microsoft.com/office/powerpoint/2010/main" val="2548075395"/>
      </p:ext>
    </p:extLst>
  </p:cSld>
  <p:clrMapOvr>
    <a:masterClrMapping/>
  </p:clrMapOvr>
</p:sld>
</file>

<file path=ppt/theme/theme1.xml><?xml version="1.0" encoding="utf-8"?>
<a:theme xmlns:a="http://schemas.openxmlformats.org/drawingml/2006/main" name="1_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_ITRG">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Slide-Generic">
  <a:themeElements>
    <a:clrScheme name="Custom 3">
      <a:dk1>
        <a:srgbClr val="494949"/>
      </a:dk1>
      <a:lt1>
        <a:srgbClr val="FFFFFF"/>
      </a:lt1>
      <a:dk2>
        <a:srgbClr val="494949"/>
      </a:dk2>
      <a:lt2>
        <a:srgbClr val="FFFFFF"/>
      </a:lt2>
      <a:accent1>
        <a:srgbClr val="2576B7"/>
      </a:accent1>
      <a:accent2>
        <a:srgbClr val="5090C4"/>
      </a:accent2>
      <a:accent3>
        <a:srgbClr val="15466D"/>
      </a:accent3>
      <a:accent4>
        <a:srgbClr val="299C47"/>
      </a:accent4>
      <a:accent5>
        <a:srgbClr val="494A4A"/>
      </a:accent5>
      <a:accent6>
        <a:srgbClr val="717171"/>
      </a:accent6>
      <a:hlink>
        <a:srgbClr val="2476B7"/>
      </a:hlink>
      <a:folHlink>
        <a:srgbClr val="16476E"/>
      </a:folHlink>
    </a:clrScheme>
    <a:fontScheme name="_ITRG">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_ITRG">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_ITRG">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de-Generic">
  <a:themeElements>
    <a:clrScheme name="InfoTechResearch">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_ITRG">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5.xml><?xml version="1.0" encoding="utf-8"?>
<a:theme xmlns:a="http://schemas.openxmlformats.org/drawingml/2006/main" name="1_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6.xml><?xml version="1.0" encoding="utf-8"?>
<a:theme xmlns:a="http://schemas.openxmlformats.org/drawingml/2006/main" name="1_BackCovers&amp;Dividers-Dark">
  <a:themeElements>
    <a:clrScheme name="InfoTechResearch">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7.xml><?xml version="1.0" encoding="utf-8"?>
<a:theme xmlns:a="http://schemas.openxmlformats.org/drawingml/2006/main" name="2_Slide-Generic">
  <a:themeElements>
    <a:clrScheme name="Custom 7">
      <a:dk1>
        <a:srgbClr val="494A4A"/>
      </a:dk1>
      <a:lt1>
        <a:srgbClr val="FFFFFF"/>
      </a:lt1>
      <a:dk2>
        <a:srgbClr val="494A4A"/>
      </a:dk2>
      <a:lt2>
        <a:srgbClr val="FFFFFF"/>
      </a:lt2>
      <a:accent1>
        <a:srgbClr val="2576B6"/>
      </a:accent1>
      <a:accent2>
        <a:srgbClr val="5D3291"/>
      </a:accent2>
      <a:accent3>
        <a:srgbClr val="C648C7"/>
      </a:accent3>
      <a:accent4>
        <a:srgbClr val="8263C3"/>
      </a:accent4>
      <a:accent5>
        <a:srgbClr val="299C47"/>
      </a:accent5>
      <a:accent6>
        <a:srgbClr val="FF9900"/>
      </a:accent6>
      <a:hlink>
        <a:srgbClr val="2576B6"/>
      </a:hlink>
      <a:folHlink>
        <a:srgbClr val="0A6075"/>
      </a:folHlink>
    </a:clrScheme>
    <a:fontScheme name="_ITRG">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lide-Generic">
  <a:themeElements>
    <a:clrScheme name="Custom 2">
      <a:dk1>
        <a:srgbClr val="494A4A"/>
      </a:dk1>
      <a:lt1>
        <a:srgbClr val="FFFFFF"/>
      </a:lt1>
      <a:dk2>
        <a:srgbClr val="494A4A"/>
      </a:dk2>
      <a:lt2>
        <a:srgbClr val="FFFFFF"/>
      </a:lt2>
      <a:accent1>
        <a:srgbClr val="2576B6"/>
      </a:accent1>
      <a:accent2>
        <a:srgbClr val="5D3291"/>
      </a:accent2>
      <a:accent3>
        <a:srgbClr val="C648C7"/>
      </a:accent3>
      <a:accent4>
        <a:srgbClr val="8263C3"/>
      </a:accent4>
      <a:accent5>
        <a:srgbClr val="9B54C5"/>
      </a:accent5>
      <a:accent6>
        <a:srgbClr val="2CA4D0"/>
      </a:accent6>
      <a:hlink>
        <a:srgbClr val="2576B6"/>
      </a:hlink>
      <a:folHlink>
        <a:srgbClr val="0A6075"/>
      </a:folHlink>
    </a:clrScheme>
    <a:fontScheme name="_ITRG">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_ITRG">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9557</Words>
  <Application>Microsoft Office PowerPoint</Application>
  <PresentationFormat>Widescreen</PresentationFormat>
  <Paragraphs>1033</Paragraphs>
  <Slides>32</Slides>
  <Notes>32</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32</vt:i4>
      </vt:variant>
    </vt:vector>
  </HeadingPairs>
  <TitlesOfParts>
    <vt:vector size="51" baseType="lpstr">
      <vt:lpstr>Roboto Light</vt:lpstr>
      <vt:lpstr>Arial</vt:lpstr>
      <vt:lpstr>Exo</vt:lpstr>
      <vt:lpstr>Montserrat SemiBold</vt:lpstr>
      <vt:lpstr>Roboto Condensed Light</vt:lpstr>
      <vt:lpstr>Montserrat Medium</vt:lpstr>
      <vt:lpstr>Montserrat</vt:lpstr>
      <vt:lpstr>Montserrat Light</vt:lpstr>
      <vt:lpstr>1_Office Theme</vt:lpstr>
      <vt:lpstr>3_Slide-Generic</vt:lpstr>
      <vt:lpstr>1_Slide-Generic</vt:lpstr>
      <vt:lpstr>3_BackCovers&amp;Dividers-Light</vt:lpstr>
      <vt:lpstr>1_FrontCovers-Light</vt:lpstr>
      <vt:lpstr>1_BackCovers&amp;Dividers-Dark</vt:lpstr>
      <vt:lpstr>2_Slide-Generic</vt:lpstr>
      <vt:lpstr>Slide-Generic</vt:lpstr>
      <vt:lpstr>4_Slide-Generic</vt:lpstr>
      <vt:lpstr>8_Slide-Generic</vt:lpstr>
      <vt:lpstr>7_Slide-Generic</vt:lpstr>
      <vt:lpstr>PowerPoint Presentation</vt:lpstr>
      <vt:lpstr>How to use this template</vt:lpstr>
      <vt:lpstr>PowerPoint Presentation</vt:lpstr>
      <vt:lpstr>Message from the CXO/CIO</vt:lpstr>
      <vt:lpstr>PowerPoint Presentation</vt:lpstr>
      <vt:lpstr>Solution scope &amp; requirements</vt:lpstr>
      <vt:lpstr>2.1.1 Problem statement</vt:lpstr>
      <vt:lpstr>2.1.2 Business context</vt:lpstr>
      <vt:lpstr>2.1.3 Solution objectives</vt:lpstr>
      <vt:lpstr>2.1.4 Solution success criteria</vt:lpstr>
      <vt:lpstr>2.2.1 Current-state process</vt:lpstr>
      <vt:lpstr>2.2.2 Target-state process</vt:lpstr>
      <vt:lpstr>2.2.3 User requirements</vt:lpstr>
      <vt:lpstr>2.2.4 Data requirements</vt:lpstr>
      <vt:lpstr>2.3.1 Governance, risk &amp; compliance considerations</vt:lpstr>
      <vt:lpstr>Solution development and implementation plan</vt:lpstr>
      <vt:lpstr>3.2.1 Solution path &amp; size estimation</vt:lpstr>
      <vt:lpstr>3.2.1 Proof-of-concept framework </vt:lpstr>
      <vt:lpstr>3.2.2 Testing framework &amp; plan</vt:lpstr>
      <vt:lpstr>3.2.3 Deployment plan</vt:lpstr>
      <vt:lpstr>3.2.4 Solution scaling plan</vt:lpstr>
      <vt:lpstr>3.3.1 Change management plan</vt:lpstr>
      <vt:lpstr>3.3.2 Training plan</vt:lpstr>
      <vt:lpstr>3.3.3 Communication plan</vt:lpstr>
      <vt:lpstr>3.3.4 Solution roadmap</vt:lpstr>
      <vt:lpstr>Solution monitoring and management framework</vt:lpstr>
      <vt:lpstr>4.1.1 Adoption plan</vt:lpstr>
      <vt:lpstr>4.1.2 Monitoring framework &amp; plan</vt:lpstr>
      <vt:lpstr>4.1.3 Continuous improvement plan</vt:lpstr>
      <vt:lpstr>4.1.4 ROI capture framework</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2025-07-07T15:31:06Z</dcterms:created>
  <dcterms:modified xsi:type="dcterms:W3CDTF">2025-07-07T15:34:27Z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2025-07-07T15:31:25Z</vt:lpwstr>
  </property>
  <property fmtid="{D5CDD505-2E9C-101B-9397-08002B2CF9AE}" pid="4" name="MSIP_Label_7d24214e-5322-4789-8422-cbe411bc3a74_Method">
    <vt:lpwstr>Standard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78e91eda-cf80-414c-8966-3712a5531a60</vt:lpwstr>
  </property>
  <property fmtid="{D5CDD505-2E9C-101B-9397-08002B2CF9AE}" pid="8" name="MSIP_Label_7d24214e-5322-4789-8422-cbe411bc3a74_ContentBits">
    <vt:lpwstr>0</vt:lpwstr>
  </property>
  <property fmtid="{D5CDD505-2E9C-101B-9397-08002B2CF9AE}" pid="9" name="MSIP_Label_7d24214e-5322-4789-8422-cbe411bc3a74_Tag">
    <vt:lpwstr>10, 3, 0, 1</vt:lpwstr>
  </property>
</Properties>
</file>