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67" r:id="rId3"/>
    <p:sldMasterId id="2147483960" r:id="rId4"/>
    <p:sldMasterId id="2147484029" r:id="rId5"/>
    <p:sldMasterId id="2147484031" r:id="rId6"/>
  </p:sldMasterIdLst>
  <p:notesMasterIdLst>
    <p:notesMasterId r:id="rId162"/>
  </p:notesMasterIdLst>
  <p:handoutMasterIdLst>
    <p:handoutMasterId r:id="rId163"/>
  </p:handoutMasterIdLst>
  <p:sldIdLst>
    <p:sldId id="5009" r:id="rId7"/>
    <p:sldId id="551" r:id="rId8"/>
    <p:sldId id="5466" r:id="rId9"/>
    <p:sldId id="554" r:id="rId10"/>
    <p:sldId id="5439" r:id="rId11"/>
    <p:sldId id="5440" r:id="rId12"/>
    <p:sldId id="5472" r:id="rId13"/>
    <p:sldId id="5476" r:id="rId14"/>
    <p:sldId id="5477" r:id="rId15"/>
    <p:sldId id="5514" r:id="rId16"/>
    <p:sldId id="5406" r:id="rId17"/>
    <p:sldId id="555" r:id="rId18"/>
    <p:sldId id="5456" r:id="rId19"/>
    <p:sldId id="556" r:id="rId20"/>
    <p:sldId id="5397" r:id="rId21"/>
    <p:sldId id="5284" r:id="rId22"/>
    <p:sldId id="5400" r:id="rId23"/>
    <p:sldId id="5402" r:id="rId24"/>
    <p:sldId id="5404" r:id="rId25"/>
    <p:sldId id="5484" r:id="rId26"/>
    <p:sldId id="5499" r:id="rId27"/>
    <p:sldId id="5485" r:id="rId28"/>
    <p:sldId id="5501" r:id="rId29"/>
    <p:sldId id="5286" r:id="rId30"/>
    <p:sldId id="5294" r:id="rId31"/>
    <p:sldId id="5288" r:id="rId32"/>
    <p:sldId id="5407" r:id="rId33"/>
    <p:sldId id="5487" r:id="rId34"/>
    <p:sldId id="5289" r:id="rId35"/>
    <p:sldId id="5500" r:id="rId36"/>
    <p:sldId id="5287" r:id="rId37"/>
    <p:sldId id="5293" r:id="rId38"/>
    <p:sldId id="5295" r:id="rId39"/>
    <p:sldId id="5296" r:id="rId40"/>
    <p:sldId id="5455" r:id="rId41"/>
    <p:sldId id="5298" r:id="rId42"/>
    <p:sldId id="5409" r:id="rId43"/>
    <p:sldId id="5411" r:id="rId44"/>
    <p:sldId id="5297" r:id="rId45"/>
    <p:sldId id="5299" r:id="rId46"/>
    <p:sldId id="5306" r:id="rId47"/>
    <p:sldId id="5301" r:id="rId48"/>
    <p:sldId id="5302" r:id="rId49"/>
    <p:sldId id="5305" r:id="rId50"/>
    <p:sldId id="5307" r:id="rId51"/>
    <p:sldId id="5308" r:id="rId52"/>
    <p:sldId id="5309" r:id="rId53"/>
    <p:sldId id="5310" r:id="rId54"/>
    <p:sldId id="5311" r:id="rId55"/>
    <p:sldId id="5317" r:id="rId56"/>
    <p:sldId id="5312" r:id="rId57"/>
    <p:sldId id="5313" r:id="rId58"/>
    <p:sldId id="5314" r:id="rId59"/>
    <p:sldId id="5315" r:id="rId60"/>
    <p:sldId id="5316" r:id="rId61"/>
    <p:sldId id="5318" r:id="rId62"/>
    <p:sldId id="5457" r:id="rId63"/>
    <p:sldId id="5319" r:id="rId64"/>
    <p:sldId id="5353" r:id="rId65"/>
    <p:sldId id="5503" r:id="rId66"/>
    <p:sldId id="5320" r:id="rId67"/>
    <p:sldId id="5504" r:id="rId68"/>
    <p:sldId id="5384" r:id="rId69"/>
    <p:sldId id="5324" r:id="rId70"/>
    <p:sldId id="5377" r:id="rId71"/>
    <p:sldId id="5378" r:id="rId72"/>
    <p:sldId id="5379" r:id="rId73"/>
    <p:sldId id="5382" r:id="rId74"/>
    <p:sldId id="5327" r:id="rId75"/>
    <p:sldId id="5505" r:id="rId76"/>
    <p:sldId id="5322" r:id="rId77"/>
    <p:sldId id="5323" r:id="rId78"/>
    <p:sldId id="5328" r:id="rId79"/>
    <p:sldId id="5329" r:id="rId80"/>
    <p:sldId id="5333" r:id="rId81"/>
    <p:sldId id="5334" r:id="rId82"/>
    <p:sldId id="5419" r:id="rId83"/>
    <p:sldId id="5459" r:id="rId84"/>
    <p:sldId id="5335" r:id="rId85"/>
    <p:sldId id="4969" r:id="rId86"/>
    <p:sldId id="5359" r:id="rId87"/>
    <p:sldId id="5336" r:id="rId88"/>
    <p:sldId id="5339" r:id="rId89"/>
    <p:sldId id="5338" r:id="rId90"/>
    <p:sldId id="5337" r:id="rId91"/>
    <p:sldId id="4975" r:id="rId92"/>
    <p:sldId id="5303" r:id="rId93"/>
    <p:sldId id="5340" r:id="rId94"/>
    <p:sldId id="5360" r:id="rId95"/>
    <p:sldId id="5341" r:id="rId96"/>
    <p:sldId id="5343" r:id="rId97"/>
    <p:sldId id="5422" r:id="rId98"/>
    <p:sldId id="5461" r:id="rId99"/>
    <p:sldId id="5344" r:id="rId100"/>
    <p:sldId id="5502" r:id="rId101"/>
    <p:sldId id="5355" r:id="rId102"/>
    <p:sldId id="5354" r:id="rId103"/>
    <p:sldId id="5416" r:id="rId104"/>
    <p:sldId id="5460" r:id="rId105"/>
    <p:sldId id="5304" r:id="rId106"/>
    <p:sldId id="5332" r:id="rId107"/>
    <p:sldId id="5524" r:id="rId108"/>
    <p:sldId id="5462" r:id="rId109"/>
    <p:sldId id="5449" r:id="rId110"/>
    <p:sldId id="5345" r:id="rId111"/>
    <p:sldId id="5433" r:id="rId112"/>
    <p:sldId id="5346" r:id="rId113"/>
    <p:sldId id="5347" r:id="rId114"/>
    <p:sldId id="5425" r:id="rId115"/>
    <p:sldId id="5426" r:id="rId116"/>
    <p:sldId id="5348" r:id="rId117"/>
    <p:sldId id="5349" r:id="rId118"/>
    <p:sldId id="5350" r:id="rId119"/>
    <p:sldId id="5464" r:id="rId120"/>
    <p:sldId id="5351" r:id="rId121"/>
    <p:sldId id="5352" r:id="rId122"/>
    <p:sldId id="5357" r:id="rId123"/>
    <p:sldId id="5358" r:id="rId124"/>
    <p:sldId id="5362" r:id="rId125"/>
    <p:sldId id="5427" r:id="rId126"/>
    <p:sldId id="5436" r:id="rId127"/>
    <p:sldId id="5361" r:id="rId128"/>
    <p:sldId id="5363" r:id="rId129"/>
    <p:sldId id="5368" r:id="rId130"/>
    <p:sldId id="5370" r:id="rId131"/>
    <p:sldId id="5371" r:id="rId132"/>
    <p:sldId id="5372" r:id="rId133"/>
    <p:sldId id="5369" r:id="rId134"/>
    <p:sldId id="5364" r:id="rId135"/>
    <p:sldId id="5365" r:id="rId136"/>
    <p:sldId id="5366" r:id="rId137"/>
    <p:sldId id="5367" r:id="rId138"/>
    <p:sldId id="5373" r:id="rId139"/>
    <p:sldId id="5374" r:id="rId140"/>
    <p:sldId id="5375" r:id="rId141"/>
    <p:sldId id="5414" r:id="rId142"/>
    <p:sldId id="5479" r:id="rId143"/>
    <p:sldId id="5478" r:id="rId144"/>
    <p:sldId id="5447" r:id="rId145"/>
    <p:sldId id="5480" r:id="rId146"/>
    <p:sldId id="5435" r:id="rId147"/>
    <p:sldId id="335" r:id="rId148"/>
    <p:sldId id="321" r:id="rId149"/>
    <p:sldId id="5488" r:id="rId150"/>
    <p:sldId id="5489" r:id="rId151"/>
    <p:sldId id="5490" r:id="rId152"/>
    <p:sldId id="5491" r:id="rId153"/>
    <p:sldId id="5492" r:id="rId154"/>
    <p:sldId id="5493" r:id="rId155"/>
    <p:sldId id="5494" r:id="rId156"/>
    <p:sldId id="5495" r:id="rId157"/>
    <p:sldId id="5496" r:id="rId158"/>
    <p:sldId id="5497" r:id="rId159"/>
    <p:sldId id="5498" r:id="rId160"/>
    <p:sldId id="373" r:id="rId161"/>
  </p:sldIdLst>
  <p:sldSz cx="12193588" cy="6858000"/>
  <p:notesSz cx="11309350" cy="20104100"/>
  <p:embeddedFontLst>
    <p:embeddedFont>
      <p:font typeface="Arial Narrow" panose="020B0606020202030204" pitchFamily="34" charset="0"/>
      <p:regular r:id="rId164"/>
      <p:bold r:id="rId165"/>
      <p:italic r:id="rId166"/>
      <p:boldItalic r:id="rId167"/>
    </p:embeddedFont>
    <p:embeddedFont>
      <p:font typeface="Exo" panose="020B0604020202020204" charset="0"/>
      <p:regular r:id="rId168"/>
      <p:bold r:id="rId169"/>
      <p:italic r:id="rId170"/>
      <p:boldItalic r:id="rId171"/>
    </p:embeddedFont>
    <p:embeddedFont>
      <p:font typeface="Exo ExtraBold" panose="020B0604020202020204" charset="0"/>
      <p:bold r:id="rId172"/>
      <p:boldItalic r:id="rId173"/>
    </p:embeddedFont>
    <p:embeddedFont>
      <p:font typeface="Exo Light" panose="020B0604020202020204" charset="0"/>
      <p:regular r:id="rId174"/>
      <p:italic r:id="rId175"/>
    </p:embeddedFont>
    <p:embeddedFont>
      <p:font typeface="Montserrat" panose="00000500000000000000" pitchFamily="2" charset="0"/>
      <p:regular r:id="rId176"/>
      <p:bold r:id="rId177"/>
      <p:italic r:id="rId178"/>
      <p:boldItalic r:id="rId179"/>
    </p:embeddedFont>
    <p:embeddedFont>
      <p:font typeface="Montserrat ExtraBold" panose="00000900000000000000" pitchFamily="2" charset="0"/>
      <p:bold r:id="rId180"/>
      <p:boldItalic r:id="rId181"/>
    </p:embeddedFont>
    <p:embeddedFont>
      <p:font typeface="Montserrat Light" panose="00000400000000000000" pitchFamily="2" charset="0"/>
      <p:regular r:id="rId182"/>
      <p:italic r:id="rId183"/>
    </p:embeddedFont>
    <p:embeddedFont>
      <p:font typeface="Montserrat Medium" panose="00000600000000000000" pitchFamily="2" charset="0"/>
      <p:regular r:id="rId184"/>
      <p:bold r:id="rId185"/>
      <p:italic r:id="rId186"/>
    </p:embeddedFont>
    <p:embeddedFont>
      <p:font typeface="Montserrat Semi" panose="020B0604020202020204" charset="0"/>
      <p:regular r:id="rId187"/>
      <p:bold r:id="rId188"/>
      <p:italic r:id="rId189"/>
      <p:boldItalic r:id="rId190"/>
    </p:embeddedFont>
    <p:embeddedFont>
      <p:font typeface="Montserrat SemiBold" panose="00000700000000000000" pitchFamily="2" charset="0"/>
      <p:regular r:id="rId191"/>
      <p:bold r:id="rId192"/>
      <p:italic r:id="rId193"/>
      <p:boldItalic r:id="rId194"/>
    </p:embeddedFont>
    <p:embeddedFont>
      <p:font typeface="Roboto" panose="02000000000000000000" pitchFamily="2" charset="0"/>
      <p:regular r:id="rId195"/>
      <p:bold r:id="rId196"/>
      <p:italic r:id="rId197"/>
      <p:boldItalic r:id="rId198"/>
    </p:embeddedFont>
    <p:embeddedFont>
      <p:font typeface="Roboto Condensed" panose="02000000000000000000" pitchFamily="2" charset="0"/>
      <p:regular r:id="rId199"/>
      <p:bold r:id="rId200"/>
      <p:italic r:id="rId201"/>
      <p:boldItalic r:id="rId202"/>
    </p:embeddedFont>
    <p:embeddedFont>
      <p:font typeface="Roboto Condensed Light" panose="02000000000000000000" pitchFamily="2" charset="0"/>
      <p:regular r:id="rId203"/>
      <p:italic r:id="rId204"/>
    </p:embeddedFont>
    <p:embeddedFont>
      <p:font typeface="Roboto Light" panose="02000000000000000000" pitchFamily="2" charset="0"/>
      <p:regular r:id="rId205"/>
      <p:italic r:id="rId206"/>
    </p:embeddedFont>
    <p:embeddedFont>
      <p:font typeface="Roboto Medium" panose="02000000000000000000" pitchFamily="2" charset="0"/>
      <p:regular r:id="rId207"/>
      <p:italic r:id="rId208"/>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521415D9-36F7-43E2-AB2F-B90AF26B5E84}">
      <p14:sectionLst xmlns:p14="http://schemas.microsoft.com/office/powerpoint/2010/main">
        <p14:section name="Executive Brief" id="{0D02B3F6-70F4-8645-B5BA-8B11454C6E34}">
          <p14:sldIdLst>
            <p14:sldId id="5009"/>
            <p14:sldId id="551"/>
            <p14:sldId id="5466"/>
            <p14:sldId id="554"/>
            <p14:sldId id="5439"/>
            <p14:sldId id="5440"/>
            <p14:sldId id="5472"/>
            <p14:sldId id="5476"/>
            <p14:sldId id="5477"/>
            <p14:sldId id="5514"/>
            <p14:sldId id="5406"/>
          </p14:sldIdLst>
        </p14:section>
        <p14:section name="Phase 1: Establish Scope" id="{49F6F2C5-E3D9-46F0-8A85-3E55CCCB322E}">
          <p14:sldIdLst>
            <p14:sldId id="555"/>
            <p14:sldId id="5456"/>
            <p14:sldId id="556"/>
            <p14:sldId id="5397"/>
            <p14:sldId id="5284"/>
            <p14:sldId id="5400"/>
            <p14:sldId id="5402"/>
            <p14:sldId id="5404"/>
            <p14:sldId id="5484"/>
            <p14:sldId id="5499"/>
            <p14:sldId id="5485"/>
            <p14:sldId id="5501"/>
            <p14:sldId id="5286"/>
            <p14:sldId id="5294"/>
            <p14:sldId id="5288"/>
            <p14:sldId id="5407"/>
            <p14:sldId id="5487"/>
            <p14:sldId id="5289"/>
            <p14:sldId id="5500"/>
            <p14:sldId id="5287"/>
            <p14:sldId id="5293"/>
            <p14:sldId id="5295"/>
          </p14:sldIdLst>
        </p14:section>
        <p14:section name="Phase 2: Year in Review" id="{270F116C-762E-433A-B87B-9CDBD3B6562B}">
          <p14:sldIdLst>
            <p14:sldId id="5296"/>
            <p14:sldId id="5455"/>
            <p14:sldId id="5298"/>
            <p14:sldId id="5409"/>
            <p14:sldId id="5411"/>
            <p14:sldId id="5297"/>
            <p14:sldId id="5299"/>
            <p14:sldId id="5306"/>
            <p14:sldId id="5301"/>
            <p14:sldId id="5302"/>
            <p14:sldId id="5305"/>
            <p14:sldId id="5307"/>
            <p14:sldId id="5308"/>
            <p14:sldId id="5309"/>
            <p14:sldId id="5310"/>
            <p14:sldId id="5311"/>
            <p14:sldId id="5317"/>
            <p14:sldId id="5312"/>
            <p14:sldId id="5313"/>
            <p14:sldId id="5314"/>
            <p14:sldId id="5315"/>
            <p14:sldId id="5316"/>
          </p14:sldIdLst>
        </p14:section>
        <p14:section name="Phase 3: Build your Key Initiative Plan" id="{CA60CA92-13EF-4B6C-B99D-18A00D74FA06}">
          <p14:sldIdLst>
            <p14:sldId id="5318"/>
            <p14:sldId id="5457"/>
            <p14:sldId id="5319"/>
            <p14:sldId id="5353"/>
            <p14:sldId id="5503"/>
            <p14:sldId id="5320"/>
            <p14:sldId id="5504"/>
            <p14:sldId id="5384"/>
            <p14:sldId id="5324"/>
            <p14:sldId id="5377"/>
            <p14:sldId id="5378"/>
            <p14:sldId id="5379"/>
            <p14:sldId id="5382"/>
            <p14:sldId id="5327"/>
            <p14:sldId id="5505"/>
            <p14:sldId id="5322"/>
            <p14:sldId id="5323"/>
            <p14:sldId id="5328"/>
            <p14:sldId id="5329"/>
            <p14:sldId id="5333"/>
            <p14:sldId id="5334"/>
            <p14:sldId id="5419"/>
            <p14:sldId id="5459"/>
            <p14:sldId id="5335"/>
            <p14:sldId id="4969"/>
            <p14:sldId id="5359"/>
            <p14:sldId id="5336"/>
            <p14:sldId id="5339"/>
            <p14:sldId id="5338"/>
            <p14:sldId id="5337"/>
            <p14:sldId id="4975"/>
            <p14:sldId id="5303"/>
            <p14:sldId id="5340"/>
            <p14:sldId id="5360"/>
            <p14:sldId id="5341"/>
            <p14:sldId id="5343"/>
            <p14:sldId id="5422"/>
            <p14:sldId id="5461"/>
            <p14:sldId id="5344"/>
            <p14:sldId id="5502"/>
            <p14:sldId id="5355"/>
            <p14:sldId id="5354"/>
            <p14:sldId id="5416"/>
            <p14:sldId id="5460"/>
            <p14:sldId id="5304"/>
            <p14:sldId id="5332"/>
            <p14:sldId id="5524"/>
            <p14:sldId id="5462"/>
            <p14:sldId id="5449"/>
            <p14:sldId id="5345"/>
            <p14:sldId id="5433"/>
            <p14:sldId id="5346"/>
            <p14:sldId id="5347"/>
            <p14:sldId id="5425"/>
            <p14:sldId id="5426"/>
            <p14:sldId id="5348"/>
            <p14:sldId id="5349"/>
          </p14:sldIdLst>
        </p14:section>
        <p14:section name="Phase 4: Define Your Operational Strategy" id="{AD794C1F-7AAE-4786-AFBD-1CB34DBE9A4F}">
          <p14:sldIdLst>
            <p14:sldId id="5350"/>
            <p14:sldId id="5464"/>
            <p14:sldId id="5351"/>
            <p14:sldId id="5352"/>
            <p14:sldId id="5357"/>
            <p14:sldId id="5358"/>
            <p14:sldId id="5362"/>
            <p14:sldId id="5427"/>
            <p14:sldId id="5436"/>
            <p14:sldId id="5361"/>
            <p14:sldId id="5363"/>
            <p14:sldId id="5368"/>
            <p14:sldId id="5370"/>
            <p14:sldId id="5371"/>
            <p14:sldId id="5372"/>
            <p14:sldId id="5369"/>
            <p14:sldId id="5364"/>
            <p14:sldId id="5365"/>
            <p14:sldId id="5366"/>
            <p14:sldId id="5367"/>
            <p14:sldId id="5373"/>
            <p14:sldId id="5374"/>
            <p14:sldId id="5375"/>
            <p14:sldId id="5414"/>
            <p14:sldId id="5479"/>
            <p14:sldId id="5478"/>
            <p14:sldId id="5447"/>
            <p14:sldId id="5480"/>
            <p14:sldId id="5435"/>
          </p14:sldIdLst>
        </p14:section>
        <p14:section name="Concluding Slides" id="{B23963F3-C808-454B-B812-D52523E0225E}">
          <p14:sldIdLst>
            <p14:sldId id="335"/>
            <p14:sldId id="321"/>
          </p14:sldIdLst>
        </p14:section>
        <p14:section name="Appendix" id="{DF2376DD-E2EC-4694-A7FC-80EA9BBFB5F2}">
          <p14:sldIdLst>
            <p14:sldId id="5488"/>
            <p14:sldId id="5489"/>
            <p14:sldId id="5490"/>
            <p14:sldId id="5491"/>
            <p14:sldId id="5492"/>
            <p14:sldId id="5493"/>
            <p14:sldId id="5494"/>
            <p14:sldId id="5495"/>
            <p14:sldId id="5496"/>
            <p14:sldId id="5497"/>
            <p14:sldId id="5498"/>
            <p14:sldId id="373"/>
          </p14:sldIdLst>
        </p14:section>
      </p14:sectionLst>
    </p:ext>
    <p:ext uri="{EFAFB233-063F-42B5-8137-9DF3F51BA10A}">
      <p15:sldGuideLst xmlns:p15="http://schemas.microsoft.com/office/powerpoint/2012/main">
        <p15:guide id="1" orient="horz" pos="3792"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55"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89D48"/>
    <a:srgbClr val="AC5645"/>
    <a:srgbClr val="5090C4"/>
    <a:srgbClr val="FFFFFF"/>
    <a:srgbClr val="666666"/>
    <a:srgbClr val="B3242E"/>
    <a:srgbClr val="2A7ABA"/>
    <a:srgbClr val="299C47"/>
    <a:srgbClr val="1546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7CA4FB-7D1D-47F6-AF2E-95EA50558B54}" v="9" dt="2024-03-11T18:20:53.31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113" autoAdjust="0"/>
    <p:restoredTop sz="94621" autoAdjust="0"/>
  </p:normalViewPr>
  <p:slideViewPr>
    <p:cSldViewPr snapToGrid="0">
      <p:cViewPr varScale="1">
        <p:scale>
          <a:sx n="70" d="100"/>
          <a:sy n="70" d="100"/>
        </p:scale>
        <p:origin x="1565" y="278"/>
      </p:cViewPr>
      <p:guideLst>
        <p:guide orient="horz" pos="3792"/>
        <p:guide pos="3817"/>
      </p:guideLst>
    </p:cSldViewPr>
  </p:slideViewPr>
  <p:notesTextViewPr>
    <p:cViewPr>
      <p:scale>
        <a:sx n="1" d="1"/>
        <a:sy n="1" d="1"/>
      </p:scale>
      <p:origin x="0" y="0"/>
    </p:cViewPr>
  </p:notesTextViewPr>
  <p:sorterViewPr>
    <p:cViewPr>
      <p:scale>
        <a:sx n="100" d="100"/>
        <a:sy n="100" d="100"/>
      </p:scale>
      <p:origin x="0" y="-15780"/>
    </p:cViewPr>
  </p:sorterViewPr>
  <p:notesViewPr>
    <p:cSldViewPr snapToGrid="0">
      <p:cViewPr>
        <p:scale>
          <a:sx n="1" d="2"/>
          <a:sy n="1" d="2"/>
        </p:scale>
        <p:origin x="3930" y="-64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font" Target="fonts/font7.fntdata"/><Relationship Id="rId191" Type="http://schemas.openxmlformats.org/officeDocument/2006/relationships/font" Target="fonts/font28.fntdata"/><Relationship Id="rId205" Type="http://schemas.openxmlformats.org/officeDocument/2006/relationships/font" Target="fonts/font42.fntdata"/><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3.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font" Target="fonts/font18.fntdata"/><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font" Target="fonts/font8.fntdata"/><Relationship Id="rId192" Type="http://schemas.openxmlformats.org/officeDocument/2006/relationships/font" Target="fonts/font29.fntdata"/><Relationship Id="rId206" Type="http://schemas.openxmlformats.org/officeDocument/2006/relationships/font" Target="fonts/font43.fntdata"/><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font" Target="fonts/font19.fntdata"/><Relationship Id="rId6" Type="http://schemas.openxmlformats.org/officeDocument/2006/relationships/slideMaster" Target="slideMasters/slideMaster4.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font" Target="fonts/font9.fntdata"/><Relationship Id="rId193" Type="http://schemas.openxmlformats.org/officeDocument/2006/relationships/font" Target="fonts/font30.fntdata"/><Relationship Id="rId207" Type="http://schemas.openxmlformats.org/officeDocument/2006/relationships/font" Target="fonts/font44.fntdata"/><Relationship Id="rId13" Type="http://schemas.openxmlformats.org/officeDocument/2006/relationships/slide" Target="slides/slide7.xml"/><Relationship Id="rId109" Type="http://schemas.openxmlformats.org/officeDocument/2006/relationships/slide" Target="slides/slide103.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notesMaster" Target="notesMasters/notesMaster1.xml"/><Relationship Id="rId183" Type="http://schemas.openxmlformats.org/officeDocument/2006/relationships/font" Target="fonts/font20.fntdata"/><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152" Type="http://schemas.openxmlformats.org/officeDocument/2006/relationships/slide" Target="slides/slide146.xml"/><Relationship Id="rId173" Type="http://schemas.openxmlformats.org/officeDocument/2006/relationships/font" Target="fonts/font10.fntdata"/><Relationship Id="rId194" Type="http://schemas.openxmlformats.org/officeDocument/2006/relationships/font" Target="fonts/font31.fntdata"/><Relationship Id="rId208" Type="http://schemas.openxmlformats.org/officeDocument/2006/relationships/font" Target="fonts/font45.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font" Target="fonts/font5.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handoutMaster" Target="handoutMasters/handoutMaster1.xml"/><Relationship Id="rId184" Type="http://schemas.openxmlformats.org/officeDocument/2006/relationships/font" Target="fonts/font21.fntdata"/><Relationship Id="rId189" Type="http://schemas.openxmlformats.org/officeDocument/2006/relationships/font" Target="fonts/font26.fntdata"/><Relationship Id="rId3" Type="http://schemas.openxmlformats.org/officeDocument/2006/relationships/slideMaster" Target="slideMasters/slideMaster1.xml"/><Relationship Id="rId214" Type="http://schemas.microsoft.com/office/2015/10/relationships/revisionInfo" Target="revisionInfo.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font" Target="fonts/font11.fntdata"/><Relationship Id="rId179" Type="http://schemas.openxmlformats.org/officeDocument/2006/relationships/font" Target="fonts/font16.fntdata"/><Relationship Id="rId195" Type="http://schemas.openxmlformats.org/officeDocument/2006/relationships/font" Target="fonts/font32.fntdata"/><Relationship Id="rId209" Type="http://schemas.openxmlformats.org/officeDocument/2006/relationships/commentAuthors" Target="commentAuthors.xml"/><Relationship Id="rId190" Type="http://schemas.openxmlformats.org/officeDocument/2006/relationships/font" Target="fonts/font27.fntdata"/><Relationship Id="rId204" Type="http://schemas.openxmlformats.org/officeDocument/2006/relationships/font" Target="fonts/font41.fntdata"/><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font" Target="fonts/font1.fntdata"/><Relationship Id="rId169" Type="http://schemas.openxmlformats.org/officeDocument/2006/relationships/font" Target="fonts/font6.fntdata"/><Relationship Id="rId185" Type="http://schemas.openxmlformats.org/officeDocument/2006/relationships/font" Target="fonts/font22.fntdata"/><Relationship Id="rId4" Type="http://schemas.openxmlformats.org/officeDocument/2006/relationships/slideMaster" Target="slideMasters/slideMaster2.xml"/><Relationship Id="rId9" Type="http://schemas.openxmlformats.org/officeDocument/2006/relationships/slide" Target="slides/slide3.xml"/><Relationship Id="rId180" Type="http://schemas.openxmlformats.org/officeDocument/2006/relationships/font" Target="fonts/font17.fntdata"/><Relationship Id="rId210" Type="http://schemas.openxmlformats.org/officeDocument/2006/relationships/presProps" Target="presProps.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font" Target="fonts/font12.fntdata"/><Relationship Id="rId196" Type="http://schemas.openxmlformats.org/officeDocument/2006/relationships/font" Target="fonts/font33.fntdata"/><Relationship Id="rId200" Type="http://schemas.openxmlformats.org/officeDocument/2006/relationships/font" Target="fonts/font37.fntdata"/><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font" Target="fonts/font2.fntdata"/><Relationship Id="rId186" Type="http://schemas.openxmlformats.org/officeDocument/2006/relationships/font" Target="fonts/font23.fntdata"/><Relationship Id="rId211" Type="http://schemas.openxmlformats.org/officeDocument/2006/relationships/viewProps" Target="viewProps.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font" Target="fonts/font13.fntdata"/><Relationship Id="rId197" Type="http://schemas.openxmlformats.org/officeDocument/2006/relationships/font" Target="fonts/font34.fntdata"/><Relationship Id="rId201" Type="http://schemas.openxmlformats.org/officeDocument/2006/relationships/font" Target="fonts/font38.fntdata"/><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font" Target="fonts/font3.fntdata"/><Relationship Id="rId187" Type="http://schemas.openxmlformats.org/officeDocument/2006/relationships/font" Target="fonts/font24.fntdata"/><Relationship Id="rId1" Type="http://schemas.openxmlformats.org/officeDocument/2006/relationships/customXml" Target="../customXml/item1.xml"/><Relationship Id="rId212" Type="http://schemas.openxmlformats.org/officeDocument/2006/relationships/theme" Target="theme/theme1.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font" Target="fonts/font14.fntdata"/><Relationship Id="rId198" Type="http://schemas.openxmlformats.org/officeDocument/2006/relationships/font" Target="fonts/font35.fntdata"/><Relationship Id="rId202" Type="http://schemas.openxmlformats.org/officeDocument/2006/relationships/font" Target="fonts/font39.fntdata"/><Relationship Id="rId18" Type="http://schemas.openxmlformats.org/officeDocument/2006/relationships/slide" Target="slides/slide12.xml"/><Relationship Id="rId39" Type="http://schemas.openxmlformats.org/officeDocument/2006/relationships/slide" Target="slides/slide33.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font" Target="fonts/font4.fntdata"/><Relationship Id="rId188" Type="http://schemas.openxmlformats.org/officeDocument/2006/relationships/font" Target="fonts/font25.fntdata"/><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3.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font" Target="fonts/font15.fntdata"/><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font" Target="fonts/font36.fntdata"/><Relationship Id="rId203" Type="http://schemas.openxmlformats.org/officeDocument/2006/relationships/font" Target="fonts/font40.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Needs!$C$1</c:f>
              <c:strCache>
                <c:ptCount val="1"/>
                <c:pt idx="0">
                  <c:v>Overall Value</c:v>
                </c:pt>
              </c:strCache>
            </c:strRef>
          </c:tx>
          <c:spPr>
            <a:ln w="19050" cap="rnd">
              <a:noFill/>
              <a:round/>
            </a:ln>
            <a:effectLst/>
          </c:spPr>
          <c:marker>
            <c:symbol val="circle"/>
            <c:size val="4"/>
            <c:spPr>
              <a:solidFill>
                <a:srgbClr val="0070C0"/>
              </a:solidFill>
              <a:ln w="9525">
                <a:solidFill>
                  <a:srgbClr val="0070C0"/>
                </a:solidFill>
              </a:ln>
              <a:effectLst/>
            </c:spPr>
          </c:marker>
          <c:trendline>
            <c:spPr>
              <a:ln w="19050" cap="rnd">
                <a:solidFill>
                  <a:schemeClr val="accent4"/>
                </a:solidFill>
                <a:prstDash val="solid"/>
              </a:ln>
              <a:effectLst/>
            </c:spPr>
            <c:trendlineType val="linear"/>
            <c:dispRSqr val="1"/>
            <c:dispEq val="1"/>
            <c:trendlineLbl>
              <c:layout>
                <c:manualLayout>
                  <c:x val="4.0279965004374453E-2"/>
                  <c:y val="0.64101126204159775"/>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rendlineLbl>
          </c:trendline>
          <c:xVal>
            <c:numRef>
              <c:f>Needs!$B$2:$B$653</c:f>
              <c:numCache>
                <c:formatCode>0.0</c:formatCode>
                <c:ptCount val="652"/>
                <c:pt idx="0">
                  <c:v>7.3703703703703702</c:v>
                </c:pt>
                <c:pt idx="1">
                  <c:v>7.333333333333333</c:v>
                </c:pt>
                <c:pt idx="2">
                  <c:v>6.4271844660194173</c:v>
                </c:pt>
                <c:pt idx="3">
                  <c:v>7.4444444444444446</c:v>
                </c:pt>
                <c:pt idx="4">
                  <c:v>7.1818181818181817</c:v>
                </c:pt>
                <c:pt idx="5">
                  <c:v>6.6759259259259256</c:v>
                </c:pt>
                <c:pt idx="6">
                  <c:v>6.8461538461538458</c:v>
                </c:pt>
                <c:pt idx="7">
                  <c:v>7.2631578947368425</c:v>
                </c:pt>
                <c:pt idx="8">
                  <c:v>8.1428571428571423</c:v>
                </c:pt>
                <c:pt idx="9">
                  <c:v>6.2727272727272725</c:v>
                </c:pt>
                <c:pt idx="10">
                  <c:v>6.333333333333333</c:v>
                </c:pt>
                <c:pt idx="11">
                  <c:v>8.1785714285714288</c:v>
                </c:pt>
                <c:pt idx="12">
                  <c:v>7.422535211267606</c:v>
                </c:pt>
                <c:pt idx="13">
                  <c:v>6.6470588235294121</c:v>
                </c:pt>
                <c:pt idx="14">
                  <c:v>8.1543624161073822</c:v>
                </c:pt>
                <c:pt idx="15">
                  <c:v>7.5454545454545459</c:v>
                </c:pt>
                <c:pt idx="16">
                  <c:v>8.0289855072463769</c:v>
                </c:pt>
                <c:pt idx="17">
                  <c:v>6.4705882352941178</c:v>
                </c:pt>
                <c:pt idx="18">
                  <c:v>6.4444444444444446</c:v>
                </c:pt>
                <c:pt idx="19">
                  <c:v>8.1666666666666661</c:v>
                </c:pt>
                <c:pt idx="20">
                  <c:v>7.4444444444444446</c:v>
                </c:pt>
                <c:pt idx="21">
                  <c:v>6.083333333333333</c:v>
                </c:pt>
                <c:pt idx="22">
                  <c:v>6.330578512396694</c:v>
                </c:pt>
                <c:pt idx="23">
                  <c:v>4.125</c:v>
                </c:pt>
                <c:pt idx="24">
                  <c:v>7.193548387096774</c:v>
                </c:pt>
                <c:pt idx="25">
                  <c:v>5.21875</c:v>
                </c:pt>
                <c:pt idx="26">
                  <c:v>6.8478260869565215</c:v>
                </c:pt>
                <c:pt idx="27">
                  <c:v>6.6875</c:v>
                </c:pt>
                <c:pt idx="28">
                  <c:v>7.8876404494382024</c:v>
                </c:pt>
                <c:pt idx="29">
                  <c:v>7.5</c:v>
                </c:pt>
                <c:pt idx="30">
                  <c:v>7.6491228070175437</c:v>
                </c:pt>
                <c:pt idx="31">
                  <c:v>6.5217391304347823</c:v>
                </c:pt>
                <c:pt idx="32">
                  <c:v>6.6100917431192663</c:v>
                </c:pt>
                <c:pt idx="33">
                  <c:v>6.1486486486486482</c:v>
                </c:pt>
                <c:pt idx="34">
                  <c:v>7.3971631205673756</c:v>
                </c:pt>
                <c:pt idx="35">
                  <c:v>6.8235294117647056</c:v>
                </c:pt>
                <c:pt idx="36">
                  <c:v>5.4888888888888889</c:v>
                </c:pt>
                <c:pt idx="37">
                  <c:v>8.21875</c:v>
                </c:pt>
                <c:pt idx="38">
                  <c:v>7.9030837004405283</c:v>
                </c:pt>
                <c:pt idx="39">
                  <c:v>5.6428571428571432</c:v>
                </c:pt>
                <c:pt idx="40">
                  <c:v>5</c:v>
                </c:pt>
                <c:pt idx="41">
                  <c:v>8</c:v>
                </c:pt>
                <c:pt idx="42">
                  <c:v>5.7872340425531918</c:v>
                </c:pt>
                <c:pt idx="43">
                  <c:v>7.7428571428571429</c:v>
                </c:pt>
                <c:pt idx="44">
                  <c:v>8.125</c:v>
                </c:pt>
                <c:pt idx="45">
                  <c:v>7.5961538461538458</c:v>
                </c:pt>
                <c:pt idx="46">
                  <c:v>7.3076923076923075</c:v>
                </c:pt>
                <c:pt idx="47">
                  <c:v>7.9444444444444446</c:v>
                </c:pt>
                <c:pt idx="48">
                  <c:v>7.166666666666667</c:v>
                </c:pt>
                <c:pt idx="49">
                  <c:v>7.2307692307692308</c:v>
                </c:pt>
                <c:pt idx="50">
                  <c:v>7.0780141843971629</c:v>
                </c:pt>
                <c:pt idx="51">
                  <c:v>6.9411764705882355</c:v>
                </c:pt>
                <c:pt idx="52">
                  <c:v>8.3333333333333339</c:v>
                </c:pt>
                <c:pt idx="53">
                  <c:v>6.8723404255319149</c:v>
                </c:pt>
                <c:pt idx="54">
                  <c:v>6.3428571428571425</c:v>
                </c:pt>
                <c:pt idx="55">
                  <c:v>6.0396825396825395</c:v>
                </c:pt>
                <c:pt idx="56">
                  <c:v>7.4814814814814818</c:v>
                </c:pt>
                <c:pt idx="57">
                  <c:v>7.40625</c:v>
                </c:pt>
                <c:pt idx="58">
                  <c:v>6.5150501672240804</c:v>
                </c:pt>
                <c:pt idx="59">
                  <c:v>7.6190476190476186</c:v>
                </c:pt>
                <c:pt idx="60">
                  <c:v>7.2857142857142856</c:v>
                </c:pt>
                <c:pt idx="61">
                  <c:v>7.9946921443736727</c:v>
                </c:pt>
                <c:pt idx="62">
                  <c:v>4.7333333333333334</c:v>
                </c:pt>
                <c:pt idx="63">
                  <c:v>8.1182266009852224</c:v>
                </c:pt>
                <c:pt idx="64">
                  <c:v>8.384615384615385</c:v>
                </c:pt>
                <c:pt idx="65">
                  <c:v>7.9375</c:v>
                </c:pt>
                <c:pt idx="66">
                  <c:v>7.4142857142857146</c:v>
                </c:pt>
                <c:pt idx="67">
                  <c:v>7.614583333333333</c:v>
                </c:pt>
                <c:pt idx="68">
                  <c:v>6.7409638554216871</c:v>
                </c:pt>
                <c:pt idx="69">
                  <c:v>6.5714285714285712</c:v>
                </c:pt>
                <c:pt idx="70">
                  <c:v>7.2272727272727275</c:v>
                </c:pt>
                <c:pt idx="71">
                  <c:v>6.0265486725663715</c:v>
                </c:pt>
                <c:pt idx="72">
                  <c:v>6.3142857142857141</c:v>
                </c:pt>
                <c:pt idx="73">
                  <c:v>7.5588235294117645</c:v>
                </c:pt>
                <c:pt idx="74">
                  <c:v>6.8947368421052628</c:v>
                </c:pt>
                <c:pt idx="75">
                  <c:v>7.9772727272727275</c:v>
                </c:pt>
                <c:pt idx="76">
                  <c:v>6.6972477064220186</c:v>
                </c:pt>
                <c:pt idx="77">
                  <c:v>6.931034482758621</c:v>
                </c:pt>
                <c:pt idx="78">
                  <c:v>6.5294117647058822</c:v>
                </c:pt>
                <c:pt idx="79">
                  <c:v>7.898305084745763</c:v>
                </c:pt>
                <c:pt idx="80">
                  <c:v>6.9736842105263159</c:v>
                </c:pt>
                <c:pt idx="81">
                  <c:v>8.0500000000000007</c:v>
                </c:pt>
                <c:pt idx="82">
                  <c:v>7.3111111111111109</c:v>
                </c:pt>
                <c:pt idx="83">
                  <c:v>7.1753554502369665</c:v>
                </c:pt>
                <c:pt idx="84">
                  <c:v>7</c:v>
                </c:pt>
                <c:pt idx="85">
                  <c:v>5.7272727272727275</c:v>
                </c:pt>
                <c:pt idx="86">
                  <c:v>8.9333333333333336</c:v>
                </c:pt>
                <c:pt idx="87">
                  <c:v>7.4142857142857146</c:v>
                </c:pt>
                <c:pt idx="88">
                  <c:v>6.806451612903226</c:v>
                </c:pt>
                <c:pt idx="89">
                  <c:v>7.2222222222222223</c:v>
                </c:pt>
                <c:pt idx="90">
                  <c:v>8.2105263157894743</c:v>
                </c:pt>
                <c:pt idx="91">
                  <c:v>7.166666666666667</c:v>
                </c:pt>
                <c:pt idx="92">
                  <c:v>4.7179487179487181</c:v>
                </c:pt>
                <c:pt idx="93">
                  <c:v>8</c:v>
                </c:pt>
                <c:pt idx="94">
                  <c:v>6.3207547169811322</c:v>
                </c:pt>
                <c:pt idx="95">
                  <c:v>7.0588235294117645</c:v>
                </c:pt>
                <c:pt idx="96">
                  <c:v>7</c:v>
                </c:pt>
                <c:pt idx="97">
                  <c:v>8.0526315789473681</c:v>
                </c:pt>
                <c:pt idx="98">
                  <c:v>5.6756756756756754</c:v>
                </c:pt>
                <c:pt idx="99">
                  <c:v>8.6999999999999993</c:v>
                </c:pt>
                <c:pt idx="100">
                  <c:v>7.1269841269841274</c:v>
                </c:pt>
                <c:pt idx="101">
                  <c:v>5.6410256410256414</c:v>
                </c:pt>
                <c:pt idx="102">
                  <c:v>7.9710144927536231</c:v>
                </c:pt>
                <c:pt idx="103">
                  <c:v>7.0176991150442474</c:v>
                </c:pt>
                <c:pt idx="104">
                  <c:v>7.6</c:v>
                </c:pt>
                <c:pt idx="105">
                  <c:v>6.2173913043478262</c:v>
                </c:pt>
                <c:pt idx="106">
                  <c:v>6.8780487804878048</c:v>
                </c:pt>
                <c:pt idx="107">
                  <c:v>6.1428571428571432</c:v>
                </c:pt>
                <c:pt idx="108">
                  <c:v>8.4285714285714288</c:v>
                </c:pt>
                <c:pt idx="109">
                  <c:v>6.666666666666667</c:v>
                </c:pt>
                <c:pt idx="110">
                  <c:v>5.4594594594594597</c:v>
                </c:pt>
                <c:pt idx="111">
                  <c:v>7.1653543307086611</c:v>
                </c:pt>
                <c:pt idx="112">
                  <c:v>7.3589743589743586</c:v>
                </c:pt>
                <c:pt idx="113">
                  <c:v>6.94392523364486</c:v>
                </c:pt>
                <c:pt idx="114">
                  <c:v>7.8536585365853657</c:v>
                </c:pt>
                <c:pt idx="115">
                  <c:v>7.384615384615385</c:v>
                </c:pt>
                <c:pt idx="116">
                  <c:v>6.9565217391304346</c:v>
                </c:pt>
                <c:pt idx="117">
                  <c:v>6.5555555555555554</c:v>
                </c:pt>
                <c:pt idx="118">
                  <c:v>6.1818181818181817</c:v>
                </c:pt>
                <c:pt idx="119">
                  <c:v>7.4651162790697674</c:v>
                </c:pt>
                <c:pt idx="120">
                  <c:v>5.9767441860465116</c:v>
                </c:pt>
                <c:pt idx="121">
                  <c:v>7.3913043478260869</c:v>
                </c:pt>
                <c:pt idx="122">
                  <c:v>7.6363636363636367</c:v>
                </c:pt>
                <c:pt idx="123">
                  <c:v>8.0625</c:v>
                </c:pt>
                <c:pt idx="124">
                  <c:v>6.2424242424242422</c:v>
                </c:pt>
                <c:pt idx="125">
                  <c:v>6.5333333333333332</c:v>
                </c:pt>
                <c:pt idx="126">
                  <c:v>6.8550724637681162</c:v>
                </c:pt>
                <c:pt idx="127">
                  <c:v>5.833333333333333</c:v>
                </c:pt>
                <c:pt idx="128">
                  <c:v>6.3235294117647056</c:v>
                </c:pt>
                <c:pt idx="129">
                  <c:v>7.666666666666667</c:v>
                </c:pt>
                <c:pt idx="130">
                  <c:v>7.875</c:v>
                </c:pt>
                <c:pt idx="131">
                  <c:v>6.166666666666667</c:v>
                </c:pt>
                <c:pt idx="132">
                  <c:v>8.1445783132530121</c:v>
                </c:pt>
                <c:pt idx="133">
                  <c:v>7.7868852459016393</c:v>
                </c:pt>
                <c:pt idx="134">
                  <c:v>7.605633802816901</c:v>
                </c:pt>
                <c:pt idx="135">
                  <c:v>7.8661417322834648</c:v>
                </c:pt>
                <c:pt idx="136">
                  <c:v>6.9333333333333336</c:v>
                </c:pt>
                <c:pt idx="137">
                  <c:v>6.28</c:v>
                </c:pt>
                <c:pt idx="138">
                  <c:v>6.8780487804878048</c:v>
                </c:pt>
                <c:pt idx="139">
                  <c:v>7.8</c:v>
                </c:pt>
                <c:pt idx="140">
                  <c:v>7.3055555555555554</c:v>
                </c:pt>
                <c:pt idx="141">
                  <c:v>7.0333333333333332</c:v>
                </c:pt>
                <c:pt idx="142">
                  <c:v>8</c:v>
                </c:pt>
                <c:pt idx="143">
                  <c:v>7.125</c:v>
                </c:pt>
                <c:pt idx="144">
                  <c:v>6.384615384615385</c:v>
                </c:pt>
                <c:pt idx="145">
                  <c:v>5.8636363636363633</c:v>
                </c:pt>
                <c:pt idx="146">
                  <c:v>7.166666666666667</c:v>
                </c:pt>
                <c:pt idx="147">
                  <c:v>6.3263157894736839</c:v>
                </c:pt>
                <c:pt idx="148">
                  <c:v>8.0281690140845079</c:v>
                </c:pt>
                <c:pt idx="149">
                  <c:v>8.7619047619047628</c:v>
                </c:pt>
                <c:pt idx="150">
                  <c:v>6.2571428571428571</c:v>
                </c:pt>
                <c:pt idx="151">
                  <c:v>7.955223880597015</c:v>
                </c:pt>
                <c:pt idx="152">
                  <c:v>9.4666666666666668</c:v>
                </c:pt>
                <c:pt idx="153">
                  <c:v>8.3174603174603181</c:v>
                </c:pt>
                <c:pt idx="154">
                  <c:v>5.2727272727272725</c:v>
                </c:pt>
                <c:pt idx="155">
                  <c:v>8.862068965517242</c:v>
                </c:pt>
                <c:pt idx="156">
                  <c:v>8.1666666666666661</c:v>
                </c:pt>
                <c:pt idx="157">
                  <c:v>4.580645161290323</c:v>
                </c:pt>
                <c:pt idx="158">
                  <c:v>6.8863636363636367</c:v>
                </c:pt>
                <c:pt idx="159">
                  <c:v>6.3863636363636367</c:v>
                </c:pt>
                <c:pt idx="160">
                  <c:v>6.1219512195121952</c:v>
                </c:pt>
                <c:pt idx="161">
                  <c:v>6.5</c:v>
                </c:pt>
                <c:pt idx="162">
                  <c:v>7.6</c:v>
                </c:pt>
                <c:pt idx="163">
                  <c:v>6.7755102040816331</c:v>
                </c:pt>
                <c:pt idx="164">
                  <c:v>6.8666666666666663</c:v>
                </c:pt>
                <c:pt idx="165">
                  <c:v>6.4054054054054053</c:v>
                </c:pt>
                <c:pt idx="166">
                  <c:v>7.7777777777777777</c:v>
                </c:pt>
                <c:pt idx="167">
                  <c:v>6.2105263157894735</c:v>
                </c:pt>
                <c:pt idx="168">
                  <c:v>7.9494949494949498</c:v>
                </c:pt>
                <c:pt idx="169">
                  <c:v>6.7692307692307692</c:v>
                </c:pt>
                <c:pt idx="170">
                  <c:v>5.479166666666667</c:v>
                </c:pt>
                <c:pt idx="171">
                  <c:v>7.1506849315068495</c:v>
                </c:pt>
                <c:pt idx="172">
                  <c:v>6.8319999999999999</c:v>
                </c:pt>
                <c:pt idx="173">
                  <c:v>6.9705882352941178</c:v>
                </c:pt>
                <c:pt idx="174">
                  <c:v>6.7523809523809524</c:v>
                </c:pt>
                <c:pt idx="175">
                  <c:v>6.5</c:v>
                </c:pt>
                <c:pt idx="176">
                  <c:v>8.054347826086957</c:v>
                </c:pt>
                <c:pt idx="177">
                  <c:v>7.916666666666667</c:v>
                </c:pt>
                <c:pt idx="178">
                  <c:v>6.5384615384615383</c:v>
                </c:pt>
                <c:pt idx="179">
                  <c:v>7.5</c:v>
                </c:pt>
                <c:pt idx="180">
                  <c:v>7.5</c:v>
                </c:pt>
                <c:pt idx="181">
                  <c:v>8.6666666666666661</c:v>
                </c:pt>
                <c:pt idx="182">
                  <c:v>7.5882352941176467</c:v>
                </c:pt>
                <c:pt idx="183">
                  <c:v>6.2857142857142856</c:v>
                </c:pt>
                <c:pt idx="184">
                  <c:v>7.8695652173913047</c:v>
                </c:pt>
                <c:pt idx="185">
                  <c:v>7.9473684210526319</c:v>
                </c:pt>
                <c:pt idx="186">
                  <c:v>6.7055555555555557</c:v>
                </c:pt>
                <c:pt idx="187">
                  <c:v>7.8950276243093924</c:v>
                </c:pt>
                <c:pt idx="188">
                  <c:v>7.95</c:v>
                </c:pt>
                <c:pt idx="189">
                  <c:v>7.791666666666667</c:v>
                </c:pt>
                <c:pt idx="190">
                  <c:v>8.1818181818181817</c:v>
                </c:pt>
                <c:pt idx="191">
                  <c:v>8.7272727272727266</c:v>
                </c:pt>
                <c:pt idx="192">
                  <c:v>8.5616438356164384</c:v>
                </c:pt>
                <c:pt idx="193">
                  <c:v>7.8827586206896552</c:v>
                </c:pt>
                <c:pt idx="194">
                  <c:v>7.8735632183908049</c:v>
                </c:pt>
                <c:pt idx="195">
                  <c:v>7</c:v>
                </c:pt>
                <c:pt idx="196">
                  <c:v>6.7636363636363637</c:v>
                </c:pt>
                <c:pt idx="197">
                  <c:v>7.1063829787234045</c:v>
                </c:pt>
                <c:pt idx="198">
                  <c:v>8.2549019607843146</c:v>
                </c:pt>
                <c:pt idx="199">
                  <c:v>6.2750000000000004</c:v>
                </c:pt>
                <c:pt idx="200">
                  <c:v>7.1739130434782608</c:v>
                </c:pt>
                <c:pt idx="201">
                  <c:v>6.8636363636363633</c:v>
                </c:pt>
                <c:pt idx="202">
                  <c:v>8.1839999999999993</c:v>
                </c:pt>
                <c:pt idx="203">
                  <c:v>8.1071428571428577</c:v>
                </c:pt>
                <c:pt idx="204">
                  <c:v>6.9512195121951219</c:v>
                </c:pt>
                <c:pt idx="205">
                  <c:v>7.9545454545454541</c:v>
                </c:pt>
                <c:pt idx="206">
                  <c:v>7.8461538461538458</c:v>
                </c:pt>
                <c:pt idx="207">
                  <c:v>7.3872832369942198</c:v>
                </c:pt>
                <c:pt idx="208">
                  <c:v>6.9298245614035086</c:v>
                </c:pt>
                <c:pt idx="209">
                  <c:v>6.25</c:v>
                </c:pt>
                <c:pt idx="210">
                  <c:v>6.5314285714285711</c:v>
                </c:pt>
                <c:pt idx="211">
                  <c:v>7.8405797101449277</c:v>
                </c:pt>
                <c:pt idx="212">
                  <c:v>6.6557377049180326</c:v>
                </c:pt>
                <c:pt idx="213">
                  <c:v>7.117647058823529</c:v>
                </c:pt>
                <c:pt idx="214">
                  <c:v>6.6235294117647054</c:v>
                </c:pt>
                <c:pt idx="215">
                  <c:v>5.8529411764705879</c:v>
                </c:pt>
                <c:pt idx="216">
                  <c:v>7.416666666666667</c:v>
                </c:pt>
                <c:pt idx="217">
                  <c:v>8.1333333333333329</c:v>
                </c:pt>
                <c:pt idx="218">
                  <c:v>8.0396825396825395</c:v>
                </c:pt>
                <c:pt idx="219">
                  <c:v>6.2142857142857144</c:v>
                </c:pt>
                <c:pt idx="220">
                  <c:v>7.4</c:v>
                </c:pt>
                <c:pt idx="221">
                  <c:v>7.4</c:v>
                </c:pt>
                <c:pt idx="222">
                  <c:v>6.6470588235294121</c:v>
                </c:pt>
                <c:pt idx="223">
                  <c:v>8.1111111111111107</c:v>
                </c:pt>
                <c:pt idx="224">
                  <c:v>8.2417582417582409</c:v>
                </c:pt>
                <c:pt idx="225">
                  <c:v>7.5428571428571427</c:v>
                </c:pt>
                <c:pt idx="226">
                  <c:v>8.3529411764705888</c:v>
                </c:pt>
                <c:pt idx="227">
                  <c:v>7.1013513513513518</c:v>
                </c:pt>
                <c:pt idx="228">
                  <c:v>7.3214285714285712</c:v>
                </c:pt>
                <c:pt idx="229">
                  <c:v>6</c:v>
                </c:pt>
                <c:pt idx="230">
                  <c:v>7.166666666666667</c:v>
                </c:pt>
                <c:pt idx="231">
                  <c:v>5.2727272727272725</c:v>
                </c:pt>
                <c:pt idx="232">
                  <c:v>6.8095238095238093</c:v>
                </c:pt>
                <c:pt idx="233">
                  <c:v>7.3888888888888893</c:v>
                </c:pt>
                <c:pt idx="234">
                  <c:v>8.1666666666666661</c:v>
                </c:pt>
                <c:pt idx="235">
                  <c:v>7.1428571428571432</c:v>
                </c:pt>
                <c:pt idx="236">
                  <c:v>6.2905027932960893</c:v>
                </c:pt>
                <c:pt idx="237">
                  <c:v>7.7692307692307692</c:v>
                </c:pt>
                <c:pt idx="238">
                  <c:v>6.5333333333333332</c:v>
                </c:pt>
                <c:pt idx="239">
                  <c:v>7.62</c:v>
                </c:pt>
                <c:pt idx="240">
                  <c:v>6.2222222222222223</c:v>
                </c:pt>
                <c:pt idx="241">
                  <c:v>6.8571428571428568</c:v>
                </c:pt>
                <c:pt idx="242">
                  <c:v>7.0434782608695654</c:v>
                </c:pt>
                <c:pt idx="243">
                  <c:v>7.76056338028169</c:v>
                </c:pt>
                <c:pt idx="244">
                  <c:v>7.666666666666667</c:v>
                </c:pt>
                <c:pt idx="245">
                  <c:v>7.791666666666667</c:v>
                </c:pt>
                <c:pt idx="246">
                  <c:v>6.5</c:v>
                </c:pt>
                <c:pt idx="247">
                  <c:v>7.166666666666667</c:v>
                </c:pt>
                <c:pt idx="248">
                  <c:v>8.5</c:v>
                </c:pt>
                <c:pt idx="249">
                  <c:v>6.578125</c:v>
                </c:pt>
                <c:pt idx="250">
                  <c:v>7.3181818181818183</c:v>
                </c:pt>
                <c:pt idx="251">
                  <c:v>6.2</c:v>
                </c:pt>
                <c:pt idx="252">
                  <c:v>7.6</c:v>
                </c:pt>
                <c:pt idx="253">
                  <c:v>8.3666666666666671</c:v>
                </c:pt>
                <c:pt idx="254">
                  <c:v>6.0533333333333337</c:v>
                </c:pt>
                <c:pt idx="255">
                  <c:v>8.375</c:v>
                </c:pt>
                <c:pt idx="256">
                  <c:v>7.68</c:v>
                </c:pt>
                <c:pt idx="257">
                  <c:v>7.2857142857142856</c:v>
                </c:pt>
                <c:pt idx="258">
                  <c:v>8</c:v>
                </c:pt>
                <c:pt idx="259">
                  <c:v>8.1363636363636367</c:v>
                </c:pt>
                <c:pt idx="260">
                  <c:v>6.5458715596330279</c:v>
                </c:pt>
                <c:pt idx="261">
                  <c:v>8</c:v>
                </c:pt>
                <c:pt idx="262">
                  <c:v>7.6984126984126986</c:v>
                </c:pt>
                <c:pt idx="263">
                  <c:v>7.82</c:v>
                </c:pt>
                <c:pt idx="264">
                  <c:v>8.0294117647058822</c:v>
                </c:pt>
                <c:pt idx="265">
                  <c:v>5.5735294117647056</c:v>
                </c:pt>
                <c:pt idx="266">
                  <c:v>7.8695652173913047</c:v>
                </c:pt>
                <c:pt idx="267">
                  <c:v>7.9705882352941178</c:v>
                </c:pt>
                <c:pt idx="268">
                  <c:v>7.258064516129032</c:v>
                </c:pt>
                <c:pt idx="269">
                  <c:v>8.8947368421052637</c:v>
                </c:pt>
                <c:pt idx="270">
                  <c:v>6.8510638297872344</c:v>
                </c:pt>
                <c:pt idx="271">
                  <c:v>8.3809523809523814</c:v>
                </c:pt>
                <c:pt idx="272">
                  <c:v>6.63768115942029</c:v>
                </c:pt>
                <c:pt idx="273">
                  <c:v>7.416666666666667</c:v>
                </c:pt>
                <c:pt idx="274">
                  <c:v>7.6470588235294121</c:v>
                </c:pt>
                <c:pt idx="275">
                  <c:v>4.583333333333333</c:v>
                </c:pt>
                <c:pt idx="276">
                  <c:v>6.441860465116279</c:v>
                </c:pt>
                <c:pt idx="277">
                  <c:v>4.882352941176471</c:v>
                </c:pt>
                <c:pt idx="278">
                  <c:v>7.2</c:v>
                </c:pt>
                <c:pt idx="279">
                  <c:v>7.2298850574712645</c:v>
                </c:pt>
                <c:pt idx="280">
                  <c:v>7.4883720930232558</c:v>
                </c:pt>
                <c:pt idx="281">
                  <c:v>6.8836206896551726</c:v>
                </c:pt>
                <c:pt idx="282">
                  <c:v>7.4705882352941178</c:v>
                </c:pt>
                <c:pt idx="283">
                  <c:v>7.7665615141955833</c:v>
                </c:pt>
                <c:pt idx="284">
                  <c:v>7.1818181818181817</c:v>
                </c:pt>
                <c:pt idx="285">
                  <c:v>6.8148148148148149</c:v>
                </c:pt>
                <c:pt idx="286">
                  <c:v>6.1304347826086953</c:v>
                </c:pt>
                <c:pt idx="287">
                  <c:v>7.068965517241379</c:v>
                </c:pt>
                <c:pt idx="288">
                  <c:v>6.6</c:v>
                </c:pt>
                <c:pt idx="289">
                  <c:v>5.6060606060606064</c:v>
                </c:pt>
                <c:pt idx="290">
                  <c:v>6.0270270270270272</c:v>
                </c:pt>
                <c:pt idx="291">
                  <c:v>7.125</c:v>
                </c:pt>
                <c:pt idx="292">
                  <c:v>7.25</c:v>
                </c:pt>
                <c:pt idx="293">
                  <c:v>6.333333333333333</c:v>
                </c:pt>
                <c:pt idx="294">
                  <c:v>7.8461538461538458</c:v>
                </c:pt>
                <c:pt idx="295">
                  <c:v>7.3517241379310345</c:v>
                </c:pt>
                <c:pt idx="296">
                  <c:v>6.58</c:v>
                </c:pt>
                <c:pt idx="297">
                  <c:v>8.5588235294117645</c:v>
                </c:pt>
                <c:pt idx="298">
                  <c:v>8.3125</c:v>
                </c:pt>
                <c:pt idx="299">
                  <c:v>7.2941176470588234</c:v>
                </c:pt>
                <c:pt idx="300">
                  <c:v>7</c:v>
                </c:pt>
                <c:pt idx="301">
                  <c:v>6.595890410958904</c:v>
                </c:pt>
                <c:pt idx="302">
                  <c:v>5.9090909090909092</c:v>
                </c:pt>
                <c:pt idx="303">
                  <c:v>8.1999999999999993</c:v>
                </c:pt>
                <c:pt idx="304">
                  <c:v>4.4736842105263159</c:v>
                </c:pt>
                <c:pt idx="305">
                  <c:v>8.2105263157894743</c:v>
                </c:pt>
                <c:pt idx="306">
                  <c:v>6.666666666666667</c:v>
                </c:pt>
                <c:pt idx="307">
                  <c:v>7.625</c:v>
                </c:pt>
                <c:pt idx="308">
                  <c:v>7.6875</c:v>
                </c:pt>
                <c:pt idx="309">
                  <c:v>5.870967741935484</c:v>
                </c:pt>
                <c:pt idx="310">
                  <c:v>7.76</c:v>
                </c:pt>
                <c:pt idx="311">
                  <c:v>6.875</c:v>
                </c:pt>
                <c:pt idx="312">
                  <c:v>8.695652173913043</c:v>
                </c:pt>
                <c:pt idx="313">
                  <c:v>6.76</c:v>
                </c:pt>
                <c:pt idx="314">
                  <c:v>7.4893617021276597</c:v>
                </c:pt>
                <c:pt idx="315">
                  <c:v>8.1875</c:v>
                </c:pt>
                <c:pt idx="316">
                  <c:v>7.3053473263368316</c:v>
                </c:pt>
                <c:pt idx="317">
                  <c:v>8.3809523809523814</c:v>
                </c:pt>
                <c:pt idx="318">
                  <c:v>6.9230769230769234</c:v>
                </c:pt>
                <c:pt idx="319">
                  <c:v>7.1052631578947372</c:v>
                </c:pt>
                <c:pt idx="320">
                  <c:v>7.4</c:v>
                </c:pt>
                <c:pt idx="321">
                  <c:v>6.5714285714285712</c:v>
                </c:pt>
                <c:pt idx="322">
                  <c:v>7.95</c:v>
                </c:pt>
                <c:pt idx="323">
                  <c:v>7.6853932584269664</c:v>
                </c:pt>
                <c:pt idx="324">
                  <c:v>7.4074074074074074</c:v>
                </c:pt>
                <c:pt idx="325">
                  <c:v>7.7108433734939759</c:v>
                </c:pt>
                <c:pt idx="326">
                  <c:v>4.5</c:v>
                </c:pt>
                <c:pt idx="327">
                  <c:v>8</c:v>
                </c:pt>
                <c:pt idx="328">
                  <c:v>7.9090909090909092</c:v>
                </c:pt>
                <c:pt idx="329">
                  <c:v>6.6</c:v>
                </c:pt>
                <c:pt idx="330">
                  <c:v>7.4285714285714288</c:v>
                </c:pt>
                <c:pt idx="331">
                  <c:v>7.3043478260869561</c:v>
                </c:pt>
                <c:pt idx="332">
                  <c:v>7.8421052631578947</c:v>
                </c:pt>
                <c:pt idx="333">
                  <c:v>8.526315789473685</c:v>
                </c:pt>
                <c:pt idx="334">
                  <c:v>6.5</c:v>
                </c:pt>
                <c:pt idx="335">
                  <c:v>6.9090909090909092</c:v>
                </c:pt>
                <c:pt idx="336">
                  <c:v>5.5921052631578947</c:v>
                </c:pt>
                <c:pt idx="337">
                  <c:v>8.258064516129032</c:v>
                </c:pt>
                <c:pt idx="338">
                  <c:v>8.0512820512820511</c:v>
                </c:pt>
                <c:pt idx="339">
                  <c:v>8.0357142857142865</c:v>
                </c:pt>
                <c:pt idx="340">
                  <c:v>7.3733333333333331</c:v>
                </c:pt>
                <c:pt idx="341">
                  <c:v>7.25</c:v>
                </c:pt>
                <c:pt idx="342">
                  <c:v>7.7272727272727275</c:v>
                </c:pt>
                <c:pt idx="343">
                  <c:v>8.6428571428571423</c:v>
                </c:pt>
                <c:pt idx="344">
                  <c:v>6.591549295774648</c:v>
                </c:pt>
                <c:pt idx="345">
                  <c:v>5.1111111111111107</c:v>
                </c:pt>
                <c:pt idx="346">
                  <c:v>8.2222222222222214</c:v>
                </c:pt>
                <c:pt idx="347">
                  <c:v>6.3866666666666667</c:v>
                </c:pt>
                <c:pt idx="348">
                  <c:v>7.4341736694677873</c:v>
                </c:pt>
                <c:pt idx="349">
                  <c:v>7.0666666666666664</c:v>
                </c:pt>
                <c:pt idx="350">
                  <c:v>7.4285714285714288</c:v>
                </c:pt>
                <c:pt idx="351">
                  <c:v>7.5161290322580649</c:v>
                </c:pt>
                <c:pt idx="352">
                  <c:v>6.8774193548387093</c:v>
                </c:pt>
                <c:pt idx="353">
                  <c:v>8.16</c:v>
                </c:pt>
                <c:pt idx="354">
                  <c:v>8.7333333333333325</c:v>
                </c:pt>
                <c:pt idx="355">
                  <c:v>6.7450980392156863</c:v>
                </c:pt>
                <c:pt idx="356">
                  <c:v>7.45</c:v>
                </c:pt>
                <c:pt idx="357">
                  <c:v>8.454545454545455</c:v>
                </c:pt>
                <c:pt idx="358">
                  <c:v>7.2727272727272725</c:v>
                </c:pt>
                <c:pt idx="359">
                  <c:v>4.166666666666667</c:v>
                </c:pt>
                <c:pt idx="360">
                  <c:v>5.628571428571429</c:v>
                </c:pt>
                <c:pt idx="361">
                  <c:v>5.6511627906976747</c:v>
                </c:pt>
                <c:pt idx="362">
                  <c:v>6.7368421052631575</c:v>
                </c:pt>
                <c:pt idx="363">
                  <c:v>7.3351648351648349</c:v>
                </c:pt>
                <c:pt idx="364">
                  <c:v>7.5555555555555554</c:v>
                </c:pt>
                <c:pt idx="365">
                  <c:v>7.5555555555555554</c:v>
                </c:pt>
                <c:pt idx="366">
                  <c:v>6.6713881019830028</c:v>
                </c:pt>
                <c:pt idx="367">
                  <c:v>7.1111111111111107</c:v>
                </c:pt>
                <c:pt idx="368">
                  <c:v>7.7307692307692308</c:v>
                </c:pt>
                <c:pt idx="369">
                  <c:v>8.1999999999999993</c:v>
                </c:pt>
                <c:pt idx="370">
                  <c:v>5</c:v>
                </c:pt>
                <c:pt idx="371">
                  <c:v>6.3103448275862073</c:v>
                </c:pt>
                <c:pt idx="372">
                  <c:v>6.0769230769230766</c:v>
                </c:pt>
                <c:pt idx="373">
                  <c:v>6.9807692307692308</c:v>
                </c:pt>
                <c:pt idx="374">
                  <c:v>7.7254901960784315</c:v>
                </c:pt>
                <c:pt idx="375">
                  <c:v>7.5909090909090908</c:v>
                </c:pt>
                <c:pt idx="376">
                  <c:v>6.1052631578947372</c:v>
                </c:pt>
                <c:pt idx="377">
                  <c:v>6.3703703703703702</c:v>
                </c:pt>
                <c:pt idx="378">
                  <c:v>7.1333333333333337</c:v>
                </c:pt>
                <c:pt idx="379">
                  <c:v>7.5357142857142856</c:v>
                </c:pt>
                <c:pt idx="380">
                  <c:v>8.2176165803108816</c:v>
                </c:pt>
                <c:pt idx="381">
                  <c:v>7.5</c:v>
                </c:pt>
                <c:pt idx="382">
                  <c:v>7.2790697674418601</c:v>
                </c:pt>
                <c:pt idx="383">
                  <c:v>7.4</c:v>
                </c:pt>
                <c:pt idx="384">
                  <c:v>9</c:v>
                </c:pt>
                <c:pt idx="385">
                  <c:v>8.7142857142857135</c:v>
                </c:pt>
                <c:pt idx="386">
                  <c:v>9</c:v>
                </c:pt>
                <c:pt idx="387">
                  <c:v>6.2564102564102564</c:v>
                </c:pt>
                <c:pt idx="388">
                  <c:v>7.5921052631578947</c:v>
                </c:pt>
                <c:pt idx="389">
                  <c:v>6.5</c:v>
                </c:pt>
                <c:pt idx="390">
                  <c:v>6.3666666666666663</c:v>
                </c:pt>
                <c:pt idx="391">
                  <c:v>5.6779661016949152</c:v>
                </c:pt>
                <c:pt idx="392">
                  <c:v>6.3666666666666663</c:v>
                </c:pt>
                <c:pt idx="393">
                  <c:v>8.2083333333333339</c:v>
                </c:pt>
                <c:pt idx="394">
                  <c:v>7.3448275862068968</c:v>
                </c:pt>
                <c:pt idx="395">
                  <c:v>7.916666666666667</c:v>
                </c:pt>
                <c:pt idx="396">
                  <c:v>7.2088607594936711</c:v>
                </c:pt>
                <c:pt idx="397">
                  <c:v>8.6</c:v>
                </c:pt>
                <c:pt idx="398">
                  <c:v>6.5454545454545459</c:v>
                </c:pt>
                <c:pt idx="399">
                  <c:v>6.9230769230769234</c:v>
                </c:pt>
                <c:pt idx="400">
                  <c:v>8</c:v>
                </c:pt>
                <c:pt idx="401">
                  <c:v>6.871428571428571</c:v>
                </c:pt>
                <c:pt idx="402">
                  <c:v>5.7619047619047619</c:v>
                </c:pt>
                <c:pt idx="403">
                  <c:v>7.0487804878048781</c:v>
                </c:pt>
                <c:pt idx="404">
                  <c:v>7.4124999999999996</c:v>
                </c:pt>
                <c:pt idx="405">
                  <c:v>7.3660130718954244</c:v>
                </c:pt>
                <c:pt idx="406">
                  <c:v>7.7391304347826084</c:v>
                </c:pt>
                <c:pt idx="407">
                  <c:v>7.2857142857142856</c:v>
                </c:pt>
                <c:pt idx="408">
                  <c:v>3.5714285714285716</c:v>
                </c:pt>
                <c:pt idx="409">
                  <c:v>8.1</c:v>
                </c:pt>
                <c:pt idx="410">
                  <c:v>8.625</c:v>
                </c:pt>
                <c:pt idx="411">
                  <c:v>7.9142857142857146</c:v>
                </c:pt>
                <c:pt idx="412">
                  <c:v>6.0666666666666664</c:v>
                </c:pt>
                <c:pt idx="413">
                  <c:v>5.25</c:v>
                </c:pt>
                <c:pt idx="414">
                  <c:v>7.5294117647058822</c:v>
                </c:pt>
                <c:pt idx="415">
                  <c:v>7.6923076923076925</c:v>
                </c:pt>
                <c:pt idx="416">
                  <c:v>7.5853658536585362</c:v>
                </c:pt>
                <c:pt idx="417">
                  <c:v>6.4</c:v>
                </c:pt>
                <c:pt idx="418">
                  <c:v>6.9375</c:v>
                </c:pt>
                <c:pt idx="419">
                  <c:v>7.3571428571428568</c:v>
                </c:pt>
                <c:pt idx="420">
                  <c:v>7.6</c:v>
                </c:pt>
                <c:pt idx="421">
                  <c:v>7.3103448275862073</c:v>
                </c:pt>
                <c:pt idx="422">
                  <c:v>7.9107142857142856</c:v>
                </c:pt>
                <c:pt idx="423">
                  <c:v>8.9499999999999993</c:v>
                </c:pt>
                <c:pt idx="424">
                  <c:v>7</c:v>
                </c:pt>
                <c:pt idx="425">
                  <c:v>7.0285714285714285</c:v>
                </c:pt>
                <c:pt idx="426">
                  <c:v>8.1260162601626025</c:v>
                </c:pt>
                <c:pt idx="427">
                  <c:v>6.1162790697674421</c:v>
                </c:pt>
                <c:pt idx="428">
                  <c:v>6.2835820895522385</c:v>
                </c:pt>
                <c:pt idx="429">
                  <c:v>6.5</c:v>
                </c:pt>
                <c:pt idx="430">
                  <c:v>8.1343283582089558</c:v>
                </c:pt>
                <c:pt idx="431">
                  <c:v>7.4237288135593218</c:v>
                </c:pt>
                <c:pt idx="432">
                  <c:v>8</c:v>
                </c:pt>
                <c:pt idx="433">
                  <c:v>7.882352941176471</c:v>
                </c:pt>
                <c:pt idx="434">
                  <c:v>6.4545454545454541</c:v>
                </c:pt>
                <c:pt idx="435">
                  <c:v>6.8666666666666663</c:v>
                </c:pt>
                <c:pt idx="436">
                  <c:v>8.117647058823529</c:v>
                </c:pt>
                <c:pt idx="437">
                  <c:v>6.8030303030303028</c:v>
                </c:pt>
                <c:pt idx="438">
                  <c:v>8.515625</c:v>
                </c:pt>
                <c:pt idx="439">
                  <c:v>5.9736842105263159</c:v>
                </c:pt>
                <c:pt idx="440">
                  <c:v>7.25</c:v>
                </c:pt>
                <c:pt idx="441">
                  <c:v>6.537383177570093</c:v>
                </c:pt>
                <c:pt idx="442">
                  <c:v>7.6338028169014081</c:v>
                </c:pt>
                <c:pt idx="443">
                  <c:v>7</c:v>
                </c:pt>
                <c:pt idx="444">
                  <c:v>6.4615384615384617</c:v>
                </c:pt>
                <c:pt idx="445">
                  <c:v>6.7</c:v>
                </c:pt>
                <c:pt idx="446">
                  <c:v>6.52</c:v>
                </c:pt>
                <c:pt idx="447">
                  <c:v>6.4375</c:v>
                </c:pt>
                <c:pt idx="448">
                  <c:v>6.5666666666666664</c:v>
                </c:pt>
                <c:pt idx="449">
                  <c:v>8.1162790697674421</c:v>
                </c:pt>
                <c:pt idx="450">
                  <c:v>6.75</c:v>
                </c:pt>
                <c:pt idx="451">
                  <c:v>8.5189873417721511</c:v>
                </c:pt>
                <c:pt idx="452">
                  <c:v>8.3636363636363633</c:v>
                </c:pt>
                <c:pt idx="453">
                  <c:v>6.5217391304347823</c:v>
                </c:pt>
                <c:pt idx="454">
                  <c:v>6.9393939393939394</c:v>
                </c:pt>
                <c:pt idx="455">
                  <c:v>7.083333333333333</c:v>
                </c:pt>
                <c:pt idx="456">
                  <c:v>6.9230769230769234</c:v>
                </c:pt>
                <c:pt idx="457">
                  <c:v>7.4545454545454541</c:v>
                </c:pt>
                <c:pt idx="458">
                  <c:v>6</c:v>
                </c:pt>
                <c:pt idx="459">
                  <c:v>7.0851063829787231</c:v>
                </c:pt>
                <c:pt idx="460">
                  <c:v>7.9047619047619051</c:v>
                </c:pt>
                <c:pt idx="461">
                  <c:v>7</c:v>
                </c:pt>
                <c:pt idx="462">
                  <c:v>7.333333333333333</c:v>
                </c:pt>
                <c:pt idx="463">
                  <c:v>8.625</c:v>
                </c:pt>
                <c:pt idx="464">
                  <c:v>7.2222222222222223</c:v>
                </c:pt>
                <c:pt idx="465">
                  <c:v>8</c:v>
                </c:pt>
                <c:pt idx="466">
                  <c:v>7.9</c:v>
                </c:pt>
                <c:pt idx="467">
                  <c:v>5.6</c:v>
                </c:pt>
                <c:pt idx="468">
                  <c:v>8.3333333333333339</c:v>
                </c:pt>
                <c:pt idx="469">
                  <c:v>6.333333333333333</c:v>
                </c:pt>
                <c:pt idx="470">
                  <c:v>6.8888888888888893</c:v>
                </c:pt>
                <c:pt idx="471">
                  <c:v>4.8571428571428568</c:v>
                </c:pt>
                <c:pt idx="472">
                  <c:v>6.5172413793103452</c:v>
                </c:pt>
                <c:pt idx="473">
                  <c:v>8.5806451612903221</c:v>
                </c:pt>
                <c:pt idx="474">
                  <c:v>6.1111111111111107</c:v>
                </c:pt>
                <c:pt idx="475">
                  <c:v>8.8000000000000007</c:v>
                </c:pt>
                <c:pt idx="476">
                  <c:v>8.1666666666666661</c:v>
                </c:pt>
                <c:pt idx="477">
                  <c:v>5.8695652173913047</c:v>
                </c:pt>
                <c:pt idx="478">
                  <c:v>6.1875</c:v>
                </c:pt>
                <c:pt idx="479">
                  <c:v>8.35</c:v>
                </c:pt>
                <c:pt idx="480">
                  <c:v>5.7619047619047619</c:v>
                </c:pt>
                <c:pt idx="481">
                  <c:v>7.290322580645161</c:v>
                </c:pt>
                <c:pt idx="482">
                  <c:v>4.8372093023255811</c:v>
                </c:pt>
                <c:pt idx="483">
                  <c:v>6</c:v>
                </c:pt>
                <c:pt idx="484">
                  <c:v>8.25</c:v>
                </c:pt>
                <c:pt idx="485">
                  <c:v>6.4</c:v>
                </c:pt>
                <c:pt idx="486">
                  <c:v>6.1860465116279073</c:v>
                </c:pt>
                <c:pt idx="487">
                  <c:v>6</c:v>
                </c:pt>
                <c:pt idx="488">
                  <c:v>6.333333333333333</c:v>
                </c:pt>
                <c:pt idx="489">
                  <c:v>7.4761904761904763</c:v>
                </c:pt>
                <c:pt idx="490">
                  <c:v>7.7428571428571429</c:v>
                </c:pt>
                <c:pt idx="491">
                  <c:v>7.166666666666667</c:v>
                </c:pt>
                <c:pt idx="492">
                  <c:v>6.8095238095238093</c:v>
                </c:pt>
                <c:pt idx="493">
                  <c:v>6.8571428571428568</c:v>
                </c:pt>
                <c:pt idx="494">
                  <c:v>7.3076923076923075</c:v>
                </c:pt>
                <c:pt idx="495">
                  <c:v>8.1944444444444446</c:v>
                </c:pt>
                <c:pt idx="496">
                  <c:v>7.1739130434782608</c:v>
                </c:pt>
                <c:pt idx="497">
                  <c:v>7.8947368421052628</c:v>
                </c:pt>
                <c:pt idx="498">
                  <c:v>7.290322580645161</c:v>
                </c:pt>
                <c:pt idx="499">
                  <c:v>7.0793650793650791</c:v>
                </c:pt>
                <c:pt idx="500">
                  <c:v>8.375</c:v>
                </c:pt>
                <c:pt idx="501">
                  <c:v>7</c:v>
                </c:pt>
                <c:pt idx="502">
                  <c:v>8.208791208791208</c:v>
                </c:pt>
                <c:pt idx="503">
                  <c:v>6.7872340425531918</c:v>
                </c:pt>
                <c:pt idx="504">
                  <c:v>8.375</c:v>
                </c:pt>
                <c:pt idx="505">
                  <c:v>5.8181818181818183</c:v>
                </c:pt>
                <c:pt idx="506">
                  <c:v>7.404040404040404</c:v>
                </c:pt>
                <c:pt idx="507">
                  <c:v>7.8571428571428568</c:v>
                </c:pt>
                <c:pt idx="508">
                  <c:v>7.1914893617021276</c:v>
                </c:pt>
                <c:pt idx="509">
                  <c:v>5.384615384615385</c:v>
                </c:pt>
                <c:pt idx="510">
                  <c:v>7.1212121212121211</c:v>
                </c:pt>
                <c:pt idx="511">
                  <c:v>6.85</c:v>
                </c:pt>
                <c:pt idx="512">
                  <c:v>8.7619047619047628</c:v>
                </c:pt>
                <c:pt idx="513">
                  <c:v>8.8611111111111107</c:v>
                </c:pt>
                <c:pt idx="514">
                  <c:v>8.5</c:v>
                </c:pt>
                <c:pt idx="515">
                  <c:v>8</c:v>
                </c:pt>
                <c:pt idx="516">
                  <c:v>7.4</c:v>
                </c:pt>
                <c:pt idx="517">
                  <c:v>7.9285714285714288</c:v>
                </c:pt>
                <c:pt idx="518">
                  <c:v>8.3333333333333339</c:v>
                </c:pt>
                <c:pt idx="519">
                  <c:v>8.0172413793103452</c:v>
                </c:pt>
                <c:pt idx="520">
                  <c:v>4.9473684210526319</c:v>
                </c:pt>
                <c:pt idx="521">
                  <c:v>7.9</c:v>
                </c:pt>
                <c:pt idx="522">
                  <c:v>7.6585365853658534</c:v>
                </c:pt>
                <c:pt idx="523">
                  <c:v>7.4074074074074074</c:v>
                </c:pt>
                <c:pt idx="524">
                  <c:v>6.56</c:v>
                </c:pt>
                <c:pt idx="525">
                  <c:v>7.2264150943396226</c:v>
                </c:pt>
                <c:pt idx="526">
                  <c:v>7.666666666666667</c:v>
                </c:pt>
                <c:pt idx="527">
                  <c:v>8.045454545454545</c:v>
                </c:pt>
                <c:pt idx="528">
                  <c:v>6.7391304347826084</c:v>
                </c:pt>
                <c:pt idx="529">
                  <c:v>7.0869565217391308</c:v>
                </c:pt>
                <c:pt idx="530">
                  <c:v>7.9176829268292686</c:v>
                </c:pt>
                <c:pt idx="531">
                  <c:v>5.833333333333333</c:v>
                </c:pt>
                <c:pt idx="532">
                  <c:v>9</c:v>
                </c:pt>
                <c:pt idx="533">
                  <c:v>6.5294117647058822</c:v>
                </c:pt>
                <c:pt idx="534">
                  <c:v>7.4838709677419351</c:v>
                </c:pt>
                <c:pt idx="535">
                  <c:v>6.40625</c:v>
                </c:pt>
                <c:pt idx="536">
                  <c:v>7.0909090909090908</c:v>
                </c:pt>
                <c:pt idx="537">
                  <c:v>7.4285714285714288</c:v>
                </c:pt>
                <c:pt idx="538">
                  <c:v>8.4090909090909083</c:v>
                </c:pt>
                <c:pt idx="539">
                  <c:v>7.7027027027027026</c:v>
                </c:pt>
                <c:pt idx="540">
                  <c:v>7.4347826086956523</c:v>
                </c:pt>
                <c:pt idx="541">
                  <c:v>7.7619047619047619</c:v>
                </c:pt>
                <c:pt idx="542">
                  <c:v>7.129032258064516</c:v>
                </c:pt>
                <c:pt idx="543">
                  <c:v>8.7708333333333339</c:v>
                </c:pt>
                <c:pt idx="544">
                  <c:v>8.0370370370370363</c:v>
                </c:pt>
                <c:pt idx="545">
                  <c:v>7.3809523809523814</c:v>
                </c:pt>
                <c:pt idx="546">
                  <c:v>7.5454545454545459</c:v>
                </c:pt>
                <c:pt idx="547">
                  <c:v>7.2</c:v>
                </c:pt>
                <c:pt idx="548">
                  <c:v>7.2113821138211378</c:v>
                </c:pt>
                <c:pt idx="549">
                  <c:v>6.6923076923076925</c:v>
                </c:pt>
                <c:pt idx="550">
                  <c:v>8.5</c:v>
                </c:pt>
                <c:pt idx="551">
                  <c:v>6.5</c:v>
                </c:pt>
                <c:pt idx="552">
                  <c:v>7.3461538461538458</c:v>
                </c:pt>
                <c:pt idx="553">
                  <c:v>6.5217391304347823</c:v>
                </c:pt>
                <c:pt idx="554">
                  <c:v>6.2727272727272725</c:v>
                </c:pt>
                <c:pt idx="555">
                  <c:v>6.2307692307692308</c:v>
                </c:pt>
                <c:pt idx="556">
                  <c:v>7.55</c:v>
                </c:pt>
                <c:pt idx="557">
                  <c:v>7.125</c:v>
                </c:pt>
                <c:pt idx="558">
                  <c:v>7.6842105263157894</c:v>
                </c:pt>
                <c:pt idx="559">
                  <c:v>6.8837209302325579</c:v>
                </c:pt>
                <c:pt idx="560">
                  <c:v>6.4468085106382977</c:v>
                </c:pt>
                <c:pt idx="561">
                  <c:v>6.6615384615384619</c:v>
                </c:pt>
                <c:pt idx="562">
                  <c:v>8.5277777777777786</c:v>
                </c:pt>
                <c:pt idx="563">
                  <c:v>7.7142857142857144</c:v>
                </c:pt>
                <c:pt idx="564">
                  <c:v>6.8</c:v>
                </c:pt>
                <c:pt idx="565">
                  <c:v>6.7857142857142856</c:v>
                </c:pt>
                <c:pt idx="566">
                  <c:v>5.2</c:v>
                </c:pt>
                <c:pt idx="567">
                  <c:v>7.7948717948717947</c:v>
                </c:pt>
                <c:pt idx="568">
                  <c:v>7.2941176470588234</c:v>
                </c:pt>
                <c:pt idx="569">
                  <c:v>7.333333333333333</c:v>
                </c:pt>
                <c:pt idx="570">
                  <c:v>6.4146341463414638</c:v>
                </c:pt>
                <c:pt idx="571">
                  <c:v>6.85</c:v>
                </c:pt>
                <c:pt idx="572">
                  <c:v>4.3076923076923075</c:v>
                </c:pt>
                <c:pt idx="573">
                  <c:v>6.1052631578947372</c:v>
                </c:pt>
                <c:pt idx="574">
                  <c:v>8</c:v>
                </c:pt>
                <c:pt idx="575">
                  <c:v>6.6111111111111107</c:v>
                </c:pt>
                <c:pt idx="576">
                  <c:v>8.5</c:v>
                </c:pt>
                <c:pt idx="577">
                  <c:v>7.8474576271186445</c:v>
                </c:pt>
                <c:pt idx="578">
                  <c:v>7.7272727272727275</c:v>
                </c:pt>
                <c:pt idx="579">
                  <c:v>7.1904761904761907</c:v>
                </c:pt>
                <c:pt idx="580">
                  <c:v>7.3431372549019605</c:v>
                </c:pt>
                <c:pt idx="581">
                  <c:v>6.9444444444444446</c:v>
                </c:pt>
                <c:pt idx="582">
                  <c:v>7.2352941176470589</c:v>
                </c:pt>
                <c:pt idx="583">
                  <c:v>8.0714285714285712</c:v>
                </c:pt>
                <c:pt idx="584">
                  <c:v>9</c:v>
                </c:pt>
                <c:pt idx="585">
                  <c:v>7.4747474747474749</c:v>
                </c:pt>
                <c:pt idx="586">
                  <c:v>7.375</c:v>
                </c:pt>
                <c:pt idx="587">
                  <c:v>8.2068965517241388</c:v>
                </c:pt>
                <c:pt idx="588">
                  <c:v>7.4285714285714288</c:v>
                </c:pt>
                <c:pt idx="589">
                  <c:v>7.875</c:v>
                </c:pt>
                <c:pt idx="590">
                  <c:v>6.7435897435897436</c:v>
                </c:pt>
                <c:pt idx="591">
                  <c:v>8.0500000000000007</c:v>
                </c:pt>
                <c:pt idx="592">
                  <c:v>6.8942307692307692</c:v>
                </c:pt>
                <c:pt idx="593">
                  <c:v>8</c:v>
                </c:pt>
                <c:pt idx="594">
                  <c:v>6.859154929577465</c:v>
                </c:pt>
                <c:pt idx="595">
                  <c:v>5.833333333333333</c:v>
                </c:pt>
                <c:pt idx="596">
                  <c:v>7.9148936170212769</c:v>
                </c:pt>
                <c:pt idx="597">
                  <c:v>7.6428571428571432</c:v>
                </c:pt>
                <c:pt idx="598">
                  <c:v>7.3272727272727272</c:v>
                </c:pt>
                <c:pt idx="599">
                  <c:v>7.9230769230769234</c:v>
                </c:pt>
                <c:pt idx="600">
                  <c:v>7.9094827586206895</c:v>
                </c:pt>
                <c:pt idx="601">
                  <c:v>7.3611111111111107</c:v>
                </c:pt>
                <c:pt idx="602">
                  <c:v>7.1230769230769226</c:v>
                </c:pt>
                <c:pt idx="603">
                  <c:v>7.416666666666667</c:v>
                </c:pt>
                <c:pt idx="604">
                  <c:v>6</c:v>
                </c:pt>
                <c:pt idx="605">
                  <c:v>9.1111111111111107</c:v>
                </c:pt>
                <c:pt idx="606">
                  <c:v>8</c:v>
                </c:pt>
                <c:pt idx="607">
                  <c:v>7.4920634920634921</c:v>
                </c:pt>
                <c:pt idx="608">
                  <c:v>7.9130434782608692</c:v>
                </c:pt>
                <c:pt idx="609">
                  <c:v>5.7044025157232703</c:v>
                </c:pt>
                <c:pt idx="610">
                  <c:v>6.8658536585365857</c:v>
                </c:pt>
                <c:pt idx="611">
                  <c:v>8.5</c:v>
                </c:pt>
                <c:pt idx="612">
                  <c:v>7.7272727272727275</c:v>
                </c:pt>
                <c:pt idx="613">
                  <c:v>8</c:v>
                </c:pt>
                <c:pt idx="614">
                  <c:v>6.2222222222222223</c:v>
                </c:pt>
                <c:pt idx="615">
                  <c:v>7.5250000000000004</c:v>
                </c:pt>
                <c:pt idx="616">
                  <c:v>8.8571428571428577</c:v>
                </c:pt>
                <c:pt idx="617">
                  <c:v>7.5</c:v>
                </c:pt>
                <c:pt idx="618">
                  <c:v>7.5925925925925926</c:v>
                </c:pt>
                <c:pt idx="619">
                  <c:v>7.833333333333333</c:v>
                </c:pt>
                <c:pt idx="620">
                  <c:v>7.3425925925925926</c:v>
                </c:pt>
                <c:pt idx="621">
                  <c:v>7.59375</c:v>
                </c:pt>
                <c:pt idx="622">
                  <c:v>8.2142857142857135</c:v>
                </c:pt>
                <c:pt idx="623">
                  <c:v>9.0714285714285712</c:v>
                </c:pt>
                <c:pt idx="624">
                  <c:v>9.2631578947368425</c:v>
                </c:pt>
                <c:pt idx="625">
                  <c:v>8.2222222222222214</c:v>
                </c:pt>
                <c:pt idx="626">
                  <c:v>6.9</c:v>
                </c:pt>
                <c:pt idx="627">
                  <c:v>7.4285714285714288</c:v>
                </c:pt>
                <c:pt idx="628">
                  <c:v>8.1764705882352935</c:v>
                </c:pt>
                <c:pt idx="629">
                  <c:v>7.4464285714285712</c:v>
                </c:pt>
                <c:pt idx="630">
                  <c:v>6.666666666666667</c:v>
                </c:pt>
                <c:pt idx="631">
                  <c:v>7.1428571428571432</c:v>
                </c:pt>
                <c:pt idx="632">
                  <c:v>7.5625</c:v>
                </c:pt>
                <c:pt idx="633">
                  <c:v>6.15625</c:v>
                </c:pt>
                <c:pt idx="634">
                  <c:v>5.75</c:v>
                </c:pt>
                <c:pt idx="635">
                  <c:v>5.2727272727272725</c:v>
                </c:pt>
                <c:pt idx="636">
                  <c:v>7.416666666666667</c:v>
                </c:pt>
                <c:pt idx="637">
                  <c:v>8.3529411764705888</c:v>
                </c:pt>
                <c:pt idx="638">
                  <c:v>7.8163265306122449</c:v>
                </c:pt>
                <c:pt idx="639">
                  <c:v>7.916666666666667</c:v>
                </c:pt>
                <c:pt idx="640">
                  <c:v>6.774193548387097</c:v>
                </c:pt>
                <c:pt idx="641">
                  <c:v>7.416666666666667</c:v>
                </c:pt>
                <c:pt idx="642">
                  <c:v>7.3076923076923075</c:v>
                </c:pt>
                <c:pt idx="643">
                  <c:v>7.8275862068965516</c:v>
                </c:pt>
                <c:pt idx="644">
                  <c:v>6.6923076923076925</c:v>
                </c:pt>
                <c:pt idx="645">
                  <c:v>8.5555555555555554</c:v>
                </c:pt>
                <c:pt idx="646">
                  <c:v>7.04</c:v>
                </c:pt>
                <c:pt idx="647">
                  <c:v>7.2727272727272725</c:v>
                </c:pt>
                <c:pt idx="648">
                  <c:v>8.5</c:v>
                </c:pt>
                <c:pt idx="649">
                  <c:v>8.5294117647058822</c:v>
                </c:pt>
                <c:pt idx="650">
                  <c:v>6.7676767676767673</c:v>
                </c:pt>
                <c:pt idx="651">
                  <c:v>8.1041666666666661</c:v>
                </c:pt>
              </c:numCache>
            </c:numRef>
          </c:xVal>
          <c:yVal>
            <c:numRef>
              <c:f>Needs!$C$2:$C$653</c:f>
              <c:numCache>
                <c:formatCode>0.0</c:formatCode>
                <c:ptCount val="652"/>
                <c:pt idx="0">
                  <c:v>7.4814814814814818</c:v>
                </c:pt>
                <c:pt idx="1">
                  <c:v>7.0952380952380949</c:v>
                </c:pt>
                <c:pt idx="2">
                  <c:v>6.233009708737864</c:v>
                </c:pt>
                <c:pt idx="3">
                  <c:v>7.0370370370370372</c:v>
                </c:pt>
                <c:pt idx="4">
                  <c:v>7.3636363636363633</c:v>
                </c:pt>
                <c:pt idx="5">
                  <c:v>6.4953703703703702</c:v>
                </c:pt>
                <c:pt idx="6">
                  <c:v>7.3589743589743586</c:v>
                </c:pt>
                <c:pt idx="7">
                  <c:v>7.1052631578947372</c:v>
                </c:pt>
                <c:pt idx="8">
                  <c:v>7.7142857142857144</c:v>
                </c:pt>
                <c:pt idx="9">
                  <c:v>6.4545454545454541</c:v>
                </c:pt>
                <c:pt idx="10">
                  <c:v>6.7</c:v>
                </c:pt>
                <c:pt idx="11">
                  <c:v>8.6785714285714288</c:v>
                </c:pt>
                <c:pt idx="12">
                  <c:v>7.971830985915493</c:v>
                </c:pt>
                <c:pt idx="13">
                  <c:v>7.0980392156862742</c:v>
                </c:pt>
                <c:pt idx="14">
                  <c:v>7.9395973154362416</c:v>
                </c:pt>
                <c:pt idx="15">
                  <c:v>6.9318181818181817</c:v>
                </c:pt>
                <c:pt idx="16">
                  <c:v>8.2318840579710137</c:v>
                </c:pt>
                <c:pt idx="17">
                  <c:v>6.7647058823529411</c:v>
                </c:pt>
                <c:pt idx="18">
                  <c:v>7.666666666666667</c:v>
                </c:pt>
                <c:pt idx="19">
                  <c:v>8.5</c:v>
                </c:pt>
                <c:pt idx="20">
                  <c:v>7.5555555555555554</c:v>
                </c:pt>
                <c:pt idx="21">
                  <c:v>7.25</c:v>
                </c:pt>
                <c:pt idx="22">
                  <c:v>7.1322314049586772</c:v>
                </c:pt>
                <c:pt idx="23">
                  <c:v>5.75</c:v>
                </c:pt>
                <c:pt idx="24">
                  <c:v>7.7483870967741932</c:v>
                </c:pt>
                <c:pt idx="25">
                  <c:v>5.9375</c:v>
                </c:pt>
                <c:pt idx="26">
                  <c:v>6.6956521739130439</c:v>
                </c:pt>
                <c:pt idx="27">
                  <c:v>7.2115384615384617</c:v>
                </c:pt>
                <c:pt idx="28">
                  <c:v>7.6348314606741576</c:v>
                </c:pt>
                <c:pt idx="29">
                  <c:v>8.25</c:v>
                </c:pt>
                <c:pt idx="30">
                  <c:v>7.2105263157894735</c:v>
                </c:pt>
                <c:pt idx="31">
                  <c:v>7.2173913043478262</c:v>
                </c:pt>
                <c:pt idx="32">
                  <c:v>7.0458715596330279</c:v>
                </c:pt>
                <c:pt idx="33">
                  <c:v>6.5945945945945947</c:v>
                </c:pt>
                <c:pt idx="34">
                  <c:v>7.7659574468085104</c:v>
                </c:pt>
                <c:pt idx="35">
                  <c:v>6.7647058823529411</c:v>
                </c:pt>
                <c:pt idx="36">
                  <c:v>5.4222222222222225</c:v>
                </c:pt>
                <c:pt idx="37">
                  <c:v>8.46875</c:v>
                </c:pt>
                <c:pt idx="38">
                  <c:v>8.0572687224669597</c:v>
                </c:pt>
                <c:pt idx="39">
                  <c:v>5.8571428571428568</c:v>
                </c:pt>
                <c:pt idx="40">
                  <c:v>4.9000000000000004</c:v>
                </c:pt>
                <c:pt idx="41">
                  <c:v>8.4772727272727266</c:v>
                </c:pt>
                <c:pt idx="42">
                  <c:v>6.1063829787234045</c:v>
                </c:pt>
                <c:pt idx="43">
                  <c:v>8.257142857142858</c:v>
                </c:pt>
                <c:pt idx="44">
                  <c:v>8.09375</c:v>
                </c:pt>
                <c:pt idx="45">
                  <c:v>8.0902366863905328</c:v>
                </c:pt>
                <c:pt idx="46">
                  <c:v>6.6923076923076925</c:v>
                </c:pt>
                <c:pt idx="47">
                  <c:v>7.3888888888888893</c:v>
                </c:pt>
                <c:pt idx="48">
                  <c:v>7.75</c:v>
                </c:pt>
                <c:pt idx="49">
                  <c:v>7.615384615384615</c:v>
                </c:pt>
                <c:pt idx="50">
                  <c:v>7.3900709219858154</c:v>
                </c:pt>
                <c:pt idx="51">
                  <c:v>7.2352941176470589</c:v>
                </c:pt>
                <c:pt idx="52">
                  <c:v>8.75</c:v>
                </c:pt>
                <c:pt idx="53">
                  <c:v>7.2765957446808507</c:v>
                </c:pt>
                <c:pt idx="54">
                  <c:v>6.9142857142857146</c:v>
                </c:pt>
                <c:pt idx="55">
                  <c:v>5.6507936507936511</c:v>
                </c:pt>
                <c:pt idx="56">
                  <c:v>7.8888888888888893</c:v>
                </c:pt>
                <c:pt idx="57">
                  <c:v>7.234375</c:v>
                </c:pt>
                <c:pt idx="58">
                  <c:v>6.6923076923076925</c:v>
                </c:pt>
                <c:pt idx="59">
                  <c:v>7.5714285714285712</c:v>
                </c:pt>
                <c:pt idx="60">
                  <c:v>7.5523809523809522</c:v>
                </c:pt>
                <c:pt idx="61">
                  <c:v>7.940552016985138</c:v>
                </c:pt>
                <c:pt idx="62">
                  <c:v>4.666666666666667</c:v>
                </c:pt>
                <c:pt idx="63">
                  <c:v>7.9802955665024626</c:v>
                </c:pt>
                <c:pt idx="64">
                  <c:v>8.8461538461538467</c:v>
                </c:pt>
                <c:pt idx="65">
                  <c:v>8.59375</c:v>
                </c:pt>
                <c:pt idx="66">
                  <c:v>7.5285714285714285</c:v>
                </c:pt>
                <c:pt idx="67">
                  <c:v>7.46875</c:v>
                </c:pt>
                <c:pt idx="68">
                  <c:v>7.1144578313253009</c:v>
                </c:pt>
                <c:pt idx="69">
                  <c:v>6.8571428571428568</c:v>
                </c:pt>
                <c:pt idx="70">
                  <c:v>6.4545454545454541</c:v>
                </c:pt>
                <c:pt idx="71">
                  <c:v>5.9823008849557526</c:v>
                </c:pt>
                <c:pt idx="72">
                  <c:v>6.3142857142857141</c:v>
                </c:pt>
                <c:pt idx="73">
                  <c:v>7.5882352941176467</c:v>
                </c:pt>
                <c:pt idx="74">
                  <c:v>6.6578947368421053</c:v>
                </c:pt>
                <c:pt idx="75">
                  <c:v>8.1742424242424239</c:v>
                </c:pt>
                <c:pt idx="76">
                  <c:v>6.8990825688073398</c:v>
                </c:pt>
                <c:pt idx="77">
                  <c:v>7.2413793103448274</c:v>
                </c:pt>
                <c:pt idx="78">
                  <c:v>6.3529411764705879</c:v>
                </c:pt>
                <c:pt idx="79">
                  <c:v>8.0169491525423737</c:v>
                </c:pt>
                <c:pt idx="80">
                  <c:v>6.9736842105263159</c:v>
                </c:pt>
                <c:pt idx="81">
                  <c:v>8.35</c:v>
                </c:pt>
                <c:pt idx="82">
                  <c:v>7.3555555555555552</c:v>
                </c:pt>
                <c:pt idx="83">
                  <c:v>7.7535545023696679</c:v>
                </c:pt>
                <c:pt idx="84">
                  <c:v>6.8888888888888893</c:v>
                </c:pt>
                <c:pt idx="85">
                  <c:v>5.8787878787878789</c:v>
                </c:pt>
                <c:pt idx="86">
                  <c:v>9.1</c:v>
                </c:pt>
                <c:pt idx="87">
                  <c:v>7.7285714285714286</c:v>
                </c:pt>
                <c:pt idx="88">
                  <c:v>7.086021505376344</c:v>
                </c:pt>
                <c:pt idx="89">
                  <c:v>7.7037037037037033</c:v>
                </c:pt>
                <c:pt idx="90">
                  <c:v>8.526315789473685</c:v>
                </c:pt>
                <c:pt idx="91">
                  <c:v>7.1190476190476186</c:v>
                </c:pt>
                <c:pt idx="92">
                  <c:v>4.0256410256410255</c:v>
                </c:pt>
                <c:pt idx="93">
                  <c:v>7.3684210526315788</c:v>
                </c:pt>
                <c:pt idx="94">
                  <c:v>6.8584905660377355</c:v>
                </c:pt>
                <c:pt idx="95">
                  <c:v>7.2941176470588234</c:v>
                </c:pt>
                <c:pt idx="96">
                  <c:v>7</c:v>
                </c:pt>
                <c:pt idx="97">
                  <c:v>7.7368421052631575</c:v>
                </c:pt>
                <c:pt idx="98">
                  <c:v>6.0270270270270272</c:v>
                </c:pt>
                <c:pt idx="99">
                  <c:v>8.5</c:v>
                </c:pt>
                <c:pt idx="100">
                  <c:v>7.666666666666667</c:v>
                </c:pt>
                <c:pt idx="101">
                  <c:v>5.8076923076923075</c:v>
                </c:pt>
                <c:pt idx="102">
                  <c:v>7.8405797101449277</c:v>
                </c:pt>
                <c:pt idx="103">
                  <c:v>7.0176991150442474</c:v>
                </c:pt>
                <c:pt idx="104">
                  <c:v>7.1714285714285717</c:v>
                </c:pt>
                <c:pt idx="105">
                  <c:v>6.6086956521739131</c:v>
                </c:pt>
                <c:pt idx="106">
                  <c:v>7.1951219512195124</c:v>
                </c:pt>
                <c:pt idx="107">
                  <c:v>6</c:v>
                </c:pt>
                <c:pt idx="108">
                  <c:v>8.3428571428571434</c:v>
                </c:pt>
                <c:pt idx="109">
                  <c:v>9.6666666666666661</c:v>
                </c:pt>
                <c:pt idx="110">
                  <c:v>4.756756756756757</c:v>
                </c:pt>
                <c:pt idx="111">
                  <c:v>7.1417322834645667</c:v>
                </c:pt>
                <c:pt idx="112">
                  <c:v>7.384615384615385</c:v>
                </c:pt>
                <c:pt idx="113">
                  <c:v>6.8971962616822431</c:v>
                </c:pt>
                <c:pt idx="114">
                  <c:v>8.0487804878048781</c:v>
                </c:pt>
                <c:pt idx="115">
                  <c:v>6.6923076923076925</c:v>
                </c:pt>
                <c:pt idx="116">
                  <c:v>7.3188405797101446</c:v>
                </c:pt>
                <c:pt idx="117">
                  <c:v>6.9444444444444446</c:v>
                </c:pt>
                <c:pt idx="118">
                  <c:v>5.1818181818181817</c:v>
                </c:pt>
                <c:pt idx="119">
                  <c:v>7.1162790697674421</c:v>
                </c:pt>
                <c:pt idx="120">
                  <c:v>5.558139534883721</c:v>
                </c:pt>
                <c:pt idx="121">
                  <c:v>7.5652173913043477</c:v>
                </c:pt>
                <c:pt idx="122">
                  <c:v>8.2727272727272734</c:v>
                </c:pt>
                <c:pt idx="123">
                  <c:v>8.5625</c:v>
                </c:pt>
                <c:pt idx="124">
                  <c:v>6.0303030303030303</c:v>
                </c:pt>
                <c:pt idx="125">
                  <c:v>7.0333333333333332</c:v>
                </c:pt>
                <c:pt idx="126">
                  <c:v>7.2318840579710146</c:v>
                </c:pt>
                <c:pt idx="127">
                  <c:v>6.2222222222222223</c:v>
                </c:pt>
                <c:pt idx="128">
                  <c:v>6.2941176470588234</c:v>
                </c:pt>
                <c:pt idx="129">
                  <c:v>7.6296296296296298</c:v>
                </c:pt>
                <c:pt idx="130">
                  <c:v>8</c:v>
                </c:pt>
                <c:pt idx="131">
                  <c:v>6.666666666666667</c:v>
                </c:pt>
                <c:pt idx="132">
                  <c:v>7.8192771084337354</c:v>
                </c:pt>
                <c:pt idx="133">
                  <c:v>7.7704918032786887</c:v>
                </c:pt>
                <c:pt idx="134">
                  <c:v>7.788732394366197</c:v>
                </c:pt>
                <c:pt idx="135">
                  <c:v>7.606299212598425</c:v>
                </c:pt>
                <c:pt idx="136">
                  <c:v>6.5555555555555554</c:v>
                </c:pt>
                <c:pt idx="137">
                  <c:v>6.48</c:v>
                </c:pt>
                <c:pt idx="138">
                  <c:v>7.4146341463414638</c:v>
                </c:pt>
                <c:pt idx="139">
                  <c:v>8.1999999999999993</c:v>
                </c:pt>
                <c:pt idx="140">
                  <c:v>7.7777777777777777</c:v>
                </c:pt>
                <c:pt idx="141">
                  <c:v>6.3666666666666663</c:v>
                </c:pt>
                <c:pt idx="142">
                  <c:v>7.7857142857142856</c:v>
                </c:pt>
                <c:pt idx="143">
                  <c:v>6.75</c:v>
                </c:pt>
                <c:pt idx="144">
                  <c:v>7.1538461538461542</c:v>
                </c:pt>
                <c:pt idx="145">
                  <c:v>5.5681818181818183</c:v>
                </c:pt>
                <c:pt idx="146">
                  <c:v>7.1875</c:v>
                </c:pt>
                <c:pt idx="147">
                  <c:v>6.3473684210526313</c:v>
                </c:pt>
                <c:pt idx="148">
                  <c:v>7.619718309859155</c:v>
                </c:pt>
                <c:pt idx="149">
                  <c:v>8.5714285714285712</c:v>
                </c:pt>
                <c:pt idx="150">
                  <c:v>5.8571428571428568</c:v>
                </c:pt>
                <c:pt idx="151">
                  <c:v>7.8656716417910451</c:v>
                </c:pt>
                <c:pt idx="152">
                  <c:v>9.7333333333333325</c:v>
                </c:pt>
                <c:pt idx="153">
                  <c:v>8.4920634920634921</c:v>
                </c:pt>
                <c:pt idx="154">
                  <c:v>5.4090909090909092</c:v>
                </c:pt>
                <c:pt idx="155">
                  <c:v>9.2068965517241388</c:v>
                </c:pt>
                <c:pt idx="156">
                  <c:v>6.958333333333333</c:v>
                </c:pt>
                <c:pt idx="157">
                  <c:v>4.354838709677419</c:v>
                </c:pt>
                <c:pt idx="158">
                  <c:v>6.9545454545454541</c:v>
                </c:pt>
                <c:pt idx="159">
                  <c:v>6.8409090909090908</c:v>
                </c:pt>
                <c:pt idx="160">
                  <c:v>5.6097560975609753</c:v>
                </c:pt>
                <c:pt idx="161">
                  <c:v>5.875</c:v>
                </c:pt>
                <c:pt idx="162">
                  <c:v>7.4</c:v>
                </c:pt>
                <c:pt idx="163">
                  <c:v>6.3265306122448983</c:v>
                </c:pt>
                <c:pt idx="164">
                  <c:v>6.5333333333333332</c:v>
                </c:pt>
                <c:pt idx="165">
                  <c:v>6.4729729729729728</c:v>
                </c:pt>
                <c:pt idx="166">
                  <c:v>7</c:v>
                </c:pt>
                <c:pt idx="167">
                  <c:v>6.6315789473684212</c:v>
                </c:pt>
                <c:pt idx="168">
                  <c:v>7.5050505050505052</c:v>
                </c:pt>
                <c:pt idx="169">
                  <c:v>7.384615384615385</c:v>
                </c:pt>
                <c:pt idx="170">
                  <c:v>5.5625</c:v>
                </c:pt>
                <c:pt idx="171">
                  <c:v>6.6575342465753424</c:v>
                </c:pt>
                <c:pt idx="172">
                  <c:v>6.9039999999999999</c:v>
                </c:pt>
                <c:pt idx="173">
                  <c:v>6.8970588235294121</c:v>
                </c:pt>
                <c:pt idx="174">
                  <c:v>6.2714285714285714</c:v>
                </c:pt>
                <c:pt idx="175">
                  <c:v>6.9</c:v>
                </c:pt>
                <c:pt idx="176">
                  <c:v>8.1195652173913047</c:v>
                </c:pt>
                <c:pt idx="177">
                  <c:v>6.916666666666667</c:v>
                </c:pt>
                <c:pt idx="178">
                  <c:v>6.6923076923076925</c:v>
                </c:pt>
                <c:pt idx="179">
                  <c:v>6.25</c:v>
                </c:pt>
                <c:pt idx="180">
                  <c:v>7.25</c:v>
                </c:pt>
                <c:pt idx="181">
                  <c:v>8</c:v>
                </c:pt>
                <c:pt idx="182">
                  <c:v>7.117647058823529</c:v>
                </c:pt>
                <c:pt idx="183">
                  <c:v>4.8571428571428568</c:v>
                </c:pt>
                <c:pt idx="184">
                  <c:v>7.8695652173913047</c:v>
                </c:pt>
                <c:pt idx="185">
                  <c:v>7.6315789473684212</c:v>
                </c:pt>
                <c:pt idx="186">
                  <c:v>6.8833333333333337</c:v>
                </c:pt>
                <c:pt idx="187">
                  <c:v>7.8950276243093924</c:v>
                </c:pt>
                <c:pt idx="188">
                  <c:v>8</c:v>
                </c:pt>
                <c:pt idx="189">
                  <c:v>7.333333333333333</c:v>
                </c:pt>
                <c:pt idx="190">
                  <c:v>8.1136363636363633</c:v>
                </c:pt>
                <c:pt idx="191">
                  <c:v>8.1818181818181817</c:v>
                </c:pt>
                <c:pt idx="192">
                  <c:v>8.5616438356164384</c:v>
                </c:pt>
                <c:pt idx="193">
                  <c:v>7.8344827586206893</c:v>
                </c:pt>
                <c:pt idx="194">
                  <c:v>8.3333333333333339</c:v>
                </c:pt>
                <c:pt idx="195">
                  <c:v>6.8888888888888893</c:v>
                </c:pt>
                <c:pt idx="196">
                  <c:v>6.7939393939393939</c:v>
                </c:pt>
                <c:pt idx="197">
                  <c:v>7.0638297872340425</c:v>
                </c:pt>
                <c:pt idx="198">
                  <c:v>8.0392156862745097</c:v>
                </c:pt>
                <c:pt idx="199">
                  <c:v>6.5250000000000004</c:v>
                </c:pt>
                <c:pt idx="200">
                  <c:v>7.1521739130434785</c:v>
                </c:pt>
                <c:pt idx="201">
                  <c:v>7.3636363636363633</c:v>
                </c:pt>
                <c:pt idx="202">
                  <c:v>8.1199999999999992</c:v>
                </c:pt>
                <c:pt idx="203">
                  <c:v>8</c:v>
                </c:pt>
                <c:pt idx="204">
                  <c:v>6.9512195121951219</c:v>
                </c:pt>
                <c:pt idx="205">
                  <c:v>7.6363636363636367</c:v>
                </c:pt>
                <c:pt idx="206">
                  <c:v>8.0769230769230766</c:v>
                </c:pt>
                <c:pt idx="207">
                  <c:v>7.9479768786127165</c:v>
                </c:pt>
                <c:pt idx="208">
                  <c:v>6.9473684210526319</c:v>
                </c:pt>
                <c:pt idx="209">
                  <c:v>6.125</c:v>
                </c:pt>
                <c:pt idx="210">
                  <c:v>6.5542857142857143</c:v>
                </c:pt>
                <c:pt idx="211">
                  <c:v>7.6811594202898554</c:v>
                </c:pt>
                <c:pt idx="212">
                  <c:v>6.9836065573770494</c:v>
                </c:pt>
                <c:pt idx="213">
                  <c:v>6.882352941176471</c:v>
                </c:pt>
                <c:pt idx="214">
                  <c:v>7.0352941176470587</c:v>
                </c:pt>
                <c:pt idx="215">
                  <c:v>6</c:v>
                </c:pt>
                <c:pt idx="216">
                  <c:v>7.625</c:v>
                </c:pt>
                <c:pt idx="217">
                  <c:v>8.5333333333333332</c:v>
                </c:pt>
                <c:pt idx="218">
                  <c:v>7.7579365079365079</c:v>
                </c:pt>
                <c:pt idx="219">
                  <c:v>6.1428571428571432</c:v>
                </c:pt>
                <c:pt idx="220">
                  <c:v>7</c:v>
                </c:pt>
                <c:pt idx="221">
                  <c:v>7.2666666666666666</c:v>
                </c:pt>
                <c:pt idx="222">
                  <c:v>6.6470588235294121</c:v>
                </c:pt>
                <c:pt idx="223">
                  <c:v>8.3333333333333339</c:v>
                </c:pt>
                <c:pt idx="224">
                  <c:v>8.3186813186813193</c:v>
                </c:pt>
                <c:pt idx="225">
                  <c:v>7.6857142857142859</c:v>
                </c:pt>
                <c:pt idx="226">
                  <c:v>8.2941176470588243</c:v>
                </c:pt>
                <c:pt idx="227">
                  <c:v>6.7364864864864868</c:v>
                </c:pt>
                <c:pt idx="228">
                  <c:v>7.1428571428571432</c:v>
                </c:pt>
                <c:pt idx="229">
                  <c:v>6.354838709677419</c:v>
                </c:pt>
                <c:pt idx="230">
                  <c:v>7.833333333333333</c:v>
                </c:pt>
                <c:pt idx="231">
                  <c:v>5</c:v>
                </c:pt>
                <c:pt idx="232">
                  <c:v>7.1428571428571432</c:v>
                </c:pt>
                <c:pt idx="233">
                  <c:v>7.4722222222222223</c:v>
                </c:pt>
                <c:pt idx="234">
                  <c:v>8.1999999999999993</c:v>
                </c:pt>
                <c:pt idx="235">
                  <c:v>7.2857142857142856</c:v>
                </c:pt>
                <c:pt idx="236">
                  <c:v>6.3482309124767227</c:v>
                </c:pt>
                <c:pt idx="237">
                  <c:v>7.7384615384615385</c:v>
                </c:pt>
                <c:pt idx="238">
                  <c:v>6.4</c:v>
                </c:pt>
                <c:pt idx="239">
                  <c:v>7.32</c:v>
                </c:pt>
                <c:pt idx="240">
                  <c:v>6.8518518518518521</c:v>
                </c:pt>
                <c:pt idx="241">
                  <c:v>7.0649350649350646</c:v>
                </c:pt>
                <c:pt idx="242">
                  <c:v>7.0434782608695654</c:v>
                </c:pt>
                <c:pt idx="243">
                  <c:v>7.47887323943662</c:v>
                </c:pt>
                <c:pt idx="244">
                  <c:v>7.7777777777777777</c:v>
                </c:pt>
                <c:pt idx="245">
                  <c:v>7.9294871794871797</c:v>
                </c:pt>
                <c:pt idx="246">
                  <c:v>6.796875</c:v>
                </c:pt>
                <c:pt idx="247">
                  <c:v>7.666666666666667</c:v>
                </c:pt>
                <c:pt idx="248">
                  <c:v>8.4666666666666668</c:v>
                </c:pt>
                <c:pt idx="249">
                  <c:v>6.65625</c:v>
                </c:pt>
                <c:pt idx="250">
                  <c:v>6.6818181818181817</c:v>
                </c:pt>
                <c:pt idx="251">
                  <c:v>6.48</c:v>
                </c:pt>
                <c:pt idx="252">
                  <c:v>6.4</c:v>
                </c:pt>
                <c:pt idx="253">
                  <c:v>8.0333333333333332</c:v>
                </c:pt>
                <c:pt idx="254">
                  <c:v>6.2133333333333329</c:v>
                </c:pt>
                <c:pt idx="255">
                  <c:v>8.0749999999999993</c:v>
                </c:pt>
                <c:pt idx="256">
                  <c:v>7.88</c:v>
                </c:pt>
                <c:pt idx="257">
                  <c:v>7.4761904761904763</c:v>
                </c:pt>
                <c:pt idx="258">
                  <c:v>7.4</c:v>
                </c:pt>
                <c:pt idx="259">
                  <c:v>8.2272727272727266</c:v>
                </c:pt>
                <c:pt idx="260">
                  <c:v>6.330275229357798</c:v>
                </c:pt>
                <c:pt idx="261">
                  <c:v>7.833333333333333</c:v>
                </c:pt>
                <c:pt idx="262">
                  <c:v>7.6587301587301591</c:v>
                </c:pt>
                <c:pt idx="263">
                  <c:v>7.26</c:v>
                </c:pt>
                <c:pt idx="264">
                  <c:v>8.2941176470588243</c:v>
                </c:pt>
                <c:pt idx="265">
                  <c:v>4.75</c:v>
                </c:pt>
                <c:pt idx="266">
                  <c:v>7.6956521739130439</c:v>
                </c:pt>
                <c:pt idx="267">
                  <c:v>7.8529411764705879</c:v>
                </c:pt>
                <c:pt idx="268">
                  <c:v>7.475806451612903</c:v>
                </c:pt>
                <c:pt idx="269">
                  <c:v>9.2105263157894743</c:v>
                </c:pt>
                <c:pt idx="270">
                  <c:v>6.7446808510638299</c:v>
                </c:pt>
                <c:pt idx="271">
                  <c:v>8.4285714285714288</c:v>
                </c:pt>
                <c:pt idx="272">
                  <c:v>6.8260869565217392</c:v>
                </c:pt>
                <c:pt idx="273">
                  <c:v>5.5</c:v>
                </c:pt>
                <c:pt idx="274">
                  <c:v>7.5294117647058822</c:v>
                </c:pt>
                <c:pt idx="275">
                  <c:v>4.6111111111111107</c:v>
                </c:pt>
                <c:pt idx="276">
                  <c:v>6.2093023255813957</c:v>
                </c:pt>
                <c:pt idx="277">
                  <c:v>5</c:v>
                </c:pt>
                <c:pt idx="278">
                  <c:v>7.4666666666666668</c:v>
                </c:pt>
                <c:pt idx="279">
                  <c:v>6.9770114942528734</c:v>
                </c:pt>
                <c:pt idx="280">
                  <c:v>7.6744186046511631</c:v>
                </c:pt>
                <c:pt idx="281">
                  <c:v>6.7909482758620694</c:v>
                </c:pt>
                <c:pt idx="282">
                  <c:v>7.0392156862745097</c:v>
                </c:pt>
                <c:pt idx="283">
                  <c:v>7.3943217665615144</c:v>
                </c:pt>
                <c:pt idx="284">
                  <c:v>7</c:v>
                </c:pt>
                <c:pt idx="285">
                  <c:v>6.5555555555555554</c:v>
                </c:pt>
                <c:pt idx="286">
                  <c:v>6.1086956521739131</c:v>
                </c:pt>
                <c:pt idx="287">
                  <c:v>7.181034482758621</c:v>
                </c:pt>
                <c:pt idx="288">
                  <c:v>7.8</c:v>
                </c:pt>
                <c:pt idx="289">
                  <c:v>5.4393939393939394</c:v>
                </c:pt>
                <c:pt idx="290">
                  <c:v>5.9459459459459456</c:v>
                </c:pt>
                <c:pt idx="291">
                  <c:v>7.875</c:v>
                </c:pt>
                <c:pt idx="292">
                  <c:v>7.5</c:v>
                </c:pt>
                <c:pt idx="293">
                  <c:v>6.333333333333333</c:v>
                </c:pt>
                <c:pt idx="294">
                  <c:v>7.1538461538461542</c:v>
                </c:pt>
                <c:pt idx="295">
                  <c:v>7.7172413793103445</c:v>
                </c:pt>
                <c:pt idx="296">
                  <c:v>6.62</c:v>
                </c:pt>
                <c:pt idx="297">
                  <c:v>8.764705882352942</c:v>
                </c:pt>
                <c:pt idx="298">
                  <c:v>7.875</c:v>
                </c:pt>
                <c:pt idx="299">
                  <c:v>8.235294117647058</c:v>
                </c:pt>
                <c:pt idx="300">
                  <c:v>8.0769230769230766</c:v>
                </c:pt>
                <c:pt idx="301">
                  <c:v>6.5445205479452051</c:v>
                </c:pt>
                <c:pt idx="302">
                  <c:v>5</c:v>
                </c:pt>
                <c:pt idx="303">
                  <c:v>6.9</c:v>
                </c:pt>
                <c:pt idx="304">
                  <c:v>4.9473684210526319</c:v>
                </c:pt>
                <c:pt idx="305">
                  <c:v>7.4210526315789478</c:v>
                </c:pt>
                <c:pt idx="306">
                  <c:v>7.1904761904761907</c:v>
                </c:pt>
                <c:pt idx="307">
                  <c:v>7.75</c:v>
                </c:pt>
                <c:pt idx="308">
                  <c:v>8.125</c:v>
                </c:pt>
                <c:pt idx="309">
                  <c:v>5.806451612903226</c:v>
                </c:pt>
                <c:pt idx="310">
                  <c:v>7.8</c:v>
                </c:pt>
                <c:pt idx="311">
                  <c:v>7.0227272727272725</c:v>
                </c:pt>
                <c:pt idx="312">
                  <c:v>9.0108695652173907</c:v>
                </c:pt>
                <c:pt idx="313">
                  <c:v>5.84</c:v>
                </c:pt>
                <c:pt idx="314">
                  <c:v>8.0638297872340434</c:v>
                </c:pt>
                <c:pt idx="315">
                  <c:v>7.90625</c:v>
                </c:pt>
                <c:pt idx="316">
                  <c:v>7.3148425787106444</c:v>
                </c:pt>
                <c:pt idx="317">
                  <c:v>8.4761904761904763</c:v>
                </c:pt>
                <c:pt idx="318">
                  <c:v>6.5384615384615383</c:v>
                </c:pt>
                <c:pt idx="319">
                  <c:v>7.1578947368421053</c:v>
                </c:pt>
                <c:pt idx="320">
                  <c:v>7.6</c:v>
                </c:pt>
                <c:pt idx="321">
                  <c:v>6.7857142857142856</c:v>
                </c:pt>
                <c:pt idx="322">
                  <c:v>7.9249999999999998</c:v>
                </c:pt>
                <c:pt idx="323">
                  <c:v>7.7191011235955056</c:v>
                </c:pt>
                <c:pt idx="324">
                  <c:v>6.9259259259259256</c:v>
                </c:pt>
                <c:pt idx="325">
                  <c:v>7.096385542168675</c:v>
                </c:pt>
                <c:pt idx="326">
                  <c:v>5.75</c:v>
                </c:pt>
                <c:pt idx="327">
                  <c:v>6.666666666666667</c:v>
                </c:pt>
                <c:pt idx="328">
                  <c:v>8.1818181818181817</c:v>
                </c:pt>
                <c:pt idx="329">
                  <c:v>6.8</c:v>
                </c:pt>
                <c:pt idx="330">
                  <c:v>7.5714285714285712</c:v>
                </c:pt>
                <c:pt idx="331">
                  <c:v>7.0434782608695654</c:v>
                </c:pt>
                <c:pt idx="332">
                  <c:v>7.9298245614035086</c:v>
                </c:pt>
                <c:pt idx="333">
                  <c:v>8.3684210526315788</c:v>
                </c:pt>
                <c:pt idx="334">
                  <c:v>6.5</c:v>
                </c:pt>
                <c:pt idx="335">
                  <c:v>6.6818181818181817</c:v>
                </c:pt>
                <c:pt idx="336">
                  <c:v>5.3552631578947372</c:v>
                </c:pt>
                <c:pt idx="337">
                  <c:v>8.4516129032258061</c:v>
                </c:pt>
                <c:pt idx="338">
                  <c:v>8.1025641025641022</c:v>
                </c:pt>
                <c:pt idx="339">
                  <c:v>8.1428571428571423</c:v>
                </c:pt>
                <c:pt idx="340">
                  <c:v>7.0666666666666664</c:v>
                </c:pt>
                <c:pt idx="341">
                  <c:v>7.1428571428571432</c:v>
                </c:pt>
                <c:pt idx="342">
                  <c:v>8.0909090909090917</c:v>
                </c:pt>
                <c:pt idx="343">
                  <c:v>8.6428571428571423</c:v>
                </c:pt>
                <c:pt idx="344">
                  <c:v>6.92018779342723</c:v>
                </c:pt>
                <c:pt idx="345">
                  <c:v>5.666666666666667</c:v>
                </c:pt>
                <c:pt idx="346">
                  <c:v>8</c:v>
                </c:pt>
                <c:pt idx="347">
                  <c:v>6.4133333333333331</c:v>
                </c:pt>
                <c:pt idx="348">
                  <c:v>7.1932773109243699</c:v>
                </c:pt>
                <c:pt idx="349">
                  <c:v>7.4666666666666668</c:v>
                </c:pt>
                <c:pt idx="350">
                  <c:v>8.3571428571428577</c:v>
                </c:pt>
                <c:pt idx="351">
                  <c:v>7.612903225806452</c:v>
                </c:pt>
                <c:pt idx="352">
                  <c:v>6.7677419354838708</c:v>
                </c:pt>
                <c:pt idx="353">
                  <c:v>8.42</c:v>
                </c:pt>
                <c:pt idx="354">
                  <c:v>8</c:v>
                </c:pt>
                <c:pt idx="355">
                  <c:v>7.117647058823529</c:v>
                </c:pt>
                <c:pt idx="356">
                  <c:v>7.55</c:v>
                </c:pt>
                <c:pt idx="357">
                  <c:v>8</c:v>
                </c:pt>
                <c:pt idx="358">
                  <c:v>8</c:v>
                </c:pt>
                <c:pt idx="359">
                  <c:v>4.833333333333333</c:v>
                </c:pt>
                <c:pt idx="360">
                  <c:v>4.8</c:v>
                </c:pt>
                <c:pt idx="361">
                  <c:v>5.5116279069767442</c:v>
                </c:pt>
                <c:pt idx="362">
                  <c:v>6.6842105263157894</c:v>
                </c:pt>
                <c:pt idx="363">
                  <c:v>7.3736263736263732</c:v>
                </c:pt>
                <c:pt idx="364">
                  <c:v>7.5</c:v>
                </c:pt>
                <c:pt idx="365">
                  <c:v>8.2222222222222214</c:v>
                </c:pt>
                <c:pt idx="366">
                  <c:v>6.8385269121813028</c:v>
                </c:pt>
                <c:pt idx="367">
                  <c:v>7.2222222222222223</c:v>
                </c:pt>
                <c:pt idx="368">
                  <c:v>7.5384615384615383</c:v>
                </c:pt>
                <c:pt idx="369">
                  <c:v>8.5</c:v>
                </c:pt>
                <c:pt idx="370">
                  <c:v>5.7</c:v>
                </c:pt>
                <c:pt idx="371">
                  <c:v>5.8275862068965516</c:v>
                </c:pt>
                <c:pt idx="372">
                  <c:v>5.7692307692307692</c:v>
                </c:pt>
                <c:pt idx="373">
                  <c:v>6.9615384615384617</c:v>
                </c:pt>
                <c:pt idx="374">
                  <c:v>7.6078431372549016</c:v>
                </c:pt>
                <c:pt idx="375">
                  <c:v>7.5</c:v>
                </c:pt>
                <c:pt idx="376">
                  <c:v>6.5789473684210522</c:v>
                </c:pt>
                <c:pt idx="377">
                  <c:v>6.7407407407407405</c:v>
                </c:pt>
                <c:pt idx="378">
                  <c:v>7.0969696969696967</c:v>
                </c:pt>
                <c:pt idx="379">
                  <c:v>8.0357142857142865</c:v>
                </c:pt>
                <c:pt idx="380">
                  <c:v>8.1088082901554408</c:v>
                </c:pt>
                <c:pt idx="381">
                  <c:v>7.875</c:v>
                </c:pt>
                <c:pt idx="382">
                  <c:v>7.6511627906976747</c:v>
                </c:pt>
                <c:pt idx="383">
                  <c:v>7.7</c:v>
                </c:pt>
                <c:pt idx="384">
                  <c:v>9</c:v>
                </c:pt>
                <c:pt idx="385">
                  <c:v>8.6666666666666661</c:v>
                </c:pt>
                <c:pt idx="386">
                  <c:v>8.6923076923076916</c:v>
                </c:pt>
                <c:pt idx="387">
                  <c:v>6.2051282051282053</c:v>
                </c:pt>
                <c:pt idx="388">
                  <c:v>7.6842105263157894</c:v>
                </c:pt>
                <c:pt idx="389">
                  <c:v>5.5</c:v>
                </c:pt>
                <c:pt idx="390">
                  <c:v>5.7</c:v>
                </c:pt>
                <c:pt idx="391">
                  <c:v>5.7966101694915251</c:v>
                </c:pt>
                <c:pt idx="392">
                  <c:v>5.9666666666666668</c:v>
                </c:pt>
                <c:pt idx="393">
                  <c:v>7.875</c:v>
                </c:pt>
                <c:pt idx="394">
                  <c:v>8</c:v>
                </c:pt>
                <c:pt idx="395">
                  <c:v>8.5</c:v>
                </c:pt>
                <c:pt idx="396">
                  <c:v>7.5886075949367084</c:v>
                </c:pt>
                <c:pt idx="397">
                  <c:v>9.0749999999999993</c:v>
                </c:pt>
                <c:pt idx="398">
                  <c:v>6.5757575757575761</c:v>
                </c:pt>
                <c:pt idx="399">
                  <c:v>6.5384615384615383</c:v>
                </c:pt>
                <c:pt idx="400">
                  <c:v>8.2222222222222214</c:v>
                </c:pt>
                <c:pt idx="401">
                  <c:v>6.7285714285714286</c:v>
                </c:pt>
                <c:pt idx="402">
                  <c:v>5.8571428571428568</c:v>
                </c:pt>
                <c:pt idx="403">
                  <c:v>7.2195121951219514</c:v>
                </c:pt>
                <c:pt idx="404">
                  <c:v>7.2750000000000004</c:v>
                </c:pt>
                <c:pt idx="405">
                  <c:v>7.6078431372549016</c:v>
                </c:pt>
                <c:pt idx="406">
                  <c:v>8.0434782608695645</c:v>
                </c:pt>
                <c:pt idx="407">
                  <c:v>7</c:v>
                </c:pt>
                <c:pt idx="408">
                  <c:v>4.7142857142857144</c:v>
                </c:pt>
                <c:pt idx="409">
                  <c:v>8.5333333333333332</c:v>
                </c:pt>
                <c:pt idx="410">
                  <c:v>8.75</c:v>
                </c:pt>
                <c:pt idx="411">
                  <c:v>7.4285714285714288</c:v>
                </c:pt>
                <c:pt idx="412">
                  <c:v>6</c:v>
                </c:pt>
                <c:pt idx="413">
                  <c:v>4.5</c:v>
                </c:pt>
                <c:pt idx="414">
                  <c:v>7.5882352941176467</c:v>
                </c:pt>
                <c:pt idx="415">
                  <c:v>8.2307692307692299</c:v>
                </c:pt>
                <c:pt idx="416">
                  <c:v>7.1463414634146343</c:v>
                </c:pt>
                <c:pt idx="417">
                  <c:v>6.5</c:v>
                </c:pt>
                <c:pt idx="418">
                  <c:v>7.6875</c:v>
                </c:pt>
                <c:pt idx="419">
                  <c:v>8.5</c:v>
                </c:pt>
                <c:pt idx="420">
                  <c:v>8</c:v>
                </c:pt>
                <c:pt idx="421">
                  <c:v>7.1379310344827589</c:v>
                </c:pt>
                <c:pt idx="422">
                  <c:v>7.8214285714285712</c:v>
                </c:pt>
                <c:pt idx="423">
                  <c:v>8.25</c:v>
                </c:pt>
                <c:pt idx="424">
                  <c:v>6.7894736842105265</c:v>
                </c:pt>
                <c:pt idx="425">
                  <c:v>7.5428571428571427</c:v>
                </c:pt>
                <c:pt idx="426">
                  <c:v>8.1585365853658534</c:v>
                </c:pt>
                <c:pt idx="427">
                  <c:v>6.0465116279069768</c:v>
                </c:pt>
                <c:pt idx="428">
                  <c:v>6.3432835820895521</c:v>
                </c:pt>
                <c:pt idx="429">
                  <c:v>6.7307692307692308</c:v>
                </c:pt>
                <c:pt idx="430">
                  <c:v>8.0447761194029859</c:v>
                </c:pt>
                <c:pt idx="431">
                  <c:v>7.8135593220338979</c:v>
                </c:pt>
                <c:pt idx="432">
                  <c:v>7.333333333333333</c:v>
                </c:pt>
                <c:pt idx="433">
                  <c:v>8.0588235294117645</c:v>
                </c:pt>
                <c:pt idx="434">
                  <c:v>7.0909090909090908</c:v>
                </c:pt>
                <c:pt idx="435">
                  <c:v>7.7666666666666666</c:v>
                </c:pt>
                <c:pt idx="436">
                  <c:v>8.3529411764705888</c:v>
                </c:pt>
                <c:pt idx="437">
                  <c:v>6.8737373737373737</c:v>
                </c:pt>
                <c:pt idx="438">
                  <c:v>8.734375</c:v>
                </c:pt>
                <c:pt idx="439">
                  <c:v>6.1578947368421053</c:v>
                </c:pt>
                <c:pt idx="440">
                  <c:v>8.25</c:v>
                </c:pt>
                <c:pt idx="441">
                  <c:v>6.9672897196261685</c:v>
                </c:pt>
                <c:pt idx="442">
                  <c:v>7.802816901408451</c:v>
                </c:pt>
                <c:pt idx="443">
                  <c:v>6.666666666666667</c:v>
                </c:pt>
                <c:pt idx="444">
                  <c:v>6.384615384615385</c:v>
                </c:pt>
                <c:pt idx="445">
                  <c:v>5.9333333333333336</c:v>
                </c:pt>
                <c:pt idx="446">
                  <c:v>6.3840000000000003</c:v>
                </c:pt>
                <c:pt idx="447">
                  <c:v>6.25</c:v>
                </c:pt>
                <c:pt idx="448">
                  <c:v>6.833333333333333</c:v>
                </c:pt>
                <c:pt idx="449">
                  <c:v>8.104651162790697</c:v>
                </c:pt>
                <c:pt idx="450">
                  <c:v>5.5</c:v>
                </c:pt>
                <c:pt idx="451">
                  <c:v>8.6202531645569618</c:v>
                </c:pt>
                <c:pt idx="452">
                  <c:v>7.7272727272727275</c:v>
                </c:pt>
                <c:pt idx="453">
                  <c:v>6.5652173913043477</c:v>
                </c:pt>
                <c:pt idx="454">
                  <c:v>7.2727272727272725</c:v>
                </c:pt>
                <c:pt idx="455">
                  <c:v>7.583333333333333</c:v>
                </c:pt>
                <c:pt idx="456">
                  <c:v>6.115384615384615</c:v>
                </c:pt>
                <c:pt idx="457">
                  <c:v>7.9090909090909092</c:v>
                </c:pt>
                <c:pt idx="458">
                  <c:v>5.9090909090909092</c:v>
                </c:pt>
                <c:pt idx="459">
                  <c:v>6.7234042553191493</c:v>
                </c:pt>
                <c:pt idx="460">
                  <c:v>7.8095238095238093</c:v>
                </c:pt>
                <c:pt idx="461">
                  <c:v>7.0454545454545459</c:v>
                </c:pt>
                <c:pt idx="462">
                  <c:v>8.1666666666666661</c:v>
                </c:pt>
                <c:pt idx="463">
                  <c:v>8.4583333333333339</c:v>
                </c:pt>
                <c:pt idx="464">
                  <c:v>7.166666666666667</c:v>
                </c:pt>
                <c:pt idx="465">
                  <c:v>8.5</c:v>
                </c:pt>
                <c:pt idx="466">
                  <c:v>8.1</c:v>
                </c:pt>
                <c:pt idx="467">
                  <c:v>5.85</c:v>
                </c:pt>
                <c:pt idx="468">
                  <c:v>8.6</c:v>
                </c:pt>
                <c:pt idx="469">
                  <c:v>6.9523809523809526</c:v>
                </c:pt>
                <c:pt idx="470">
                  <c:v>7.8888888888888893</c:v>
                </c:pt>
                <c:pt idx="471">
                  <c:v>4.8571428571428568</c:v>
                </c:pt>
                <c:pt idx="472">
                  <c:v>6.8275862068965516</c:v>
                </c:pt>
                <c:pt idx="473">
                  <c:v>8.193548387096774</c:v>
                </c:pt>
                <c:pt idx="474">
                  <c:v>6.1111111111111107</c:v>
                </c:pt>
                <c:pt idx="475">
                  <c:v>8.6</c:v>
                </c:pt>
                <c:pt idx="476">
                  <c:v>7.666666666666667</c:v>
                </c:pt>
                <c:pt idx="477">
                  <c:v>4.9565217391304346</c:v>
                </c:pt>
                <c:pt idx="478">
                  <c:v>5.875</c:v>
                </c:pt>
                <c:pt idx="479">
                  <c:v>8.0500000000000007</c:v>
                </c:pt>
                <c:pt idx="480">
                  <c:v>5.8095238095238093</c:v>
                </c:pt>
                <c:pt idx="481">
                  <c:v>6.645161290322581</c:v>
                </c:pt>
                <c:pt idx="482">
                  <c:v>4.75</c:v>
                </c:pt>
                <c:pt idx="483">
                  <c:v>6.25</c:v>
                </c:pt>
                <c:pt idx="484">
                  <c:v>8.5</c:v>
                </c:pt>
                <c:pt idx="485">
                  <c:v>6.4</c:v>
                </c:pt>
                <c:pt idx="486">
                  <c:v>6.0697674418604652</c:v>
                </c:pt>
                <c:pt idx="487">
                  <c:v>5.6</c:v>
                </c:pt>
                <c:pt idx="488">
                  <c:v>6.5</c:v>
                </c:pt>
                <c:pt idx="489">
                  <c:v>6.9047619047619051</c:v>
                </c:pt>
                <c:pt idx="490">
                  <c:v>7.8571428571428568</c:v>
                </c:pt>
                <c:pt idx="491">
                  <c:v>7.833333333333333</c:v>
                </c:pt>
                <c:pt idx="492">
                  <c:v>6.6190476190476186</c:v>
                </c:pt>
                <c:pt idx="493">
                  <c:v>6.8571428571428568</c:v>
                </c:pt>
                <c:pt idx="494">
                  <c:v>8.1538461538461533</c:v>
                </c:pt>
                <c:pt idx="495">
                  <c:v>8.4444444444444446</c:v>
                </c:pt>
                <c:pt idx="496">
                  <c:v>7.4782608695652177</c:v>
                </c:pt>
                <c:pt idx="497">
                  <c:v>8</c:v>
                </c:pt>
                <c:pt idx="498">
                  <c:v>7.419354838709677</c:v>
                </c:pt>
                <c:pt idx="499">
                  <c:v>7.253968253968254</c:v>
                </c:pt>
                <c:pt idx="500">
                  <c:v>7.8125</c:v>
                </c:pt>
                <c:pt idx="501">
                  <c:v>7.7</c:v>
                </c:pt>
                <c:pt idx="502">
                  <c:v>8.4725274725274726</c:v>
                </c:pt>
                <c:pt idx="503">
                  <c:v>6.8723404255319149</c:v>
                </c:pt>
                <c:pt idx="504">
                  <c:v>8.125</c:v>
                </c:pt>
                <c:pt idx="505">
                  <c:v>5.3181818181818183</c:v>
                </c:pt>
                <c:pt idx="506">
                  <c:v>7.333333333333333</c:v>
                </c:pt>
                <c:pt idx="507">
                  <c:v>8.0571428571428569</c:v>
                </c:pt>
                <c:pt idx="508">
                  <c:v>6.8297872340425529</c:v>
                </c:pt>
                <c:pt idx="509">
                  <c:v>5.384615384615385</c:v>
                </c:pt>
                <c:pt idx="510">
                  <c:v>6.7575757575757578</c:v>
                </c:pt>
                <c:pt idx="511">
                  <c:v>7.2</c:v>
                </c:pt>
                <c:pt idx="512">
                  <c:v>9</c:v>
                </c:pt>
                <c:pt idx="513">
                  <c:v>8.7222222222222214</c:v>
                </c:pt>
                <c:pt idx="514">
                  <c:v>8.8333333333333339</c:v>
                </c:pt>
                <c:pt idx="515">
                  <c:v>8.0416666666666661</c:v>
                </c:pt>
                <c:pt idx="516">
                  <c:v>8.4</c:v>
                </c:pt>
                <c:pt idx="517">
                  <c:v>7.9285714285714288</c:v>
                </c:pt>
                <c:pt idx="518">
                  <c:v>8.1666666666666661</c:v>
                </c:pt>
                <c:pt idx="519">
                  <c:v>8.4482758620689662</c:v>
                </c:pt>
                <c:pt idx="520">
                  <c:v>5.6578947368421053</c:v>
                </c:pt>
                <c:pt idx="521">
                  <c:v>8.4</c:v>
                </c:pt>
                <c:pt idx="522">
                  <c:v>8.1463414634146343</c:v>
                </c:pt>
                <c:pt idx="523">
                  <c:v>7.8888888888888893</c:v>
                </c:pt>
                <c:pt idx="524">
                  <c:v>6.36</c:v>
                </c:pt>
                <c:pt idx="525">
                  <c:v>7.7547169811320753</c:v>
                </c:pt>
                <c:pt idx="526">
                  <c:v>7.8620689655172411</c:v>
                </c:pt>
                <c:pt idx="527">
                  <c:v>8.1818181818181817</c:v>
                </c:pt>
                <c:pt idx="528">
                  <c:v>6.3043478260869561</c:v>
                </c:pt>
                <c:pt idx="529">
                  <c:v>6.4782608695652177</c:v>
                </c:pt>
                <c:pt idx="530">
                  <c:v>8.2621951219512191</c:v>
                </c:pt>
                <c:pt idx="531">
                  <c:v>6.833333333333333</c:v>
                </c:pt>
                <c:pt idx="532">
                  <c:v>9.0909090909090917</c:v>
                </c:pt>
                <c:pt idx="533">
                  <c:v>5.6470588235294121</c:v>
                </c:pt>
                <c:pt idx="534">
                  <c:v>7.661290322580645</c:v>
                </c:pt>
                <c:pt idx="535">
                  <c:v>6.8125</c:v>
                </c:pt>
                <c:pt idx="536">
                  <c:v>7.5454545454545459</c:v>
                </c:pt>
                <c:pt idx="537">
                  <c:v>6.5714285714285712</c:v>
                </c:pt>
                <c:pt idx="538">
                  <c:v>8.1818181818181817</c:v>
                </c:pt>
                <c:pt idx="539">
                  <c:v>7.7297297297297298</c:v>
                </c:pt>
                <c:pt idx="540">
                  <c:v>7.6956521739130439</c:v>
                </c:pt>
                <c:pt idx="541">
                  <c:v>8.1904761904761898</c:v>
                </c:pt>
                <c:pt idx="542">
                  <c:v>6.838709677419355</c:v>
                </c:pt>
                <c:pt idx="543">
                  <c:v>8.8541666666666661</c:v>
                </c:pt>
                <c:pt idx="544">
                  <c:v>7.9629629629629628</c:v>
                </c:pt>
                <c:pt idx="545">
                  <c:v>6.6190476190476186</c:v>
                </c:pt>
                <c:pt idx="546">
                  <c:v>7.6363636363636367</c:v>
                </c:pt>
                <c:pt idx="547">
                  <c:v>7.2</c:v>
                </c:pt>
                <c:pt idx="548">
                  <c:v>7.0813008130081299</c:v>
                </c:pt>
                <c:pt idx="549">
                  <c:v>6.384615384615385</c:v>
                </c:pt>
                <c:pt idx="550">
                  <c:v>8.4499999999999993</c:v>
                </c:pt>
                <c:pt idx="551">
                  <c:v>5.625</c:v>
                </c:pt>
                <c:pt idx="552">
                  <c:v>7.0769230769230766</c:v>
                </c:pt>
                <c:pt idx="553">
                  <c:v>6.2391304347826084</c:v>
                </c:pt>
                <c:pt idx="554">
                  <c:v>5.0454545454545459</c:v>
                </c:pt>
                <c:pt idx="555">
                  <c:v>6.1538461538461542</c:v>
                </c:pt>
                <c:pt idx="556">
                  <c:v>8.15</c:v>
                </c:pt>
                <c:pt idx="557">
                  <c:v>7</c:v>
                </c:pt>
                <c:pt idx="558">
                  <c:v>7.3684210526315788</c:v>
                </c:pt>
                <c:pt idx="559">
                  <c:v>7.5813953488372094</c:v>
                </c:pt>
                <c:pt idx="560">
                  <c:v>6</c:v>
                </c:pt>
                <c:pt idx="561">
                  <c:v>7.1615384615384619</c:v>
                </c:pt>
                <c:pt idx="562">
                  <c:v>8.4444444444444446</c:v>
                </c:pt>
                <c:pt idx="563">
                  <c:v>8.2142857142857135</c:v>
                </c:pt>
                <c:pt idx="564">
                  <c:v>6.9333333333333336</c:v>
                </c:pt>
                <c:pt idx="565">
                  <c:v>6.8571428571428568</c:v>
                </c:pt>
                <c:pt idx="566">
                  <c:v>5.5</c:v>
                </c:pt>
                <c:pt idx="567">
                  <c:v>7.8717948717948714</c:v>
                </c:pt>
                <c:pt idx="568">
                  <c:v>7.3529411764705879</c:v>
                </c:pt>
                <c:pt idx="569">
                  <c:v>7.2380952380952381</c:v>
                </c:pt>
                <c:pt idx="570">
                  <c:v>6.2682926829268295</c:v>
                </c:pt>
                <c:pt idx="571">
                  <c:v>7.1</c:v>
                </c:pt>
                <c:pt idx="572">
                  <c:v>4.5384615384615383</c:v>
                </c:pt>
                <c:pt idx="573">
                  <c:v>5.8947368421052628</c:v>
                </c:pt>
                <c:pt idx="574">
                  <c:v>7.75</c:v>
                </c:pt>
                <c:pt idx="575">
                  <c:v>6.333333333333333</c:v>
                </c:pt>
                <c:pt idx="576">
                  <c:v>8.5714285714285712</c:v>
                </c:pt>
                <c:pt idx="577">
                  <c:v>8.0338983050847457</c:v>
                </c:pt>
                <c:pt idx="578">
                  <c:v>8.0909090909090917</c:v>
                </c:pt>
                <c:pt idx="579">
                  <c:v>7.1904761904761907</c:v>
                </c:pt>
                <c:pt idx="580">
                  <c:v>7.1960784313725492</c:v>
                </c:pt>
                <c:pt idx="581">
                  <c:v>7.333333333333333</c:v>
                </c:pt>
                <c:pt idx="582">
                  <c:v>8.2941176470588243</c:v>
                </c:pt>
                <c:pt idx="583">
                  <c:v>7.7857142857142856</c:v>
                </c:pt>
                <c:pt idx="584">
                  <c:v>8.5</c:v>
                </c:pt>
                <c:pt idx="585">
                  <c:v>7.808080808080808</c:v>
                </c:pt>
                <c:pt idx="586">
                  <c:v>8.125</c:v>
                </c:pt>
                <c:pt idx="587">
                  <c:v>8.3448275862068968</c:v>
                </c:pt>
                <c:pt idx="588">
                  <c:v>7.5714285714285712</c:v>
                </c:pt>
                <c:pt idx="589">
                  <c:v>8.4</c:v>
                </c:pt>
                <c:pt idx="590">
                  <c:v>6.5897435897435894</c:v>
                </c:pt>
                <c:pt idx="591">
                  <c:v>8.65</c:v>
                </c:pt>
                <c:pt idx="592">
                  <c:v>6.9230769230769234</c:v>
                </c:pt>
                <c:pt idx="593">
                  <c:v>8.3333333333333339</c:v>
                </c:pt>
                <c:pt idx="594">
                  <c:v>7.112676056338028</c:v>
                </c:pt>
                <c:pt idx="595">
                  <c:v>6</c:v>
                </c:pt>
                <c:pt idx="596">
                  <c:v>7.3829787234042552</c:v>
                </c:pt>
                <c:pt idx="597">
                  <c:v>7.6785714285714288</c:v>
                </c:pt>
                <c:pt idx="598">
                  <c:v>7.4363636363636365</c:v>
                </c:pt>
                <c:pt idx="599">
                  <c:v>8.2307692307692299</c:v>
                </c:pt>
                <c:pt idx="600">
                  <c:v>7.4956896551724137</c:v>
                </c:pt>
                <c:pt idx="601">
                  <c:v>7.7777777777777777</c:v>
                </c:pt>
                <c:pt idx="602">
                  <c:v>7.0769230769230766</c:v>
                </c:pt>
                <c:pt idx="603">
                  <c:v>7.708333333333333</c:v>
                </c:pt>
                <c:pt idx="604">
                  <c:v>5.8536585365853657</c:v>
                </c:pt>
                <c:pt idx="605">
                  <c:v>9.1111111111111107</c:v>
                </c:pt>
                <c:pt idx="606">
                  <c:v>7.833333333333333</c:v>
                </c:pt>
                <c:pt idx="607">
                  <c:v>7.7301587301587302</c:v>
                </c:pt>
                <c:pt idx="608">
                  <c:v>7.9130434782608692</c:v>
                </c:pt>
                <c:pt idx="609">
                  <c:v>5.9748427672955975</c:v>
                </c:pt>
                <c:pt idx="610">
                  <c:v>6.7804878048780486</c:v>
                </c:pt>
                <c:pt idx="611">
                  <c:v>8</c:v>
                </c:pt>
                <c:pt idx="612">
                  <c:v>7.6363636363636367</c:v>
                </c:pt>
                <c:pt idx="613">
                  <c:v>8</c:v>
                </c:pt>
                <c:pt idx="614">
                  <c:v>6.4814814814814818</c:v>
                </c:pt>
                <c:pt idx="615">
                  <c:v>7.55</c:v>
                </c:pt>
                <c:pt idx="616">
                  <c:v>8.4285714285714288</c:v>
                </c:pt>
                <c:pt idx="617">
                  <c:v>7.5</c:v>
                </c:pt>
                <c:pt idx="618">
                  <c:v>7.5185185185185182</c:v>
                </c:pt>
                <c:pt idx="619">
                  <c:v>7.25</c:v>
                </c:pt>
                <c:pt idx="620">
                  <c:v>7.4351851851851851</c:v>
                </c:pt>
                <c:pt idx="621">
                  <c:v>8.21875</c:v>
                </c:pt>
                <c:pt idx="622">
                  <c:v>7.9285714285714288</c:v>
                </c:pt>
                <c:pt idx="623">
                  <c:v>9.5714285714285712</c:v>
                </c:pt>
                <c:pt idx="624">
                  <c:v>8.8947368421052637</c:v>
                </c:pt>
                <c:pt idx="625">
                  <c:v>8</c:v>
                </c:pt>
                <c:pt idx="626">
                  <c:v>4.7</c:v>
                </c:pt>
                <c:pt idx="627">
                  <c:v>7.8214285714285712</c:v>
                </c:pt>
                <c:pt idx="628">
                  <c:v>8.1764705882352935</c:v>
                </c:pt>
                <c:pt idx="629">
                  <c:v>7.3392857142857144</c:v>
                </c:pt>
                <c:pt idx="630">
                  <c:v>7.333333333333333</c:v>
                </c:pt>
                <c:pt idx="631">
                  <c:v>7.1224489795918364</c:v>
                </c:pt>
                <c:pt idx="632">
                  <c:v>6.625</c:v>
                </c:pt>
                <c:pt idx="633">
                  <c:v>6.34375</c:v>
                </c:pt>
                <c:pt idx="634">
                  <c:v>6</c:v>
                </c:pt>
                <c:pt idx="635">
                  <c:v>5.0606060606060606</c:v>
                </c:pt>
                <c:pt idx="636">
                  <c:v>7.208333333333333</c:v>
                </c:pt>
                <c:pt idx="637">
                  <c:v>8.4313725490196081</c:v>
                </c:pt>
                <c:pt idx="638">
                  <c:v>8</c:v>
                </c:pt>
                <c:pt idx="639">
                  <c:v>7.416666666666667</c:v>
                </c:pt>
                <c:pt idx="640">
                  <c:v>6.645161290322581</c:v>
                </c:pt>
                <c:pt idx="641">
                  <c:v>7.083333333333333</c:v>
                </c:pt>
                <c:pt idx="642">
                  <c:v>7.2307692307692308</c:v>
                </c:pt>
                <c:pt idx="643">
                  <c:v>7.9655172413793105</c:v>
                </c:pt>
                <c:pt idx="644">
                  <c:v>6.884615384615385</c:v>
                </c:pt>
                <c:pt idx="645">
                  <c:v>7.666666666666667</c:v>
                </c:pt>
                <c:pt idx="646">
                  <c:v>6.48</c:v>
                </c:pt>
                <c:pt idx="647">
                  <c:v>7.5454545454545459</c:v>
                </c:pt>
                <c:pt idx="648">
                  <c:v>8.4285714285714288</c:v>
                </c:pt>
                <c:pt idx="649">
                  <c:v>7.9705882352941178</c:v>
                </c:pt>
                <c:pt idx="650">
                  <c:v>6.404040404040404</c:v>
                </c:pt>
                <c:pt idx="651">
                  <c:v>8.1458333333333339</c:v>
                </c:pt>
              </c:numCache>
            </c:numRef>
          </c:yVal>
          <c:smooth val="0"/>
          <c:extLst>
            <c:ext xmlns:c16="http://schemas.microsoft.com/office/drawing/2014/chart" uri="{C3380CC4-5D6E-409C-BE32-E72D297353CC}">
              <c16:uniqueId val="{00000001-1289-43FC-B658-3620EBACA49C}"/>
            </c:ext>
          </c:extLst>
        </c:ser>
        <c:dLbls>
          <c:showLegendKey val="0"/>
          <c:showVal val="0"/>
          <c:showCatName val="0"/>
          <c:showSerName val="0"/>
          <c:showPercent val="0"/>
          <c:showBubbleSize val="0"/>
        </c:dLbls>
        <c:axId val="480332432"/>
        <c:axId val="480335568"/>
      </c:scatterChart>
      <c:valAx>
        <c:axId val="480332432"/>
        <c:scaling>
          <c:orientation val="minMax"/>
          <c:max val="10"/>
          <c:min val="3"/>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Business satisfaction with IT understanding of needs</a:t>
                </a:r>
              </a:p>
              <a:p>
                <a:pPr>
                  <a:defRPr/>
                </a:pPr>
                <a:r>
                  <a:rPr lang="en-US" i="1" dirty="0"/>
                  <a:t>N=652 </a:t>
                </a:r>
                <a:r>
                  <a:rPr lang="en-US" dirty="0"/>
                  <a:t>first</a:t>
                </a:r>
                <a:r>
                  <a:rPr lang="en-US" baseline="0" dirty="0"/>
                  <a:t>-year organizations that completed the CIO Business Vision diagnostic</a:t>
                </a:r>
                <a:endParaRPr lang="en-US"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80335568"/>
        <c:crosses val="autoZero"/>
        <c:crossBetween val="midCat"/>
      </c:valAx>
      <c:valAx>
        <c:axId val="480335568"/>
        <c:scaling>
          <c:orientation val="minMax"/>
          <c:max val="10"/>
          <c:min val="3.5"/>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 Overall  IT Value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80332432"/>
        <c:crosses val="autoZero"/>
        <c:crossBetween val="midCat"/>
        <c:majorUnit val="0.5"/>
      </c:valAx>
      <c:spPr>
        <a:noFill/>
        <a:ln>
          <a:solidFill>
            <a:schemeClr val="bg1">
              <a:lumMod val="85000"/>
            </a:schemeClr>
          </a:solid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486406562599417"/>
          <c:y val="3.7798263336198644E-2"/>
          <c:w val="0.84625782799652394"/>
          <c:h val="0.82496536061085457"/>
        </c:manualLayout>
      </c:layout>
      <c:barChart>
        <c:barDir val="bar"/>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Sheet1!$A$2:$A$7</c:f>
              <c:strCache>
                <c:ptCount val="6"/>
                <c:pt idx="0">
                  <c:v>Initiative 6</c:v>
                </c:pt>
                <c:pt idx="1">
                  <c:v>Initiative 5</c:v>
                </c:pt>
                <c:pt idx="2">
                  <c:v>Initiative 4</c:v>
                </c:pt>
                <c:pt idx="3">
                  <c:v>Initiative 3</c:v>
                </c:pt>
                <c:pt idx="4">
                  <c:v>Initiative 2</c:v>
                </c:pt>
                <c:pt idx="5">
                  <c:v>Initiative 1</c:v>
                </c:pt>
              </c:strCache>
            </c:strRef>
          </c:cat>
          <c:val>
            <c:numRef>
              <c:f>Sheet1!$B$2:$B$7</c:f>
              <c:numCache>
                <c:formatCode>General</c:formatCode>
                <c:ptCount val="6"/>
                <c:pt idx="0">
                  <c:v>100</c:v>
                </c:pt>
                <c:pt idx="1">
                  <c:v>40</c:v>
                </c:pt>
                <c:pt idx="2">
                  <c:v>70</c:v>
                </c:pt>
                <c:pt idx="3">
                  <c:v>20</c:v>
                </c:pt>
                <c:pt idx="4">
                  <c:v>80</c:v>
                </c:pt>
                <c:pt idx="5">
                  <c:v>60</c:v>
                </c:pt>
              </c:numCache>
            </c:numRef>
          </c:val>
          <c:extLst>
            <c:ext xmlns:c16="http://schemas.microsoft.com/office/drawing/2014/chart" uri="{C3380CC4-5D6E-409C-BE32-E72D297353CC}">
              <c16:uniqueId val="{00000000-FA5D-4D54-B994-2326AB01CC04}"/>
            </c:ext>
          </c:extLst>
        </c:ser>
        <c:ser>
          <c:idx val="1"/>
          <c:order val="1"/>
          <c:tx>
            <c:strRef>
              <c:f>Sheet1!$C$1</c:f>
              <c:strCache>
                <c:ptCount val="1"/>
                <c:pt idx="0">
                  <c:v>Series 2</c:v>
                </c:pt>
              </c:strCache>
            </c:strRef>
          </c:tx>
          <c:spPr>
            <a:solidFill>
              <a:schemeClr val="accent2"/>
            </a:solidFill>
            <a:ln>
              <a:noFill/>
            </a:ln>
            <a:effectLst/>
          </c:spPr>
          <c:invertIfNegative val="0"/>
          <c:cat>
            <c:strRef>
              <c:f>Sheet1!$A$2:$A$7</c:f>
              <c:strCache>
                <c:ptCount val="6"/>
                <c:pt idx="0">
                  <c:v>Initiative 6</c:v>
                </c:pt>
                <c:pt idx="1">
                  <c:v>Initiative 5</c:v>
                </c:pt>
                <c:pt idx="2">
                  <c:v>Initiative 4</c:v>
                </c:pt>
                <c:pt idx="3">
                  <c:v>Initiative 3</c:v>
                </c:pt>
                <c:pt idx="4">
                  <c:v>Initiative 2</c:v>
                </c:pt>
                <c:pt idx="5">
                  <c:v>Initiative 1</c:v>
                </c:pt>
              </c:strCache>
            </c:strRef>
          </c:cat>
          <c:val>
            <c:numRef>
              <c:f>Sheet1!$C$2:$C$7</c:f>
              <c:numCache>
                <c:formatCode>General</c:formatCode>
                <c:ptCount val="6"/>
                <c:pt idx="0">
                  <c:v>0</c:v>
                </c:pt>
                <c:pt idx="1">
                  <c:v>60</c:v>
                </c:pt>
                <c:pt idx="2">
                  <c:v>30</c:v>
                </c:pt>
                <c:pt idx="3">
                  <c:v>80</c:v>
                </c:pt>
                <c:pt idx="4">
                  <c:v>20</c:v>
                </c:pt>
                <c:pt idx="5">
                  <c:v>40</c:v>
                </c:pt>
              </c:numCache>
            </c:numRef>
          </c:val>
          <c:extLst>
            <c:ext xmlns:c16="http://schemas.microsoft.com/office/drawing/2014/chart" uri="{C3380CC4-5D6E-409C-BE32-E72D297353CC}">
              <c16:uniqueId val="{00000001-FA5D-4D54-B994-2326AB01CC04}"/>
            </c:ext>
          </c:extLst>
        </c:ser>
        <c:dLbls>
          <c:showLegendKey val="0"/>
          <c:showVal val="0"/>
          <c:showCatName val="0"/>
          <c:showSerName val="0"/>
          <c:showPercent val="0"/>
          <c:showBubbleSize val="0"/>
        </c:dLbls>
        <c:gapWidth val="50"/>
        <c:overlap val="100"/>
        <c:axId val="11989360"/>
        <c:axId val="11991040"/>
      </c:barChart>
      <c:catAx>
        <c:axId val="119893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2"/>
                </a:solidFill>
                <a:latin typeface="Montserrat SemiBold" pitchFamily="2" charset="77"/>
                <a:ea typeface="Lato Light" panose="020F0502020204030203" pitchFamily="34" charset="0"/>
                <a:cs typeface="Lato Light" panose="020F0502020204030203" pitchFamily="34" charset="0"/>
              </a:defRPr>
            </a:pPr>
            <a:endParaRPr lang="en-US"/>
          </a:p>
        </c:txPr>
        <c:crossAx val="11991040"/>
        <c:crosses val="autoZero"/>
        <c:auto val="1"/>
        <c:lblAlgn val="ctr"/>
        <c:lblOffset val="100"/>
        <c:noMultiLvlLbl val="0"/>
      </c:catAx>
      <c:valAx>
        <c:axId val="119910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2"/>
                </a:solidFill>
                <a:latin typeface="Montserrat SemiBold" pitchFamily="2" charset="77"/>
                <a:ea typeface="Lato Light" panose="020F0502020204030203" pitchFamily="34" charset="0"/>
                <a:cs typeface="Lato Light" panose="020F0502020204030203" pitchFamily="34" charset="0"/>
              </a:defRPr>
            </a:pPr>
            <a:endParaRPr lang="en-US"/>
          </a:p>
        </c:txPr>
        <c:crossAx val="119893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b="0" i="0">
          <a:solidFill>
            <a:schemeClr val="tx2"/>
          </a:solidFill>
          <a:latin typeface="Lato Light" panose="020F0502020204030203" pitchFamily="34" charset="0"/>
          <a:ea typeface="Lato Light" panose="020F0502020204030203" pitchFamily="34" charset="0"/>
          <a:cs typeface="Lato Light" panose="020F0502020204030203"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53A58F-395B-E34E-974F-C212E9B9E745}" type="doc">
      <dgm:prSet loTypeId="urn:microsoft.com/office/officeart/2005/8/layout/hChevron3" loCatId="" qsTypeId="urn:microsoft.com/office/officeart/2005/8/quickstyle/simple1" qsCatId="simple" csTypeId="urn:microsoft.com/office/officeart/2005/8/colors/accent1_3" csCatId="accent1" phldr="1"/>
      <dgm:spPr/>
      <dgm:t>
        <a:bodyPr/>
        <a:lstStyle/>
        <a:p>
          <a:endParaRPr lang="en-US"/>
        </a:p>
      </dgm:t>
    </dgm:pt>
    <dgm:pt modelId="{71621DFA-AD3E-CC48-A3D1-088566281118}">
      <dgm:prSet phldrT="[Text]" custT="1"/>
      <dgm:spPr/>
      <dgm:t>
        <a:bodyPr/>
        <a:lstStyle/>
        <a:p>
          <a:r>
            <a:rPr lang="en-US" sz="1200" dirty="0">
              <a:latin typeface="Montserrat" panose="00000500000000000000" pitchFamily="2" charset="0"/>
            </a:rPr>
            <a:t>Phase 0</a:t>
          </a:r>
        </a:p>
      </dgm:t>
    </dgm:pt>
    <dgm:pt modelId="{CB671421-7FE8-4F41-9B3C-CC2253A545B3}" type="parTrans" cxnId="{00A46D62-97D5-AA4F-9AB8-C84F71CDFFEE}">
      <dgm:prSet/>
      <dgm:spPr/>
      <dgm:t>
        <a:bodyPr/>
        <a:lstStyle/>
        <a:p>
          <a:endParaRPr lang="en-US" sz="1200">
            <a:latin typeface="Montserrat" panose="00000500000000000000" pitchFamily="2" charset="0"/>
          </a:endParaRPr>
        </a:p>
      </dgm:t>
    </dgm:pt>
    <dgm:pt modelId="{864DB94F-04A8-1846-AFB3-43417D234F21}" type="sibTrans" cxnId="{00A46D62-97D5-AA4F-9AB8-C84F71CDFFEE}">
      <dgm:prSet/>
      <dgm:spPr/>
      <dgm:t>
        <a:bodyPr/>
        <a:lstStyle/>
        <a:p>
          <a:endParaRPr lang="en-US" sz="1200">
            <a:latin typeface="Montserrat" panose="00000500000000000000" pitchFamily="2" charset="0"/>
          </a:endParaRPr>
        </a:p>
      </dgm:t>
    </dgm:pt>
    <dgm:pt modelId="{7056D383-411B-7148-8C11-DEBBCFD10AE9}">
      <dgm:prSet phldrT="[Text]" custT="1"/>
      <dgm:spPr/>
      <dgm:t>
        <a:bodyPr/>
        <a:lstStyle/>
        <a:p>
          <a:r>
            <a:rPr lang="en-US" sz="1200" dirty="0">
              <a:latin typeface="Montserrat" panose="00000500000000000000" pitchFamily="2" charset="0"/>
            </a:rPr>
            <a:t>Phase 3</a:t>
          </a:r>
        </a:p>
      </dgm:t>
    </dgm:pt>
    <dgm:pt modelId="{D1165063-84DD-F249-B58B-B618D7B2D8D6}" type="parTrans" cxnId="{DB280919-C679-5349-A63E-298813BEF1C0}">
      <dgm:prSet/>
      <dgm:spPr/>
      <dgm:t>
        <a:bodyPr/>
        <a:lstStyle/>
        <a:p>
          <a:endParaRPr lang="en-US" sz="1200">
            <a:latin typeface="Montserrat" panose="00000500000000000000" pitchFamily="2" charset="0"/>
          </a:endParaRPr>
        </a:p>
      </dgm:t>
    </dgm:pt>
    <dgm:pt modelId="{A5AF815B-3CF0-6E42-8D38-9ADD345D7F12}" type="sibTrans" cxnId="{DB280919-C679-5349-A63E-298813BEF1C0}">
      <dgm:prSet/>
      <dgm:spPr/>
      <dgm:t>
        <a:bodyPr/>
        <a:lstStyle/>
        <a:p>
          <a:endParaRPr lang="en-US" sz="1200">
            <a:latin typeface="Montserrat" panose="00000500000000000000" pitchFamily="2" charset="0"/>
          </a:endParaRPr>
        </a:p>
      </dgm:t>
    </dgm:pt>
    <dgm:pt modelId="{1D29978D-6375-461D-AFDD-E12FF6B400FF}">
      <dgm:prSet custT="1"/>
      <dgm:spPr/>
      <dgm:t>
        <a:bodyPr/>
        <a:lstStyle/>
        <a:p>
          <a:r>
            <a:rPr lang="en-US" sz="1200" dirty="0">
              <a:latin typeface="Montserrat" panose="00000500000000000000" pitchFamily="2" charset="0"/>
            </a:rPr>
            <a:t>Phase 1</a:t>
          </a:r>
          <a:endParaRPr lang="en-CA" sz="1200" dirty="0">
            <a:latin typeface="Montserrat" panose="00000500000000000000" pitchFamily="2" charset="0"/>
          </a:endParaRPr>
        </a:p>
      </dgm:t>
    </dgm:pt>
    <dgm:pt modelId="{27AF93DC-62EF-490F-BF95-BE2CE58191FD}" type="parTrans" cxnId="{E29BECCF-4CD0-4C8B-B367-68F288F0752A}">
      <dgm:prSet/>
      <dgm:spPr/>
      <dgm:t>
        <a:bodyPr/>
        <a:lstStyle/>
        <a:p>
          <a:endParaRPr lang="en-CA" sz="1200">
            <a:latin typeface="Montserrat" panose="00000500000000000000" pitchFamily="2" charset="0"/>
          </a:endParaRPr>
        </a:p>
      </dgm:t>
    </dgm:pt>
    <dgm:pt modelId="{343F2AF3-CD6D-43F9-9493-B2C1D0FEDA48}" type="sibTrans" cxnId="{E29BECCF-4CD0-4C8B-B367-68F288F0752A}">
      <dgm:prSet/>
      <dgm:spPr/>
      <dgm:t>
        <a:bodyPr/>
        <a:lstStyle/>
        <a:p>
          <a:endParaRPr lang="en-CA" sz="1200">
            <a:latin typeface="Montserrat" panose="00000500000000000000" pitchFamily="2" charset="0"/>
          </a:endParaRPr>
        </a:p>
      </dgm:t>
    </dgm:pt>
    <dgm:pt modelId="{D3F0A6D6-0FA2-45F8-AF4D-E995798E6A73}">
      <dgm:prSet custT="1"/>
      <dgm:spPr/>
      <dgm:t>
        <a:bodyPr/>
        <a:lstStyle/>
        <a:p>
          <a:r>
            <a:rPr lang="en-US" sz="1200" dirty="0">
              <a:latin typeface="Montserrat" panose="00000500000000000000" pitchFamily="2" charset="0"/>
            </a:rPr>
            <a:t>Phase 2</a:t>
          </a:r>
          <a:endParaRPr lang="en-CA" sz="1200" dirty="0">
            <a:latin typeface="Montserrat" panose="00000500000000000000" pitchFamily="2" charset="0"/>
          </a:endParaRPr>
        </a:p>
      </dgm:t>
    </dgm:pt>
    <dgm:pt modelId="{1FF7585F-8592-41B5-8A81-C0360E064060}" type="parTrans" cxnId="{9B56F1FF-DF04-4335-BFFE-EC7653E4EA87}">
      <dgm:prSet/>
      <dgm:spPr/>
      <dgm:t>
        <a:bodyPr/>
        <a:lstStyle/>
        <a:p>
          <a:endParaRPr lang="en-CA" sz="1200">
            <a:latin typeface="Montserrat" panose="00000500000000000000" pitchFamily="2" charset="0"/>
          </a:endParaRPr>
        </a:p>
      </dgm:t>
    </dgm:pt>
    <dgm:pt modelId="{5F0499E6-A836-4741-8AD6-C1E85B597A6F}" type="sibTrans" cxnId="{9B56F1FF-DF04-4335-BFFE-EC7653E4EA87}">
      <dgm:prSet/>
      <dgm:spPr/>
      <dgm:t>
        <a:bodyPr/>
        <a:lstStyle/>
        <a:p>
          <a:endParaRPr lang="en-CA" sz="1200">
            <a:latin typeface="Montserrat" panose="00000500000000000000" pitchFamily="2" charset="0"/>
          </a:endParaRPr>
        </a:p>
      </dgm:t>
    </dgm:pt>
    <dgm:pt modelId="{5F6C611F-A00D-49C9-BCC6-94D5B64140D5}">
      <dgm:prSet custT="1"/>
      <dgm:spPr/>
      <dgm:t>
        <a:bodyPr/>
        <a:lstStyle/>
        <a:p>
          <a:r>
            <a:rPr lang="en-US" sz="1200" dirty="0">
              <a:latin typeface="Montserrat" panose="00000500000000000000" pitchFamily="2" charset="0"/>
            </a:rPr>
            <a:t>Phase 4</a:t>
          </a:r>
          <a:endParaRPr lang="en-CA" sz="1200" dirty="0">
            <a:latin typeface="Montserrat" panose="00000500000000000000" pitchFamily="2" charset="0"/>
          </a:endParaRPr>
        </a:p>
      </dgm:t>
    </dgm:pt>
    <dgm:pt modelId="{0DCA11DC-69F2-4038-8148-F8EFAC97C681}" type="sibTrans" cxnId="{70CEFB52-187B-424E-B94B-065F811195BB}">
      <dgm:prSet/>
      <dgm:spPr/>
      <dgm:t>
        <a:bodyPr/>
        <a:lstStyle/>
        <a:p>
          <a:endParaRPr lang="en-CA" sz="1200">
            <a:latin typeface="Montserrat" panose="00000500000000000000" pitchFamily="2" charset="0"/>
          </a:endParaRPr>
        </a:p>
      </dgm:t>
    </dgm:pt>
    <dgm:pt modelId="{326A71CD-9A9F-4E2C-9657-1A8EF0F3683F}" type="parTrans" cxnId="{70CEFB52-187B-424E-B94B-065F811195BB}">
      <dgm:prSet/>
      <dgm:spPr/>
      <dgm:t>
        <a:bodyPr/>
        <a:lstStyle/>
        <a:p>
          <a:endParaRPr lang="en-CA" sz="1200">
            <a:latin typeface="Montserrat" panose="00000500000000000000" pitchFamily="2" charset="0"/>
          </a:endParaRPr>
        </a:p>
      </dgm:t>
    </dgm:pt>
    <dgm:pt modelId="{9F474F36-DA79-054F-BBFD-666192C13D50}" type="pres">
      <dgm:prSet presAssocID="{FC53A58F-395B-E34E-974F-C212E9B9E745}" presName="Name0" presStyleCnt="0">
        <dgm:presLayoutVars>
          <dgm:dir/>
          <dgm:resizeHandles val="exact"/>
        </dgm:presLayoutVars>
      </dgm:prSet>
      <dgm:spPr/>
    </dgm:pt>
    <dgm:pt modelId="{F66021E2-87C1-414D-A414-56A2AAE44F47}" type="pres">
      <dgm:prSet presAssocID="{71621DFA-AD3E-CC48-A3D1-088566281118}" presName="parTxOnly" presStyleLbl="node1" presStyleIdx="0" presStyleCnt="5">
        <dgm:presLayoutVars>
          <dgm:bulletEnabled val="1"/>
        </dgm:presLayoutVars>
      </dgm:prSet>
      <dgm:spPr/>
    </dgm:pt>
    <dgm:pt modelId="{847D648B-91A5-F24B-A7E9-1B0D1BDDB165}" type="pres">
      <dgm:prSet presAssocID="{864DB94F-04A8-1846-AFB3-43417D234F21}" presName="parSpace" presStyleCnt="0"/>
      <dgm:spPr/>
    </dgm:pt>
    <dgm:pt modelId="{BE840A39-1306-4AEF-ADCD-28099CAE7BE1}" type="pres">
      <dgm:prSet presAssocID="{1D29978D-6375-461D-AFDD-E12FF6B400FF}" presName="parTxOnly" presStyleLbl="node1" presStyleIdx="1" presStyleCnt="5">
        <dgm:presLayoutVars>
          <dgm:bulletEnabled val="1"/>
        </dgm:presLayoutVars>
      </dgm:prSet>
      <dgm:spPr/>
    </dgm:pt>
    <dgm:pt modelId="{9ECB9DCA-17FA-42DF-9A2F-9DB82C0EE3D0}" type="pres">
      <dgm:prSet presAssocID="{343F2AF3-CD6D-43F9-9493-B2C1D0FEDA48}" presName="parSpace" presStyleCnt="0"/>
      <dgm:spPr/>
    </dgm:pt>
    <dgm:pt modelId="{A8612D2A-892A-4F89-A395-9A98FAF04D82}" type="pres">
      <dgm:prSet presAssocID="{D3F0A6D6-0FA2-45F8-AF4D-E995798E6A73}" presName="parTxOnly" presStyleLbl="node1" presStyleIdx="2" presStyleCnt="5">
        <dgm:presLayoutVars>
          <dgm:bulletEnabled val="1"/>
        </dgm:presLayoutVars>
      </dgm:prSet>
      <dgm:spPr/>
    </dgm:pt>
    <dgm:pt modelId="{29175B23-9301-4638-A3F5-836D9EBFA5B8}" type="pres">
      <dgm:prSet presAssocID="{5F0499E6-A836-4741-8AD6-C1E85B597A6F}" presName="parSpace" presStyleCnt="0"/>
      <dgm:spPr/>
    </dgm:pt>
    <dgm:pt modelId="{3DB7A99E-41BC-AC47-994C-7774AEF62FE1}" type="pres">
      <dgm:prSet presAssocID="{7056D383-411B-7148-8C11-DEBBCFD10AE9}" presName="parTxOnly" presStyleLbl="node1" presStyleIdx="3" presStyleCnt="5">
        <dgm:presLayoutVars>
          <dgm:bulletEnabled val="1"/>
        </dgm:presLayoutVars>
      </dgm:prSet>
      <dgm:spPr/>
    </dgm:pt>
    <dgm:pt modelId="{56E9E376-C35D-3A43-9D88-F119A55CFB51}" type="pres">
      <dgm:prSet presAssocID="{A5AF815B-3CF0-6E42-8D38-9ADD345D7F12}" presName="parSpace" presStyleCnt="0"/>
      <dgm:spPr/>
    </dgm:pt>
    <dgm:pt modelId="{C57FC37E-A485-469F-A59F-383E1BCAC426}" type="pres">
      <dgm:prSet presAssocID="{5F6C611F-A00D-49C9-BCC6-94D5B64140D5}" presName="parTxOnly" presStyleLbl="node1" presStyleIdx="4" presStyleCnt="5">
        <dgm:presLayoutVars>
          <dgm:bulletEnabled val="1"/>
        </dgm:presLayoutVars>
      </dgm:prSet>
      <dgm:spPr/>
    </dgm:pt>
  </dgm:ptLst>
  <dgm:cxnLst>
    <dgm:cxn modelId="{DB280919-C679-5349-A63E-298813BEF1C0}" srcId="{FC53A58F-395B-E34E-974F-C212E9B9E745}" destId="{7056D383-411B-7148-8C11-DEBBCFD10AE9}" srcOrd="3" destOrd="0" parTransId="{D1165063-84DD-F249-B58B-B618D7B2D8D6}" sibTransId="{A5AF815B-3CF0-6E42-8D38-9ADD345D7F12}"/>
    <dgm:cxn modelId="{14FA4C2A-7E59-41C0-944A-B3F495779FE3}" type="presOf" srcId="{71621DFA-AD3E-CC48-A3D1-088566281118}" destId="{F66021E2-87C1-414D-A414-56A2AAE44F47}" srcOrd="0" destOrd="0" presId="urn:microsoft.com/office/officeart/2005/8/layout/hChevron3"/>
    <dgm:cxn modelId="{00A46D62-97D5-AA4F-9AB8-C84F71CDFFEE}" srcId="{FC53A58F-395B-E34E-974F-C212E9B9E745}" destId="{71621DFA-AD3E-CC48-A3D1-088566281118}" srcOrd="0" destOrd="0" parTransId="{CB671421-7FE8-4F41-9B3C-CC2253A545B3}" sibTransId="{864DB94F-04A8-1846-AFB3-43417D234F21}"/>
    <dgm:cxn modelId="{70CEFB52-187B-424E-B94B-065F811195BB}" srcId="{FC53A58F-395B-E34E-974F-C212E9B9E745}" destId="{5F6C611F-A00D-49C9-BCC6-94D5B64140D5}" srcOrd="4" destOrd="0" parTransId="{326A71CD-9A9F-4E2C-9657-1A8EF0F3683F}" sibTransId="{0DCA11DC-69F2-4038-8148-F8EFAC97C681}"/>
    <dgm:cxn modelId="{4C3E2C7F-1D2E-4655-A78A-27F207E64FF6}" type="presOf" srcId="{FC53A58F-395B-E34E-974F-C212E9B9E745}" destId="{9F474F36-DA79-054F-BBFD-666192C13D50}" srcOrd="0" destOrd="0" presId="urn:microsoft.com/office/officeart/2005/8/layout/hChevron3"/>
    <dgm:cxn modelId="{95A8C48B-6968-46B3-9E1F-C73715DBEFEB}" type="presOf" srcId="{5F6C611F-A00D-49C9-BCC6-94D5B64140D5}" destId="{C57FC37E-A485-469F-A59F-383E1BCAC426}" srcOrd="0" destOrd="0" presId="urn:microsoft.com/office/officeart/2005/8/layout/hChevron3"/>
    <dgm:cxn modelId="{5185D2AA-7298-4CFD-B9B1-4BC438C9C953}" type="presOf" srcId="{7056D383-411B-7148-8C11-DEBBCFD10AE9}" destId="{3DB7A99E-41BC-AC47-994C-7774AEF62FE1}" srcOrd="0" destOrd="0" presId="urn:microsoft.com/office/officeart/2005/8/layout/hChevron3"/>
    <dgm:cxn modelId="{95C4CAC5-B88A-453B-8D70-13CAC2C88719}" type="presOf" srcId="{D3F0A6D6-0FA2-45F8-AF4D-E995798E6A73}" destId="{A8612D2A-892A-4F89-A395-9A98FAF04D82}" srcOrd="0" destOrd="0" presId="urn:microsoft.com/office/officeart/2005/8/layout/hChevron3"/>
    <dgm:cxn modelId="{E29BECCF-4CD0-4C8B-B367-68F288F0752A}" srcId="{FC53A58F-395B-E34E-974F-C212E9B9E745}" destId="{1D29978D-6375-461D-AFDD-E12FF6B400FF}" srcOrd="1" destOrd="0" parTransId="{27AF93DC-62EF-490F-BF95-BE2CE58191FD}" sibTransId="{343F2AF3-CD6D-43F9-9493-B2C1D0FEDA48}"/>
    <dgm:cxn modelId="{4DE26DF6-AF32-4823-85A2-912511404D97}" type="presOf" srcId="{1D29978D-6375-461D-AFDD-E12FF6B400FF}" destId="{BE840A39-1306-4AEF-ADCD-28099CAE7BE1}" srcOrd="0" destOrd="0" presId="urn:microsoft.com/office/officeart/2005/8/layout/hChevron3"/>
    <dgm:cxn modelId="{9B56F1FF-DF04-4335-BFFE-EC7653E4EA87}" srcId="{FC53A58F-395B-E34E-974F-C212E9B9E745}" destId="{D3F0A6D6-0FA2-45F8-AF4D-E995798E6A73}" srcOrd="2" destOrd="0" parTransId="{1FF7585F-8592-41B5-8A81-C0360E064060}" sibTransId="{5F0499E6-A836-4741-8AD6-C1E85B597A6F}"/>
    <dgm:cxn modelId="{1AE3423E-4818-46D4-B01E-377CB3D326C5}" type="presParOf" srcId="{9F474F36-DA79-054F-BBFD-666192C13D50}" destId="{F66021E2-87C1-414D-A414-56A2AAE44F47}" srcOrd="0" destOrd="0" presId="urn:microsoft.com/office/officeart/2005/8/layout/hChevron3"/>
    <dgm:cxn modelId="{CD45549B-2335-4131-8FE7-D21E988D38B2}" type="presParOf" srcId="{9F474F36-DA79-054F-BBFD-666192C13D50}" destId="{847D648B-91A5-F24B-A7E9-1B0D1BDDB165}" srcOrd="1" destOrd="0" presId="urn:microsoft.com/office/officeart/2005/8/layout/hChevron3"/>
    <dgm:cxn modelId="{24118234-8513-478E-A60D-5E0BB83B8B73}" type="presParOf" srcId="{9F474F36-DA79-054F-BBFD-666192C13D50}" destId="{BE840A39-1306-4AEF-ADCD-28099CAE7BE1}" srcOrd="2" destOrd="0" presId="urn:microsoft.com/office/officeart/2005/8/layout/hChevron3"/>
    <dgm:cxn modelId="{0ADC04EB-47DA-4917-8F5F-2660F595DEE6}" type="presParOf" srcId="{9F474F36-DA79-054F-BBFD-666192C13D50}" destId="{9ECB9DCA-17FA-42DF-9A2F-9DB82C0EE3D0}" srcOrd="3" destOrd="0" presId="urn:microsoft.com/office/officeart/2005/8/layout/hChevron3"/>
    <dgm:cxn modelId="{9B24C2AE-E529-474F-A208-4D2CED6A6E57}" type="presParOf" srcId="{9F474F36-DA79-054F-BBFD-666192C13D50}" destId="{A8612D2A-892A-4F89-A395-9A98FAF04D82}" srcOrd="4" destOrd="0" presId="urn:microsoft.com/office/officeart/2005/8/layout/hChevron3"/>
    <dgm:cxn modelId="{D6DA4E03-2184-4397-BD3A-8022B4BEF974}" type="presParOf" srcId="{9F474F36-DA79-054F-BBFD-666192C13D50}" destId="{29175B23-9301-4638-A3F5-836D9EBFA5B8}" srcOrd="5" destOrd="0" presId="urn:microsoft.com/office/officeart/2005/8/layout/hChevron3"/>
    <dgm:cxn modelId="{0E64C360-D841-4C8A-84C9-D785DD990BD7}" type="presParOf" srcId="{9F474F36-DA79-054F-BBFD-666192C13D50}" destId="{3DB7A99E-41BC-AC47-994C-7774AEF62FE1}" srcOrd="6" destOrd="0" presId="urn:microsoft.com/office/officeart/2005/8/layout/hChevron3"/>
    <dgm:cxn modelId="{7E59CA68-239F-46B7-9A34-054680508DE3}" type="presParOf" srcId="{9F474F36-DA79-054F-BBFD-666192C13D50}" destId="{56E9E376-C35D-3A43-9D88-F119A55CFB51}" srcOrd="7" destOrd="0" presId="urn:microsoft.com/office/officeart/2005/8/layout/hChevron3"/>
    <dgm:cxn modelId="{2872F454-02AC-4E1A-9C47-525019E3A960}" type="presParOf" srcId="{9F474F36-DA79-054F-BBFD-666192C13D50}" destId="{C57FC37E-A485-469F-A59F-383E1BCAC426}" srcOrd="8" destOrd="0" presId="urn:microsoft.com/office/officeart/2005/8/layout/hChevron3"/>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021E2-87C1-414D-A414-56A2AAE44F47}">
      <dsp:nvSpPr>
        <dsp:cNvPr id="0" name=""/>
        <dsp:cNvSpPr/>
      </dsp:nvSpPr>
      <dsp:spPr>
        <a:xfrm>
          <a:off x="1055" y="96455"/>
          <a:ext cx="2058200" cy="823280"/>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0</a:t>
          </a:r>
        </a:p>
      </dsp:txBody>
      <dsp:txXfrm>
        <a:off x="1055" y="96455"/>
        <a:ext cx="1852380" cy="823280"/>
      </dsp:txXfrm>
    </dsp:sp>
    <dsp:sp modelId="{BE840A39-1306-4AEF-ADCD-28099CAE7BE1}">
      <dsp:nvSpPr>
        <dsp:cNvPr id="0" name=""/>
        <dsp:cNvSpPr/>
      </dsp:nvSpPr>
      <dsp:spPr>
        <a:xfrm>
          <a:off x="1647615" y="96455"/>
          <a:ext cx="2058200" cy="823280"/>
        </a:xfrm>
        <a:prstGeom prst="chevron">
          <a:avLst/>
        </a:prstGeom>
        <a:solidFill>
          <a:schemeClr val="accent1">
            <a:shade val="80000"/>
            <a:hueOff val="133729"/>
            <a:satOff val="-7418"/>
            <a:lumOff val="79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1</a:t>
          </a:r>
          <a:endParaRPr lang="en-CA" sz="1200" kern="1200" dirty="0">
            <a:latin typeface="Montserrat" panose="00000500000000000000" pitchFamily="2" charset="0"/>
          </a:endParaRPr>
        </a:p>
      </dsp:txBody>
      <dsp:txXfrm>
        <a:off x="2059255" y="96455"/>
        <a:ext cx="1234920" cy="823280"/>
      </dsp:txXfrm>
    </dsp:sp>
    <dsp:sp modelId="{A8612D2A-892A-4F89-A395-9A98FAF04D82}">
      <dsp:nvSpPr>
        <dsp:cNvPr id="0" name=""/>
        <dsp:cNvSpPr/>
      </dsp:nvSpPr>
      <dsp:spPr>
        <a:xfrm>
          <a:off x="3294175" y="96455"/>
          <a:ext cx="2058200" cy="823280"/>
        </a:xfrm>
        <a:prstGeom prst="chevron">
          <a:avLst/>
        </a:prstGeom>
        <a:solidFill>
          <a:schemeClr val="accent1">
            <a:shade val="80000"/>
            <a:hueOff val="267459"/>
            <a:satOff val="-14837"/>
            <a:lumOff val="158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2</a:t>
          </a:r>
          <a:endParaRPr lang="en-CA" sz="1200" kern="1200" dirty="0">
            <a:latin typeface="Montserrat" panose="00000500000000000000" pitchFamily="2" charset="0"/>
          </a:endParaRPr>
        </a:p>
      </dsp:txBody>
      <dsp:txXfrm>
        <a:off x="3705815" y="96455"/>
        <a:ext cx="1234920" cy="823280"/>
      </dsp:txXfrm>
    </dsp:sp>
    <dsp:sp modelId="{3DB7A99E-41BC-AC47-994C-7774AEF62FE1}">
      <dsp:nvSpPr>
        <dsp:cNvPr id="0" name=""/>
        <dsp:cNvSpPr/>
      </dsp:nvSpPr>
      <dsp:spPr>
        <a:xfrm>
          <a:off x="4940735" y="96455"/>
          <a:ext cx="2058200" cy="823280"/>
        </a:xfrm>
        <a:prstGeom prst="chevron">
          <a:avLst/>
        </a:prstGeom>
        <a:solidFill>
          <a:schemeClr val="accent1">
            <a:shade val="80000"/>
            <a:hueOff val="401188"/>
            <a:satOff val="-22255"/>
            <a:lumOff val="238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3</a:t>
          </a:r>
        </a:p>
      </dsp:txBody>
      <dsp:txXfrm>
        <a:off x="5352375" y="96455"/>
        <a:ext cx="1234920" cy="823280"/>
      </dsp:txXfrm>
    </dsp:sp>
    <dsp:sp modelId="{C57FC37E-A485-469F-A59F-383E1BCAC426}">
      <dsp:nvSpPr>
        <dsp:cNvPr id="0" name=""/>
        <dsp:cNvSpPr/>
      </dsp:nvSpPr>
      <dsp:spPr>
        <a:xfrm>
          <a:off x="6587295" y="96455"/>
          <a:ext cx="2058200" cy="823280"/>
        </a:xfrm>
        <a:prstGeom prst="chevron">
          <a:avLst/>
        </a:prstGeom>
        <a:solidFill>
          <a:schemeClr val="accent1">
            <a:shade val="80000"/>
            <a:hueOff val="534918"/>
            <a:satOff val="-29673"/>
            <a:lumOff val="31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4</a:t>
          </a:r>
          <a:endParaRPr lang="en-CA" sz="1200" kern="1200" dirty="0">
            <a:latin typeface="Montserrat" panose="00000500000000000000" pitchFamily="2" charset="0"/>
          </a:endParaRPr>
        </a:p>
      </dsp:txBody>
      <dsp:txXfrm>
        <a:off x="6998935" y="96455"/>
        <a:ext cx="1234920" cy="82328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6405715" y="0"/>
            <a:ext cx="4900956" cy="1007464"/>
          </a:xfrm>
          <a:prstGeom prst="rect">
            <a:avLst/>
          </a:prstGeom>
        </p:spPr>
        <p:txBody>
          <a:bodyPr vert="horz" lIns="91440" tIns="45720" rIns="91440" bIns="45720" rtlCol="0"/>
          <a:lstStyle>
            <a:lvl1pPr algn="r">
              <a:defRPr sz="1200"/>
            </a:lvl1pPr>
          </a:lstStyle>
          <a:p>
            <a:fld id="{3421FBE2-D7AF-034E-A3E8-B3AFB8825F2F}" type="datetimeFigureOut">
              <a:rPr lang="en-US" smtClean="0">
                <a:latin typeface="Arial" panose="020B0604020202020204" pitchFamily="34" charset="0"/>
              </a:rPr>
              <a:t>10/6/2025</a:t>
            </a:fld>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6405715" y="19096639"/>
            <a:ext cx="4900956" cy="1007462"/>
          </a:xfrm>
          <a:prstGeom prst="rect">
            <a:avLst/>
          </a:prstGeom>
        </p:spPr>
        <p:txBody>
          <a:bodyPr vert="horz" lIns="91440" tIns="45720" rIns="91440" bIns="45720" rtlCol="0" anchor="b"/>
          <a:lstStyle>
            <a:lvl1pPr algn="r">
              <a:defRPr sz="1200"/>
            </a:lvl1pPr>
          </a:lstStyle>
          <a:p>
            <a:fld id="{A0D59A62-6DDC-664C-B490-E4412C3B9B65}"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b="0" i="0">
                <a:latin typeface="Roboto Condensed Light" panose="02000000000000000000" pitchFamily="2" charset="0"/>
              </a:defRPr>
            </a:lvl1pPr>
          </a:lstStyle>
          <a:p>
            <a:endParaRPr lang="en-US" dirty="0"/>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b="0" i="0">
                <a:latin typeface="Roboto Condensed Light" panose="02000000000000000000" pitchFamily="2" charset="0"/>
              </a:defRPr>
            </a:lvl1pPr>
          </a:lstStyle>
          <a:p>
            <a:fld id="{F0A9609A-B772-C646-9832-EF91D164CC90}" type="datetimeFigureOut">
              <a:rPr lang="en-US" smtClean="0"/>
              <a:pPr/>
              <a:t>10/6/2025</a:t>
            </a:fld>
            <a:endParaRPr lang="en-US" dirty="0"/>
          </a:p>
        </p:txBody>
      </p:sp>
      <p:sp>
        <p:nvSpPr>
          <p:cNvPr id="4" name="Slide Image Placeholder 3"/>
          <p:cNvSpPr>
            <a:spLocks noGrp="1" noRot="1" noChangeAspect="1"/>
          </p:cNvSpPr>
          <p:nvPr>
            <p:ph type="sldImg" idx="2"/>
          </p:nvPr>
        </p:nvSpPr>
        <p:spPr>
          <a:xfrm>
            <a:off x="-374650" y="2514600"/>
            <a:ext cx="12058650" cy="67833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b="0" i="0">
                <a:latin typeface="Roboto Condensed Light" panose="02000000000000000000" pitchFamily="2" charset="0"/>
              </a:defRPr>
            </a:lvl1pPr>
          </a:lstStyle>
          <a:p>
            <a:endParaRPr lang="en-US" dirty="0"/>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b="0" i="0">
                <a:latin typeface="Roboto Condensed Light" panose="02000000000000000000" pitchFamily="2" charset="0"/>
              </a:defRPr>
            </a:lvl1pPr>
          </a:lstStyle>
          <a:p>
            <a:fld id="{06B0FC7D-8687-9A40-9CA8-0B2F00AB98E3}" type="slidenum">
              <a:rPr lang="en-US" smtClean="0"/>
              <a:pPr/>
              <a:t>‹#›</a:t>
            </a:fld>
            <a:endParaRPr lang="en-US" dirty="0"/>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154316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635283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2106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579840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590529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54067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9524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1057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828853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882180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363914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a:t>
            </a:fld>
            <a:endParaRPr lang="en-US" dirty="0"/>
          </a:p>
        </p:txBody>
      </p:sp>
    </p:spTree>
    <p:extLst>
      <p:ext uri="{BB962C8B-B14F-4D97-AF65-F5344CB8AC3E}">
        <p14:creationId xmlns:p14="http://schemas.microsoft.com/office/powerpoint/2010/main" val="2963019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860906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299367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052932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752157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82065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2656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47369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139</a:t>
            </a:fld>
            <a:endParaRPr lang="en-US" dirty="0"/>
          </a:p>
        </p:txBody>
      </p:sp>
    </p:spTree>
    <p:extLst>
      <p:ext uri="{BB962C8B-B14F-4D97-AF65-F5344CB8AC3E}">
        <p14:creationId xmlns:p14="http://schemas.microsoft.com/office/powerpoint/2010/main" val="960846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928339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143</a:t>
            </a:fld>
            <a:endParaRPr lang="en-US" dirty="0"/>
          </a:p>
        </p:txBody>
      </p:sp>
    </p:spTree>
    <p:extLst>
      <p:ext uri="{BB962C8B-B14F-4D97-AF65-F5344CB8AC3E}">
        <p14:creationId xmlns:p14="http://schemas.microsoft.com/office/powerpoint/2010/main" val="824587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768790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154316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11</a:t>
            </a:fld>
            <a:endParaRPr lang="en-US" dirty="0"/>
          </a:p>
        </p:txBody>
      </p:sp>
    </p:spTree>
    <p:extLst>
      <p:ext uri="{BB962C8B-B14F-4D97-AF65-F5344CB8AC3E}">
        <p14:creationId xmlns:p14="http://schemas.microsoft.com/office/powerpoint/2010/main" val="2516203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730339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16</a:t>
            </a:fld>
            <a:endParaRPr lang="en-US" dirty="0"/>
          </a:p>
        </p:txBody>
      </p:sp>
    </p:spTree>
    <p:extLst>
      <p:ext uri="{BB962C8B-B14F-4D97-AF65-F5344CB8AC3E}">
        <p14:creationId xmlns:p14="http://schemas.microsoft.com/office/powerpoint/2010/main" val="554238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906638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25</a:t>
            </a:fld>
            <a:endParaRPr lang="en-US" dirty="0"/>
          </a:p>
        </p:txBody>
      </p:sp>
    </p:spTree>
    <p:extLst>
      <p:ext uri="{BB962C8B-B14F-4D97-AF65-F5344CB8AC3E}">
        <p14:creationId xmlns:p14="http://schemas.microsoft.com/office/powerpoint/2010/main" val="658359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27</a:t>
            </a:fld>
            <a:endParaRPr lang="en-US" dirty="0"/>
          </a:p>
        </p:txBody>
      </p:sp>
    </p:spTree>
    <p:extLst>
      <p:ext uri="{BB962C8B-B14F-4D97-AF65-F5344CB8AC3E}">
        <p14:creationId xmlns:p14="http://schemas.microsoft.com/office/powerpoint/2010/main" val="2225457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1.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81123"/>
      </p:ext>
    </p:extLst>
  </p:cSld>
  <p:clrMapOvr>
    <a:masterClrMapping/>
  </p:clrMapOvr>
  <p:extLst>
    <p:ext uri="{DCECCB84-F9BA-43D5-87BE-67443E8EF086}">
      <p15:sldGuideLst xmlns:p15="http://schemas.microsoft.com/office/powerpoint/2012/main">
        <p15:guide id="1" orient="horz" pos="5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1"/>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582793"/>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582793"/>
            <a:ext cx="20672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B3319451-64B4-1E41-83F2-9E6FFA4414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454508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seStudy-Soluti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6B6B27B-BCD4-EC48-AEB7-B3D393D6BBC5}"/>
              </a:ext>
            </a:extLst>
          </p:cNvPr>
          <p:cNvSpPr/>
          <p:nvPr userDrawn="1"/>
        </p:nvSpPr>
        <p:spPr>
          <a:xfrm>
            <a:off x="471384" y="2215122"/>
            <a:ext cx="3678865" cy="3891517"/>
          </a:xfrm>
          <a:prstGeom prst="rect">
            <a:avLst/>
          </a:prstGeom>
          <a:gradFill>
            <a:gsLst>
              <a:gs pos="0">
                <a:srgbClr val="299D48">
                  <a:alpha val="18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95371860-ED38-0C40-8EE6-0ED187190BD6}"/>
              </a:ext>
            </a:extLst>
          </p:cNvPr>
          <p:cNvSpPr/>
          <p:nvPr userDrawn="1"/>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dirty="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5358"/>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12711"/>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1066302"/>
            <a:ext cx="1395981" cy="200057"/>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12711"/>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66303"/>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37122"/>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EBC06712-582F-5A4A-B1A9-40F085BF682E}"/>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508613"/>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seStudy-Resul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5357"/>
            <a:ext cx="4983207" cy="1130188"/>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2" y="1212711"/>
            <a:ext cx="1411479" cy="379114"/>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1066302"/>
            <a:ext cx="197410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12710"/>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66302"/>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37121"/>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300" y="2124635"/>
            <a:ext cx="115164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dirty="0">
              <a:latin typeface="Roboto Condensed Light" panose="02000000000000000000" pitchFamily="2" charset="0"/>
            </a:endParaRP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Rectangle 23">
            <a:extLst>
              <a:ext uri="{FF2B5EF4-FFF2-40B4-BE49-F238E27FC236}">
                <a16:creationId xmlns:a16="http://schemas.microsoft.com/office/drawing/2014/main" id="{B39A272B-80C2-6041-B7D7-2757D1FF9673}"/>
              </a:ext>
            </a:extLst>
          </p:cNvPr>
          <p:cNvSpPr/>
          <p:nvPr userDrawn="1"/>
        </p:nvSpPr>
        <p:spPr>
          <a:xfrm>
            <a:off x="378301" y="2119122"/>
            <a:ext cx="115164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latin typeface="Roboto Condensed Light" panose="02000000000000000000" pitchFamily="2" charset="0"/>
            </a:endParaRPr>
          </a:p>
        </p:txBody>
      </p:sp>
      <p:sp>
        <p:nvSpPr>
          <p:cNvPr id="13" name="Text Placeholder 4">
            <a:extLst>
              <a:ext uri="{FF2B5EF4-FFF2-40B4-BE49-F238E27FC236}">
                <a16:creationId xmlns:a16="http://schemas.microsoft.com/office/drawing/2014/main" id="{4F68E92D-CD33-6243-896E-3C6A0C308B22}"/>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4079180"/>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191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5632357"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405738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8480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sight Breakdown">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F654C735-FD88-7044-AFDF-38F27B3DBF4F}"/>
              </a:ext>
            </a:extLst>
          </p:cNvPr>
          <p:cNvSpPr>
            <a:spLocks noGrp="1"/>
          </p:cNvSpPr>
          <p:nvPr>
            <p:ph type="body" sz="quarter" idx="11" hasCustomPrompt="1"/>
          </p:nvPr>
        </p:nvSpPr>
        <p:spPr>
          <a:xfrm>
            <a:off x="354106"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54106" y="530021"/>
            <a:ext cx="5146582" cy="570117"/>
          </a:xfrm>
        </p:spPr>
        <p:txBody>
          <a:bodyPr>
            <a:noAutofit/>
          </a:bodyPr>
          <a:lstStyle>
            <a:lvl1pPr>
              <a:defRPr b="0" i="0">
                <a:solidFill>
                  <a:srgbClr val="2576B7"/>
                </a:solidFill>
              </a:defRPr>
            </a:lvl1pPr>
          </a:lstStyle>
          <a:p>
            <a:r>
              <a:rPr lang="en-US"/>
              <a:t>Insight Breakdown</a:t>
            </a:r>
          </a:p>
        </p:txBody>
      </p:sp>
      <p:sp>
        <p:nvSpPr>
          <p:cNvPr id="21" name="object 16">
            <a:extLst>
              <a:ext uri="{FF2B5EF4-FFF2-40B4-BE49-F238E27FC236}">
                <a16:creationId xmlns:a16="http://schemas.microsoft.com/office/drawing/2014/main" id="{D04A7FA4-1F63-4045-89C0-A25EC0589AD3}"/>
              </a:ext>
            </a:extLst>
          </p:cNvPr>
          <p:cNvSpPr/>
          <p:nvPr userDrawn="1"/>
        </p:nvSpPr>
        <p:spPr>
          <a:xfrm>
            <a:off x="354106"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24" name="Text Placeholder 23">
            <a:extLst>
              <a:ext uri="{FF2B5EF4-FFF2-40B4-BE49-F238E27FC236}">
                <a16:creationId xmlns:a16="http://schemas.microsoft.com/office/drawing/2014/main" id="{A65B8B33-0F77-6C46-B190-E0EB622E48D4}"/>
              </a:ext>
            </a:extLst>
          </p:cNvPr>
          <p:cNvSpPr>
            <a:spLocks noGrp="1"/>
          </p:cNvSpPr>
          <p:nvPr>
            <p:ph type="body" sz="quarter" idx="10" hasCustomPrompt="1"/>
          </p:nvPr>
        </p:nvSpPr>
        <p:spPr>
          <a:xfrm>
            <a:off x="354106"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1</a:t>
            </a:r>
          </a:p>
        </p:txBody>
      </p:sp>
      <p:sp>
        <p:nvSpPr>
          <p:cNvPr id="28" name="Text Placeholder 26">
            <a:extLst>
              <a:ext uri="{FF2B5EF4-FFF2-40B4-BE49-F238E27FC236}">
                <a16:creationId xmlns:a16="http://schemas.microsoft.com/office/drawing/2014/main" id="{7C3E8B87-3295-C145-8AD0-F82DD56BEEBA}"/>
              </a:ext>
            </a:extLst>
          </p:cNvPr>
          <p:cNvSpPr>
            <a:spLocks noGrp="1"/>
          </p:cNvSpPr>
          <p:nvPr>
            <p:ph type="body" sz="quarter" idx="12" hasCustomPrompt="1"/>
          </p:nvPr>
        </p:nvSpPr>
        <p:spPr>
          <a:xfrm>
            <a:off x="4274132"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30" name="Text Placeholder 23">
            <a:extLst>
              <a:ext uri="{FF2B5EF4-FFF2-40B4-BE49-F238E27FC236}">
                <a16:creationId xmlns:a16="http://schemas.microsoft.com/office/drawing/2014/main" id="{9743512F-3223-8E49-BB0C-4A8840D17C23}"/>
              </a:ext>
            </a:extLst>
          </p:cNvPr>
          <p:cNvSpPr>
            <a:spLocks noGrp="1"/>
          </p:cNvSpPr>
          <p:nvPr>
            <p:ph type="body" sz="quarter" idx="13" hasCustomPrompt="1"/>
          </p:nvPr>
        </p:nvSpPr>
        <p:spPr>
          <a:xfrm>
            <a:off x="4274132"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2</a:t>
            </a:r>
          </a:p>
        </p:txBody>
      </p:sp>
      <p:sp>
        <p:nvSpPr>
          <p:cNvPr id="31" name="Text Placeholder 26">
            <a:extLst>
              <a:ext uri="{FF2B5EF4-FFF2-40B4-BE49-F238E27FC236}">
                <a16:creationId xmlns:a16="http://schemas.microsoft.com/office/drawing/2014/main" id="{80D89366-ED52-A949-A16B-4146CDE0F6F2}"/>
              </a:ext>
            </a:extLst>
          </p:cNvPr>
          <p:cNvSpPr>
            <a:spLocks noGrp="1"/>
          </p:cNvSpPr>
          <p:nvPr>
            <p:ph type="body" sz="quarter" idx="14" hasCustomPrompt="1"/>
          </p:nvPr>
        </p:nvSpPr>
        <p:spPr>
          <a:xfrm>
            <a:off x="8194158"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33" name="Text Placeholder 23">
            <a:extLst>
              <a:ext uri="{FF2B5EF4-FFF2-40B4-BE49-F238E27FC236}">
                <a16:creationId xmlns:a16="http://schemas.microsoft.com/office/drawing/2014/main" id="{E6236606-0F02-C14B-9674-361BBE98B74C}"/>
              </a:ext>
            </a:extLst>
          </p:cNvPr>
          <p:cNvSpPr>
            <a:spLocks noGrp="1"/>
          </p:cNvSpPr>
          <p:nvPr>
            <p:ph type="body" sz="quarter" idx="15" hasCustomPrompt="1"/>
          </p:nvPr>
        </p:nvSpPr>
        <p:spPr>
          <a:xfrm>
            <a:off x="8194158"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3</a:t>
            </a:r>
          </a:p>
        </p:txBody>
      </p:sp>
      <p:sp>
        <p:nvSpPr>
          <p:cNvPr id="34" name="object 16">
            <a:extLst>
              <a:ext uri="{FF2B5EF4-FFF2-40B4-BE49-F238E27FC236}">
                <a16:creationId xmlns:a16="http://schemas.microsoft.com/office/drawing/2014/main" id="{5C72A593-5B47-6640-87D0-7DC19FF0C12E}"/>
              </a:ext>
            </a:extLst>
          </p:cNvPr>
          <p:cNvSpPr/>
          <p:nvPr userDrawn="1"/>
        </p:nvSpPr>
        <p:spPr>
          <a:xfrm>
            <a:off x="4272711"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35" name="object 16">
            <a:extLst>
              <a:ext uri="{FF2B5EF4-FFF2-40B4-BE49-F238E27FC236}">
                <a16:creationId xmlns:a16="http://schemas.microsoft.com/office/drawing/2014/main" id="{BD3F10A2-41C4-BB46-A5B1-57481F194818}"/>
              </a:ext>
            </a:extLst>
          </p:cNvPr>
          <p:cNvSpPr/>
          <p:nvPr userDrawn="1"/>
        </p:nvSpPr>
        <p:spPr>
          <a:xfrm>
            <a:off x="8194397"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Tree>
    <p:extLst>
      <p:ext uri="{BB962C8B-B14F-4D97-AF65-F5344CB8AC3E}">
        <p14:creationId xmlns:p14="http://schemas.microsoft.com/office/powerpoint/2010/main" val="3934965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mmary of Accomplishm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B14535-AFB4-DB4C-ADB9-BBB42A2A64E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8" name="Rectangle 17">
            <a:extLst>
              <a:ext uri="{FF2B5EF4-FFF2-40B4-BE49-F238E27FC236}">
                <a16:creationId xmlns:a16="http://schemas.microsoft.com/office/drawing/2014/main" id="{75343A8B-D3CE-D643-83E5-369C20113AA8}"/>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latin typeface="Arial" panose="020B0604020202020204" pitchFamily="34" charset="0"/>
            </a:endParaRPr>
          </a:p>
        </p:txBody>
      </p:sp>
      <p:sp>
        <p:nvSpPr>
          <p:cNvPr id="14" name="Text Placeholder 13">
            <a:extLst>
              <a:ext uri="{FF2B5EF4-FFF2-40B4-BE49-F238E27FC236}">
                <a16:creationId xmlns:a16="http://schemas.microsoft.com/office/drawing/2014/main" id="{B3A129CD-E31F-6C4B-AE63-A4E96E7F66D2}"/>
              </a:ext>
            </a:extLst>
          </p:cNvPr>
          <p:cNvSpPr>
            <a:spLocks noGrp="1"/>
          </p:cNvSpPr>
          <p:nvPr>
            <p:ph type="body" sz="quarter" idx="10" hasCustomPrompt="1"/>
          </p:nvPr>
        </p:nvSpPr>
        <p:spPr>
          <a:xfrm>
            <a:off x="374493" y="1827340"/>
            <a:ext cx="5319668" cy="377825"/>
          </a:xfrm>
          <a:prstGeom prst="rect">
            <a:avLst/>
          </a:prstGeom>
        </p:spPr>
        <p:txBody>
          <a:bodyPr lIns="0">
            <a:noAutofit/>
          </a:bodyPr>
          <a:lstStyle>
            <a:lvl1pPr marL="0" indent="0">
              <a:lnSpc>
                <a:spcPct val="110000"/>
              </a:lnSpc>
              <a:buNone/>
              <a:defRPr sz="2000" b="1" i="0" u="none">
                <a:solidFill>
                  <a:schemeClr val="accent1"/>
                </a:solidFill>
                <a:latin typeface="Montserrat SemiBold" pitchFamily="2" charset="77"/>
              </a:defRPr>
            </a:lvl1pPr>
            <a:lvl2pPr>
              <a:defRPr sz="2000" b="1" i="0">
                <a:solidFill>
                  <a:schemeClr val="accent1"/>
                </a:solidFill>
                <a:latin typeface="Montserrat SemiBold" pitchFamily="2" charset="77"/>
              </a:defRPr>
            </a:lvl2pPr>
            <a:lvl3pPr>
              <a:defRPr sz="2000" b="1" i="0">
                <a:solidFill>
                  <a:schemeClr val="accent1"/>
                </a:solidFill>
                <a:latin typeface="Montserrat SemiBold" pitchFamily="2" charset="77"/>
              </a:defRPr>
            </a:lvl3pPr>
            <a:lvl4pPr>
              <a:defRPr sz="2000" b="1" i="0">
                <a:solidFill>
                  <a:schemeClr val="accent1"/>
                </a:solidFill>
                <a:latin typeface="Montserrat SemiBold" pitchFamily="2" charset="77"/>
              </a:defRPr>
            </a:lvl4pPr>
            <a:lvl5pPr>
              <a:defRPr sz="2000" b="1" i="0">
                <a:solidFill>
                  <a:schemeClr val="accent1"/>
                </a:solidFill>
                <a:latin typeface="Montserrat SemiBold" pitchFamily="2" charset="77"/>
              </a:defRPr>
            </a:lvl5pPr>
          </a:lstStyle>
          <a:p>
            <a:pPr lvl="0"/>
            <a:r>
              <a:rPr lang="en-US"/>
              <a:t>Problem Solved</a:t>
            </a:r>
          </a:p>
        </p:txBody>
      </p:sp>
      <p:sp>
        <p:nvSpPr>
          <p:cNvPr id="11" name="TextBox 10">
            <a:extLst>
              <a:ext uri="{FF2B5EF4-FFF2-40B4-BE49-F238E27FC236}">
                <a16:creationId xmlns:a16="http://schemas.microsoft.com/office/drawing/2014/main" id="{1FAADCBA-255E-B849-A84F-D25B3C02195D}"/>
              </a:ext>
            </a:extLst>
          </p:cNvPr>
          <p:cNvSpPr txBox="1"/>
          <p:nvPr userDrawn="1"/>
        </p:nvSpPr>
        <p:spPr>
          <a:xfrm>
            <a:off x="8460606" y="739094"/>
            <a:ext cx="3128212" cy="1668992"/>
          </a:xfrm>
          <a:prstGeom prst="rect">
            <a:avLst/>
          </a:prstGeom>
        </p:spPr>
        <p:txBody>
          <a:bodyPr vert="horz" wrap="square" lIns="0" tIns="6931" rIns="0" bIns="0" rtlCol="0">
            <a:noAutofit/>
          </a:bodyPr>
          <a:lstStyle/>
          <a:p>
            <a:pPr rtl="0">
              <a:lnSpc>
                <a:spcPct val="11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If you would like additional support, have our analysts guide you through other phases as part of an Info-Tech workshop.</a:t>
            </a:r>
          </a:p>
        </p:txBody>
      </p:sp>
      <p:sp>
        <p:nvSpPr>
          <p:cNvPr id="15" name="TextBox 14">
            <a:extLst>
              <a:ext uri="{FF2B5EF4-FFF2-40B4-BE49-F238E27FC236}">
                <a16:creationId xmlns:a16="http://schemas.microsoft.com/office/drawing/2014/main" id="{845C2704-E323-6E41-84B8-A3709A2F6FB3}"/>
              </a:ext>
            </a:extLst>
          </p:cNvPr>
          <p:cNvSpPr txBox="1"/>
          <p:nvPr userDrawn="1"/>
        </p:nvSpPr>
        <p:spPr>
          <a:xfrm>
            <a:off x="8441356" y="2914403"/>
            <a:ext cx="3628724"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Contact your account representative for more information.</a:t>
            </a:r>
          </a:p>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workshops@infotech.com  </a:t>
            </a:r>
            <a:br>
              <a:rPr lang="en-US" sz="1600" dirty="0">
                <a:solidFill>
                  <a:schemeClr val="bg1"/>
                </a:solidFill>
                <a:latin typeface="Exo" panose="02000503000000000000" pitchFamily="2" charset="77"/>
              </a:rPr>
            </a:br>
            <a:r>
              <a:rPr lang="en-US" sz="1600" dirty="0">
                <a:solidFill>
                  <a:schemeClr val="bg1"/>
                </a:solidFill>
                <a:latin typeface="Exo" panose="02000503000000000000" pitchFamily="2" charset="77"/>
              </a:rPr>
              <a:t>1-888-670-8889</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chemeClr val="bg1"/>
              </a:solidFill>
              <a:latin typeface="Exo" panose="02000503000000000000" pitchFamily="2" charset="77"/>
            </a:endParaRPr>
          </a:p>
        </p:txBody>
      </p:sp>
      <p:sp>
        <p:nvSpPr>
          <p:cNvPr id="19" name="TextBox 18">
            <a:extLst>
              <a:ext uri="{FF2B5EF4-FFF2-40B4-BE49-F238E27FC236}">
                <a16:creationId xmlns:a16="http://schemas.microsoft.com/office/drawing/2014/main" id="{E6640ACC-131C-E349-9AAB-91F1BC775CA0}"/>
              </a:ext>
            </a:extLst>
          </p:cNvPr>
          <p:cNvSpPr txBox="1"/>
          <p:nvPr userDrawn="1"/>
        </p:nvSpPr>
        <p:spPr>
          <a:xfrm>
            <a:off x="336885" y="544781"/>
            <a:ext cx="569815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Summary of Accomplishment</a:t>
            </a:r>
            <a:endParaRPr lang="en-US" sz="4000" b="1" i="0" spc="-30" dirty="0">
              <a:solidFill>
                <a:srgbClr val="4A4A4A"/>
              </a:solidFill>
              <a:latin typeface="Montserrat SemiBold" pitchFamily="2" charset="77"/>
              <a:cs typeface="Arial Narrow"/>
            </a:endParaRPr>
          </a:p>
        </p:txBody>
      </p:sp>
      <p:sp>
        <p:nvSpPr>
          <p:cNvPr id="10" name="TextBox 9">
            <a:extLst>
              <a:ext uri="{FF2B5EF4-FFF2-40B4-BE49-F238E27FC236}">
                <a16:creationId xmlns:a16="http://schemas.microsoft.com/office/drawing/2014/main" id="{79D91D97-00C2-684C-8E8B-1CA8A8AB29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3A86E219-348B-4147-B8CE-5C090235D034}"/>
              </a:ext>
            </a:extLst>
          </p:cNvPr>
          <p:cNvSpPr>
            <a:spLocks noGrp="1"/>
          </p:cNvSpPr>
          <p:nvPr>
            <p:ph type="body" sz="quarter" idx="33"/>
          </p:nvPr>
        </p:nvSpPr>
        <p:spPr>
          <a:xfrm>
            <a:off x="371476" y="2306297"/>
            <a:ext cx="5689600" cy="383932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13579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83998"/>
          </a:xfrm>
          <a:prstGeom prst="rect">
            <a:avLst/>
          </a:prstGeom>
        </p:spPr>
        <p:txBody>
          <a:bodyPr vert="horz" wrap="square" lIns="0" tIns="6931" rIns="0" bIns="0" rtlCol="0">
            <a:spAutoFit/>
          </a:bodyPr>
          <a:lstStyle/>
          <a:p>
            <a:pPr marL="7701" marR="242975" lvl="0" indent="0" algn="ctr" defTabSz="554492" rtl="0" eaLnBrk="1" fontAlgn="auto" latinLnBrk="0" hangingPunct="1">
              <a:lnSpc>
                <a:spcPct val="90000"/>
              </a:lnSpc>
              <a:spcBef>
                <a:spcPts val="1000"/>
              </a:spcBef>
              <a:spcAft>
                <a:spcPts val="0"/>
              </a:spcAft>
              <a:buClrTx/>
              <a:buSzTx/>
              <a:buFontTx/>
              <a:buNone/>
              <a:tabLst/>
              <a:defRPr/>
            </a:pPr>
            <a:r>
              <a:rPr lang="en-US" sz="2000" b="1" i="0" dirty="0">
                <a:solidFill>
                  <a:srgbClr val="2576B7"/>
                </a:solidFill>
                <a:latin typeface="Montserrat SemiBold" pitchFamily="2" charset="77"/>
              </a:rPr>
              <a:t>Diagnostics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Info-Tech offers various levels of support to best suit your needs</a:t>
            </a:r>
            <a:endParaRPr lang="en-US" sz="4000" b="1" i="0" spc="-30" dirty="0">
              <a:solidFill>
                <a:srgbClr val="4A4A4A"/>
              </a:solidFill>
              <a:latin typeface="Montserrat SemiBold" pitchFamily="2" charset="77"/>
              <a:cs typeface="Arial Narrow"/>
            </a:endParaRPr>
          </a:p>
        </p:txBody>
      </p:sp>
    </p:spTree>
    <p:extLst>
      <p:ext uri="{BB962C8B-B14F-4D97-AF65-F5344CB8AC3E}">
        <p14:creationId xmlns:p14="http://schemas.microsoft.com/office/powerpoint/2010/main" val="3792006705"/>
      </p:ext>
    </p:extLst>
  </p:cSld>
  <p:clrMapOvr>
    <a:masterClrMapping/>
  </p:clrMapOvr>
  <p:extLst>
    <p:ext uri="{DCECCB84-F9BA-43D5-87BE-67443E8EF086}">
      <p15:sldGuideLst xmlns:p15="http://schemas.microsoft.com/office/powerpoint/2012/main">
        <p15:guide id="1" orient="horz" pos="1865" userDrawn="1">
          <p15:clr>
            <a:srgbClr val="FBAE40"/>
          </p15:clr>
        </p15:guide>
        <p15:guide id="2" orient="horz" pos="1979"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B">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9260A85E-D49A-B64A-B4F7-90C6CF1430F1}"/>
              </a:ext>
            </a:extLst>
          </p:cNvPr>
          <p:cNvSpPr/>
          <p:nvPr userDrawn="1"/>
        </p:nvSpPr>
        <p:spPr>
          <a:xfrm>
            <a:off x="1707594" y="2457276"/>
            <a:ext cx="4242631"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1715620"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0" name="Text Placeholder 8">
            <a:extLst>
              <a:ext uri="{FF2B5EF4-FFF2-40B4-BE49-F238E27FC236}">
                <a16:creationId xmlns:a16="http://schemas.microsoft.com/office/drawing/2014/main" id="{20CC50DE-8543-1446-90E6-8AEF1CF32DC8}"/>
              </a:ext>
            </a:extLst>
          </p:cNvPr>
          <p:cNvSpPr>
            <a:spLocks noGrp="1"/>
          </p:cNvSpPr>
          <p:nvPr>
            <p:ph type="body" sz="quarter" idx="12" hasCustomPrompt="1"/>
          </p:nvPr>
        </p:nvSpPr>
        <p:spPr>
          <a:xfrm>
            <a:off x="1715620" y="1921449"/>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dirty="0"/>
          </a:p>
        </p:txBody>
      </p:sp>
      <p:sp>
        <p:nvSpPr>
          <p:cNvPr id="12" name="object 5">
            <a:extLst>
              <a:ext uri="{FF2B5EF4-FFF2-40B4-BE49-F238E27FC236}">
                <a16:creationId xmlns:a16="http://schemas.microsoft.com/office/drawing/2014/main" id="{AD174F76-9714-0046-8434-6A3B94BD9179}"/>
              </a:ext>
            </a:extLst>
          </p:cNvPr>
          <p:cNvSpPr/>
          <p:nvPr userDrawn="1"/>
        </p:nvSpPr>
        <p:spPr>
          <a:xfrm>
            <a:off x="7559828" y="2457276"/>
            <a:ext cx="4234076"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15" name="Text Placeholder 8">
            <a:extLst>
              <a:ext uri="{FF2B5EF4-FFF2-40B4-BE49-F238E27FC236}">
                <a16:creationId xmlns:a16="http://schemas.microsoft.com/office/drawing/2014/main" id="{9A018879-2AAE-DD4D-BED8-A9EBF65B3327}"/>
              </a:ext>
            </a:extLst>
          </p:cNvPr>
          <p:cNvSpPr>
            <a:spLocks noGrp="1"/>
          </p:cNvSpPr>
          <p:nvPr>
            <p:ph type="body" sz="quarter" idx="17" hasCustomPrompt="1"/>
          </p:nvPr>
        </p:nvSpPr>
        <p:spPr>
          <a:xfrm>
            <a:off x="7564252"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7" name="Text Placeholder 8">
            <a:extLst>
              <a:ext uri="{FF2B5EF4-FFF2-40B4-BE49-F238E27FC236}">
                <a16:creationId xmlns:a16="http://schemas.microsoft.com/office/drawing/2014/main" id="{BA22E391-D54A-C649-8259-B59C6D235D8E}"/>
              </a:ext>
            </a:extLst>
          </p:cNvPr>
          <p:cNvSpPr>
            <a:spLocks noGrp="1"/>
          </p:cNvSpPr>
          <p:nvPr>
            <p:ph type="body" sz="quarter" idx="18" hasCustomPrompt="1"/>
          </p:nvPr>
        </p:nvSpPr>
        <p:spPr>
          <a:xfrm>
            <a:off x="7564252" y="1921450"/>
            <a:ext cx="3849687" cy="455988"/>
          </a:xfrm>
          <a:prstGeom prst="rect">
            <a:avLst/>
          </a:prstGeom>
        </p:spPr>
        <p:txBody>
          <a:bodyPr lIns="0" tIns="0" rIns="0" bIns="0">
            <a:noAutofit/>
          </a:bodyPr>
          <a:lstStyle>
            <a:lvl1pPr marL="0" indent="0">
              <a:lnSpc>
                <a:spcPct val="110000"/>
              </a:lnSpc>
              <a:spcBef>
                <a:spcPts val="0"/>
              </a:spcBef>
              <a:buNone/>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20" name="Picture Placeholder 15">
            <a:extLst>
              <a:ext uri="{FF2B5EF4-FFF2-40B4-BE49-F238E27FC236}">
                <a16:creationId xmlns:a16="http://schemas.microsoft.com/office/drawing/2014/main" id="{B376A439-0F38-1245-AC0A-D61918E1F362}"/>
              </a:ext>
            </a:extLst>
          </p:cNvPr>
          <p:cNvSpPr>
            <a:spLocks noGrp="1"/>
          </p:cNvSpPr>
          <p:nvPr>
            <p:ph type="pic" sz="quarter" idx="21"/>
          </p:nvPr>
        </p:nvSpPr>
        <p:spPr>
          <a:xfrm>
            <a:off x="6199714"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dirty="0"/>
          </a:p>
        </p:txBody>
      </p:sp>
      <p:sp>
        <p:nvSpPr>
          <p:cNvPr id="19" name="TextBox 18">
            <a:extLst>
              <a:ext uri="{FF2B5EF4-FFF2-40B4-BE49-F238E27FC236}">
                <a16:creationId xmlns:a16="http://schemas.microsoft.com/office/drawing/2014/main" id="{A6483C06-5D8D-1B47-B88B-5FEE88718A75}"/>
              </a:ext>
            </a:extLst>
          </p:cNvPr>
          <p:cNvSpPr txBox="1"/>
          <p:nvPr userDrawn="1"/>
        </p:nvSpPr>
        <p:spPr>
          <a:xfrm>
            <a:off x="336886" y="536067"/>
            <a:ext cx="11242306"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Research Contributors and Experts</a:t>
            </a:r>
            <a:endParaRPr lang="en-US" sz="4000" b="1" i="0" spc="-30" dirty="0">
              <a:solidFill>
                <a:srgbClr val="4A4A4A"/>
              </a:solidFill>
              <a:latin typeface="Montserrat SemiBold" pitchFamily="2" charset="77"/>
              <a:cs typeface="Arial Narrow"/>
            </a:endParaRPr>
          </a:p>
        </p:txBody>
      </p:sp>
      <p:sp>
        <p:nvSpPr>
          <p:cNvPr id="13" name="Text Placeholder 4">
            <a:extLst>
              <a:ext uri="{FF2B5EF4-FFF2-40B4-BE49-F238E27FC236}">
                <a16:creationId xmlns:a16="http://schemas.microsoft.com/office/drawing/2014/main" id="{BEEA8162-DD20-8A4F-A217-8DF5CF442F3D}"/>
              </a:ext>
            </a:extLst>
          </p:cNvPr>
          <p:cNvSpPr>
            <a:spLocks noGrp="1"/>
          </p:cNvSpPr>
          <p:nvPr>
            <p:ph type="body" sz="quarter" idx="33"/>
          </p:nvPr>
        </p:nvSpPr>
        <p:spPr>
          <a:xfrm>
            <a:off x="1714242"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22AA1EFD-B430-5B4D-AF9A-DB8AAC4C9735}"/>
              </a:ext>
            </a:extLst>
          </p:cNvPr>
          <p:cNvSpPr>
            <a:spLocks noGrp="1"/>
          </p:cNvSpPr>
          <p:nvPr>
            <p:ph type="body" sz="quarter" idx="34"/>
          </p:nvPr>
        </p:nvSpPr>
        <p:spPr>
          <a:xfrm>
            <a:off x="7544594"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27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
        <p:nvSpPr>
          <p:cNvPr id="8" name="Text Placeholder 10">
            <a:extLst>
              <a:ext uri="{FF2B5EF4-FFF2-40B4-BE49-F238E27FC236}">
                <a16:creationId xmlns:a16="http://schemas.microsoft.com/office/drawing/2014/main" id="{1EAEE0FF-8280-464B-BE45-2710E99284E9}"/>
              </a:ext>
            </a:extLst>
          </p:cNvPr>
          <p:cNvSpPr>
            <a:spLocks noGrp="1"/>
          </p:cNvSpPr>
          <p:nvPr>
            <p:ph type="body" sz="quarter" idx="14" hasCustomPrompt="1"/>
          </p:nvPr>
        </p:nvSpPr>
        <p:spPr>
          <a:xfrm>
            <a:off x="6205538"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616787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6" y="530021"/>
            <a:ext cx="2644071"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8" marR="0" indent="-230188"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439738" algn="l"/>
              </a:tabLst>
              <a:defRPr sz="1600" b="0" i="0">
                <a:solidFill>
                  <a:srgbClr val="4A4A4A"/>
                </a:solidFill>
                <a:latin typeface="Montserrat Medium"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3968229900"/>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2"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latin typeface="Arial" panose="020B0604020202020204" pitchFamily="34" charset="0"/>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6735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39C547E-7388-DC4A-B7BE-F29EBC5287ED}"/>
              </a:ext>
            </a:extLst>
          </p:cNvPr>
          <p:cNvSpPr txBox="1"/>
          <p:nvPr userDrawn="1"/>
        </p:nvSpPr>
        <p:spPr>
          <a:xfrm>
            <a:off x="11409680" y="647192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324673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717272"/>
                </a:solidFill>
              </a:defRPr>
            </a:lvl1pPr>
          </a:lstStyle>
          <a:p>
            <a:r>
              <a:rPr lang="en-US"/>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9"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138026575"/>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ases tab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1" y="5054266"/>
            <a:ext cx="12193586" cy="1937084"/>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latin typeface="Arial" panose="020B0604020202020204" pitchFamily="34" charset="0"/>
            </a:endParaRPr>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3"/>
            <a:ext cx="8480612" cy="519691"/>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9"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371476" y="5198226"/>
            <a:ext cx="5689600" cy="1334923"/>
          </a:xfrm>
          <a:prstGeom prst="rect">
            <a:avLst/>
          </a:prstGeom>
        </p:spPr>
        <p:txBody>
          <a:bodyPr lIns="0" tIns="0" rIns="0" bIns="0" numCol="2"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7193883" y="5190061"/>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87CC9A51-A52D-E842-9650-65635AA1CCED}"/>
              </a:ext>
            </a:extLst>
          </p:cNvPr>
          <p:cNvSpPr>
            <a:spLocks noGrp="1"/>
          </p:cNvSpPr>
          <p:nvPr>
            <p:ph type="body" sz="quarter" idx="16"/>
          </p:nvPr>
        </p:nvSpPr>
        <p:spPr>
          <a:xfrm>
            <a:off x="1814519" y="2667857"/>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EE7AE534-5D92-7542-94CD-46B93F8B035B}"/>
              </a:ext>
            </a:extLst>
          </p:cNvPr>
          <p:cNvSpPr>
            <a:spLocks noGrp="1"/>
          </p:cNvSpPr>
          <p:nvPr>
            <p:ph type="body" sz="quarter" idx="17"/>
          </p:nvPr>
        </p:nvSpPr>
        <p:spPr>
          <a:xfrm>
            <a:off x="1943583"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9556F70E-8924-D244-81F8-898F318C8A2A}"/>
              </a:ext>
            </a:extLst>
          </p:cNvPr>
          <p:cNvSpPr txBox="1"/>
          <p:nvPr userDrawn="1"/>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138117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Dark-C">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A4CF44-3FA5-AB47-A9F1-3ABFB8945ADF}"/>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6" name="Text Placeholder 12">
            <a:extLst>
              <a:ext uri="{FF2B5EF4-FFF2-40B4-BE49-F238E27FC236}">
                <a16:creationId xmlns:a16="http://schemas.microsoft.com/office/drawing/2014/main" id="{905BC031-740B-CC4C-8978-657A3DB9FD02}"/>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3278345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ackCover-Dark-C">
    <p:bg>
      <p:bgPr>
        <a:solidFill>
          <a:schemeClr val="accent1"/>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4863B4B-D446-4C98-A0D4-458144D0AF4D}"/>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588"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FAF7CAC-7548-49D8-8356-106AE3E0B22B}"/>
              </a:ext>
            </a:extLst>
          </p:cNvPr>
          <p:cNvSpPr/>
          <p:nvPr userDrawn="1"/>
        </p:nvSpPr>
        <p:spPr>
          <a:xfrm>
            <a:off x="9782" y="0"/>
            <a:ext cx="12193588" cy="6858000"/>
          </a:xfrm>
          <a:prstGeom prst="rect">
            <a:avLst/>
          </a:prstGeom>
          <a:gradFill>
            <a:gsLst>
              <a:gs pos="52000">
                <a:srgbClr val="0F1634">
                  <a:alpha val="0"/>
                </a:srgbClr>
              </a:gs>
              <a:gs pos="21000">
                <a:srgbClr val="0F163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endParaRPr>
          </a:p>
        </p:txBody>
      </p:sp>
      <p:pic>
        <p:nvPicPr>
          <p:cNvPr id="3" name="Picture 2">
            <a:extLst>
              <a:ext uri="{FF2B5EF4-FFF2-40B4-BE49-F238E27FC236}">
                <a16:creationId xmlns:a16="http://schemas.microsoft.com/office/drawing/2014/main" id="{2E2718FE-C921-3842-8576-F58124F911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17579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9739219" cy="1130188"/>
          </a:xfrm>
        </p:spPr>
        <p:txBody>
          <a:bodyPr>
            <a:noAutofit/>
          </a:bodyPr>
          <a:lstStyle>
            <a:lvl1pPr>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ct val="110000"/>
              </a:lnSpc>
              <a:buNone/>
              <a:defRPr sz="2000" b="0" i="0" spc="0">
                <a:solidFill>
                  <a:srgbClr val="4A4A4A"/>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200" indent="0">
              <a:lnSpc>
                <a:spcPct val="110000"/>
              </a:lnSpc>
              <a:spcBef>
                <a:spcPts val="0"/>
              </a:spcBef>
              <a:buNone/>
              <a:defRPr sz="1200" b="0" i="0">
                <a:solidFill>
                  <a:srgbClr val="2576B7"/>
                </a:solidFill>
                <a:latin typeface="Montserrat Medium" pitchFamily="2" charset="77"/>
                <a:cs typeface="Arial" panose="020B0604020202020204" pitchFamily="34" charset="0"/>
              </a:defRPr>
            </a:lvl2pPr>
            <a:lvl3pPr marL="914400" indent="0">
              <a:lnSpc>
                <a:spcPct val="110000"/>
              </a:lnSpc>
              <a:spcBef>
                <a:spcPts val="0"/>
              </a:spcBef>
              <a:buNone/>
              <a:defRPr sz="1200" b="0" i="0">
                <a:solidFill>
                  <a:srgbClr val="2576B7"/>
                </a:solidFill>
                <a:latin typeface="Montserrat Medium" pitchFamily="2" charset="77"/>
                <a:cs typeface="Arial" panose="020B0604020202020204" pitchFamily="34" charset="0"/>
              </a:defRPr>
            </a:lvl3pPr>
            <a:lvl4pPr marL="1371600" indent="0">
              <a:lnSpc>
                <a:spcPct val="110000"/>
              </a:lnSpc>
              <a:spcBef>
                <a:spcPts val="0"/>
              </a:spcBef>
              <a:buNone/>
              <a:defRPr sz="1200" b="0" i="0">
                <a:solidFill>
                  <a:srgbClr val="2576B7"/>
                </a:solidFill>
                <a:latin typeface="Montserrat Medium" pitchFamily="2" charset="77"/>
                <a:cs typeface="Arial" panose="020B0604020202020204" pitchFamily="34" charset="0"/>
              </a:defRPr>
            </a:lvl4pPr>
            <a:lvl5pPr marL="1828800" indent="0">
              <a:lnSpc>
                <a:spcPct val="110000"/>
              </a:lnSpc>
              <a:spcBef>
                <a:spcPts val="0"/>
              </a:spcBef>
              <a:buNone/>
              <a:defRPr sz="1200" b="0" i="0">
                <a:solidFill>
                  <a:srgbClr val="2576B7"/>
                </a:solidFill>
                <a:latin typeface="Montserrat Medium" pitchFamily="2" charset="77"/>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6" y="1753404"/>
            <a:ext cx="6661150" cy="4218417"/>
          </a:xfrm>
          <a:prstGeom prst="rect">
            <a:avLst/>
          </a:prstGeom>
        </p:spPr>
        <p:txBody>
          <a:bodyPr lIns="0" tIns="0" rIns="0" bIns="0"/>
          <a:lstStyle>
            <a:lvl1pPr marL="179388" indent="-179388">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7646507"/>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014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373356"/>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4A4A4A"/>
                </a:solidFill>
              </a:defRPr>
            </a:lvl1pPr>
          </a:lstStyle>
          <a:p>
            <a:r>
              <a:rPr lang="en-US" dirty="0"/>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6971444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Phases -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11F567C2-76D8-5C40-89C6-D69B0FB05A5C}"/>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345207F7-C52E-B341-AB58-8C4B67B9AE8E}"/>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7" name="Title 9">
            <a:extLst>
              <a:ext uri="{FF2B5EF4-FFF2-40B4-BE49-F238E27FC236}">
                <a16:creationId xmlns:a16="http://schemas.microsoft.com/office/drawing/2014/main" id="{BBF1825F-D3DD-4B7A-8BE4-C5DBA654C410}"/>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88FAAAF5-6BC6-4BA5-A366-89F49D4EB8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272450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F88C0029-8423-2840-9D9A-D481031AEB21}"/>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86EA329F-0476-2243-890D-1CF74AB7760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472082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26EB3AA1-C1E1-C840-A0B5-67D720C4643B}"/>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A453A9C9-4CC4-3945-9AF3-39B2C8D9A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624246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dirty="0"/>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961882258"/>
      </p:ext>
    </p:extLst>
  </p:cSld>
  <p:clrMap bg1="lt1" tx1="dk1" bg2="lt2" tx2="dk2" accent1="accent1" accent2="accent2" accent3="accent3" accent4="accent4" accent5="accent5" accent6="accent6" hlink="hlink" folHlink="folHlink"/>
  <p:sldLayoutIdLst>
    <p:sldLayoutId id="2147483700" r:id="rId1"/>
    <p:sldLayoutId id="2147483718" r:id="rId2"/>
    <p:sldLayoutId id="2147483672" r:id="rId3"/>
    <p:sldLayoutId id="2147483677" r:id="rId4"/>
    <p:sldLayoutId id="2147483676" r:id="rId5"/>
    <p:sldLayoutId id="2147483669" r:id="rId6"/>
    <p:sldLayoutId id="2147483728" r:id="rId7"/>
    <p:sldLayoutId id="2147483729" r:id="rId8"/>
    <p:sldLayoutId id="2147483730" r:id="rId9"/>
    <p:sldLayoutId id="2147483731" r:id="rId10"/>
    <p:sldLayoutId id="2147483705" r:id="rId11"/>
    <p:sldLayoutId id="2147483706" r:id="rId12"/>
    <p:sldLayoutId id="2147483682" r:id="rId13"/>
    <p:sldLayoutId id="2147483732" r:id="rId14"/>
    <p:sldLayoutId id="2147483702" r:id="rId15"/>
    <p:sldLayoutId id="2147483701" r:id="rId16"/>
    <p:sldLayoutId id="2147483695" r:id="rId17"/>
    <p:sldLayoutId id="2147483691" r:id="rId18"/>
    <p:sldLayoutId id="2147483684" r:id="rId19"/>
    <p:sldLayoutId id="2147483741" r:id="rId20"/>
    <p:sldLayoutId id="2147483708" r:id="rId21"/>
  </p:sldLayoutIdLst>
  <p:hf hdr="0" ftr="0" dt="0"/>
  <p:txStyles>
    <p:title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userDrawn="1">
          <p15:clr>
            <a:srgbClr val="F26B43"/>
          </p15:clr>
        </p15:guide>
        <p15:guide id="2" pos="3818" userDrawn="1">
          <p15:clr>
            <a:srgbClr val="F26B43"/>
          </p15:clr>
        </p15:guide>
        <p15:guide id="3" pos="3909" userDrawn="1">
          <p15:clr>
            <a:srgbClr val="F26B43"/>
          </p15:clr>
        </p15:guide>
        <p15:guide id="4" pos="4441" userDrawn="1">
          <p15:clr>
            <a:srgbClr val="F26B43"/>
          </p15:clr>
        </p15:guide>
        <p15:guide id="5" pos="3205" userDrawn="1">
          <p15:clr>
            <a:srgbClr val="F26B43"/>
          </p15:clr>
        </p15:guide>
        <p15:guide id="6" pos="2684" userDrawn="1">
          <p15:clr>
            <a:srgbClr val="F26B43"/>
          </p15:clr>
        </p15:guide>
        <p15:guide id="7" pos="2593" userDrawn="1">
          <p15:clr>
            <a:srgbClr val="F26B43"/>
          </p15:clr>
        </p15:guide>
        <p15:guide id="8" pos="2071" userDrawn="1">
          <p15:clr>
            <a:srgbClr val="F26B43"/>
          </p15:clr>
        </p15:guide>
        <p15:guide id="9" pos="4521" userDrawn="1">
          <p15:clr>
            <a:srgbClr val="F26B43"/>
          </p15:clr>
        </p15:guide>
        <p15:guide id="10" pos="5043" userDrawn="1">
          <p15:clr>
            <a:srgbClr val="F26B43"/>
          </p15:clr>
        </p15:guide>
        <p15:guide id="11" pos="5133" userDrawn="1">
          <p15:clr>
            <a:srgbClr val="F26B43"/>
          </p15:clr>
        </p15:guide>
        <p15:guide id="12" pos="5655" userDrawn="1">
          <p15:clr>
            <a:srgbClr val="F26B43"/>
          </p15:clr>
        </p15:guide>
        <p15:guide id="13" pos="5737" userDrawn="1">
          <p15:clr>
            <a:srgbClr val="F26B43"/>
          </p15:clr>
        </p15:guide>
        <p15:guide id="14" pos="6265" userDrawn="1">
          <p15:clr>
            <a:srgbClr val="F26B43"/>
          </p15:clr>
        </p15:guide>
        <p15:guide id="15" pos="6358" userDrawn="1">
          <p15:clr>
            <a:srgbClr val="F26B43"/>
          </p15:clr>
        </p15:guide>
        <p15:guide id="16" pos="6880" userDrawn="1">
          <p15:clr>
            <a:srgbClr val="F26B43"/>
          </p15:clr>
        </p15:guide>
        <p15:guide id="17" pos="6970" userDrawn="1">
          <p15:clr>
            <a:srgbClr val="F26B43"/>
          </p15:clr>
        </p15:guide>
        <p15:guide id="18" pos="7492" userDrawn="1">
          <p15:clr>
            <a:srgbClr val="F26B43"/>
          </p15:clr>
        </p15:guide>
        <p15:guide id="19" pos="1981" userDrawn="1">
          <p15:clr>
            <a:srgbClr val="F26B43"/>
          </p15:clr>
        </p15:guide>
        <p15:guide id="20" pos="1459" userDrawn="1">
          <p15:clr>
            <a:srgbClr val="F26B43"/>
          </p15:clr>
        </p15:guide>
        <p15:guide id="21" pos="1368" userDrawn="1">
          <p15:clr>
            <a:srgbClr val="F26B43"/>
          </p15:clr>
        </p15:guide>
        <p15:guide id="22" pos="847" userDrawn="1">
          <p15:clr>
            <a:srgbClr val="F26B43"/>
          </p15:clr>
        </p15:guide>
        <p15:guide id="23" pos="756" userDrawn="1">
          <p15:clr>
            <a:srgbClr val="F26B43"/>
          </p15:clr>
        </p15:guide>
        <p15:guide id="24" pos="234" userDrawn="1">
          <p15:clr>
            <a:srgbClr val="F26B43"/>
          </p15:clr>
        </p15:guide>
        <p15:guide id="25" orient="horz" pos="6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7"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2" y="6449570"/>
            <a:ext cx="3438335"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43644556"/>
      </p:ext>
    </p:extLst>
  </p:cSld>
  <p:clrMap bg1="lt1" tx1="dk1" bg2="lt2" tx2="dk2" accent1="accent1" accent2="accent2" accent3="accent3" accent4="accent4" accent5="accent5" accent6="accent6" hlink="hlink" folHlink="folHlink"/>
  <p:sldLayoutIdLst>
    <p:sldLayoutId id="2147483973" r:id="rId1"/>
    <p:sldLayoutId id="2147483989" r:id="rId2"/>
  </p:sldLayoutIdLst>
  <p:hf hdr="0" ftr="0" dt="0"/>
  <p:txStyles>
    <p:titleStyle>
      <a:lvl1pPr algn="l" defTabSz="914309"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090160"/>
      </p:ext>
    </p:extLst>
  </p:cSld>
  <p:clrMap bg1="lt1" tx1="dk1" bg2="lt2" tx2="dk2" accent1="accent1" accent2="accent2" accent3="accent3" accent4="accent4" accent5="accent5" accent6="accent6" hlink="hlink" folHlink="folHlink"/>
  <p:sldLayoutIdLst>
    <p:sldLayoutId id="2147484030"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112111"/>
      </p:ext>
    </p:extLst>
  </p:cSld>
  <p:clrMap bg1="lt1" tx1="dk1" bg2="lt2" tx2="dk2" accent1="accent1" accent2="accent2" accent3="accent3" accent4="accent4" accent5="accent5" accent6="accent6" hlink="hlink" folHlink="folHlink"/>
  <p:sldLayoutIdLst>
    <p:sldLayoutId id="2147484032"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2" Type="http://schemas.openxmlformats.org/officeDocument/2006/relationships/hyperlink" Target="mailto:workshops@infotech.com" TargetMode="Externa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hyperlink" Target="https://www.infotech.com/research/it-strategy-workbook"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09.xml.rels><?xml version="1.0" encoding="UTF-8" standalone="yes"?>
<Relationships xmlns="http://schemas.openxmlformats.org/package/2006/relationships"><Relationship Id="rId3" Type="http://schemas.openxmlformats.org/officeDocument/2006/relationships/hyperlink" Target="https://www.infotech.com/research/it-strategy-presentation-template"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hyperlink" Target="https://www.infotech.com/about/contact_us"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29.png"/><Relationship Id="rId4" Type="http://schemas.openxmlformats.org/officeDocument/2006/relationships/hyperlink" Target="https://www.infotech.com/research/business-context-discovery-tool"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infotech.com/research/it-strategy-presentation-template" TargetMode="Externa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8.png"/><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image" Target="../media/image21.png"/></Relationships>
</file>

<file path=ppt/slides/_rels/slide11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infotech.com/research/ss/improve-it-governance-to-drive-business-results" TargetMode="Externa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hyperlink" Target="https://www.infotech.com/research/it-strategy-presentation-template"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hyperlink" Target="https://www.infotech.com/research/it-strategy-presentation-template"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3" Type="http://schemas.openxmlformats.org/officeDocument/2006/relationships/hyperlink" Target="https://www.infotech.com/research/ss/optimize-the-it-operating-model" TargetMode="External"/><Relationship Id="rId2" Type="http://schemas.openxmlformats.org/officeDocument/2006/relationships/hyperlink" Target="https://www.infotech.com/research/ss/redesign-your-it-organizational-structure" TargetMode="Externa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3" Type="http://schemas.openxmlformats.org/officeDocument/2006/relationships/hyperlink" Target="https://www.infotech.com/research/it-strategy-presentation-template"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hyperlink" Target="https://www.infotech.com/research/ss/establish-a-service-based-costing-model" TargetMode="External"/><Relationship Id="rId2" Type="http://schemas.openxmlformats.org/officeDocument/2006/relationships/hyperlink" Target="https://www.infotech.com/research/ss/build-an-it-budget" TargetMode="Externa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32.xml.rels><?xml version="1.0" encoding="UTF-8" standalone="yes"?>
<Relationships xmlns="http://schemas.openxmlformats.org/package/2006/relationships"><Relationship Id="rId3" Type="http://schemas.openxmlformats.org/officeDocument/2006/relationships/hyperlink" Target="https://www.infotech.com/research/it-strategy-presentation-template" TargetMode="External"/><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hyperlink" Target="https://www.infotech.com/research/it-strategy-presentation-template"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3" Type="http://schemas.openxmlformats.org/officeDocument/2006/relationships/hyperlink" Target="https://www.infotech.com/research/ss/build-the-business-by-building-an-infrastructure-roadmap" TargetMode="External"/><Relationship Id="rId2" Type="http://schemas.openxmlformats.org/officeDocument/2006/relationships/hyperlink" Target="https://www.infotech.com/research/ss/review-your-application-strategy" TargetMode="External"/><Relationship Id="rId1" Type="http://schemas.openxmlformats.org/officeDocument/2006/relationships/slideLayout" Target="../slideLayouts/slideLayout6.xml"/><Relationship Id="rId5" Type="http://schemas.openxmlformats.org/officeDocument/2006/relationships/hyperlink" Target="https://www.infotech.com/research/ss/jump-start-your-vendor-management-initiative" TargetMode="External"/><Relationship Id="rId4" Type="http://schemas.openxmlformats.org/officeDocument/2006/relationships/hyperlink" Target="https://www.infotech.com/research/ss/build-an-information-security-strategy" TargetMode="Externa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hyperlink" Target="https://www.infotech.com/research/it-strategy-presentation-template"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1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10.emf"/></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hyperlink" Target="https://www.infotech.com/research/it-strategy-presentation-templat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www.infotech.com/research/it-strategy-presentation-template"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infotech.com/research/it-strategy-presentation-template"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infotech.com/benchmarking"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https://www.infotech.com/research/it-strategy-presentation-template"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hyperlink" Target="https://www.infotech.com/my-project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3.xm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infotech.com/research/ss/document-business-goals-and-capabilities-for-your-it-strategy" TargetMode="Externa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infotech.com/research/business-context-interview-guide" TargetMode="Externa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hyperlink" Target="https://www.infotech.com/research/business-context-interview-guide"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infotech.com/premium/industry-coverage" TargetMode="Externa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hyperlink" Target="https://www.infotech.com/research/it-strategy-workbook" TargetMode="External"/><Relationship Id="rId2" Type="http://schemas.openxmlformats.org/officeDocument/2006/relationships/hyperlink" Target="https://www.infotech.com/research/it-strategy-presentation-template" TargetMode="External"/><Relationship Id="rId1" Type="http://schemas.openxmlformats.org/officeDocument/2006/relationships/slideLayout" Target="../slideLayouts/slideLayout20.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hyperlink" Target="https://www.infotech.com/research/it-strategy-workbook" TargetMode="External"/><Relationship Id="rId2" Type="http://schemas.openxmlformats.org/officeDocument/2006/relationships/image" Target="../media/image58.png"/><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infotech.com/browse/management-and-governance" TargetMode="Externa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infotech.com/research/it-strategy-workbook" TargetMode="Externa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3" Type="http://schemas.openxmlformats.org/officeDocument/2006/relationships/hyperlink" Target="https://www.infotech.com/research/it-strategy-presentation-template"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hyperlink" Target="https://www.infotech.com/research/ss/2021-tech-trends" TargetMode="External"/><Relationship Id="rId7" Type="http://schemas.openxmlformats.org/officeDocument/2006/relationships/image" Target="../media/image68.png"/><Relationship Id="rId2" Type="http://schemas.openxmlformats.org/officeDocument/2006/relationships/hyperlink" Target="https://www.infotech.com/premium/industry-coverage/report/hospital-innovation-report" TargetMode="Externa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29.png"/><Relationship Id="rId4" Type="http://schemas.openxmlformats.org/officeDocument/2006/relationships/hyperlink" Target="https://www.infotech.com/premium/industry-coverage"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slideLayout" Target="../slideLayouts/slideLayout1.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diagramLayout" Target="../diagrams/layout1.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microsoft.com/office/2007/relationships/diagramDrawing" Target="../diagrams/drawing1.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diagramData" Target="../diagrams/data1.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diagramColors" Target="../diagrams/colors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image" Target="../media/image28.png"/><Relationship Id="rId30"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infotech.com/research/ss/kick-start-it-led-business-innovation" TargetMode="Externa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infotech.com/research/it-strategy-presentation-template" TargetMode="Externa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infotech.com/research/it-strategy-workbook"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49D266AA-9381-0441-A938-C65E044EA21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88"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F6387E4-5803-A146-B24B-388B7AFA06BF}"/>
              </a:ext>
            </a:extLst>
          </p:cNvPr>
          <p:cNvSpPr/>
          <p:nvPr/>
        </p:nvSpPr>
        <p:spPr>
          <a:xfrm>
            <a:off x="0" y="0"/>
            <a:ext cx="12193588" cy="6858000"/>
          </a:xfrm>
          <a:prstGeom prst="rect">
            <a:avLst/>
          </a:prstGeom>
          <a:gradFill>
            <a:gsLst>
              <a:gs pos="52000">
                <a:srgbClr val="0F1634">
                  <a:alpha val="0"/>
                </a:srgbClr>
              </a:gs>
              <a:gs pos="21000">
                <a:srgbClr val="0F163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endParaRPr>
          </a:p>
        </p:txBody>
      </p:sp>
      <p:sp>
        <p:nvSpPr>
          <p:cNvPr id="8" name="Text Placeholder 3">
            <a:extLst>
              <a:ext uri="{FF2B5EF4-FFF2-40B4-BE49-F238E27FC236}">
                <a16:creationId xmlns:a16="http://schemas.microsoft.com/office/drawing/2014/main" id="{3550CFCA-1D06-4E28-808D-9D0FAB6591C3}"/>
              </a:ext>
            </a:extLst>
          </p:cNvPr>
          <p:cNvSpPr txBox="1">
            <a:spLocks/>
          </p:cNvSpPr>
          <p:nvPr/>
        </p:nvSpPr>
        <p:spPr>
          <a:xfrm>
            <a:off x="668459" y="3753464"/>
            <a:ext cx="10666481" cy="1872762"/>
          </a:xfrm>
          <a:prstGeom prst="rect">
            <a:avLst/>
          </a:prstGeom>
        </p:spPr>
        <p:txBody>
          <a:bodyPr lIns="0" tIns="0" rIns="0" bIns="0"/>
          <a:lstStyle>
            <a:lvl1pPr marL="0">
              <a:lnSpc>
                <a:spcPct val="90000"/>
              </a:lnSpc>
              <a:defRPr sz="4400" b="1" i="0">
                <a:solidFill>
                  <a:srgbClr val="2576B7"/>
                </a:solidFill>
                <a:latin typeface="Montserrat SemiBold" pitchFamily="2" charset="77"/>
                <a:ea typeface="+mn-ea"/>
                <a:cs typeface="+mn-cs"/>
              </a:defRPr>
            </a:lvl1pPr>
            <a:lvl2pPr marL="277246">
              <a:defRPr sz="4400" b="1" i="0">
                <a:solidFill>
                  <a:schemeClr val="bg1"/>
                </a:solidFill>
                <a:latin typeface="Montserrat SemiBold" pitchFamily="2" charset="77"/>
                <a:ea typeface="+mn-ea"/>
                <a:cs typeface="+mn-cs"/>
              </a:defRPr>
            </a:lvl2pPr>
            <a:lvl3pPr marL="554492">
              <a:defRPr sz="4400" b="1" i="0">
                <a:solidFill>
                  <a:schemeClr val="bg1"/>
                </a:solidFill>
                <a:latin typeface="Montserrat SemiBold" pitchFamily="2" charset="77"/>
                <a:ea typeface="+mn-ea"/>
                <a:cs typeface="+mn-cs"/>
              </a:defRPr>
            </a:lvl3pPr>
            <a:lvl4pPr marL="831738">
              <a:defRPr sz="4400" b="1" i="0">
                <a:solidFill>
                  <a:schemeClr val="bg1"/>
                </a:solidFill>
                <a:latin typeface="Montserrat SemiBold" pitchFamily="2" charset="77"/>
                <a:ea typeface="+mn-ea"/>
                <a:cs typeface="+mn-cs"/>
              </a:defRPr>
            </a:lvl4pPr>
            <a:lvl5pPr marL="1108984">
              <a:defRPr sz="4400" b="1" i="0">
                <a:solidFill>
                  <a:schemeClr val="bg1"/>
                </a:solidFill>
                <a:latin typeface="Montserrat SemiBold" pitchFamily="2" charset="77"/>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Montserrat SemiBold" pitchFamily="2" charset="77"/>
                <a:ea typeface="+mn-ea"/>
                <a:cs typeface="+mn-cs"/>
              </a:rPr>
              <a:t>Build a Business-Aligned IT Strategy</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Montserrat Light" pitchFamily="2" charset="77"/>
                <a:ea typeface="+mn-ea"/>
                <a:cs typeface="+mn-cs"/>
              </a:rPr>
              <a:t>Success depends on IT initiatives clearly aligned to business goals, IT excellence, and driving technology innovation.</a:t>
            </a:r>
          </a:p>
        </p:txBody>
      </p:sp>
      <p:sp>
        <p:nvSpPr>
          <p:cNvPr id="9" name="object 40">
            <a:extLst>
              <a:ext uri="{FF2B5EF4-FFF2-40B4-BE49-F238E27FC236}">
                <a16:creationId xmlns:a16="http://schemas.microsoft.com/office/drawing/2014/main" id="{7050733E-B934-8640-858A-2ADA90771FD7}"/>
              </a:ext>
            </a:extLst>
          </p:cNvPr>
          <p:cNvSpPr txBox="1"/>
          <p:nvPr/>
        </p:nvSpPr>
        <p:spPr>
          <a:xfrm>
            <a:off x="8567057" y="6040551"/>
            <a:ext cx="3352413" cy="502469"/>
          </a:xfrm>
          <a:prstGeom prst="rect">
            <a:avLst/>
          </a:prstGeom>
        </p:spPr>
        <p:txBody>
          <a:bodyPr vert="horz" wrap="square" lIns="0" tIns="2310" rIns="0" bIns="0" rtlCol="0">
            <a:noAutofit/>
          </a:bodyPr>
          <a:lstStyle/>
          <a:p>
            <a:pPr marL="7701" marR="3081" lvl="0" indent="33886" algn="r" defTabSz="554492" rtl="0" eaLnBrk="1" fontAlgn="auto" latinLnBrk="0" hangingPunct="1">
              <a:lnSpc>
                <a:spcPts val="958"/>
              </a:lnSpc>
              <a:spcBef>
                <a:spcPts val="18"/>
              </a:spcBef>
              <a:spcAft>
                <a:spcPts val="0"/>
              </a:spcAft>
              <a:buClrTx/>
              <a:buSzTx/>
              <a:buFontTx/>
              <a:buNone/>
              <a:tabLst/>
              <a:defRPr/>
            </a:pPr>
            <a:r>
              <a:rPr kumimoji="0" sz="788" b="0" i="0" u="none" strike="noStrike" kern="1200" cap="none" spc="-6"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Info-Tech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Research </a:t>
            </a:r>
            <a:r>
              <a:rPr kumimoji="0" sz="788" b="0" i="0" u="none" strike="noStrike" kern="1200" cap="none" spc="6"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Group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Inc. </a:t>
            </a:r>
            <a:r>
              <a:rPr kumimoji="0" sz="788"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is </a:t>
            </a:r>
            <a:r>
              <a:rPr kumimoji="0" sz="788" b="0" i="0" u="none" strike="noStrike" kern="1200" cap="none" spc="6"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a </a:t>
            </a:r>
            <a:r>
              <a:rPr kumimoji="0" sz="788"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global leader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in </a:t>
            </a:r>
            <a:r>
              <a:rPr kumimoji="0" sz="788"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providing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IT research</a:t>
            </a:r>
            <a:r>
              <a:rPr kumimoji="0" sz="788" b="0" i="0" u="none" strike="noStrike" kern="1200" cap="none" spc="64"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and</a:t>
            </a:r>
            <a:r>
              <a:rPr kumimoji="0" sz="788" b="0" i="0" u="none" strike="noStrike" kern="1200" cap="none" spc="9"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 </a:t>
            </a:r>
            <a:r>
              <a:rPr kumimoji="0" sz="788"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advice.  </a:t>
            </a:r>
            <a:r>
              <a:rPr kumimoji="0" sz="788" b="0" i="0" u="none" strike="noStrike" kern="1200" cap="none" spc="-6"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Info-Tech’s </a:t>
            </a:r>
            <a:r>
              <a:rPr kumimoji="0" sz="788"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products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and services </a:t>
            </a:r>
            <a:r>
              <a:rPr kumimoji="0" sz="788" b="0" i="0" u="none" strike="noStrike" kern="1200" cap="none" spc="6"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combine </a:t>
            </a:r>
            <a:r>
              <a:rPr kumimoji="0" sz="788"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actionable insight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and relevant</a:t>
            </a:r>
            <a:r>
              <a:rPr kumimoji="0" sz="788" b="0" i="0" u="none" strike="noStrike" kern="1200" cap="none" spc="76"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advice</a:t>
            </a:r>
            <a:r>
              <a:rPr kumimoji="0" sz="788" b="0" i="0" u="none" strike="noStrike" kern="1200" cap="none" spc="12"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 </a:t>
            </a:r>
            <a:r>
              <a:rPr kumimoji="0" sz="788"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with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ready-to-use tools and templates that cover the full spectrum of IT</a:t>
            </a:r>
            <a:r>
              <a:rPr kumimoji="0" sz="788" b="0" i="0" u="none" strike="noStrike" kern="1200" cap="none" spc="7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concerns.</a:t>
            </a:r>
            <a:endParaRPr kumimoji="0" sz="788"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endParaRPr>
          </a:p>
          <a:p>
            <a:pPr marL="0" marR="3851" lvl="0" indent="0" algn="r" defTabSz="554492" rtl="0" eaLnBrk="1" fontAlgn="auto" latinLnBrk="0" hangingPunct="1">
              <a:lnSpc>
                <a:spcPts val="931"/>
              </a:lnSpc>
              <a:spcBef>
                <a:spcPts val="0"/>
              </a:spcBef>
              <a:spcAft>
                <a:spcPts val="0"/>
              </a:spcAft>
              <a:buClrTx/>
              <a:buSzTx/>
              <a:buFontTx/>
              <a:buNone/>
              <a:tabLst/>
              <a:defRPr/>
            </a:pPr>
            <a:r>
              <a:rPr kumimoji="0" sz="788" b="0" i="0" u="none" strike="noStrike" kern="1200" cap="none" spc="6"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1997-20</a:t>
            </a:r>
            <a:r>
              <a:rPr kumimoji="0" lang="en-US"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21</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 </a:t>
            </a:r>
            <a:r>
              <a:rPr kumimoji="0" sz="788" b="0" i="0" u="none" strike="noStrike" kern="1200" cap="none" spc="-6"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Info-Tech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Research </a:t>
            </a:r>
            <a:r>
              <a:rPr kumimoji="0" sz="788" b="0" i="0" u="none" strike="noStrike" kern="1200" cap="none" spc="6"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Group</a:t>
            </a:r>
            <a:r>
              <a:rPr kumimoji="0" sz="788" b="0" i="0" u="none" strike="noStrike" kern="1200" cap="none" spc="-27"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Inc.</a:t>
            </a:r>
            <a:endParaRPr kumimoji="0" sz="788"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endParaRPr>
          </a:p>
        </p:txBody>
      </p:sp>
      <p:pic>
        <p:nvPicPr>
          <p:cNvPr id="3" name="Picture 2">
            <a:extLst>
              <a:ext uri="{FF2B5EF4-FFF2-40B4-BE49-F238E27FC236}">
                <a16:creationId xmlns:a16="http://schemas.microsoft.com/office/drawing/2014/main" id="{7EF2E56C-93F3-8C44-97AA-870B5C137895}"/>
              </a:ext>
            </a:extLst>
          </p:cNvPr>
          <p:cNvPicPr>
            <a:picLocks noChangeAspect="1"/>
          </p:cNvPicPr>
          <p:nvPr/>
        </p:nvPicPr>
        <p:blipFill>
          <a:blip r:embed="rId4"/>
          <a:stretch>
            <a:fillRect/>
          </a:stretch>
        </p:blipFill>
        <p:spPr>
          <a:xfrm>
            <a:off x="668459" y="478728"/>
            <a:ext cx="2478778" cy="494322"/>
          </a:xfrm>
          <a:prstGeom prst="rect">
            <a:avLst/>
          </a:prstGeom>
        </p:spPr>
      </p:pic>
    </p:spTree>
    <p:extLst>
      <p:ext uri="{BB962C8B-B14F-4D97-AF65-F5344CB8AC3E}">
        <p14:creationId xmlns:p14="http://schemas.microsoft.com/office/powerpoint/2010/main" val="3813654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2">
            <a:extLst>
              <a:ext uri="{FF2B5EF4-FFF2-40B4-BE49-F238E27FC236}">
                <a16:creationId xmlns:a16="http://schemas.microsoft.com/office/drawing/2014/main" id="{A2C116FC-287E-48F3-B2A5-369EDCD091AC}"/>
              </a:ext>
            </a:extLst>
          </p:cNvPr>
          <p:cNvGraphicFramePr>
            <a:graphicFrameLocks noGrp="1"/>
          </p:cNvGraphicFramePr>
          <p:nvPr>
            <p:extLst>
              <p:ext uri="{D42A27DB-BD31-4B8C-83A1-F6EECF244321}">
                <p14:modId xmlns:p14="http://schemas.microsoft.com/office/powerpoint/2010/main" val="3958188603"/>
              </p:ext>
            </p:extLst>
          </p:nvPr>
        </p:nvGraphicFramePr>
        <p:xfrm>
          <a:off x="355601" y="1216119"/>
          <a:ext cx="11536445" cy="5605803"/>
        </p:xfrm>
        <a:graphic>
          <a:graphicData uri="http://schemas.openxmlformats.org/drawingml/2006/table">
            <a:tbl>
              <a:tblPr firstRow="1" bandRow="1">
                <a:tableStyleId>{5C22544A-7EE6-4342-B048-85BDC9FD1C3A}</a:tableStyleId>
              </a:tblPr>
              <a:tblGrid>
                <a:gridCol w="364660">
                  <a:extLst>
                    <a:ext uri="{9D8B030D-6E8A-4147-A177-3AD203B41FA5}">
                      <a16:colId xmlns:a16="http://schemas.microsoft.com/office/drawing/2014/main" val="20000"/>
                    </a:ext>
                  </a:extLst>
                </a:gridCol>
                <a:gridCol w="2041923">
                  <a:extLst>
                    <a:ext uri="{9D8B030D-6E8A-4147-A177-3AD203B41FA5}">
                      <a16:colId xmlns:a16="http://schemas.microsoft.com/office/drawing/2014/main" val="2128952069"/>
                    </a:ext>
                  </a:extLst>
                </a:gridCol>
                <a:gridCol w="1846316">
                  <a:extLst>
                    <a:ext uri="{9D8B030D-6E8A-4147-A177-3AD203B41FA5}">
                      <a16:colId xmlns:a16="http://schemas.microsoft.com/office/drawing/2014/main" val="20001"/>
                    </a:ext>
                  </a:extLst>
                </a:gridCol>
                <a:gridCol w="1866847">
                  <a:extLst>
                    <a:ext uri="{9D8B030D-6E8A-4147-A177-3AD203B41FA5}">
                      <a16:colId xmlns:a16="http://schemas.microsoft.com/office/drawing/2014/main" val="20002"/>
                    </a:ext>
                  </a:extLst>
                </a:gridCol>
                <a:gridCol w="1800340">
                  <a:extLst>
                    <a:ext uri="{9D8B030D-6E8A-4147-A177-3AD203B41FA5}">
                      <a16:colId xmlns:a16="http://schemas.microsoft.com/office/drawing/2014/main" val="20003"/>
                    </a:ext>
                  </a:extLst>
                </a:gridCol>
                <a:gridCol w="1856308">
                  <a:extLst>
                    <a:ext uri="{9D8B030D-6E8A-4147-A177-3AD203B41FA5}">
                      <a16:colId xmlns:a16="http://schemas.microsoft.com/office/drawing/2014/main" val="20004"/>
                    </a:ext>
                  </a:extLst>
                </a:gridCol>
                <a:gridCol w="1760051">
                  <a:extLst>
                    <a:ext uri="{9D8B030D-6E8A-4147-A177-3AD203B41FA5}">
                      <a16:colId xmlns:a16="http://schemas.microsoft.com/office/drawing/2014/main" val="20005"/>
                    </a:ext>
                  </a:extLst>
                </a:gridCol>
              </a:tblGrid>
              <a:tr h="609509">
                <a:tc>
                  <a:txBody>
                    <a:bodyPr/>
                    <a:lstStyle/>
                    <a:p>
                      <a:pPr algn="ctr"/>
                      <a:endParaRPr lang="en-CA" sz="1200" b="1" dirty="0">
                        <a:solidFill>
                          <a:schemeClr val="bg1"/>
                        </a:solidFill>
                        <a:latin typeface="Roboto" panose="02000000000000000000" pitchFamily="2" charset="0"/>
                        <a:ea typeface="Roboto" panose="02000000000000000000" pitchFamily="2" charset="0"/>
                      </a:endParaRPr>
                    </a:p>
                  </a:txBody>
                  <a:tcPr marL="91416" marR="91416" marT="45708" marB="45708" anchor="ct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0">
                          <a:solidFill>
                            <a:schemeClr val="bg1"/>
                          </a:solidFill>
                          <a:latin typeface="Montserrat SemiBold"/>
                          <a:ea typeface="Roboto"/>
                        </a:rPr>
                        <a:t>Session 0 </a:t>
                      </a:r>
                    </a:p>
                    <a:p>
                      <a:pPr algn="ctr"/>
                      <a:r>
                        <a:rPr lang="en-US" sz="1400" b="1" i="0">
                          <a:solidFill>
                            <a:schemeClr val="bg1"/>
                          </a:solidFill>
                          <a:latin typeface="Montserrat SemiBold"/>
                          <a:ea typeface="Roboto"/>
                        </a:rPr>
                        <a:t>(Pre-Workshop)</a:t>
                      </a:r>
                      <a:endParaRPr lang="en-CA" sz="2000" b="1" i="0">
                        <a:solidFill>
                          <a:schemeClr val="bg1"/>
                        </a:solidFill>
                        <a:latin typeface="Montserrat SemiBold"/>
                        <a:ea typeface="Roboto"/>
                      </a:endParaRPr>
                    </a:p>
                  </a:txBody>
                  <a:tcPr marL="91416" marR="91416" marT="45708" marB="45708"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2000" b="1" i="0">
                          <a:solidFill>
                            <a:schemeClr val="bg1"/>
                          </a:solidFill>
                          <a:latin typeface="Montserrat SemiBold"/>
                          <a:ea typeface="Roboto"/>
                        </a:rPr>
                        <a:t>Session</a:t>
                      </a:r>
                      <a:r>
                        <a:rPr lang="en-CA" sz="2000" b="1" i="0">
                          <a:solidFill>
                            <a:schemeClr val="bg1"/>
                          </a:solidFill>
                          <a:latin typeface="Montserrat SemiBold"/>
                          <a:ea typeface="Roboto"/>
                        </a:rPr>
                        <a:t> 1</a:t>
                      </a:r>
                    </a:p>
                  </a:txBody>
                  <a:tcPr marL="91416" marR="91416" marT="45708" marB="45708"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CAED4"/>
                    </a:solidFill>
                  </a:tcPr>
                </a:tc>
                <a:tc>
                  <a:txBody>
                    <a:bodyPr/>
                    <a:lstStyle/>
                    <a:p>
                      <a:pPr algn="ctr"/>
                      <a:r>
                        <a:rPr lang="en-US" sz="2000" b="1" i="0">
                          <a:solidFill>
                            <a:schemeClr val="bg1"/>
                          </a:solidFill>
                          <a:latin typeface="Montserrat SemiBold"/>
                          <a:ea typeface="Roboto"/>
                        </a:rPr>
                        <a:t>Session</a:t>
                      </a:r>
                      <a:r>
                        <a:rPr lang="en-CA" sz="2000" b="1" i="0">
                          <a:solidFill>
                            <a:schemeClr val="bg1"/>
                          </a:solidFill>
                          <a:latin typeface="Montserrat SemiBold"/>
                          <a:ea typeface="Roboto"/>
                        </a:rPr>
                        <a:t> 2</a:t>
                      </a:r>
                    </a:p>
                  </a:txBody>
                  <a:tcPr marL="91416" marR="91416" marT="45708" marB="457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5191C5"/>
                    </a:solidFill>
                  </a:tcPr>
                </a:tc>
                <a:tc>
                  <a:txBody>
                    <a:bodyPr/>
                    <a:lstStyle/>
                    <a:p>
                      <a:pPr algn="ctr"/>
                      <a:r>
                        <a:rPr lang="en-US" sz="2000" b="1" i="0">
                          <a:solidFill>
                            <a:schemeClr val="bg1"/>
                          </a:solidFill>
                          <a:latin typeface="Montserrat SemiBold"/>
                          <a:ea typeface="Roboto"/>
                        </a:rPr>
                        <a:t>Session</a:t>
                      </a:r>
                      <a:r>
                        <a:rPr lang="en-CA" sz="2000" b="1" i="0">
                          <a:solidFill>
                            <a:schemeClr val="bg1"/>
                          </a:solidFill>
                          <a:latin typeface="Montserrat SemiBold"/>
                          <a:ea typeface="Roboto"/>
                        </a:rPr>
                        <a:t> 3</a:t>
                      </a:r>
                    </a:p>
                  </a:txBody>
                  <a:tcPr marL="91416" marR="91416" marT="45708" marB="457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algn="ctr"/>
                      <a:r>
                        <a:rPr lang="en-US" sz="2000" b="1" i="0">
                          <a:solidFill>
                            <a:schemeClr val="bg1"/>
                          </a:solidFill>
                          <a:latin typeface="Montserrat SemiBold"/>
                          <a:ea typeface="Roboto"/>
                        </a:rPr>
                        <a:t>Session</a:t>
                      </a:r>
                      <a:r>
                        <a:rPr lang="en-CA" sz="2000" b="1" i="0">
                          <a:solidFill>
                            <a:schemeClr val="bg1"/>
                          </a:solidFill>
                          <a:latin typeface="Montserrat SemiBold"/>
                          <a:ea typeface="Roboto"/>
                        </a:rPr>
                        <a:t> 4</a:t>
                      </a:r>
                    </a:p>
                  </a:txBody>
                  <a:tcPr marL="91416" marR="91416" marT="45708" marB="457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E5E92"/>
                    </a:solidFill>
                  </a:tcPr>
                </a:tc>
                <a:tc>
                  <a:txBody>
                    <a:bodyPr/>
                    <a:lstStyle/>
                    <a:p>
                      <a:pPr algn="ctr"/>
                      <a:r>
                        <a:rPr lang="en-US" sz="2000" b="1" i="0">
                          <a:solidFill>
                            <a:schemeClr val="bg1"/>
                          </a:solidFill>
                          <a:latin typeface="Montserrat SemiBold"/>
                          <a:ea typeface="Roboto"/>
                        </a:rPr>
                        <a:t>Session</a:t>
                      </a:r>
                      <a:r>
                        <a:rPr lang="en-CA" sz="2000" b="1" i="0" baseline="0">
                          <a:solidFill>
                            <a:schemeClr val="bg1"/>
                          </a:solidFill>
                          <a:latin typeface="Montserrat SemiBold"/>
                          <a:ea typeface="Roboto"/>
                        </a:rPr>
                        <a:t> 5</a:t>
                      </a:r>
                    </a:p>
                    <a:p>
                      <a:pPr algn="ctr"/>
                      <a:r>
                        <a:rPr lang="en-US" sz="1400" b="1" i="0">
                          <a:solidFill>
                            <a:schemeClr val="bg1"/>
                          </a:solidFill>
                          <a:latin typeface="Montserrat SemiBold"/>
                          <a:ea typeface="Roboto"/>
                        </a:rPr>
                        <a:t>(Post-Workshop)</a:t>
                      </a:r>
                      <a:endParaRPr lang="en-CA" sz="1400" b="1" i="0">
                        <a:solidFill>
                          <a:schemeClr val="bg1"/>
                        </a:solidFill>
                        <a:latin typeface="Montserrat SemiBold"/>
                        <a:ea typeface="Roboto"/>
                      </a:endParaRPr>
                    </a:p>
                  </a:txBody>
                  <a:tcPr marL="91416" marR="91416" marT="45708" marB="45708"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6476E"/>
                    </a:solidFill>
                  </a:tcPr>
                </a:tc>
                <a:extLst>
                  <a:ext uri="{0D108BD9-81ED-4DB2-BD59-A6C34878D82A}">
                    <a16:rowId xmlns:a16="http://schemas.microsoft.com/office/drawing/2014/main" val="10000"/>
                  </a:ext>
                </a:extLst>
              </a:tr>
              <a:tr h="692531">
                <a:tc rowSpan="2">
                  <a:txBody>
                    <a:bodyPr/>
                    <a:lstStyle/>
                    <a:p>
                      <a:pPr marL="215900" indent="-457200" algn="ctr">
                        <a:spcAft>
                          <a:spcPts val="500"/>
                        </a:spcAft>
                      </a:pPr>
                      <a:r>
                        <a:rPr lang="en-CA" sz="1600" b="1" i="0" baseline="0">
                          <a:solidFill>
                            <a:srgbClr val="2576B7"/>
                          </a:solidFill>
                          <a:latin typeface="Montserrat SemiBold"/>
                          <a:ea typeface="Roboto"/>
                        </a:rPr>
                        <a:t>Activities</a:t>
                      </a:r>
                    </a:p>
                  </a:txBody>
                  <a:tcPr marL="91416" marR="91416" marT="45708" marB="45708"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US" sz="1200" b="1" i="0">
                          <a:solidFill>
                            <a:schemeClr val="accent1">
                              <a:lumMod val="40000"/>
                              <a:lumOff val="60000"/>
                            </a:schemeClr>
                          </a:solidFill>
                          <a:latin typeface="Montserrat SemiBold"/>
                          <a:ea typeface="Roboto"/>
                        </a:rPr>
                        <a:t>Elicit Business Context </a:t>
                      </a:r>
                      <a:endParaRPr lang="en-CA" sz="1200" b="1" i="0">
                        <a:solidFill>
                          <a:schemeClr val="accent1">
                            <a:lumMod val="40000"/>
                            <a:lumOff val="60000"/>
                          </a:schemeClr>
                        </a:solidFill>
                        <a:latin typeface="Montserrat SemiBold"/>
                        <a:ea typeface="Roboto"/>
                      </a:endParaRPr>
                    </a:p>
                  </a:txBody>
                  <a:tcPr marL="107972" marR="107972" marT="143962"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rgbClr val="7CAED4"/>
                          </a:solidFill>
                          <a:latin typeface="Montserrat SemiBold"/>
                          <a:ea typeface="Roboto"/>
                        </a:rPr>
                        <a:t>Establish the Scope of Your IT Strategy</a:t>
                      </a:r>
                      <a:endParaRPr lang="en-CA" sz="1200" b="1" i="0" dirty="0">
                        <a:solidFill>
                          <a:srgbClr val="7CAED4"/>
                        </a:solidFill>
                        <a:latin typeface="Montserrat SemiBold"/>
                        <a:ea typeface="Roboto"/>
                      </a:endParaRPr>
                    </a:p>
                  </a:txBody>
                  <a:tcPr marL="107972" marR="107972" marT="143962"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ts val="1500"/>
                        </a:lnSpc>
                        <a:spcBef>
                          <a:spcPts val="0"/>
                        </a:spcBef>
                        <a:spcAft>
                          <a:spcPts val="0"/>
                        </a:spcAft>
                        <a:buClrTx/>
                        <a:buSzTx/>
                        <a:buFontTx/>
                        <a:buNone/>
                        <a:tabLst/>
                        <a:defRPr/>
                      </a:pPr>
                      <a:r>
                        <a:rPr lang="en-CA" sz="1200" b="1" i="0">
                          <a:solidFill>
                            <a:srgbClr val="5191C5"/>
                          </a:solidFill>
                          <a:latin typeface="Montserrat SemiBold"/>
                          <a:ea typeface="Roboto"/>
                        </a:rPr>
                        <a:t>Build Your Key Initiative Plan</a:t>
                      </a:r>
                    </a:p>
                  </a:txBody>
                  <a:tcPr marL="107972" marR="107972" marT="143962"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a:solidFill>
                            <a:srgbClr val="2576B7"/>
                          </a:solidFill>
                          <a:latin typeface="Montserrat SemiBold"/>
                          <a:ea typeface="Roboto"/>
                        </a:rPr>
                        <a:t>Build Your Key Initiative Plan (cont.)</a:t>
                      </a:r>
                    </a:p>
                  </a:txBody>
                  <a:tcPr marL="107972" marR="107972" marT="143962"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a:solidFill>
                            <a:srgbClr val="1E5E92"/>
                          </a:solidFill>
                          <a:latin typeface="Montserrat SemiBold"/>
                          <a:ea typeface="Roboto"/>
                        </a:rPr>
                        <a:t>Define Your Operational Strategy</a:t>
                      </a:r>
                    </a:p>
                  </a:txBody>
                  <a:tcPr marL="107972" marR="107972" marT="143962"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16476E"/>
                          </a:solidFill>
                          <a:latin typeface="Montserrat SemiBold"/>
                          <a:ea typeface="Roboto"/>
                        </a:rPr>
                        <a:t>Document Strategy</a:t>
                      </a:r>
                    </a:p>
                  </a:txBody>
                  <a:tcPr marL="107972" marR="107972" marT="143962" marB="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7225850"/>
                  </a:ext>
                </a:extLst>
              </a:tr>
              <a:tr h="2719623">
                <a:tc vMerge="1">
                  <a:txBody>
                    <a:bodyPr/>
                    <a:lstStyle/>
                    <a:p>
                      <a:pPr marL="216000" indent="-457200" algn="ctr">
                        <a:spcAft>
                          <a:spcPts val="500"/>
                        </a:spcAft>
                      </a:pPr>
                      <a:endParaRPr lang="en-CA" sz="1600" b="1" i="0" baseline="0">
                        <a:solidFill>
                          <a:schemeClr val="bg1"/>
                        </a:solidFill>
                        <a:latin typeface="Montserrat SemiBold" pitchFamily="2" charset="77"/>
                        <a:ea typeface="Roboto" panose="02000000000000000000" pitchFamily="2" charset="0"/>
                      </a:endParaRPr>
                    </a:p>
                  </a:txBody>
                  <a:tcPr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marL="216000" indent="-457200">
                        <a:lnSpc>
                          <a:spcPts val="1300"/>
                        </a:lnSpc>
                        <a:spcBef>
                          <a:spcPts val="600"/>
                        </a:spcBef>
                        <a:spcAft>
                          <a:spcPts val="0"/>
                        </a:spcAft>
                      </a:pPr>
                      <a:r>
                        <a:rPr lang="en-CA" sz="1100" b="0" i="0" dirty="0">
                          <a:solidFill>
                            <a:srgbClr val="000000"/>
                          </a:solidFill>
                          <a:latin typeface="Roboto Condensed Light" panose="02000000000000000000" pitchFamily="2" charset="0"/>
                          <a:ea typeface="Roboto Condensed Light" panose="02000000000000000000" pitchFamily="2" charset="0"/>
                        </a:rPr>
                        <a:t>0.1 Complete recommended diagnostic programs. </a:t>
                      </a:r>
                    </a:p>
                    <a:p>
                      <a:pPr marL="216000" indent="-457200">
                        <a:lnSpc>
                          <a:spcPts val="1300"/>
                        </a:lnSpc>
                        <a:spcBef>
                          <a:spcPts val="600"/>
                        </a:spcBef>
                        <a:spcAft>
                          <a:spcPts val="0"/>
                        </a:spcAft>
                      </a:pPr>
                      <a:r>
                        <a:rPr lang="en-CA" sz="1100" b="0" i="0" dirty="0">
                          <a:solidFill>
                            <a:srgbClr val="000000"/>
                          </a:solidFill>
                          <a:latin typeface="Roboto Condensed Light" panose="02000000000000000000" pitchFamily="2" charset="0"/>
                          <a:ea typeface="Roboto Condensed Light" panose="02000000000000000000" pitchFamily="2" charset="0"/>
                        </a:rPr>
                        <a:t>0.2 Interview key business stakeholders, as needed, to identify business context: business goals, initiatives, and the organization’s mission and vision.</a:t>
                      </a:r>
                      <a:r>
                        <a:rPr lang="en-CA" sz="1100" b="0" i="0" baseline="0" dirty="0">
                          <a:solidFill>
                            <a:srgbClr val="000000"/>
                          </a:solidFill>
                          <a:latin typeface="Roboto Condensed Light" panose="02000000000000000000" pitchFamily="2" charset="0"/>
                          <a:ea typeface="Roboto Condensed Light" panose="02000000000000000000" pitchFamily="2" charset="0"/>
                        </a:rPr>
                        <a:t> </a:t>
                      </a:r>
                    </a:p>
                    <a:p>
                      <a:pPr marL="216000" indent="-457200">
                        <a:lnSpc>
                          <a:spcPts val="1300"/>
                        </a:lnSpc>
                        <a:spcBef>
                          <a:spcPts val="600"/>
                        </a:spcBef>
                        <a:spcAft>
                          <a:spcPts val="0"/>
                        </a:spcAft>
                      </a:pPr>
                      <a:r>
                        <a:rPr lang="en-CA" sz="1100" b="0" i="0" dirty="0">
                          <a:solidFill>
                            <a:srgbClr val="000000"/>
                          </a:solidFill>
                          <a:latin typeface="Roboto Condensed Light" panose="02000000000000000000" pitchFamily="2" charset="0"/>
                          <a:ea typeface="Roboto Condensed Light" panose="02000000000000000000" pitchFamily="2" charset="0"/>
                        </a:rPr>
                        <a:t>0.3 (Optional) CIO to compile and prioritize IT success stories.</a:t>
                      </a:r>
                      <a:endParaRPr lang="en-CA" sz="1100" b="0" i="0" baseline="0" dirty="0">
                        <a:solidFill>
                          <a:srgbClr val="000000"/>
                        </a:solidFill>
                        <a:latin typeface="Roboto Condensed Light" panose="02000000000000000000" pitchFamily="2" charset="0"/>
                        <a:ea typeface="Roboto Condensed Light" panose="02000000000000000000" pitchFamily="2" charset="0"/>
                      </a:endParaRPr>
                    </a:p>
                  </a:txBody>
                  <a:tcPr marL="143962" marR="143962" marT="71982" marB="107972">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100" b="0" i="0" dirty="0">
                          <a:solidFill>
                            <a:srgbClr val="000000"/>
                          </a:solidFill>
                          <a:latin typeface="Roboto Condensed Light" panose="02000000000000000000" pitchFamily="2" charset="0"/>
                          <a:ea typeface="Roboto Condensed Light" panose="02000000000000000000" pitchFamily="2" charset="0"/>
                        </a:rPr>
                        <a:t>1.1 Review/validate the business context.</a:t>
                      </a:r>
                    </a:p>
                    <a:p>
                      <a:pPr marL="216000" indent="-457200">
                        <a:lnSpc>
                          <a:spcPts val="1300"/>
                        </a:lnSpc>
                        <a:spcBef>
                          <a:spcPts val="600"/>
                        </a:spcBef>
                        <a:spcAft>
                          <a:spcPts val="0"/>
                        </a:spcAft>
                      </a:pPr>
                      <a:r>
                        <a:rPr lang="en-CA" sz="1100" b="0" i="0" baseline="0" dirty="0">
                          <a:solidFill>
                            <a:srgbClr val="000000"/>
                          </a:solidFill>
                          <a:latin typeface="Roboto Condensed Light" panose="02000000000000000000" pitchFamily="2" charset="0"/>
                          <a:ea typeface="Roboto Condensed Light" panose="02000000000000000000" pitchFamily="2" charset="0"/>
                        </a:rPr>
                        <a:t>1.2 </a:t>
                      </a:r>
                      <a:r>
                        <a:rPr lang="en-US" sz="1100" b="0" i="0" baseline="0" dirty="0">
                          <a:solidFill>
                            <a:srgbClr val="000000"/>
                          </a:solidFill>
                          <a:latin typeface="Roboto Condensed Light" panose="02000000000000000000" pitchFamily="2" charset="0"/>
                          <a:ea typeface="Roboto Condensed Light" panose="02000000000000000000" pitchFamily="2" charset="0"/>
                        </a:rPr>
                        <a:t>Construct your mission and vision statements. </a:t>
                      </a:r>
                    </a:p>
                    <a:p>
                      <a:pPr marL="216000" indent="-457200">
                        <a:lnSpc>
                          <a:spcPts val="1300"/>
                        </a:lnSpc>
                        <a:spcBef>
                          <a:spcPts val="600"/>
                        </a:spcBef>
                        <a:spcAft>
                          <a:spcPts val="0"/>
                        </a:spcAft>
                      </a:pPr>
                      <a:r>
                        <a:rPr lang="en-US" sz="1100" b="0" i="0" baseline="0" dirty="0">
                          <a:solidFill>
                            <a:srgbClr val="000000"/>
                          </a:solidFill>
                          <a:latin typeface="Roboto Condensed Light" panose="02000000000000000000" pitchFamily="2" charset="0"/>
                          <a:ea typeface="Roboto Condensed Light" panose="02000000000000000000" pitchFamily="2" charset="0"/>
                        </a:rPr>
                        <a:t>1.3 Elicit your guiding principles and finalize IT strategy scope. </a:t>
                      </a:r>
                    </a:p>
                    <a:p>
                      <a:pPr marL="216000" indent="-457200">
                        <a:lnSpc>
                          <a:spcPts val="1300"/>
                        </a:lnSpc>
                        <a:spcBef>
                          <a:spcPts val="600"/>
                        </a:spcBef>
                        <a:spcAft>
                          <a:spcPts val="0"/>
                        </a:spcAft>
                      </a:pPr>
                      <a:endParaRPr lang="en-CA" sz="1100" b="0" i="0" baseline="0" dirty="0">
                        <a:solidFill>
                          <a:srgbClr val="000000"/>
                        </a:solidFill>
                        <a:latin typeface="Roboto Condensed Light" panose="02000000000000000000" pitchFamily="2" charset="0"/>
                        <a:ea typeface="Roboto Condensed Light" panose="02000000000000000000" pitchFamily="2" charset="0"/>
                      </a:endParaRPr>
                    </a:p>
                  </a:txBody>
                  <a:tcPr marL="143962" marR="143962" marT="71982" marB="107972">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100" b="0" i="0" dirty="0">
                          <a:solidFill>
                            <a:srgbClr val="000000"/>
                          </a:solidFill>
                          <a:latin typeface="Roboto Condensed Light" panose="02000000000000000000" pitchFamily="2" charset="0"/>
                          <a:ea typeface="Roboto Condensed Light" panose="02000000000000000000" pitchFamily="2" charset="0"/>
                        </a:rPr>
                        <a:t>2.1 </a:t>
                      </a:r>
                      <a:r>
                        <a:rPr lang="en-US" sz="1100" b="0" i="0" dirty="0">
                          <a:solidFill>
                            <a:srgbClr val="000000"/>
                          </a:solidFill>
                          <a:latin typeface="Roboto Condensed Light" panose="02000000000000000000" pitchFamily="2" charset="0"/>
                          <a:ea typeface="Roboto Condensed Light" panose="02000000000000000000" pitchFamily="2" charset="0"/>
                        </a:rPr>
                        <a:t>Identify key IT initiatives that support the business. </a:t>
                      </a:r>
                    </a:p>
                    <a:p>
                      <a:pPr marL="216000" indent="-457200">
                        <a:lnSpc>
                          <a:spcPts val="1300"/>
                        </a:lnSpc>
                        <a:spcBef>
                          <a:spcPts val="600"/>
                        </a:spcBef>
                        <a:spcAft>
                          <a:spcPts val="0"/>
                        </a:spcAft>
                      </a:pPr>
                      <a:r>
                        <a:rPr lang="en-US" sz="1100" b="0" i="0" dirty="0">
                          <a:solidFill>
                            <a:srgbClr val="000000"/>
                          </a:solidFill>
                          <a:latin typeface="Roboto Condensed Light" panose="02000000000000000000" pitchFamily="2" charset="0"/>
                          <a:ea typeface="Roboto Condensed Light" panose="02000000000000000000" pitchFamily="2" charset="0"/>
                        </a:rPr>
                        <a:t>2.2 Identify key IT initiatives that enable operational excellence. </a:t>
                      </a:r>
                    </a:p>
                    <a:p>
                      <a:pPr marL="216000" indent="-457200">
                        <a:lnSpc>
                          <a:spcPts val="1300"/>
                        </a:lnSpc>
                        <a:spcBef>
                          <a:spcPts val="600"/>
                        </a:spcBef>
                        <a:spcAft>
                          <a:spcPts val="0"/>
                        </a:spcAft>
                      </a:pPr>
                      <a:r>
                        <a:rPr lang="en-US" sz="1100" b="0" i="0" dirty="0">
                          <a:solidFill>
                            <a:srgbClr val="000000"/>
                          </a:solidFill>
                          <a:latin typeface="Roboto Condensed Light" panose="02000000000000000000" pitchFamily="2" charset="0"/>
                          <a:ea typeface="Roboto Condensed Light" panose="02000000000000000000" pitchFamily="2" charset="0"/>
                        </a:rPr>
                        <a:t>2.3 Identify key IT initiatives that drive technology innovation. </a:t>
                      </a:r>
                    </a:p>
                    <a:p>
                      <a:pPr marL="216000" marR="0" lvl="0" indent="-457200" defTabSz="914400" eaLnBrk="1" fontAlgn="auto" latinLnBrk="0" hangingPunct="1">
                        <a:lnSpc>
                          <a:spcPts val="1300"/>
                        </a:lnSpc>
                        <a:spcBef>
                          <a:spcPts val="600"/>
                        </a:spcBef>
                        <a:spcAft>
                          <a:spcPts val="0"/>
                        </a:spcAft>
                        <a:buClrTx/>
                        <a:buSzTx/>
                        <a:buFontTx/>
                        <a:buNone/>
                        <a:tabLst/>
                        <a:defRPr/>
                      </a:pPr>
                      <a:r>
                        <a:rPr lang="en-US" sz="1100" b="0" i="0" dirty="0">
                          <a:solidFill>
                            <a:srgbClr val="000000"/>
                          </a:solidFill>
                          <a:latin typeface="Roboto Condensed Light" panose="02000000000000000000" pitchFamily="2" charset="0"/>
                          <a:ea typeface="Roboto Condensed Light" panose="02000000000000000000" pitchFamily="2" charset="0"/>
                        </a:rPr>
                        <a:t>2.4 </a:t>
                      </a:r>
                      <a:r>
                        <a:rPr lang="en-CA" sz="1100" b="0" i="0" dirty="0">
                          <a:solidFill>
                            <a:srgbClr val="000000"/>
                          </a:solidFill>
                          <a:latin typeface="Roboto Condensed Light" panose="02000000000000000000" pitchFamily="2" charset="0"/>
                          <a:ea typeface="Roboto Condensed Light" panose="02000000000000000000" pitchFamily="2" charset="0"/>
                        </a:rPr>
                        <a:t>Consolidate and prioritize (where needed) your IT initiatives.</a:t>
                      </a:r>
                    </a:p>
                  </a:txBody>
                  <a:tcPr marL="143962" marR="143962" marT="71982" marB="107972">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100" b="0" i="0" dirty="0">
                          <a:solidFill>
                            <a:srgbClr val="000000"/>
                          </a:solidFill>
                          <a:latin typeface="Roboto Condensed Light" panose="02000000000000000000" pitchFamily="2" charset="0"/>
                          <a:ea typeface="Roboto Condensed Light" panose="02000000000000000000" pitchFamily="2" charset="0"/>
                        </a:rPr>
                        <a:t>3.1 Determine IT goals.</a:t>
                      </a:r>
                    </a:p>
                    <a:p>
                      <a:pPr marL="216000" indent="-457200">
                        <a:lnSpc>
                          <a:spcPts val="1300"/>
                        </a:lnSpc>
                        <a:spcBef>
                          <a:spcPts val="600"/>
                        </a:spcBef>
                        <a:spcAft>
                          <a:spcPts val="0"/>
                        </a:spcAft>
                      </a:pPr>
                      <a:r>
                        <a:rPr lang="en-CA" sz="1100" b="0" i="0" dirty="0">
                          <a:solidFill>
                            <a:srgbClr val="000000"/>
                          </a:solidFill>
                          <a:latin typeface="Roboto Condensed Light" panose="02000000000000000000" pitchFamily="2" charset="0"/>
                          <a:ea typeface="Roboto Condensed Light" panose="02000000000000000000" pitchFamily="2" charset="0"/>
                        </a:rPr>
                        <a:t>3.2 Complete goals cascade. </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100" b="0" i="0" baseline="0" dirty="0">
                          <a:solidFill>
                            <a:srgbClr val="000000"/>
                          </a:solidFill>
                          <a:latin typeface="Roboto Condensed Light" panose="02000000000000000000" pitchFamily="2" charset="0"/>
                          <a:ea typeface="Roboto Condensed Light" panose="02000000000000000000" pitchFamily="2" charset="0"/>
                        </a:rPr>
                        <a:t>3.3 Build your IT strategy roadmap.</a:t>
                      </a:r>
                    </a:p>
                    <a:p>
                      <a:pPr marL="216000" indent="-457200">
                        <a:lnSpc>
                          <a:spcPts val="1300"/>
                        </a:lnSpc>
                        <a:spcBef>
                          <a:spcPts val="600"/>
                        </a:spcBef>
                        <a:spcAft>
                          <a:spcPts val="0"/>
                        </a:spcAft>
                      </a:pPr>
                      <a:endParaRPr lang="en-CA" sz="1100" b="0" i="0" dirty="0">
                        <a:solidFill>
                          <a:srgbClr val="000000"/>
                        </a:solidFill>
                        <a:latin typeface="Roboto Condensed Light" panose="02000000000000000000" pitchFamily="2" charset="0"/>
                        <a:ea typeface="Roboto Condensed Light" panose="02000000000000000000" pitchFamily="2" charset="0"/>
                      </a:endParaRPr>
                    </a:p>
                  </a:txBody>
                  <a:tcPr marL="143962" marR="143962" marT="71982" marB="107972">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100" b="0" i="0" dirty="0">
                          <a:solidFill>
                            <a:srgbClr val="000000"/>
                          </a:solidFill>
                          <a:latin typeface="Roboto Condensed Light" panose="02000000000000000000" pitchFamily="2" charset="0"/>
                          <a:ea typeface="Roboto Condensed Light" panose="02000000000000000000" pitchFamily="2" charset="0"/>
                        </a:rPr>
                        <a:t>4.1 </a:t>
                      </a:r>
                      <a:r>
                        <a:rPr lang="en-CA" sz="1100" b="0" i="0" baseline="0" dirty="0">
                          <a:solidFill>
                            <a:srgbClr val="000000"/>
                          </a:solidFill>
                          <a:latin typeface="Roboto Condensed Light" panose="02000000000000000000" pitchFamily="2" charset="0"/>
                          <a:ea typeface="Roboto Condensed Light" panose="02000000000000000000" pitchFamily="2" charset="0"/>
                        </a:rPr>
                        <a:t>Identify metrics and targets per IT goal</a:t>
                      </a:r>
                      <a:r>
                        <a:rPr lang="en-CA" sz="1100" b="0" i="0" dirty="0">
                          <a:solidFill>
                            <a:srgbClr val="000000"/>
                          </a:solidFill>
                          <a:latin typeface="Roboto Condensed Light" panose="02000000000000000000" pitchFamily="2" charset="0"/>
                          <a:ea typeface="Roboto Condensed Light" panose="02000000000000000000" pitchFamily="2" charset="0"/>
                        </a:rPr>
                        <a:t>.</a:t>
                      </a:r>
                    </a:p>
                    <a:p>
                      <a:pPr marL="216000" indent="-457200">
                        <a:lnSpc>
                          <a:spcPts val="1300"/>
                        </a:lnSpc>
                        <a:spcBef>
                          <a:spcPts val="600"/>
                        </a:spcBef>
                        <a:spcAft>
                          <a:spcPts val="0"/>
                        </a:spcAft>
                      </a:pPr>
                      <a:r>
                        <a:rPr lang="en-CA" sz="1100" b="0" i="0" kern="1200" baseline="0" dirty="0">
                          <a:solidFill>
                            <a:srgbClr val="000000"/>
                          </a:solidFill>
                          <a:latin typeface="Roboto Condensed Light" panose="02000000000000000000" pitchFamily="2" charset="0"/>
                          <a:ea typeface="Roboto Condensed Light" panose="02000000000000000000" pitchFamily="2" charset="0"/>
                          <a:cs typeface="+mn-cs"/>
                        </a:rPr>
                        <a:t>4.2 (Optional) </a:t>
                      </a:r>
                      <a:r>
                        <a:rPr lang="en-US" sz="1100" b="0" i="0" kern="1200" baseline="0" dirty="0">
                          <a:solidFill>
                            <a:srgbClr val="000000"/>
                          </a:solidFill>
                          <a:latin typeface="Roboto Condensed Light" panose="02000000000000000000" pitchFamily="2" charset="0"/>
                          <a:ea typeface="Roboto Condensed Light" panose="02000000000000000000" pitchFamily="2" charset="0"/>
                          <a:cs typeface="+mn-cs"/>
                        </a:rPr>
                        <a:t>Identify </a:t>
                      </a:r>
                      <a:r>
                        <a:rPr lang="en-US" sz="1100" b="0" i="0" baseline="0" dirty="0">
                          <a:solidFill>
                            <a:srgbClr val="000000"/>
                          </a:solidFill>
                          <a:latin typeface="Roboto Condensed Light" panose="02000000000000000000" pitchFamily="2" charset="0"/>
                          <a:ea typeface="Roboto Condensed Light" panose="02000000000000000000" pitchFamily="2" charset="0"/>
                        </a:rPr>
                        <a:t>required skills and resource capacity. </a:t>
                      </a:r>
                    </a:p>
                    <a:p>
                      <a:pPr marL="216000" indent="-457200">
                        <a:lnSpc>
                          <a:spcPts val="1300"/>
                        </a:lnSpc>
                        <a:spcBef>
                          <a:spcPts val="600"/>
                        </a:spcBef>
                        <a:spcAft>
                          <a:spcPts val="0"/>
                        </a:spcAft>
                      </a:pPr>
                      <a:r>
                        <a:rPr lang="en-CA" sz="1100" b="0" i="0" baseline="0" dirty="0">
                          <a:solidFill>
                            <a:srgbClr val="000000"/>
                          </a:solidFill>
                          <a:latin typeface="Roboto Condensed Light" panose="02000000000000000000" pitchFamily="2" charset="0"/>
                          <a:ea typeface="Roboto Condensed Light" panose="02000000000000000000" pitchFamily="2" charset="0"/>
                        </a:rPr>
                        <a:t>4.3 </a:t>
                      </a:r>
                      <a:r>
                        <a:rPr lang="en-CA" sz="1100" b="0" i="0" baseline="0" dirty="0">
                          <a:solidFill>
                            <a:srgbClr val="000000"/>
                          </a:solidFill>
                          <a:latin typeface="Roboto Condensed Light"/>
                          <a:ea typeface="Roboto Condensed Light"/>
                        </a:rPr>
                        <a:t>Discuss next steps and wrap-up.</a:t>
                      </a:r>
                    </a:p>
                  </a:txBody>
                  <a:tcPr marL="143962" marR="143962" marT="71982" marB="107972">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5900" indent="-457200">
                        <a:lnSpc>
                          <a:spcPts val="1300"/>
                        </a:lnSpc>
                        <a:spcBef>
                          <a:spcPts val="600"/>
                        </a:spcBef>
                        <a:spcAft>
                          <a:spcPts val="0"/>
                        </a:spcAft>
                      </a:pPr>
                      <a:r>
                        <a:rPr lang="en-CA" sz="1100" b="0" i="0" baseline="0">
                          <a:solidFill>
                            <a:srgbClr val="000000"/>
                          </a:solidFill>
                          <a:latin typeface="Roboto Condensed Light"/>
                          <a:ea typeface="Roboto Condensed Light"/>
                        </a:rPr>
                        <a:t>5.1 Complete in-progress deliverables.</a:t>
                      </a:r>
                    </a:p>
                    <a:p>
                      <a:pPr marL="215900" indent="-457200">
                        <a:lnSpc>
                          <a:spcPts val="1300"/>
                        </a:lnSpc>
                        <a:spcBef>
                          <a:spcPts val="600"/>
                        </a:spcBef>
                        <a:spcAft>
                          <a:spcPts val="0"/>
                        </a:spcAft>
                      </a:pPr>
                      <a:r>
                        <a:rPr lang="en-CA" sz="1100" b="0" i="0" baseline="0">
                          <a:solidFill>
                            <a:srgbClr val="000000"/>
                          </a:solidFill>
                          <a:latin typeface="Roboto Condensed Light"/>
                          <a:ea typeface="Roboto Condensed Light"/>
                        </a:rPr>
                        <a:t>5.2 </a:t>
                      </a:r>
                      <a:r>
                        <a:rPr lang="en-US" sz="1100" b="0" i="0" baseline="0">
                          <a:solidFill>
                            <a:srgbClr val="000000"/>
                          </a:solidFill>
                          <a:latin typeface="Roboto Condensed Light"/>
                          <a:ea typeface="Roboto Condensed Light"/>
                        </a:rPr>
                        <a:t>(Optional) Set up review time for workshop deliverable.</a:t>
                      </a:r>
                    </a:p>
                  </a:txBody>
                  <a:tcPr marL="143962" marR="143962" marT="71982" marB="107972">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584002">
                <a:tc>
                  <a:txBody>
                    <a:bodyPr/>
                    <a:lstStyle/>
                    <a:p>
                      <a:pPr marL="215900" indent="-457200" algn="ctr">
                        <a:spcAft>
                          <a:spcPts val="500"/>
                        </a:spcAft>
                      </a:pPr>
                      <a:r>
                        <a:rPr lang="en-CA" sz="1600" b="1" i="0" baseline="0">
                          <a:solidFill>
                            <a:srgbClr val="2576B7"/>
                          </a:solidFill>
                          <a:latin typeface="Montserrat SemiBold"/>
                          <a:ea typeface="Roboto"/>
                        </a:rPr>
                        <a:t>Outcomes</a:t>
                      </a:r>
                    </a:p>
                  </a:txBody>
                  <a:tcPr marL="91416" marR="91416" marT="45708" marB="45708"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US" sz="1100" b="0" i="0" baseline="0" dirty="0">
                          <a:solidFill>
                            <a:srgbClr val="000000"/>
                          </a:solidFill>
                          <a:latin typeface="Roboto Condensed Light" panose="02000000000000000000" pitchFamily="2" charset="0"/>
                          <a:ea typeface="Roboto Condensed Light" panose="02000000000000000000" pitchFamily="2" charset="0"/>
                        </a:rPr>
                        <a:t>1. Diagnostics reports (CIO Business Vision, Management and Governance Diagnostic, CEO-CIO alignment)</a:t>
                      </a:r>
                    </a:p>
                    <a:p>
                      <a:pPr marL="216000" indent="-457200">
                        <a:lnSpc>
                          <a:spcPts val="1300"/>
                        </a:lnSpc>
                        <a:spcBef>
                          <a:spcPts val="600"/>
                        </a:spcBef>
                        <a:spcAft>
                          <a:spcPts val="0"/>
                        </a:spcAft>
                      </a:pPr>
                      <a:r>
                        <a:rPr lang="en-US" sz="1100" b="0" i="0" baseline="0" dirty="0">
                          <a:solidFill>
                            <a:srgbClr val="000000"/>
                          </a:solidFill>
                          <a:latin typeface="Roboto Condensed Light" panose="02000000000000000000" pitchFamily="2" charset="0"/>
                          <a:ea typeface="Roboto Condensed Light" panose="02000000000000000000" pitchFamily="2" charset="0"/>
                        </a:rPr>
                        <a:t>2. </a:t>
                      </a:r>
                      <a:r>
                        <a:rPr lang="en-US" sz="1100" b="0" i="1" baseline="0" dirty="0">
                          <a:solidFill>
                            <a:srgbClr val="000000"/>
                          </a:solidFill>
                          <a:latin typeface="Roboto Condensed Light" panose="02000000000000000000" pitchFamily="2" charset="0"/>
                          <a:ea typeface="Roboto Condensed Light" panose="02000000000000000000" pitchFamily="2" charset="0"/>
                        </a:rPr>
                        <a:t>IT Strategy Workbook </a:t>
                      </a:r>
                      <a:r>
                        <a:rPr lang="en-US" sz="1100" b="0" i="0" baseline="0" dirty="0">
                          <a:solidFill>
                            <a:srgbClr val="000000"/>
                          </a:solidFill>
                          <a:latin typeface="Roboto Condensed Light" panose="02000000000000000000" pitchFamily="2" charset="0"/>
                          <a:ea typeface="Roboto Condensed Light" panose="02000000000000000000" pitchFamily="2" charset="0"/>
                        </a:rPr>
                        <a:t>– Business Context</a:t>
                      </a:r>
                      <a:endParaRPr lang="en-CA" sz="1100" b="0" i="0" baseline="0" dirty="0">
                        <a:solidFill>
                          <a:srgbClr val="000000"/>
                        </a:solidFill>
                        <a:latin typeface="Roboto Condensed Light" panose="02000000000000000000" pitchFamily="2" charset="0"/>
                        <a:ea typeface="Roboto Condensed Light" panose="02000000000000000000" pitchFamily="2" charset="0"/>
                      </a:endParaRPr>
                    </a:p>
                  </a:txBody>
                  <a:tcPr marL="143962" marR="143962" marT="71982" marB="107972">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US" sz="1100" b="0" i="0" baseline="0" dirty="0">
                          <a:solidFill>
                            <a:srgbClr val="000000"/>
                          </a:solidFill>
                          <a:latin typeface="Roboto Condensed Light" panose="02000000000000000000" pitchFamily="2" charset="0"/>
                          <a:ea typeface="Roboto Condensed Light" panose="02000000000000000000" pitchFamily="2" charset="0"/>
                        </a:rPr>
                        <a:t>1.	IT strategy scope (IT mission, vision, and guiding principles)</a:t>
                      </a:r>
                      <a:endParaRPr lang="en-CA" sz="1100" b="0" i="0" baseline="0" dirty="0">
                        <a:solidFill>
                          <a:srgbClr val="000000"/>
                        </a:solidFill>
                        <a:latin typeface="Roboto Condensed Light" panose="02000000000000000000" pitchFamily="2" charset="0"/>
                        <a:ea typeface="Roboto Condensed Light" panose="02000000000000000000" pitchFamily="2" charset="0"/>
                      </a:endParaRPr>
                    </a:p>
                  </a:txBody>
                  <a:tcPr marL="143962" marR="143962" marT="71982" marB="107972">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US" sz="1100" b="0" i="0" baseline="0" dirty="0">
                          <a:solidFill>
                            <a:srgbClr val="000000"/>
                          </a:solidFill>
                          <a:latin typeface="Roboto Condensed Light" panose="02000000000000000000" pitchFamily="2" charset="0"/>
                          <a:ea typeface="Roboto Condensed Light" panose="02000000000000000000" pitchFamily="2" charset="0"/>
                        </a:rPr>
                        <a:t>1.	List of key IT initiatives</a:t>
                      </a:r>
                    </a:p>
                    <a:p>
                      <a:pPr marL="216000" indent="-457200">
                        <a:lnSpc>
                          <a:spcPts val="1300"/>
                        </a:lnSpc>
                        <a:spcBef>
                          <a:spcPts val="600"/>
                        </a:spcBef>
                        <a:spcAft>
                          <a:spcPts val="0"/>
                        </a:spcAft>
                      </a:pPr>
                      <a:endParaRPr lang="en-US" sz="1100" b="0" i="0" baseline="0" dirty="0">
                        <a:solidFill>
                          <a:srgbClr val="000000"/>
                        </a:solidFill>
                        <a:latin typeface="Roboto Condensed Light" panose="02000000000000000000" pitchFamily="2" charset="0"/>
                        <a:ea typeface="Roboto Condensed Light" panose="02000000000000000000" pitchFamily="2" charset="0"/>
                      </a:endParaRPr>
                    </a:p>
                    <a:p>
                      <a:pPr marL="216000" indent="-457200">
                        <a:lnSpc>
                          <a:spcPts val="1300"/>
                        </a:lnSpc>
                        <a:spcBef>
                          <a:spcPts val="600"/>
                        </a:spcBef>
                        <a:spcAft>
                          <a:spcPts val="0"/>
                        </a:spcAft>
                      </a:pPr>
                      <a:endParaRPr lang="en-CA" sz="1100" b="0" i="0" baseline="0" dirty="0">
                        <a:solidFill>
                          <a:srgbClr val="000000"/>
                        </a:solidFill>
                        <a:latin typeface="Roboto Condensed Light" panose="02000000000000000000" pitchFamily="2" charset="0"/>
                        <a:ea typeface="Roboto Condensed Light" panose="02000000000000000000" pitchFamily="2" charset="0"/>
                      </a:endParaRPr>
                    </a:p>
                  </a:txBody>
                  <a:tcPr marL="143962" marR="143962" marT="71982" marB="107972">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defTabSz="914400" eaLnBrk="1" fontAlgn="auto" latinLnBrk="0" hangingPunct="1">
                        <a:lnSpc>
                          <a:spcPts val="1300"/>
                        </a:lnSpc>
                        <a:spcBef>
                          <a:spcPts val="600"/>
                        </a:spcBef>
                        <a:spcAft>
                          <a:spcPts val="0"/>
                        </a:spcAft>
                        <a:buClrTx/>
                        <a:buSzTx/>
                        <a:buFontTx/>
                        <a:buNone/>
                        <a:tabLst/>
                        <a:defRPr/>
                      </a:pPr>
                      <a:r>
                        <a:rPr lang="en-US" sz="1100" b="0" i="0" baseline="0" dirty="0">
                          <a:solidFill>
                            <a:srgbClr val="000000"/>
                          </a:solidFill>
                          <a:latin typeface="Roboto Condensed Light" panose="02000000000000000000" pitchFamily="2" charset="0"/>
                          <a:ea typeface="Roboto Condensed Light" panose="02000000000000000000" pitchFamily="2" charset="0"/>
                        </a:rPr>
                        <a:t>1. Goals cascade</a:t>
                      </a:r>
                      <a:endParaRPr lang="en-CA" sz="1100" b="0" i="0" baseline="0" dirty="0">
                        <a:solidFill>
                          <a:srgbClr val="000000"/>
                        </a:solidFill>
                        <a:latin typeface="Roboto Condensed Light" panose="02000000000000000000" pitchFamily="2" charset="0"/>
                        <a:ea typeface="Roboto Condensed Light" panose="02000000000000000000" pitchFamily="2" charset="0"/>
                      </a:endParaRPr>
                    </a:p>
                    <a:p>
                      <a:pPr marL="216000" indent="-457200">
                        <a:lnSpc>
                          <a:spcPts val="1300"/>
                        </a:lnSpc>
                        <a:spcBef>
                          <a:spcPts val="600"/>
                        </a:spcBef>
                        <a:spcAft>
                          <a:spcPts val="0"/>
                        </a:spcAft>
                      </a:pPr>
                      <a:r>
                        <a:rPr lang="en-CA" sz="1100" b="0" i="0" dirty="0">
                          <a:solidFill>
                            <a:srgbClr val="000000"/>
                          </a:solidFill>
                          <a:latin typeface="Roboto Condensed Light" panose="02000000000000000000" pitchFamily="2" charset="0"/>
                          <a:ea typeface="Roboto Condensed Light" panose="02000000000000000000" pitchFamily="2" charset="0"/>
                        </a:rPr>
                        <a:t>2. Roadmap </a:t>
                      </a:r>
                      <a:r>
                        <a:rPr lang="en-CA" sz="1100" b="0" i="0" strike="noStrike" dirty="0">
                          <a:solidFill>
                            <a:srgbClr val="000000"/>
                          </a:solidFill>
                          <a:latin typeface="Roboto Condensed Light" panose="02000000000000000000" pitchFamily="2" charset="0"/>
                          <a:ea typeface="Roboto Condensed Light" panose="02000000000000000000" pitchFamily="2" charset="0"/>
                        </a:rPr>
                        <a:t>(</a:t>
                      </a:r>
                      <a:r>
                        <a:rPr lang="en-CA" sz="1100" b="0" i="0" kern="1200" dirty="0">
                          <a:solidFill>
                            <a:srgbClr val="000000"/>
                          </a:solidFill>
                          <a:latin typeface="Roboto Condensed Light" panose="02000000000000000000" pitchFamily="2" charset="0"/>
                          <a:ea typeface="Roboto Condensed Light" panose="02000000000000000000" pitchFamily="2" charset="0"/>
                          <a:cs typeface="+mn-cs"/>
                        </a:rPr>
                        <a:t>Gantt chart)</a:t>
                      </a:r>
                    </a:p>
                  </a:txBody>
                  <a:tcPr marL="143962" marR="143962" marT="71982" marB="107972">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100" b="0" i="0" baseline="0" dirty="0">
                          <a:solidFill>
                            <a:srgbClr val="000000"/>
                          </a:solidFill>
                          <a:latin typeface="Roboto Condensed Light" panose="02000000000000000000" pitchFamily="2" charset="0"/>
                          <a:ea typeface="Roboto Condensed Light" panose="02000000000000000000" pitchFamily="2" charset="0"/>
                        </a:rPr>
                        <a:t>1. </a:t>
                      </a:r>
                      <a:r>
                        <a:rPr lang="en-US" sz="1100" b="0" i="0" baseline="0" dirty="0">
                          <a:solidFill>
                            <a:srgbClr val="000000"/>
                          </a:solidFill>
                          <a:latin typeface="Roboto Condensed Light" panose="02000000000000000000" pitchFamily="2" charset="0"/>
                          <a:ea typeface="Roboto Condensed Light" panose="02000000000000000000" pitchFamily="2" charset="0"/>
                        </a:rPr>
                        <a:t>IT metrics and targets</a:t>
                      </a:r>
                    </a:p>
                    <a:p>
                      <a:pPr marL="216000" indent="-457200">
                        <a:lnSpc>
                          <a:spcPts val="1300"/>
                        </a:lnSpc>
                        <a:spcBef>
                          <a:spcPts val="600"/>
                        </a:spcBef>
                        <a:spcAft>
                          <a:spcPts val="0"/>
                        </a:spcAft>
                      </a:pPr>
                      <a:r>
                        <a:rPr lang="en-US" sz="1100" b="0" i="0" baseline="0" dirty="0">
                          <a:solidFill>
                            <a:srgbClr val="000000"/>
                          </a:solidFill>
                          <a:latin typeface="Roboto Condensed Light" panose="02000000000000000000" pitchFamily="2" charset="0"/>
                          <a:ea typeface="Roboto Condensed Light" panose="02000000000000000000" pitchFamily="2" charset="0"/>
                        </a:rPr>
                        <a:t>2. IT resourcing changes</a:t>
                      </a:r>
                    </a:p>
                    <a:p>
                      <a:pPr marL="216000" indent="-457200">
                        <a:lnSpc>
                          <a:spcPts val="1300"/>
                        </a:lnSpc>
                        <a:spcBef>
                          <a:spcPts val="600"/>
                        </a:spcBef>
                        <a:spcAft>
                          <a:spcPts val="0"/>
                        </a:spcAft>
                      </a:pPr>
                      <a:r>
                        <a:rPr lang="en-US" sz="1100" b="0" i="0" baseline="0" dirty="0">
                          <a:solidFill>
                            <a:srgbClr val="000000"/>
                          </a:solidFill>
                          <a:latin typeface="Roboto Condensed Light" panose="02000000000000000000" pitchFamily="2" charset="0"/>
                          <a:ea typeface="Roboto Condensed Light" panose="02000000000000000000" pitchFamily="2" charset="0"/>
                        </a:rPr>
                        <a:t>3. Next steps and strategy refresh schedule</a:t>
                      </a:r>
                    </a:p>
                    <a:p>
                      <a:pPr marL="216000" indent="-457200">
                        <a:lnSpc>
                          <a:spcPts val="1300"/>
                        </a:lnSpc>
                        <a:spcBef>
                          <a:spcPts val="600"/>
                        </a:spcBef>
                        <a:spcAft>
                          <a:spcPts val="0"/>
                        </a:spcAft>
                      </a:pPr>
                      <a:endParaRPr lang="en-CA" sz="1100" b="0" i="0" baseline="0" dirty="0">
                        <a:solidFill>
                          <a:srgbClr val="000000"/>
                        </a:solidFill>
                        <a:latin typeface="Roboto Condensed Light" panose="02000000000000000000" pitchFamily="2" charset="0"/>
                        <a:ea typeface="Roboto Condensed Light" panose="02000000000000000000" pitchFamily="2" charset="0"/>
                      </a:endParaRPr>
                    </a:p>
                  </a:txBody>
                  <a:tcPr marL="143962" marR="143962" marT="71982" marB="107972">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5900" indent="-457200">
                        <a:lnSpc>
                          <a:spcPts val="1300"/>
                        </a:lnSpc>
                        <a:spcBef>
                          <a:spcPts val="600"/>
                        </a:spcBef>
                        <a:spcAft>
                          <a:spcPts val="0"/>
                        </a:spcAft>
                      </a:pPr>
                      <a:r>
                        <a:rPr lang="en-CA" sz="1100" b="0" i="0" baseline="0" dirty="0">
                          <a:solidFill>
                            <a:srgbClr val="000000"/>
                          </a:solidFill>
                          <a:latin typeface="Roboto Condensed Light"/>
                          <a:ea typeface="Roboto Condensed Light"/>
                        </a:rPr>
                        <a:t>1. IT strategy presentation</a:t>
                      </a:r>
                    </a:p>
                  </a:txBody>
                  <a:tcPr marL="143962" marR="143962" marT="71982" marB="107972">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1777098"/>
                  </a:ext>
                </a:extLst>
              </a:tr>
            </a:tbl>
          </a:graphicData>
        </a:graphic>
      </p:graphicFrame>
      <p:sp>
        <p:nvSpPr>
          <p:cNvPr id="7" name="Text Placeholder 29">
            <a:extLst>
              <a:ext uri="{FF2B5EF4-FFF2-40B4-BE49-F238E27FC236}">
                <a16:creationId xmlns:a16="http://schemas.microsoft.com/office/drawing/2014/main" id="{CC57479E-DF50-46FF-AF95-333087D49C32}"/>
              </a:ext>
            </a:extLst>
          </p:cNvPr>
          <p:cNvSpPr txBox="1">
            <a:spLocks/>
          </p:cNvSpPr>
          <p:nvPr/>
        </p:nvSpPr>
        <p:spPr>
          <a:xfrm>
            <a:off x="7236930" y="582400"/>
            <a:ext cx="4867996" cy="4372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None/>
              <a:defRPr/>
            </a:pPr>
            <a:r>
              <a:rPr lang="en-CA" sz="1200">
                <a:solidFill>
                  <a:srgbClr val="2576B7"/>
                </a:solidFill>
                <a:latin typeface="Montserrat Medium" pitchFamily="2" charset="77"/>
                <a:cs typeface="Arial"/>
              </a:rPr>
              <a:t>Contact your account representative for more information.</a:t>
            </a:r>
            <a:br>
              <a:rPr lang="en-CA">
                <a:solidFill>
                  <a:srgbClr val="494949"/>
                </a:solidFill>
                <a:latin typeface="Calibri" panose="020F0502020204030204"/>
                <a:cs typeface="Arial"/>
              </a:rPr>
            </a:br>
            <a:r>
              <a:rPr lang="en-CA" sz="1200" b="1">
                <a:solidFill>
                  <a:srgbClr val="2576B7"/>
                </a:solidFill>
                <a:latin typeface="Montserrat SemiBold" pitchFamily="2" charset="77"/>
                <a:cs typeface="Arial" panose="020B0604020202020204" pitchFamily="34" charset="0"/>
                <a:hlinkClick r:id="rId2">
                  <a:extLst>
                    <a:ext uri="{A12FA001-AC4F-418D-AE19-62706E023703}">
                      <ahyp:hlinkClr xmlns:ahyp="http://schemas.microsoft.com/office/drawing/2018/hyperlinkcolor" val="tx"/>
                    </a:ext>
                  </a:extLst>
                </a:hlinkClick>
              </a:rPr>
              <a:t>workshops@infotech.com</a:t>
            </a:r>
            <a:r>
              <a:rPr lang="en-CA" sz="1200" b="1">
                <a:solidFill>
                  <a:srgbClr val="2576B7"/>
                </a:solidFill>
                <a:latin typeface="Montserrat SemiBold" pitchFamily="2" charset="77"/>
                <a:cs typeface="Arial" panose="020B0604020202020204" pitchFamily="34" charset="0"/>
              </a:rPr>
              <a:t>   1-888-670-8889</a:t>
            </a:r>
          </a:p>
        </p:txBody>
      </p:sp>
      <p:sp>
        <p:nvSpPr>
          <p:cNvPr id="8" name="Title 2">
            <a:extLst>
              <a:ext uri="{FF2B5EF4-FFF2-40B4-BE49-F238E27FC236}">
                <a16:creationId xmlns:a16="http://schemas.microsoft.com/office/drawing/2014/main" id="{6749B927-346B-49F6-B573-7410D2A7FA33}"/>
              </a:ext>
            </a:extLst>
          </p:cNvPr>
          <p:cNvSpPr txBox="1">
            <a:spLocks/>
          </p:cNvSpPr>
          <p:nvPr/>
        </p:nvSpPr>
        <p:spPr>
          <a:xfrm>
            <a:off x="355603" y="529742"/>
            <a:ext cx="8620962" cy="542574"/>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a:defRPr/>
            </a:pPr>
            <a:r>
              <a:rPr lang="en-US" sz="3200" dirty="0">
                <a:solidFill>
                  <a:srgbClr val="2576B7"/>
                </a:solidFill>
              </a:rPr>
              <a:t>Workshop Agenda</a:t>
            </a:r>
            <a:endParaRPr lang="en-US" sz="3200" dirty="0"/>
          </a:p>
        </p:txBody>
      </p:sp>
    </p:spTree>
    <p:extLst>
      <p:ext uri="{BB962C8B-B14F-4D97-AF65-F5344CB8AC3E}">
        <p14:creationId xmlns:p14="http://schemas.microsoft.com/office/powerpoint/2010/main" val="11612208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68AF8-7FCC-4D32-A785-355AB449B2EE}"/>
              </a:ext>
            </a:extLst>
          </p:cNvPr>
          <p:cNvSpPr>
            <a:spLocks noGrp="1"/>
          </p:cNvSpPr>
          <p:nvPr>
            <p:ph type="title"/>
          </p:nvPr>
        </p:nvSpPr>
        <p:spPr>
          <a:xfrm>
            <a:off x="354106" y="530021"/>
            <a:ext cx="10840368" cy="1130188"/>
          </a:xfrm>
        </p:spPr>
        <p:txBody>
          <a:bodyPr/>
          <a:lstStyle/>
          <a:p>
            <a:r>
              <a:rPr lang="en-US" dirty="0"/>
              <a:t>Align with the business through the goals cascade visual </a:t>
            </a:r>
            <a:endParaRPr lang="en-CA" dirty="0"/>
          </a:p>
        </p:txBody>
      </p:sp>
      <p:sp>
        <p:nvSpPr>
          <p:cNvPr id="3" name="Text Placeholder 2">
            <a:extLst>
              <a:ext uri="{FF2B5EF4-FFF2-40B4-BE49-F238E27FC236}">
                <a16:creationId xmlns:a16="http://schemas.microsoft.com/office/drawing/2014/main" id="{58944697-F707-4A22-8477-8E56096E9A9D}"/>
              </a:ext>
            </a:extLst>
          </p:cNvPr>
          <p:cNvSpPr>
            <a:spLocks noGrp="1"/>
          </p:cNvSpPr>
          <p:nvPr>
            <p:ph type="body" sz="quarter" idx="10"/>
          </p:nvPr>
        </p:nvSpPr>
        <p:spPr>
          <a:xfrm>
            <a:off x="5993202" y="1692328"/>
            <a:ext cx="5552253" cy="1605053"/>
          </a:xfrm>
        </p:spPr>
        <p:txBody>
          <a:bodyPr/>
          <a:lstStyle/>
          <a:p>
            <a:r>
              <a:rPr lang="en-US" sz="1400" dirty="0">
                <a:solidFill>
                  <a:schemeClr val="tx1"/>
                </a:solidFill>
                <a:latin typeface="Roboto Condensed Light" panose="02000000000000000000" pitchFamily="2" charset="0"/>
                <a:ea typeface="Roboto Condensed Light" panose="02000000000000000000" pitchFamily="2" charset="0"/>
              </a:rPr>
              <a:t>Use this personalized cascade as your guideline for strengthening IT's alignment with business goals. The cascade reveals business goals, streamlines the definition of IT priorities and processes necessary to achieve business goals, and identifies pain points that impede IT effectiveness. </a:t>
            </a:r>
          </a:p>
          <a:p>
            <a:r>
              <a:rPr lang="en-US" sz="1400" dirty="0">
                <a:solidFill>
                  <a:schemeClr val="tx1"/>
                </a:solidFill>
                <a:latin typeface="Roboto Condensed Light" panose="02000000000000000000" pitchFamily="2" charset="0"/>
                <a:ea typeface="Roboto Condensed Light" panose="02000000000000000000" pitchFamily="2" charset="0"/>
              </a:rPr>
              <a:t>Refine the results with your CEO and remember not to use the cascade mechanically. Keep in mind that goals and their respective importance will change over time. Revisit and refine the cascade annually.</a:t>
            </a:r>
            <a:endParaRPr lang="en-CA" sz="1400" dirty="0">
              <a:solidFill>
                <a:schemeClr val="tx1"/>
              </a:solidFill>
              <a:latin typeface="Roboto Condensed Light" panose="02000000000000000000" pitchFamily="2" charset="0"/>
              <a:ea typeface="Roboto Condensed Light" panose="02000000000000000000" pitchFamily="2" charset="0"/>
            </a:endParaRPr>
          </a:p>
        </p:txBody>
      </p:sp>
      <p:pic>
        <p:nvPicPr>
          <p:cNvPr id="5" name="Picture 4">
            <a:extLst>
              <a:ext uri="{FF2B5EF4-FFF2-40B4-BE49-F238E27FC236}">
                <a16:creationId xmlns:a16="http://schemas.microsoft.com/office/drawing/2014/main" id="{749F212A-1238-49C9-ADB7-58F37E14BF8D}"/>
              </a:ext>
            </a:extLst>
          </p:cNvPr>
          <p:cNvPicPr>
            <a:picLocks noChangeAspect="1"/>
          </p:cNvPicPr>
          <p:nvPr/>
        </p:nvPicPr>
        <p:blipFill rotWithShape="1">
          <a:blip r:embed="rId2"/>
          <a:srcRect l="9918" t="11661"/>
          <a:stretch/>
        </p:blipFill>
        <p:spPr>
          <a:xfrm>
            <a:off x="354106" y="1756121"/>
            <a:ext cx="5418621" cy="4862049"/>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490B8970-9D26-4E68-9878-79CAB8BAC7D7}"/>
              </a:ext>
            </a:extLst>
          </p:cNvPr>
          <p:cNvSpPr txBox="1"/>
          <p:nvPr/>
        </p:nvSpPr>
        <p:spPr>
          <a:xfrm>
            <a:off x="6074470" y="4920450"/>
            <a:ext cx="978904" cy="459100"/>
          </a:xfrm>
          <a:prstGeom prst="rect">
            <a:avLst/>
          </a:prstGeom>
          <a:noFill/>
        </p:spPr>
        <p:txBody>
          <a:bodyPr wrap="square" lIns="0" tIns="0" rIns="0" bIns="0" rtlCol="0" anchor="b" anchorCtr="0">
            <a:spAutoFit/>
          </a:bodyPr>
          <a:lstStyle/>
          <a:p>
            <a:pPr>
              <a:lnSpc>
                <a:spcPct val="110000"/>
              </a:lnSpc>
              <a:defRPr/>
            </a:pPr>
            <a:r>
              <a:rPr lang="en-US" sz="1400" b="1" dirty="0">
                <a:solidFill>
                  <a:srgbClr val="494949"/>
                </a:solidFill>
                <a:latin typeface="Montserrat" pitchFamily="2" charset="77"/>
                <a:ea typeface="League Spartan" charset="0"/>
                <a:cs typeface="Poppins" pitchFamily="2" charset="77"/>
              </a:rPr>
              <a:t>Goals Cascade</a:t>
            </a:r>
          </a:p>
        </p:txBody>
      </p:sp>
      <p:sp>
        <p:nvSpPr>
          <p:cNvPr id="7" name="Rectangle 6">
            <a:extLst>
              <a:ext uri="{FF2B5EF4-FFF2-40B4-BE49-F238E27FC236}">
                <a16:creationId xmlns:a16="http://schemas.microsoft.com/office/drawing/2014/main" id="{8E278589-A8F6-459D-9A94-3AA9A99DE3CA}"/>
              </a:ext>
            </a:extLst>
          </p:cNvPr>
          <p:cNvSpPr/>
          <p:nvPr/>
        </p:nvSpPr>
        <p:spPr>
          <a:xfrm>
            <a:off x="7075319" y="4466684"/>
            <a:ext cx="2092125" cy="1368004"/>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algn="ctr" defTabSz="914400">
              <a:defRPr/>
            </a:pPr>
            <a:endParaRPr lang="en-US" sz="900" kern="0" dirty="0">
              <a:solidFill>
                <a:srgbClr val="000000"/>
              </a:solidFill>
              <a:latin typeface="Arial" panose="020B0604020202020204" pitchFamily="34" charset="0"/>
            </a:endParaRPr>
          </a:p>
        </p:txBody>
      </p:sp>
      <p:sp>
        <p:nvSpPr>
          <p:cNvPr id="8" name="TextBox 7">
            <a:extLst>
              <a:ext uri="{FF2B5EF4-FFF2-40B4-BE49-F238E27FC236}">
                <a16:creationId xmlns:a16="http://schemas.microsoft.com/office/drawing/2014/main" id="{36DEDAEA-F0C2-4480-9F8D-5A40F30460DB}"/>
              </a:ext>
            </a:extLst>
          </p:cNvPr>
          <p:cNvSpPr txBox="1"/>
          <p:nvPr/>
        </p:nvSpPr>
        <p:spPr>
          <a:xfrm>
            <a:off x="7154375" y="3864042"/>
            <a:ext cx="1883000" cy="523220"/>
          </a:xfrm>
          <a:prstGeom prst="rect">
            <a:avLst/>
          </a:prstGeom>
          <a:noFill/>
        </p:spPr>
        <p:txBody>
          <a:bodyPr wrap="square" rtlCol="0" anchor="ctr" anchorCtr="0">
            <a:spAutoFit/>
          </a:bodyPr>
          <a:lstStyle/>
          <a:p>
            <a:pPr algn="ctr">
              <a:defRPr/>
            </a:pPr>
            <a:r>
              <a:rPr lang="en-US" sz="1400" b="1" dirty="0">
                <a:latin typeface="Montserrat SemiBold" pitchFamily="2" charset="77"/>
                <a:ea typeface="League Spartan" charset="0"/>
                <a:cs typeface="Poppins" pitchFamily="2" charset="77"/>
              </a:rPr>
              <a:t>Last Fiscal Year Strategy</a:t>
            </a:r>
          </a:p>
        </p:txBody>
      </p:sp>
      <p:sp>
        <p:nvSpPr>
          <p:cNvPr id="9" name="Subtitle 2">
            <a:extLst>
              <a:ext uri="{FF2B5EF4-FFF2-40B4-BE49-F238E27FC236}">
                <a16:creationId xmlns:a16="http://schemas.microsoft.com/office/drawing/2014/main" id="{28474996-2E40-41B1-8E3C-B81B7ECFBE5E}"/>
              </a:ext>
            </a:extLst>
          </p:cNvPr>
          <p:cNvSpPr txBox="1">
            <a:spLocks/>
          </p:cNvSpPr>
          <p:nvPr/>
        </p:nvSpPr>
        <p:spPr>
          <a:xfrm>
            <a:off x="7149284" y="4480586"/>
            <a:ext cx="2040105" cy="1338828"/>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defRPr/>
            </a:pPr>
            <a:r>
              <a:rPr lang="en-US" sz="1050" dirty="0">
                <a:solidFill>
                  <a:srgbClr val="000000"/>
                </a:solidFill>
                <a:latin typeface="Montserrat Light" panose="00000400000000000000" pitchFamily="2" charset="0"/>
                <a:ea typeface="Roboto Condensed Light" panose="02000000000000000000" pitchFamily="2" charset="0"/>
                <a:cs typeface="Lato Light" panose="020F0502020204030203" pitchFamily="34" charset="0"/>
              </a:rPr>
              <a:t>When comparing to last year’s diagnostic report, how many critical pain points did IT address through strategic planning? How many goals/ priorities were addressed in last fiscal’s strategy?  Communicate these. </a:t>
            </a:r>
          </a:p>
        </p:txBody>
      </p:sp>
      <p:sp>
        <p:nvSpPr>
          <p:cNvPr id="10" name="Rectangle 9">
            <a:extLst>
              <a:ext uri="{FF2B5EF4-FFF2-40B4-BE49-F238E27FC236}">
                <a16:creationId xmlns:a16="http://schemas.microsoft.com/office/drawing/2014/main" id="{736ADECF-17AE-4DB3-8E2C-87BBDE386F62}"/>
              </a:ext>
            </a:extLst>
          </p:cNvPr>
          <p:cNvSpPr/>
          <p:nvPr/>
        </p:nvSpPr>
        <p:spPr>
          <a:xfrm>
            <a:off x="9291244" y="4491122"/>
            <a:ext cx="2092125" cy="1356513"/>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algn="ctr" defTabSz="914400">
              <a:defRPr/>
            </a:pPr>
            <a:endParaRPr lang="en-US" sz="900" kern="0" dirty="0">
              <a:solidFill>
                <a:srgbClr val="000000"/>
              </a:solidFill>
              <a:latin typeface="Arial" panose="020B0604020202020204" pitchFamily="34" charset="0"/>
            </a:endParaRPr>
          </a:p>
        </p:txBody>
      </p:sp>
      <p:sp>
        <p:nvSpPr>
          <p:cNvPr id="11" name="TextBox 10">
            <a:extLst>
              <a:ext uri="{FF2B5EF4-FFF2-40B4-BE49-F238E27FC236}">
                <a16:creationId xmlns:a16="http://schemas.microsoft.com/office/drawing/2014/main" id="{CD3D57C6-481E-4FC9-8DAC-8A0E644D97C5}"/>
              </a:ext>
            </a:extLst>
          </p:cNvPr>
          <p:cNvSpPr txBox="1"/>
          <p:nvPr/>
        </p:nvSpPr>
        <p:spPr>
          <a:xfrm>
            <a:off x="9388346" y="3890315"/>
            <a:ext cx="1915355" cy="523220"/>
          </a:xfrm>
          <a:prstGeom prst="rect">
            <a:avLst/>
          </a:prstGeom>
          <a:noFill/>
        </p:spPr>
        <p:txBody>
          <a:bodyPr wrap="square" rtlCol="0" anchor="ctr" anchorCtr="0">
            <a:spAutoFit/>
          </a:bodyPr>
          <a:lstStyle/>
          <a:p>
            <a:pPr algn="ctr">
              <a:defRPr/>
            </a:pPr>
            <a:r>
              <a:rPr lang="en-US" sz="1400" b="1" dirty="0">
                <a:latin typeface="Montserrat SemiBold" pitchFamily="2" charset="77"/>
                <a:ea typeface="League Spartan" charset="0"/>
                <a:cs typeface="Poppins" pitchFamily="2" charset="77"/>
              </a:rPr>
              <a:t>Upcoming Year Strategy</a:t>
            </a:r>
          </a:p>
        </p:txBody>
      </p:sp>
      <p:sp>
        <p:nvSpPr>
          <p:cNvPr id="12" name="Subtitle 2">
            <a:extLst>
              <a:ext uri="{FF2B5EF4-FFF2-40B4-BE49-F238E27FC236}">
                <a16:creationId xmlns:a16="http://schemas.microsoft.com/office/drawing/2014/main" id="{3122FA4D-085B-4756-BD8E-4E24E674C551}"/>
              </a:ext>
            </a:extLst>
          </p:cNvPr>
          <p:cNvSpPr txBox="1">
            <a:spLocks/>
          </p:cNvSpPr>
          <p:nvPr/>
        </p:nvSpPr>
        <p:spPr>
          <a:xfrm>
            <a:off x="9356737" y="4642169"/>
            <a:ext cx="1961137" cy="1015663"/>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defRPr/>
            </a:pPr>
            <a:r>
              <a:rPr lang="en-US" sz="1050" dirty="0">
                <a:solidFill>
                  <a:srgbClr val="000000"/>
                </a:solidFill>
                <a:latin typeface="Montserrat Light" panose="00000400000000000000" pitchFamily="2" charset="0"/>
                <a:ea typeface="Roboto Condensed Light" panose="02000000000000000000" pitchFamily="2" charset="0"/>
                <a:cs typeface="Lato Light" panose="020F0502020204030203" pitchFamily="34" charset="0"/>
              </a:rPr>
              <a:t>Do specific priorities, processes and pain points trigger projects or initiatives for the upcoming year?  Incorporate these into the strategy. </a:t>
            </a:r>
          </a:p>
        </p:txBody>
      </p:sp>
      <p:sp>
        <p:nvSpPr>
          <p:cNvPr id="13" name="Rectangle 12">
            <a:extLst>
              <a:ext uri="{FF2B5EF4-FFF2-40B4-BE49-F238E27FC236}">
                <a16:creationId xmlns:a16="http://schemas.microsoft.com/office/drawing/2014/main" id="{5729E666-42B6-4DA4-9051-1F7945093FC2}"/>
              </a:ext>
            </a:extLst>
          </p:cNvPr>
          <p:cNvSpPr/>
          <p:nvPr/>
        </p:nvSpPr>
        <p:spPr>
          <a:xfrm>
            <a:off x="5993202" y="3706840"/>
            <a:ext cx="5552253" cy="2371705"/>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endParaRPr>
          </a:p>
        </p:txBody>
      </p:sp>
      <p:sp>
        <p:nvSpPr>
          <p:cNvPr id="14" name="TextBox 13">
            <a:extLst>
              <a:ext uri="{FF2B5EF4-FFF2-40B4-BE49-F238E27FC236}">
                <a16:creationId xmlns:a16="http://schemas.microsoft.com/office/drawing/2014/main" id="{01443DB8-ABC3-42EF-9D4A-247ED0C123EE}"/>
              </a:ext>
            </a:extLst>
          </p:cNvPr>
          <p:cNvSpPr txBox="1"/>
          <p:nvPr/>
        </p:nvSpPr>
        <p:spPr>
          <a:xfrm>
            <a:off x="6971140" y="3560620"/>
            <a:ext cx="3664451" cy="276999"/>
          </a:xfrm>
          <a:prstGeom prst="rect">
            <a:avLst/>
          </a:prstGeom>
          <a:solidFill>
            <a:schemeClr val="accent4">
              <a:lumMod val="75000"/>
            </a:schemeClr>
          </a:solidFill>
        </p:spPr>
        <p:txBody>
          <a:bodyPr wrap="square" rtlCol="0" anchor="ctr" anchorCtr="0">
            <a:spAutoFit/>
          </a:bodyPr>
          <a:lstStyle/>
          <a:p>
            <a:pPr algn="ctr">
              <a:defRPr/>
            </a:pPr>
            <a:r>
              <a:rPr lang="en-US" sz="1200" b="1" dirty="0">
                <a:solidFill>
                  <a:schemeClr val="bg1"/>
                </a:solidFill>
                <a:latin typeface="Montserrat SemiBold" pitchFamily="2" charset="77"/>
                <a:ea typeface="League Spartan" charset="0"/>
                <a:cs typeface="Poppins" pitchFamily="2" charset="77"/>
              </a:rPr>
              <a:t>Consider communicating these insights</a:t>
            </a:r>
          </a:p>
        </p:txBody>
      </p:sp>
      <p:sp>
        <p:nvSpPr>
          <p:cNvPr id="15" name="Speech Bubble: Rectangle 14">
            <a:extLst>
              <a:ext uri="{FF2B5EF4-FFF2-40B4-BE49-F238E27FC236}">
                <a16:creationId xmlns:a16="http://schemas.microsoft.com/office/drawing/2014/main" id="{2BB05C53-978B-4B4A-84BD-EAF4175AA447}"/>
              </a:ext>
            </a:extLst>
          </p:cNvPr>
          <p:cNvSpPr/>
          <p:nvPr/>
        </p:nvSpPr>
        <p:spPr>
          <a:xfrm>
            <a:off x="4551157" y="2022169"/>
            <a:ext cx="1326345" cy="1385583"/>
          </a:xfrm>
          <a:prstGeom prst="wedgeRectCallout">
            <a:avLst>
              <a:gd name="adj1" fmla="val -30830"/>
              <a:gd name="adj2" fmla="val 658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Condensed Light" panose="02000000000000000000" pitchFamily="2" charset="0"/>
                <a:ea typeface="Roboto Condensed Light" panose="02000000000000000000" pitchFamily="2" charset="0"/>
              </a:rPr>
              <a:t>A version of the goals cascade lives in your the </a:t>
            </a:r>
            <a:r>
              <a:rPr lang="en-US" i="1" dirty="0">
                <a:solidFill>
                  <a:schemeClr val="tx1"/>
                </a:solidFill>
                <a:latin typeface="Roboto Condensed Light" panose="02000000000000000000" pitchFamily="2" charset="0"/>
                <a:ea typeface="Roboto Condensed Light" panose="02000000000000000000" pitchFamily="2" charset="0"/>
              </a:rPr>
              <a:t>IT Strategy Presentation Template. </a:t>
            </a:r>
            <a:r>
              <a:rPr lang="en-US" dirty="0">
                <a:solidFill>
                  <a:schemeClr val="tx1"/>
                </a:solidFill>
                <a:latin typeface="Roboto Condensed Light" panose="02000000000000000000" pitchFamily="2" charset="0"/>
                <a:ea typeface="Roboto Condensed Light" panose="02000000000000000000" pitchFamily="2" charset="0"/>
              </a:rPr>
              <a:t>Ensure it has alignment to the diagnostic report. </a:t>
            </a:r>
            <a:endParaRPr lang="en-CA" dirty="0">
              <a:solidFill>
                <a:schemeClr val="tx1"/>
              </a:solidFill>
              <a:latin typeface="Roboto Condensed Light" panose="02000000000000000000" pitchFamily="2" charset="0"/>
              <a:ea typeface="Roboto Condensed Light" panose="02000000000000000000" pitchFamily="2" charset="0"/>
            </a:endParaRPr>
          </a:p>
        </p:txBody>
      </p:sp>
      <p:pic>
        <p:nvPicPr>
          <p:cNvPr id="16" name="Picture 15">
            <a:extLst>
              <a:ext uri="{FF2B5EF4-FFF2-40B4-BE49-F238E27FC236}">
                <a16:creationId xmlns:a16="http://schemas.microsoft.com/office/drawing/2014/main" id="{11DC5F0A-E288-4E23-B068-5DAF59ABE0F9}"/>
              </a:ext>
            </a:extLst>
          </p:cNvPr>
          <p:cNvPicPr>
            <a:picLocks noChangeAspect="1"/>
          </p:cNvPicPr>
          <p:nvPr/>
        </p:nvPicPr>
        <p:blipFill>
          <a:blip r:embed="rId3"/>
          <a:stretch>
            <a:fillRect/>
          </a:stretch>
        </p:blipFill>
        <p:spPr>
          <a:xfrm>
            <a:off x="11126315" y="168061"/>
            <a:ext cx="904434" cy="759103"/>
          </a:xfrm>
          <a:prstGeom prst="rect">
            <a:avLst/>
          </a:prstGeom>
        </p:spPr>
      </p:pic>
      <p:sp>
        <p:nvSpPr>
          <p:cNvPr id="17" name="Text Placeholder 3">
            <a:extLst>
              <a:ext uri="{FF2B5EF4-FFF2-40B4-BE49-F238E27FC236}">
                <a16:creationId xmlns:a16="http://schemas.microsoft.com/office/drawing/2014/main" id="{7C5B0AA1-1D27-4303-9F0E-D27EC1B8646D}"/>
              </a:ext>
            </a:extLst>
          </p:cNvPr>
          <p:cNvSpPr txBox="1">
            <a:spLocks/>
          </p:cNvSpPr>
          <p:nvPr/>
        </p:nvSpPr>
        <p:spPr>
          <a:xfrm>
            <a:off x="121297" y="125964"/>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spTree>
    <p:extLst>
      <p:ext uri="{BB962C8B-B14F-4D97-AF65-F5344CB8AC3E}">
        <p14:creationId xmlns:p14="http://schemas.microsoft.com/office/powerpoint/2010/main" val="21108778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827F74-546A-4DDF-8309-48C895DFE47F}"/>
              </a:ext>
            </a:extLst>
          </p:cNvPr>
          <p:cNvSpPr>
            <a:spLocks noGrp="1"/>
          </p:cNvSpPr>
          <p:nvPr>
            <p:ph type="title"/>
          </p:nvPr>
        </p:nvSpPr>
        <p:spPr>
          <a:xfrm>
            <a:off x="381793" y="545358"/>
            <a:ext cx="6924615" cy="1130188"/>
          </a:xfrm>
        </p:spPr>
        <p:txBody>
          <a:bodyPr/>
          <a:lstStyle/>
          <a:p>
            <a:r>
              <a:rPr lang="en-US" dirty="0"/>
              <a:t>Case Study</a:t>
            </a:r>
            <a:endParaRPr lang="en-CA" dirty="0"/>
          </a:p>
        </p:txBody>
      </p:sp>
      <p:sp>
        <p:nvSpPr>
          <p:cNvPr id="4" name="Text Placeholder 3">
            <a:extLst>
              <a:ext uri="{FF2B5EF4-FFF2-40B4-BE49-F238E27FC236}">
                <a16:creationId xmlns:a16="http://schemas.microsoft.com/office/drawing/2014/main" id="{A8FB7103-9836-43AD-8A00-2D7AF5D67EE9}"/>
              </a:ext>
            </a:extLst>
          </p:cNvPr>
          <p:cNvSpPr>
            <a:spLocks noGrp="1"/>
          </p:cNvSpPr>
          <p:nvPr>
            <p:ph type="body" sz="quarter" idx="15"/>
          </p:nvPr>
        </p:nvSpPr>
        <p:spPr/>
        <p:txBody>
          <a:bodyPr/>
          <a:lstStyle/>
          <a:p>
            <a:r>
              <a:rPr lang="en-US" dirty="0"/>
              <a:t>Professional Services</a:t>
            </a:r>
            <a:endParaRPr lang="en-CA" dirty="0"/>
          </a:p>
        </p:txBody>
      </p:sp>
      <p:sp>
        <p:nvSpPr>
          <p:cNvPr id="5" name="Text Placeholder 4">
            <a:extLst>
              <a:ext uri="{FF2B5EF4-FFF2-40B4-BE49-F238E27FC236}">
                <a16:creationId xmlns:a16="http://schemas.microsoft.com/office/drawing/2014/main" id="{5C4F0B46-7CDB-4E3E-AEB4-D20B5E1EC7F8}"/>
              </a:ext>
            </a:extLst>
          </p:cNvPr>
          <p:cNvSpPr>
            <a:spLocks noGrp="1"/>
          </p:cNvSpPr>
          <p:nvPr>
            <p:ph type="body" sz="quarter" idx="16"/>
          </p:nvPr>
        </p:nvSpPr>
        <p:spPr/>
        <p:txBody>
          <a:bodyPr/>
          <a:lstStyle/>
          <a:p>
            <a:r>
              <a:rPr lang="en-US" dirty="0"/>
              <a:t>INDUSTRY</a:t>
            </a:r>
            <a:endParaRPr lang="en-CA" dirty="0"/>
          </a:p>
        </p:txBody>
      </p:sp>
      <p:sp>
        <p:nvSpPr>
          <p:cNvPr id="6" name="Text Placeholder 5">
            <a:extLst>
              <a:ext uri="{FF2B5EF4-FFF2-40B4-BE49-F238E27FC236}">
                <a16:creationId xmlns:a16="http://schemas.microsoft.com/office/drawing/2014/main" id="{FFFE08FD-2405-4DFC-AF87-878CFEB6821F}"/>
              </a:ext>
            </a:extLst>
          </p:cNvPr>
          <p:cNvSpPr>
            <a:spLocks noGrp="1"/>
          </p:cNvSpPr>
          <p:nvPr>
            <p:ph type="body" sz="quarter" idx="17"/>
          </p:nvPr>
        </p:nvSpPr>
        <p:spPr/>
        <p:txBody>
          <a:bodyPr/>
          <a:lstStyle/>
          <a:p>
            <a:r>
              <a:rPr lang="en-US" dirty="0"/>
              <a:t>Acme Corp. </a:t>
            </a:r>
            <a:endParaRPr lang="en-CA" dirty="0"/>
          </a:p>
        </p:txBody>
      </p:sp>
      <p:sp>
        <p:nvSpPr>
          <p:cNvPr id="7" name="Text Placeholder 6">
            <a:extLst>
              <a:ext uri="{FF2B5EF4-FFF2-40B4-BE49-F238E27FC236}">
                <a16:creationId xmlns:a16="http://schemas.microsoft.com/office/drawing/2014/main" id="{E1782323-BA95-445C-87D1-AE7AC3D57E5B}"/>
              </a:ext>
            </a:extLst>
          </p:cNvPr>
          <p:cNvSpPr>
            <a:spLocks noGrp="1"/>
          </p:cNvSpPr>
          <p:nvPr>
            <p:ph type="body" sz="quarter" idx="18"/>
          </p:nvPr>
        </p:nvSpPr>
        <p:spPr/>
        <p:txBody>
          <a:bodyPr/>
          <a:lstStyle/>
          <a:p>
            <a:r>
              <a:rPr lang="en-US" dirty="0"/>
              <a:t>COMPANY</a:t>
            </a:r>
            <a:endParaRPr lang="en-CA" dirty="0"/>
          </a:p>
        </p:txBody>
      </p:sp>
      <p:sp>
        <p:nvSpPr>
          <p:cNvPr id="8" name="Text Placeholder 7">
            <a:extLst>
              <a:ext uri="{FF2B5EF4-FFF2-40B4-BE49-F238E27FC236}">
                <a16:creationId xmlns:a16="http://schemas.microsoft.com/office/drawing/2014/main" id="{752FED69-2749-4CF8-897A-B7EC1E5CA7AE}"/>
              </a:ext>
            </a:extLst>
          </p:cNvPr>
          <p:cNvSpPr>
            <a:spLocks noGrp="1"/>
          </p:cNvSpPr>
          <p:nvPr>
            <p:ph type="body" sz="quarter" idx="31"/>
          </p:nvPr>
        </p:nvSpPr>
        <p:spPr>
          <a:xfrm>
            <a:off x="381794" y="1337122"/>
            <a:ext cx="6827898" cy="466166"/>
          </a:xfrm>
        </p:spPr>
        <p:txBody>
          <a:bodyPr/>
          <a:lstStyle/>
          <a:p>
            <a:r>
              <a:rPr lang="en-US" dirty="0"/>
              <a:t>Acme Corp’s goals cascade:</a:t>
            </a:r>
            <a:endParaRPr lang="en-CA" dirty="0"/>
          </a:p>
        </p:txBody>
      </p:sp>
      <p:sp>
        <p:nvSpPr>
          <p:cNvPr id="11" name="Text Placeholder 3">
            <a:extLst>
              <a:ext uri="{FF2B5EF4-FFF2-40B4-BE49-F238E27FC236}">
                <a16:creationId xmlns:a16="http://schemas.microsoft.com/office/drawing/2014/main" id="{4678CB7B-56A6-4BD7-A218-6B24409959A5}"/>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pic>
        <p:nvPicPr>
          <p:cNvPr id="2" name="Picture 1">
            <a:extLst>
              <a:ext uri="{FF2B5EF4-FFF2-40B4-BE49-F238E27FC236}">
                <a16:creationId xmlns:a16="http://schemas.microsoft.com/office/drawing/2014/main" id="{7AA55A4C-E776-4218-B191-78FC90C71275}"/>
              </a:ext>
            </a:extLst>
          </p:cNvPr>
          <p:cNvPicPr>
            <a:picLocks noChangeAspect="1"/>
          </p:cNvPicPr>
          <p:nvPr/>
        </p:nvPicPr>
        <p:blipFill>
          <a:blip r:embed="rId2"/>
          <a:stretch>
            <a:fillRect/>
          </a:stretch>
        </p:blipFill>
        <p:spPr>
          <a:xfrm>
            <a:off x="1361571" y="2206875"/>
            <a:ext cx="9220359" cy="4103395"/>
          </a:xfrm>
          <a:prstGeom prst="rect">
            <a:avLst/>
          </a:prstGeom>
        </p:spPr>
      </p:pic>
    </p:spTree>
    <p:extLst>
      <p:ext uri="{BB962C8B-B14F-4D97-AF65-F5344CB8AC3E}">
        <p14:creationId xmlns:p14="http://schemas.microsoft.com/office/powerpoint/2010/main" val="2710621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5150B-EEE0-4EDB-BF3D-2AD1F74B4252}"/>
              </a:ext>
            </a:extLst>
          </p:cNvPr>
          <p:cNvSpPr>
            <a:spLocks noGrp="1"/>
          </p:cNvSpPr>
          <p:nvPr>
            <p:ph type="title"/>
          </p:nvPr>
        </p:nvSpPr>
        <p:spPr>
          <a:xfrm>
            <a:off x="354105" y="530021"/>
            <a:ext cx="11417761" cy="1130188"/>
          </a:xfrm>
        </p:spPr>
        <p:txBody>
          <a:bodyPr vert="horz" lIns="0" tIns="0" rIns="0" bIns="0" rtlCol="0" anchor="t" anchorCtr="0">
            <a:noAutofit/>
          </a:bodyPr>
          <a:lstStyle/>
          <a:p>
            <a:r>
              <a:rPr lang="en-US" sz="2800" dirty="0"/>
              <a:t>Review your strategic choices for prioritization</a:t>
            </a:r>
            <a:endParaRPr lang="en-CA" sz="2800" dirty="0"/>
          </a:p>
        </p:txBody>
      </p:sp>
      <p:sp>
        <p:nvSpPr>
          <p:cNvPr id="3" name="Text Placeholder 2">
            <a:extLst>
              <a:ext uri="{FF2B5EF4-FFF2-40B4-BE49-F238E27FC236}">
                <a16:creationId xmlns:a16="http://schemas.microsoft.com/office/drawing/2014/main" id="{90C34FBD-C41D-40C7-B909-2FBA5704E6BF}"/>
              </a:ext>
            </a:extLst>
          </p:cNvPr>
          <p:cNvSpPr>
            <a:spLocks noGrp="1"/>
          </p:cNvSpPr>
          <p:nvPr>
            <p:ph type="body" sz="quarter" idx="10"/>
          </p:nvPr>
        </p:nvSpPr>
        <p:spPr>
          <a:xfrm>
            <a:off x="815989" y="4426506"/>
            <a:ext cx="4646131" cy="1901473"/>
          </a:xfrm>
        </p:spPr>
        <p:txBody>
          <a:bodyPr/>
          <a:lstStyle/>
          <a:p>
            <a:r>
              <a:rPr lang="en-US" sz="1400" b="1" dirty="0">
                <a:solidFill>
                  <a:schemeClr val="tx1"/>
                </a:solidFill>
                <a:latin typeface="Roboto Condensed Light" panose="02000000000000000000" pitchFamily="2" charset="0"/>
                <a:ea typeface="Roboto Condensed Light" panose="02000000000000000000" pitchFamily="2" charset="0"/>
              </a:rPr>
              <a:t>As part of the Goals Cascade, you must identify the common themes that emerge from the IT initiatives</a:t>
            </a:r>
            <a:r>
              <a:rPr lang="en-US" sz="1400" dirty="0">
                <a:solidFill>
                  <a:schemeClr val="tx1"/>
                </a:solidFill>
                <a:latin typeface="Roboto Condensed Light" panose="02000000000000000000" pitchFamily="2" charset="0"/>
                <a:ea typeface="Roboto Condensed Light" panose="02000000000000000000" pitchFamily="2" charset="0"/>
              </a:rPr>
              <a:t>. Later these themes can be articulated as IT goals.</a:t>
            </a:r>
          </a:p>
          <a:p>
            <a:r>
              <a:rPr lang="en-US" sz="1400" dirty="0">
                <a:solidFill>
                  <a:schemeClr val="tx1"/>
                </a:solidFill>
                <a:latin typeface="Roboto Condensed Light" panose="02000000000000000000" pitchFamily="2" charset="0"/>
                <a:ea typeface="Roboto Condensed Light" panose="02000000000000000000" pitchFamily="2" charset="0"/>
              </a:rPr>
              <a:t>Review these IT goals to ensure their align with the IT vision and support the strategic vision.</a:t>
            </a:r>
          </a:p>
          <a:p>
            <a:r>
              <a:rPr lang="en-US" sz="1400" dirty="0">
                <a:solidFill>
                  <a:schemeClr val="tx1"/>
                </a:solidFill>
                <a:latin typeface="Roboto Condensed Light" panose="02000000000000000000" pitchFamily="2" charset="0"/>
                <a:ea typeface="Roboto Condensed Light" panose="02000000000000000000" pitchFamily="2" charset="0"/>
              </a:rPr>
              <a:t>If there are any gaps, review the list of initiatives and make changes, if required, OR review the common themes to ensure they are correctly articulated as IT goals.</a:t>
            </a:r>
          </a:p>
        </p:txBody>
      </p:sp>
      <p:pic>
        <p:nvPicPr>
          <p:cNvPr id="4" name="Picture 3">
            <a:extLst>
              <a:ext uri="{FF2B5EF4-FFF2-40B4-BE49-F238E27FC236}">
                <a16:creationId xmlns:a16="http://schemas.microsoft.com/office/drawing/2014/main" id="{1CE21F0B-A642-20CD-ACFF-05C0A7ED93C8}"/>
              </a:ext>
            </a:extLst>
          </p:cNvPr>
          <p:cNvPicPr>
            <a:picLocks noChangeAspect="1"/>
          </p:cNvPicPr>
          <p:nvPr/>
        </p:nvPicPr>
        <p:blipFill>
          <a:blip r:embed="rId2"/>
          <a:stretch>
            <a:fillRect/>
          </a:stretch>
        </p:blipFill>
        <p:spPr>
          <a:xfrm>
            <a:off x="2193651" y="1733942"/>
            <a:ext cx="1831501" cy="2505674"/>
          </a:xfrm>
          <a:prstGeom prst="rect">
            <a:avLst/>
          </a:prstGeom>
        </p:spPr>
      </p:pic>
      <p:sp>
        <p:nvSpPr>
          <p:cNvPr id="8" name="Text Placeholder 2">
            <a:extLst>
              <a:ext uri="{FF2B5EF4-FFF2-40B4-BE49-F238E27FC236}">
                <a16:creationId xmlns:a16="http://schemas.microsoft.com/office/drawing/2014/main" id="{F78DF7E3-607C-ACB1-D028-6BA039B7F60B}"/>
              </a:ext>
            </a:extLst>
          </p:cNvPr>
          <p:cNvSpPr txBox="1">
            <a:spLocks/>
          </p:cNvSpPr>
          <p:nvPr/>
        </p:nvSpPr>
        <p:spPr>
          <a:xfrm>
            <a:off x="6336047" y="4426505"/>
            <a:ext cx="5435819" cy="1901473"/>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solidFill>
                  <a:schemeClr val="tx1"/>
                </a:solidFill>
                <a:latin typeface="Roboto Condensed Light" panose="02000000000000000000" pitchFamily="2" charset="0"/>
                <a:ea typeface="Roboto Condensed Light" panose="02000000000000000000" pitchFamily="2" charset="0"/>
              </a:rPr>
              <a:t>Your organizational strategic objectives, IT goals, and other organizational aspects will be used to draft your prioritization criteria.</a:t>
            </a:r>
          </a:p>
          <a:p>
            <a:r>
              <a:rPr lang="en-US" sz="1400" dirty="0">
                <a:solidFill>
                  <a:schemeClr val="tx1"/>
                </a:solidFill>
                <a:latin typeface="Roboto Condensed Light" panose="02000000000000000000" pitchFamily="2" charset="0"/>
                <a:ea typeface="Roboto Condensed Light" panose="02000000000000000000" pitchFamily="2" charset="0"/>
              </a:rPr>
              <a:t>Articulate your prioritization criteria in a way so you can evaluate the impact your IT initiatives will make on these criteria.</a:t>
            </a:r>
          </a:p>
          <a:p>
            <a:r>
              <a:rPr lang="en-US" sz="1400" dirty="0">
                <a:solidFill>
                  <a:schemeClr val="tx1"/>
                </a:solidFill>
                <a:latin typeface="Roboto Condensed Light" panose="02000000000000000000" pitchFamily="2" charset="0"/>
                <a:ea typeface="Roboto Condensed Light" panose="02000000000000000000" pitchFamily="2" charset="0"/>
              </a:rPr>
              <a:t>Also, review their weights to quantify the impact of these criteria on the organizational vision and strategic objectives. The sum of the criteria weight should be 100%.</a:t>
            </a:r>
          </a:p>
        </p:txBody>
      </p:sp>
      <p:sp>
        <p:nvSpPr>
          <p:cNvPr id="10" name="Text Placeholder 2">
            <a:extLst>
              <a:ext uri="{FF2B5EF4-FFF2-40B4-BE49-F238E27FC236}">
                <a16:creationId xmlns:a16="http://schemas.microsoft.com/office/drawing/2014/main" id="{616B364E-63D3-18A8-BDB2-4283C9F429E0}"/>
              </a:ext>
            </a:extLst>
          </p:cNvPr>
          <p:cNvSpPr txBox="1">
            <a:spLocks/>
          </p:cNvSpPr>
          <p:nvPr/>
        </p:nvSpPr>
        <p:spPr>
          <a:xfrm>
            <a:off x="409717" y="1177991"/>
            <a:ext cx="8451000" cy="441569"/>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latin typeface="Roboto Condensed Light" panose="02000000000000000000" pitchFamily="2" charset="0"/>
                <a:ea typeface="Roboto Condensed Light" panose="02000000000000000000" pitchFamily="2" charset="0"/>
              </a:rPr>
              <a:t>The CIO must discuss IT goals and prioritization criteria with their executive peers and the head of the organization and set the expectations that these criteria shall be used to prioritize new IT initiative proposals.</a:t>
            </a:r>
          </a:p>
        </p:txBody>
      </p:sp>
      <p:pic>
        <p:nvPicPr>
          <p:cNvPr id="11" name="Picture 10">
            <a:extLst>
              <a:ext uri="{FF2B5EF4-FFF2-40B4-BE49-F238E27FC236}">
                <a16:creationId xmlns:a16="http://schemas.microsoft.com/office/drawing/2014/main" id="{495CF435-4957-D1E1-6CCF-6B99DC1E6107}"/>
              </a:ext>
            </a:extLst>
          </p:cNvPr>
          <p:cNvPicPr>
            <a:picLocks noChangeAspect="1"/>
          </p:cNvPicPr>
          <p:nvPr/>
        </p:nvPicPr>
        <p:blipFill>
          <a:blip r:embed="rId3"/>
          <a:stretch>
            <a:fillRect/>
          </a:stretch>
        </p:blipFill>
        <p:spPr>
          <a:xfrm>
            <a:off x="7162092" y="1733942"/>
            <a:ext cx="3397250" cy="2463800"/>
          </a:xfrm>
          <a:prstGeom prst="rect">
            <a:avLst/>
          </a:prstGeom>
        </p:spPr>
      </p:pic>
    </p:spTree>
    <p:extLst>
      <p:ext uri="{BB962C8B-B14F-4D97-AF65-F5344CB8AC3E}">
        <p14:creationId xmlns:p14="http://schemas.microsoft.com/office/powerpoint/2010/main" val="18073244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A2EB6-9FAE-41CB-970B-1CDBA6A41D0A}"/>
              </a:ext>
            </a:extLst>
          </p:cNvPr>
          <p:cNvSpPr>
            <a:spLocks noGrp="1"/>
          </p:cNvSpPr>
          <p:nvPr>
            <p:ph type="title"/>
          </p:nvPr>
        </p:nvSpPr>
        <p:spPr>
          <a:xfrm>
            <a:off x="354105" y="530021"/>
            <a:ext cx="11581943" cy="1130188"/>
          </a:xfrm>
        </p:spPr>
        <p:txBody>
          <a:bodyPr/>
          <a:lstStyle/>
          <a:p>
            <a:r>
              <a:rPr lang="en-US" sz="2800" dirty="0"/>
              <a:t>Conduct a second round of prioritization (where needed) to determine your final list of strategic initiatives </a:t>
            </a:r>
            <a:endParaRPr lang="en-CA" sz="2800" dirty="0"/>
          </a:p>
        </p:txBody>
      </p:sp>
      <p:sp>
        <p:nvSpPr>
          <p:cNvPr id="4" name="Text Placeholder 2">
            <a:extLst>
              <a:ext uri="{FF2B5EF4-FFF2-40B4-BE49-F238E27FC236}">
                <a16:creationId xmlns:a16="http://schemas.microsoft.com/office/drawing/2014/main" id="{939F6545-E83C-4C4B-A38B-CF14FDBA2EE5}"/>
              </a:ext>
            </a:extLst>
          </p:cNvPr>
          <p:cNvSpPr txBox="1">
            <a:spLocks/>
          </p:cNvSpPr>
          <p:nvPr/>
        </p:nvSpPr>
        <p:spPr>
          <a:xfrm>
            <a:off x="336874" y="1779683"/>
            <a:ext cx="4905957" cy="4584903"/>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1000"/>
              </a:spcBef>
              <a:spcAft>
                <a:spcPts val="0"/>
              </a:spcAft>
              <a:buClrTx/>
              <a:buSzTx/>
              <a:tabLst/>
              <a:defRPr/>
            </a:pPr>
            <a:r>
              <a:rPr kumimoji="0" lang="en-US" sz="1400" b="0" i="0" u="none" strike="noStrike" kern="1200" cap="none" spc="0" normalizeH="0" baseline="0" noProof="0" dirty="0">
                <a:ln>
                  <a:noFill/>
                </a:ln>
                <a:solidFill>
                  <a:schemeClr val="tx1"/>
                </a:solidFill>
                <a:effectLst/>
                <a:uLnTx/>
                <a:uFillTx/>
                <a:latin typeface="Roboto Condensed Light" panose="02000000000000000000" pitchFamily="2" charset="0"/>
                <a:ea typeface="Roboto Condensed Light" panose="02000000000000000000" pitchFamily="2" charset="0"/>
              </a:rPr>
              <a:t>Leverage “Initiatives Information” in the IT Strategy Workbook to conduct a final prioritization.</a:t>
            </a:r>
          </a:p>
          <a:p>
            <a:pPr marR="0" lvl="0" algn="l" defTabSz="914400" rtl="0" eaLnBrk="1" fontAlgn="auto" latinLnBrk="0" hangingPunct="1">
              <a:lnSpc>
                <a:spcPct val="100000"/>
              </a:lnSpc>
              <a:spcBef>
                <a:spcPts val="1000"/>
              </a:spcBef>
              <a:spcAft>
                <a:spcPts val="0"/>
              </a:spcAft>
              <a:buClrTx/>
              <a:buSzTx/>
              <a:tabLst/>
              <a:defRPr/>
            </a:pPr>
            <a:r>
              <a:rPr kumimoji="0" lang="en-US" sz="1400" b="0" i="0" u="none" strike="noStrike" kern="1200" cap="none" spc="0" normalizeH="0" baseline="0" noProof="0" dirty="0">
                <a:ln>
                  <a:noFill/>
                </a:ln>
                <a:solidFill>
                  <a:schemeClr val="tx1"/>
                </a:solidFill>
                <a:effectLst/>
                <a:uLnTx/>
                <a:uFillTx/>
                <a:latin typeface="Roboto Condensed Light" panose="02000000000000000000" pitchFamily="2" charset="0"/>
                <a:ea typeface="Roboto Condensed Light" panose="02000000000000000000" pitchFamily="2" charset="0"/>
              </a:rPr>
              <a:t>Remember that alignment back to business goals was only conducted for the business support initiatives. Therefore, this prioritization effort ensures IT excellence and innovation initiatives put forward still support the organization’s business strategy and helps to streamline the number of initiatives that make it to your final strategy. </a:t>
            </a:r>
          </a:p>
          <a:p>
            <a:pPr marR="0" lvl="0" algn="l" defTabSz="914400" rtl="0" eaLnBrk="1" fontAlgn="auto" latinLnBrk="0" hangingPunct="1">
              <a:lnSpc>
                <a:spcPct val="100000"/>
              </a:lnSpc>
              <a:spcBef>
                <a:spcPts val="1000"/>
              </a:spcBef>
              <a:spcAft>
                <a:spcPts val="0"/>
              </a:spcAft>
              <a:buClrTx/>
              <a:buSzTx/>
              <a:tabLst/>
              <a:defRPr/>
            </a:pPr>
            <a:r>
              <a:rPr kumimoji="0" lang="en-US" sz="1400" b="0" i="0" u="none" strike="noStrike" kern="1200" cap="none" spc="0" normalizeH="0" baseline="0" noProof="0" dirty="0">
                <a:ln>
                  <a:noFill/>
                </a:ln>
                <a:solidFill>
                  <a:schemeClr val="tx1"/>
                </a:solidFill>
                <a:effectLst/>
                <a:uLnTx/>
                <a:uFillTx/>
                <a:latin typeface="Roboto Condensed Light" panose="02000000000000000000" pitchFamily="2" charset="0"/>
                <a:ea typeface="Roboto Condensed Light" panose="02000000000000000000" pitchFamily="2" charset="0"/>
              </a:rPr>
              <a:t>For all initiatives, determine the following and articulate your findings to business stakeholders in the formal strategy presentation: </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solidFill>
                <a:effectLst/>
                <a:uLnTx/>
                <a:uFillTx/>
                <a:latin typeface="Roboto Condensed Light" panose="02000000000000000000" pitchFamily="2" charset="0"/>
                <a:ea typeface="Roboto Condensed Light" panose="02000000000000000000" pitchFamily="2" charset="0"/>
              </a:rPr>
              <a:t>Does the IT initiative support a particular business goal? If </a:t>
            </a:r>
            <a:r>
              <a:rPr lang="en-US" sz="1400" dirty="0">
                <a:solidFill>
                  <a:schemeClr val="tx1"/>
                </a:solidFill>
                <a:latin typeface="Roboto Condensed Light" panose="02000000000000000000" pitchFamily="2" charset="0"/>
                <a:ea typeface="Roboto Condensed Light" panose="02000000000000000000" pitchFamily="2" charset="0"/>
              </a:rPr>
              <a:t>yes</a:t>
            </a:r>
            <a:r>
              <a:rPr kumimoji="0" lang="en-US" sz="1400" b="0" i="0" u="none" strike="noStrike" kern="1200" cap="none" spc="0" normalizeH="0" baseline="0" noProof="0" dirty="0">
                <a:ln>
                  <a:noFill/>
                </a:ln>
                <a:solidFill>
                  <a:schemeClr val="tx1"/>
                </a:solidFill>
                <a:effectLst/>
                <a:uLnTx/>
                <a:uFillTx/>
                <a:latin typeface="Roboto Condensed Light" panose="02000000000000000000" pitchFamily="2" charset="0"/>
                <a:ea typeface="Roboto Condensed Light" panose="02000000000000000000" pitchFamily="2" charset="0"/>
              </a:rPr>
              <a:t>, document the level of alignment back to each business goal (high, medium, low, N/A).</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400" dirty="0">
                <a:solidFill>
                  <a:schemeClr val="tx1"/>
                </a:solidFill>
                <a:latin typeface="Roboto Condensed Light" panose="02000000000000000000" pitchFamily="2" charset="0"/>
                <a:ea typeface="Roboto Condensed Light" panose="02000000000000000000" pitchFamily="2" charset="0"/>
              </a:rPr>
              <a:t>Brainstorm and document the value of each initiative under the Value Statements column.</a:t>
            </a:r>
            <a:endParaRPr kumimoji="0" lang="en-US" sz="1400" b="0" i="0" u="none" strike="noStrike" kern="1200" cap="none" spc="0" normalizeH="0" baseline="0" noProof="0" dirty="0">
              <a:ln>
                <a:noFill/>
              </a:ln>
              <a:solidFill>
                <a:schemeClr val="tx1"/>
              </a:solidFill>
              <a:effectLst/>
              <a:uLnTx/>
              <a:uFillTx/>
              <a:latin typeface="Roboto Condensed Light" panose="02000000000000000000" pitchFamily="2" charset="0"/>
              <a:ea typeface="Roboto Condensed Light" panose="02000000000000000000" pitchFamily="2" charset="0"/>
            </a:endParaRPr>
          </a:p>
          <a:p>
            <a:pPr marR="0" lvl="0" algn="l" defTabSz="914400" rtl="0" eaLnBrk="1" fontAlgn="auto" latinLnBrk="0" hangingPunct="1">
              <a:lnSpc>
                <a:spcPct val="100000"/>
              </a:lnSpc>
              <a:spcBef>
                <a:spcPts val="1000"/>
              </a:spcBef>
              <a:spcAft>
                <a:spcPts val="0"/>
              </a:spcAft>
              <a:buClrTx/>
              <a:buSzTx/>
              <a:tabLst/>
              <a:defRPr/>
            </a:pPr>
            <a:r>
              <a:rPr lang="en-US" sz="1400" noProof="0" dirty="0">
                <a:solidFill>
                  <a:schemeClr val="tx1"/>
                </a:solidFill>
                <a:latin typeface="Roboto Condensed Light" panose="02000000000000000000" pitchFamily="2" charset="0"/>
                <a:ea typeface="Roboto Condensed Light" panose="02000000000000000000" pitchFamily="2" charset="0"/>
              </a:rPr>
              <a:t>This exercise will help determine the order of priority for all initiatives based on their alignment back to business goals and help pick the top 12-15 initiatives that require attention in the next 12 months. </a:t>
            </a:r>
            <a:endParaRPr kumimoji="0" lang="en-US" sz="1400" b="0" i="0" u="none" strike="noStrike" kern="1200" cap="none" spc="0" normalizeH="0" baseline="0" noProof="0" dirty="0">
              <a:ln>
                <a:noFill/>
              </a:ln>
              <a:solidFill>
                <a:schemeClr val="tx1"/>
              </a:solidFill>
              <a:effectLst/>
              <a:uLnTx/>
              <a:uFillTx/>
              <a:latin typeface="Roboto Condensed Light" panose="02000000000000000000" pitchFamily="2" charset="0"/>
              <a:ea typeface="Roboto Condensed Light" panose="02000000000000000000" pitchFamily="2" charset="0"/>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CA" sz="1400" b="0" i="0" u="none" strike="noStrike" kern="1200" cap="none" spc="0" normalizeH="0" baseline="0" noProof="0" dirty="0">
              <a:ln>
                <a:noFill/>
              </a:ln>
              <a:solidFill>
                <a:schemeClr val="tx1"/>
              </a:solidFill>
              <a:effectLst/>
              <a:uLnTx/>
              <a:uFillTx/>
              <a:latin typeface="Roboto Condensed Light" panose="02000000000000000000" pitchFamily="2" charset="0"/>
              <a:ea typeface="Roboto Condensed Light" panose="02000000000000000000" pitchFamily="2" charset="0"/>
            </a:endParaRPr>
          </a:p>
        </p:txBody>
      </p:sp>
      <p:sp>
        <p:nvSpPr>
          <p:cNvPr id="28" name="Text Placeholder 3">
            <a:extLst>
              <a:ext uri="{FF2B5EF4-FFF2-40B4-BE49-F238E27FC236}">
                <a16:creationId xmlns:a16="http://schemas.microsoft.com/office/drawing/2014/main" id="{EB8C1F18-B09B-4D9B-8FAE-042E473D6173}"/>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576B7"/>
                </a:solidFill>
                <a:effectLst/>
                <a:uLnTx/>
                <a:uFillTx/>
                <a:latin typeface="Exo" panose="02000303000000000000" pitchFamily="2" charset="0"/>
                <a:ea typeface="+mn-ea"/>
                <a:cs typeface="+mn-cs"/>
              </a:rPr>
              <a:t>3.2 Identify Key Initiatives</a:t>
            </a:r>
          </a:p>
        </p:txBody>
      </p:sp>
      <p:sp>
        <p:nvSpPr>
          <p:cNvPr id="5" name="Callout: Line 4">
            <a:extLst>
              <a:ext uri="{FF2B5EF4-FFF2-40B4-BE49-F238E27FC236}">
                <a16:creationId xmlns:a16="http://schemas.microsoft.com/office/drawing/2014/main" id="{4947DFBB-1F15-7277-DD3B-CC6A39000F7B}"/>
              </a:ext>
            </a:extLst>
          </p:cNvPr>
          <p:cNvSpPr/>
          <p:nvPr/>
        </p:nvSpPr>
        <p:spPr>
          <a:xfrm>
            <a:off x="5655906" y="1924777"/>
            <a:ext cx="2090620" cy="818891"/>
          </a:xfrm>
          <a:prstGeom prst="borderCallout1">
            <a:avLst>
              <a:gd name="adj1" fmla="val 99774"/>
              <a:gd name="adj2" fmla="val 50551"/>
              <a:gd name="adj3" fmla="val 269056"/>
              <a:gd name="adj4" fmla="val 253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rPr>
              <a:t>List all your initiatives and their key initiative plan category (business support, IT excellence, innovation).</a:t>
            </a:r>
            <a:endParaRPr lang="en-CA" dirty="0">
              <a:solidFill>
                <a:schemeClr val="tx1"/>
              </a:solidFill>
              <a:latin typeface="Arial" panose="020B0604020202020204" pitchFamily="34" charset="0"/>
            </a:endParaRPr>
          </a:p>
        </p:txBody>
      </p:sp>
      <p:sp>
        <p:nvSpPr>
          <p:cNvPr id="6" name="Callout: Line 5">
            <a:extLst>
              <a:ext uri="{FF2B5EF4-FFF2-40B4-BE49-F238E27FC236}">
                <a16:creationId xmlns:a16="http://schemas.microsoft.com/office/drawing/2014/main" id="{98EDC559-EDA4-56CB-7158-38132A7141DE}"/>
              </a:ext>
            </a:extLst>
          </p:cNvPr>
          <p:cNvSpPr/>
          <p:nvPr/>
        </p:nvSpPr>
        <p:spPr>
          <a:xfrm>
            <a:off x="8633778" y="1924777"/>
            <a:ext cx="1840273" cy="818891"/>
          </a:xfrm>
          <a:prstGeom prst="borderCallout1">
            <a:avLst>
              <a:gd name="adj1" fmla="val 100793"/>
              <a:gd name="adj2" fmla="val 68178"/>
              <a:gd name="adj3" fmla="val 252029"/>
              <a:gd name="adj4" fmla="val 456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rPr>
              <a:t>Document your prioritization criteria and assign them weights based on their importance to business stakeholders.</a:t>
            </a:r>
            <a:endParaRPr lang="en-CA" dirty="0">
              <a:solidFill>
                <a:schemeClr val="tx1"/>
              </a:solidFill>
              <a:latin typeface="Arial" panose="020B0604020202020204" pitchFamily="34" charset="0"/>
            </a:endParaRPr>
          </a:p>
        </p:txBody>
      </p:sp>
      <p:sp>
        <p:nvSpPr>
          <p:cNvPr id="7" name="Callout: Line 6">
            <a:extLst>
              <a:ext uri="{FF2B5EF4-FFF2-40B4-BE49-F238E27FC236}">
                <a16:creationId xmlns:a16="http://schemas.microsoft.com/office/drawing/2014/main" id="{B59253E5-82A5-8E70-7E22-12614B52CAB1}"/>
              </a:ext>
            </a:extLst>
          </p:cNvPr>
          <p:cNvSpPr/>
          <p:nvPr/>
        </p:nvSpPr>
        <p:spPr>
          <a:xfrm>
            <a:off x="6173435" y="5257717"/>
            <a:ext cx="2090620" cy="818891"/>
          </a:xfrm>
          <a:prstGeom prst="borderCallout1">
            <a:avLst>
              <a:gd name="adj1" fmla="val 49416"/>
              <a:gd name="adj2" fmla="val 100721"/>
              <a:gd name="adj3" fmla="val -61510"/>
              <a:gd name="adj4" fmla="val 15969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rPr>
              <a:t>Assign them a status (high, medium, low, N/A) based on their alignment back to the business goal.</a:t>
            </a:r>
            <a:endParaRPr lang="en-CA" dirty="0">
              <a:solidFill>
                <a:schemeClr val="tx1"/>
              </a:solidFill>
              <a:latin typeface="Arial" panose="020B0604020202020204" pitchFamily="34" charset="0"/>
            </a:endParaRPr>
          </a:p>
        </p:txBody>
      </p:sp>
      <p:sp>
        <p:nvSpPr>
          <p:cNvPr id="8" name="Callout: Line 7">
            <a:extLst>
              <a:ext uri="{FF2B5EF4-FFF2-40B4-BE49-F238E27FC236}">
                <a16:creationId xmlns:a16="http://schemas.microsoft.com/office/drawing/2014/main" id="{5464903E-79F5-A9C3-C57B-8D5401B706C5}"/>
              </a:ext>
            </a:extLst>
          </p:cNvPr>
          <p:cNvSpPr/>
          <p:nvPr/>
        </p:nvSpPr>
        <p:spPr>
          <a:xfrm>
            <a:off x="9766127" y="5257630"/>
            <a:ext cx="1572033" cy="818891"/>
          </a:xfrm>
          <a:prstGeom prst="borderCallout1">
            <a:avLst>
              <a:gd name="adj1" fmla="val -3131"/>
              <a:gd name="adj2" fmla="val 51837"/>
              <a:gd name="adj3" fmla="val -62562"/>
              <a:gd name="adj4" fmla="val 10425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rPr>
              <a:t>A rank is automatically determined for each initiative based on the weighting exercise. </a:t>
            </a:r>
            <a:endParaRPr lang="en-CA" dirty="0">
              <a:solidFill>
                <a:schemeClr val="tx1"/>
              </a:solidFill>
              <a:latin typeface="Arial" panose="020B0604020202020204" pitchFamily="34" charset="0"/>
            </a:endParaRPr>
          </a:p>
        </p:txBody>
      </p:sp>
      <p:pic>
        <p:nvPicPr>
          <p:cNvPr id="9" name="Picture 8">
            <a:extLst>
              <a:ext uri="{FF2B5EF4-FFF2-40B4-BE49-F238E27FC236}">
                <a16:creationId xmlns:a16="http://schemas.microsoft.com/office/drawing/2014/main" id="{3485CE2D-F9EC-062C-76EB-293835739C78}"/>
              </a:ext>
            </a:extLst>
          </p:cNvPr>
          <p:cNvPicPr>
            <a:picLocks noChangeAspect="1"/>
          </p:cNvPicPr>
          <p:nvPr/>
        </p:nvPicPr>
        <p:blipFill>
          <a:blip r:embed="rId2"/>
          <a:stretch>
            <a:fillRect/>
          </a:stretch>
        </p:blipFill>
        <p:spPr>
          <a:xfrm>
            <a:off x="5791199" y="2804109"/>
            <a:ext cx="5855541" cy="1982895"/>
          </a:xfrm>
          <a:prstGeom prst="rect">
            <a:avLst/>
          </a:prstGeom>
          <a:ln>
            <a:solidFill>
              <a:schemeClr val="tx1"/>
            </a:solidFill>
          </a:ln>
        </p:spPr>
      </p:pic>
    </p:spTree>
    <p:extLst>
      <p:ext uri="{BB962C8B-B14F-4D97-AF65-F5344CB8AC3E}">
        <p14:creationId xmlns:p14="http://schemas.microsoft.com/office/powerpoint/2010/main" val="5221041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7A2F4-1E72-4EAA-BFD2-95CEFB5A221E}"/>
              </a:ext>
            </a:extLst>
          </p:cNvPr>
          <p:cNvSpPr>
            <a:spLocks noGrp="1"/>
          </p:cNvSpPr>
          <p:nvPr>
            <p:ph type="title"/>
          </p:nvPr>
        </p:nvSpPr>
        <p:spPr>
          <a:xfrm>
            <a:off x="354105" y="530021"/>
            <a:ext cx="11333919" cy="1130188"/>
          </a:xfrm>
        </p:spPr>
        <p:txBody>
          <a:bodyPr/>
          <a:lstStyle/>
          <a:p>
            <a:r>
              <a:rPr lang="en-US" dirty="0"/>
              <a:t>Create initiative profiles for each high-priority initiative on your strategy</a:t>
            </a:r>
            <a:endParaRPr lang="en-CA" dirty="0"/>
          </a:p>
        </p:txBody>
      </p:sp>
      <p:sp>
        <p:nvSpPr>
          <p:cNvPr id="5" name="Text Placeholder 3">
            <a:extLst>
              <a:ext uri="{FF2B5EF4-FFF2-40B4-BE49-F238E27FC236}">
                <a16:creationId xmlns:a16="http://schemas.microsoft.com/office/drawing/2014/main" id="{88053606-84AC-4AE2-95FE-91E5728AA536}"/>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3.3 Build Initiative Profiles</a:t>
            </a:r>
          </a:p>
        </p:txBody>
      </p:sp>
      <p:sp>
        <p:nvSpPr>
          <p:cNvPr id="6" name="Text Placeholder 2">
            <a:extLst>
              <a:ext uri="{FF2B5EF4-FFF2-40B4-BE49-F238E27FC236}">
                <a16:creationId xmlns:a16="http://schemas.microsoft.com/office/drawing/2014/main" id="{5BC83E26-F5FF-428D-A705-4C674C6EC2C0}"/>
              </a:ext>
            </a:extLst>
          </p:cNvPr>
          <p:cNvSpPr txBox="1">
            <a:spLocks/>
          </p:cNvSpPr>
          <p:nvPr/>
        </p:nvSpPr>
        <p:spPr>
          <a:xfrm>
            <a:off x="914687" y="1894909"/>
            <a:ext cx="1012967" cy="726888"/>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Example: </a:t>
            </a:r>
            <a:endParaRPr lang="en-CA" dirty="0"/>
          </a:p>
        </p:txBody>
      </p:sp>
      <p:pic>
        <p:nvPicPr>
          <p:cNvPr id="7" name="Picture 6">
            <a:extLst>
              <a:ext uri="{FF2B5EF4-FFF2-40B4-BE49-F238E27FC236}">
                <a16:creationId xmlns:a16="http://schemas.microsoft.com/office/drawing/2014/main" id="{B13A44F7-91FA-42DD-BF85-B781E44844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27654" y="1894909"/>
            <a:ext cx="8186819" cy="4605086"/>
          </a:xfrm>
          <a:prstGeom prst="rect">
            <a:avLst/>
          </a:prstGeom>
          <a:effectLst>
            <a:outerShdw blurRad="50800" dist="38100" dir="2700000" algn="tl" rotWithShape="0">
              <a:prstClr val="black">
                <a:alpha val="40000"/>
              </a:prstClr>
            </a:outerShdw>
          </a:effectLst>
        </p:spPr>
      </p:pic>
      <p:sp>
        <p:nvSpPr>
          <p:cNvPr id="8" name="Callout: Line 7">
            <a:extLst>
              <a:ext uri="{FF2B5EF4-FFF2-40B4-BE49-F238E27FC236}">
                <a16:creationId xmlns:a16="http://schemas.microsoft.com/office/drawing/2014/main" id="{5A2DD04B-FDD4-4188-BD5F-96A78CACE1A0}"/>
              </a:ext>
            </a:extLst>
          </p:cNvPr>
          <p:cNvSpPr/>
          <p:nvPr/>
        </p:nvSpPr>
        <p:spPr>
          <a:xfrm>
            <a:off x="354105" y="2297303"/>
            <a:ext cx="1239305" cy="726888"/>
          </a:xfrm>
          <a:prstGeom prst="borderCallout1">
            <a:avLst>
              <a:gd name="adj1" fmla="val 44409"/>
              <a:gd name="adj2" fmla="val 100398"/>
              <a:gd name="adj3" fmla="val 26057"/>
              <a:gd name="adj4" fmla="val 14433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rPr>
              <a:t>Add the initiative name and its value statement.</a:t>
            </a:r>
            <a:endParaRPr lang="en-CA" dirty="0">
              <a:solidFill>
                <a:schemeClr val="tx1"/>
              </a:solidFill>
              <a:latin typeface="Arial" panose="020B0604020202020204" pitchFamily="34" charset="0"/>
            </a:endParaRPr>
          </a:p>
        </p:txBody>
      </p:sp>
      <p:sp>
        <p:nvSpPr>
          <p:cNvPr id="9" name="Callout: Line 8">
            <a:extLst>
              <a:ext uri="{FF2B5EF4-FFF2-40B4-BE49-F238E27FC236}">
                <a16:creationId xmlns:a16="http://schemas.microsoft.com/office/drawing/2014/main" id="{7FE1B534-B03B-421F-AAFF-CB2F187B7F74}"/>
              </a:ext>
            </a:extLst>
          </p:cNvPr>
          <p:cNvSpPr/>
          <p:nvPr/>
        </p:nvSpPr>
        <p:spPr>
          <a:xfrm>
            <a:off x="354105" y="3509316"/>
            <a:ext cx="1406427" cy="2384490"/>
          </a:xfrm>
          <a:prstGeom prst="borderCallout1">
            <a:avLst>
              <a:gd name="adj1" fmla="val 44409"/>
              <a:gd name="adj2" fmla="val 100398"/>
              <a:gd name="adj3" fmla="val 23566"/>
              <a:gd name="adj4" fmla="val 1304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rPr>
              <a:t>Although it will be difficult to get an accurate estimate for time and dollars required for initiatives while building the strategy, a ballpark within + / - 100% of the actual will help to begin to budget and scope the roadmap. </a:t>
            </a:r>
          </a:p>
        </p:txBody>
      </p:sp>
      <p:sp>
        <p:nvSpPr>
          <p:cNvPr id="10" name="Callout: Line 9">
            <a:extLst>
              <a:ext uri="{FF2B5EF4-FFF2-40B4-BE49-F238E27FC236}">
                <a16:creationId xmlns:a16="http://schemas.microsoft.com/office/drawing/2014/main" id="{FF67782F-9E27-4974-BC11-913EE9D80791}"/>
              </a:ext>
            </a:extLst>
          </p:cNvPr>
          <p:cNvSpPr/>
          <p:nvPr/>
        </p:nvSpPr>
        <p:spPr>
          <a:xfrm>
            <a:off x="10281596" y="4229880"/>
            <a:ext cx="1239305" cy="726888"/>
          </a:xfrm>
          <a:prstGeom prst="borderCallout1">
            <a:avLst>
              <a:gd name="adj1" fmla="val 53128"/>
              <a:gd name="adj2" fmla="val -1145"/>
              <a:gd name="adj3" fmla="val 72141"/>
              <a:gd name="adj4" fmla="val -631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rPr>
              <a:t>Add the key initiative category it belongs to.</a:t>
            </a:r>
            <a:endParaRPr lang="en-CA" dirty="0">
              <a:solidFill>
                <a:schemeClr val="tx1"/>
              </a:solidFill>
              <a:latin typeface="Arial" panose="020B0604020202020204" pitchFamily="34" charset="0"/>
            </a:endParaRPr>
          </a:p>
        </p:txBody>
      </p:sp>
      <p:sp>
        <p:nvSpPr>
          <p:cNvPr id="11" name="Callout: Line 10">
            <a:extLst>
              <a:ext uri="{FF2B5EF4-FFF2-40B4-BE49-F238E27FC236}">
                <a16:creationId xmlns:a16="http://schemas.microsoft.com/office/drawing/2014/main" id="{D4A00775-17B9-49CA-9785-3616311A90CC}"/>
              </a:ext>
            </a:extLst>
          </p:cNvPr>
          <p:cNvSpPr/>
          <p:nvPr/>
        </p:nvSpPr>
        <p:spPr>
          <a:xfrm>
            <a:off x="10281596" y="5362575"/>
            <a:ext cx="1478855" cy="894675"/>
          </a:xfrm>
          <a:prstGeom prst="borderCallout1">
            <a:avLst>
              <a:gd name="adj1" fmla="val 53128"/>
              <a:gd name="adj2" fmla="val -1145"/>
              <a:gd name="adj3" fmla="val 28548"/>
              <a:gd name="adj4" fmla="val -543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rPr>
              <a:t>Brainstorm who would be the main stakeholders involved in the initiative.</a:t>
            </a:r>
            <a:endParaRPr lang="en-CA" dirty="0">
              <a:solidFill>
                <a:schemeClr val="tx1"/>
              </a:solidFill>
              <a:latin typeface="Arial" panose="020B0604020202020204" pitchFamily="34" charset="0"/>
            </a:endParaRPr>
          </a:p>
        </p:txBody>
      </p:sp>
      <p:sp>
        <p:nvSpPr>
          <p:cNvPr id="12" name="Callout: Line 11">
            <a:extLst>
              <a:ext uri="{FF2B5EF4-FFF2-40B4-BE49-F238E27FC236}">
                <a16:creationId xmlns:a16="http://schemas.microsoft.com/office/drawing/2014/main" id="{1A6637D3-D9FF-4E80-9F93-44870FAF162C}"/>
              </a:ext>
            </a:extLst>
          </p:cNvPr>
          <p:cNvSpPr/>
          <p:nvPr/>
        </p:nvSpPr>
        <p:spPr>
          <a:xfrm>
            <a:off x="10265934" y="1922708"/>
            <a:ext cx="1494517" cy="1427073"/>
          </a:xfrm>
          <a:prstGeom prst="borderCallout1">
            <a:avLst>
              <a:gd name="adj1" fmla="val 53128"/>
              <a:gd name="adj2" fmla="val -1145"/>
              <a:gd name="adj3" fmla="val 155172"/>
              <a:gd name="adj4" fmla="val -31518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rPr>
              <a:t>Outline the benefits achieved by completing this initiative. Think about the specific capabilities or strategic goals they will help support.</a:t>
            </a:r>
            <a:endParaRPr lang="en-CA" dirty="0">
              <a:solidFill>
                <a:schemeClr val="tx1"/>
              </a:solidFill>
              <a:latin typeface="Arial" panose="020B0604020202020204" pitchFamily="34" charset="0"/>
            </a:endParaRPr>
          </a:p>
        </p:txBody>
      </p:sp>
      <p:sp>
        <p:nvSpPr>
          <p:cNvPr id="13" name="Callout: Line 12">
            <a:extLst>
              <a:ext uri="{FF2B5EF4-FFF2-40B4-BE49-F238E27FC236}">
                <a16:creationId xmlns:a16="http://schemas.microsoft.com/office/drawing/2014/main" id="{0D56C1D7-72CC-4DD2-8620-8B110CAD0CBD}"/>
              </a:ext>
            </a:extLst>
          </p:cNvPr>
          <p:cNvSpPr/>
          <p:nvPr/>
        </p:nvSpPr>
        <p:spPr>
          <a:xfrm>
            <a:off x="4796132" y="6007807"/>
            <a:ext cx="2623843" cy="726888"/>
          </a:xfrm>
          <a:prstGeom prst="borderCallout1">
            <a:avLst>
              <a:gd name="adj1" fmla="val 53128"/>
              <a:gd name="adj2" fmla="val -1145"/>
              <a:gd name="adj3" fmla="val -44937"/>
              <a:gd name="adj4" fmla="val -2743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rPr>
              <a:t>Brainstorm risks and dependencies for this initiative. These could be external or internal risks, dependencies on other initiatives or resources.  </a:t>
            </a:r>
            <a:endParaRPr lang="en-CA" dirty="0">
              <a:solidFill>
                <a:schemeClr val="tx1"/>
              </a:solidFill>
              <a:latin typeface="Arial" panose="020B0604020202020204" pitchFamily="34" charset="0"/>
            </a:endParaRPr>
          </a:p>
        </p:txBody>
      </p:sp>
    </p:spTree>
    <p:extLst>
      <p:ext uri="{BB962C8B-B14F-4D97-AF65-F5344CB8AC3E}">
        <p14:creationId xmlns:p14="http://schemas.microsoft.com/office/powerpoint/2010/main" val="24138339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B46F5-679F-45AD-B3A0-203D8FE8EAB7}"/>
              </a:ext>
            </a:extLst>
          </p:cNvPr>
          <p:cNvSpPr>
            <a:spLocks noGrp="1"/>
          </p:cNvSpPr>
          <p:nvPr>
            <p:ph type="title"/>
          </p:nvPr>
        </p:nvSpPr>
        <p:spPr>
          <a:xfrm>
            <a:off x="354105" y="530021"/>
            <a:ext cx="11421127" cy="1130188"/>
          </a:xfrm>
        </p:spPr>
        <p:txBody>
          <a:bodyPr/>
          <a:lstStyle/>
          <a:p>
            <a:r>
              <a:rPr lang="en-US" dirty="0"/>
              <a:t>Build a roadmap to visualize your key initiative plan </a:t>
            </a:r>
            <a:endParaRPr lang="en-CA" dirty="0"/>
          </a:p>
        </p:txBody>
      </p:sp>
      <p:sp>
        <p:nvSpPr>
          <p:cNvPr id="3" name="Text Placeholder 2">
            <a:extLst>
              <a:ext uri="{FF2B5EF4-FFF2-40B4-BE49-F238E27FC236}">
                <a16:creationId xmlns:a16="http://schemas.microsoft.com/office/drawing/2014/main" id="{7F11D39E-B167-4F90-9532-1CE43920443D}"/>
              </a:ext>
            </a:extLst>
          </p:cNvPr>
          <p:cNvSpPr>
            <a:spLocks noGrp="1"/>
          </p:cNvSpPr>
          <p:nvPr>
            <p:ph type="body" sz="quarter" idx="10"/>
          </p:nvPr>
        </p:nvSpPr>
        <p:spPr>
          <a:xfrm>
            <a:off x="354105" y="2076921"/>
            <a:ext cx="5820359" cy="3784169"/>
          </a:xfrm>
        </p:spPr>
        <p:txBody>
          <a:bodyPr/>
          <a:lstStyle/>
          <a:p>
            <a:r>
              <a:rPr lang="en-US" sz="1400" dirty="0">
                <a:solidFill>
                  <a:schemeClr val="tx1"/>
                </a:solidFill>
                <a:latin typeface="Roboto Condensed Light" panose="02000000000000000000" pitchFamily="2" charset="0"/>
                <a:ea typeface="Roboto Condensed Light" panose="02000000000000000000" pitchFamily="2" charset="0"/>
              </a:rPr>
              <a:t>Visual representations of data are more compelling than text alone. </a:t>
            </a:r>
          </a:p>
          <a:p>
            <a:r>
              <a:rPr lang="en-US" sz="1400" dirty="0">
                <a:solidFill>
                  <a:schemeClr val="tx1"/>
                </a:solidFill>
                <a:latin typeface="Roboto Condensed Light" panose="02000000000000000000" pitchFamily="2" charset="0"/>
                <a:ea typeface="Roboto Condensed Light" panose="02000000000000000000" pitchFamily="2" charset="0"/>
              </a:rPr>
              <a:t>The roadmap is likely the best and most direct way to showcase your ideas to business leadership – take advantage of it.</a:t>
            </a:r>
          </a:p>
          <a:p>
            <a:r>
              <a:rPr lang="en-US" sz="1400" dirty="0">
                <a:solidFill>
                  <a:schemeClr val="tx1"/>
                </a:solidFill>
                <a:latin typeface="Roboto Condensed Light" panose="02000000000000000000" pitchFamily="2" charset="0"/>
                <a:ea typeface="Roboto Condensed Light" panose="02000000000000000000" pitchFamily="2" charset="0"/>
              </a:rPr>
              <a:t>Develop a high-level document that travels with the initiative from inception through executive inquiry to project management, and finally to execution. Understand an initiative’s key elements that both IT and the business need defined and that are relatively static over its lifecycle. </a:t>
            </a:r>
          </a:p>
          <a:p>
            <a:r>
              <a:rPr lang="en-US" sz="1400" dirty="0">
                <a:solidFill>
                  <a:schemeClr val="tx1"/>
                </a:solidFill>
                <a:latin typeface="Roboto Condensed Light" panose="02000000000000000000" pitchFamily="2" charset="0"/>
                <a:ea typeface="Roboto Condensed Light" panose="02000000000000000000" pitchFamily="2" charset="0"/>
              </a:rPr>
              <a:t>Initiatives are the waypoints along a roadmap leading to the eventual destination, each bringing you one step closer. Like steps, initiatives need to be discrete: able to be conceptualized and discussed as a single, largely independent item. Each initiative must have three characteristics: </a:t>
            </a:r>
          </a:p>
          <a:p>
            <a:pPr marL="171450" indent="-1714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Specific outcome: Describe an explicit change in the people, processes, or technology of the enterprise. </a:t>
            </a:r>
          </a:p>
          <a:p>
            <a:pPr marL="171450" indent="-1714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Target end date: When the described outcome will be in effect.</a:t>
            </a:r>
          </a:p>
          <a:p>
            <a:pPr marL="171450" indent="-1714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Owner: Who on the IT team is responsible for executing on the initiative.</a:t>
            </a:r>
          </a:p>
          <a:p>
            <a:endParaRPr lang="en-CA" sz="1400" dirty="0">
              <a:solidFill>
                <a:schemeClr val="tx1"/>
              </a:solidFill>
              <a:latin typeface="Roboto Condensed Light" panose="02000000000000000000" pitchFamily="2" charset="0"/>
              <a:ea typeface="Roboto Condensed Light" panose="02000000000000000000" pitchFamily="2" charset="0"/>
            </a:endParaRPr>
          </a:p>
        </p:txBody>
      </p:sp>
      <p:sp>
        <p:nvSpPr>
          <p:cNvPr id="5" name="Text Placeholder 3">
            <a:extLst>
              <a:ext uri="{FF2B5EF4-FFF2-40B4-BE49-F238E27FC236}">
                <a16:creationId xmlns:a16="http://schemas.microsoft.com/office/drawing/2014/main" id="{394B4D32-B838-40B8-A31E-0BA885263CC5}"/>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3.4 Construct Strategy Roadmap</a:t>
            </a:r>
          </a:p>
        </p:txBody>
      </p:sp>
      <p:grpSp>
        <p:nvGrpSpPr>
          <p:cNvPr id="6" name="Group 5">
            <a:extLst>
              <a:ext uri="{FF2B5EF4-FFF2-40B4-BE49-F238E27FC236}">
                <a16:creationId xmlns:a16="http://schemas.microsoft.com/office/drawing/2014/main" id="{D2A38D2D-A1C4-45CF-A5D2-78910A0E4AEA}"/>
              </a:ext>
            </a:extLst>
          </p:cNvPr>
          <p:cNvGrpSpPr/>
          <p:nvPr/>
        </p:nvGrpSpPr>
        <p:grpSpPr>
          <a:xfrm>
            <a:off x="6556007" y="4685948"/>
            <a:ext cx="5219225" cy="1316500"/>
            <a:chOff x="6353842" y="3127248"/>
            <a:chExt cx="3887438" cy="1664208"/>
          </a:xfrm>
        </p:grpSpPr>
        <p:sp>
          <p:nvSpPr>
            <p:cNvPr id="7" name="Rectangle 6">
              <a:extLst>
                <a:ext uri="{FF2B5EF4-FFF2-40B4-BE49-F238E27FC236}">
                  <a16:creationId xmlns:a16="http://schemas.microsoft.com/office/drawing/2014/main" id="{71BF9E47-F27D-4666-9FCB-4D5C80DCED45}"/>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Don’t project your vision three to five years into the future. Deep dive on next year’s big-ticket items instead.</a:t>
              </a:r>
            </a:p>
          </p:txBody>
        </p:sp>
        <p:sp>
          <p:nvSpPr>
            <p:cNvPr id="8" name="Rectangle 7">
              <a:extLst>
                <a:ext uri="{FF2B5EF4-FFF2-40B4-BE49-F238E27FC236}">
                  <a16:creationId xmlns:a16="http://schemas.microsoft.com/office/drawing/2014/main" id="{13D9633A-46C5-4E44-84B6-B16D53C75F3E}"/>
                </a:ext>
              </a:extLst>
            </p:cNvPr>
            <p:cNvSpPr/>
            <p:nvPr/>
          </p:nvSpPr>
          <p:spPr>
            <a:xfrm>
              <a:off x="6353842" y="3127248"/>
              <a:ext cx="3887438" cy="1664208"/>
            </a:xfrm>
            <a:prstGeom prst="rect">
              <a:avLst/>
            </a:prstGeom>
            <a:noFill/>
            <a:ln w="3175" cmpd="thinThick">
              <a:gradFill>
                <a:gsLst>
                  <a:gs pos="0">
                    <a:srgbClr val="2576B7"/>
                  </a:gs>
                  <a:gs pos="47000">
                    <a:srgbClr val="2576B7">
                      <a:alpha val="0"/>
                    </a:srgbClr>
                  </a:gs>
                  <a:gs pos="100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pic>
        <p:nvPicPr>
          <p:cNvPr id="10" name="Picture 9">
            <a:extLst>
              <a:ext uri="{FF2B5EF4-FFF2-40B4-BE49-F238E27FC236}">
                <a16:creationId xmlns:a16="http://schemas.microsoft.com/office/drawing/2014/main" id="{86933F58-4515-442C-B721-0515C5C9FC4B}"/>
              </a:ext>
            </a:extLst>
          </p:cNvPr>
          <p:cNvPicPr>
            <a:picLocks noChangeAspect="1"/>
          </p:cNvPicPr>
          <p:nvPr/>
        </p:nvPicPr>
        <p:blipFill>
          <a:blip r:embed="rId2"/>
          <a:stretch>
            <a:fillRect/>
          </a:stretch>
        </p:blipFill>
        <p:spPr>
          <a:xfrm>
            <a:off x="6556007" y="1938634"/>
            <a:ext cx="5219225" cy="24834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126127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6320D-6828-4388-AC1D-E3CA4E4BABFA}"/>
              </a:ext>
            </a:extLst>
          </p:cNvPr>
          <p:cNvSpPr>
            <a:spLocks noGrp="1"/>
          </p:cNvSpPr>
          <p:nvPr>
            <p:ph type="title"/>
          </p:nvPr>
        </p:nvSpPr>
        <p:spPr>
          <a:xfrm>
            <a:off x="354105" y="530021"/>
            <a:ext cx="11302185" cy="1130188"/>
          </a:xfrm>
        </p:spPr>
        <p:txBody>
          <a:bodyPr/>
          <a:lstStyle/>
          <a:p>
            <a:r>
              <a:rPr lang="en-US" dirty="0"/>
              <a:t>Illustrate the execution of IT initiatives using roadmaps</a:t>
            </a:r>
            <a:endParaRPr lang="en-CA" dirty="0"/>
          </a:p>
        </p:txBody>
      </p:sp>
      <p:sp>
        <p:nvSpPr>
          <p:cNvPr id="3" name="Text Placeholder 2">
            <a:extLst>
              <a:ext uri="{FF2B5EF4-FFF2-40B4-BE49-F238E27FC236}">
                <a16:creationId xmlns:a16="http://schemas.microsoft.com/office/drawing/2014/main" id="{934C0099-553C-4F33-A9BD-CF59587D881F}"/>
              </a:ext>
            </a:extLst>
          </p:cNvPr>
          <p:cNvSpPr>
            <a:spLocks noGrp="1"/>
          </p:cNvSpPr>
          <p:nvPr>
            <p:ph type="body" sz="quarter" idx="10"/>
          </p:nvPr>
        </p:nvSpPr>
        <p:spPr>
          <a:xfrm>
            <a:off x="354105" y="1779683"/>
            <a:ext cx="10544804" cy="726888"/>
          </a:xfrm>
        </p:spPr>
        <p:txBody>
          <a:bodyPr/>
          <a:lstStyle/>
          <a:p>
            <a:r>
              <a:rPr lang="en-US" sz="1600" dirty="0"/>
              <a:t>Info-Tech recommends two different methods to roadmap the IT initiatives in your IT strategy. </a:t>
            </a:r>
          </a:p>
        </p:txBody>
      </p:sp>
      <p:sp>
        <p:nvSpPr>
          <p:cNvPr id="4" name="Text Placeholder 3">
            <a:extLst>
              <a:ext uri="{FF2B5EF4-FFF2-40B4-BE49-F238E27FC236}">
                <a16:creationId xmlns:a16="http://schemas.microsoft.com/office/drawing/2014/main" id="{C5E7E9A8-961D-4BA1-895A-97A70B8E3862}"/>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3.4 Construct Strategy Roadmap</a:t>
            </a:r>
          </a:p>
        </p:txBody>
      </p:sp>
      <p:cxnSp>
        <p:nvCxnSpPr>
          <p:cNvPr id="5" name="Straight Connector 4">
            <a:extLst>
              <a:ext uri="{FF2B5EF4-FFF2-40B4-BE49-F238E27FC236}">
                <a16:creationId xmlns:a16="http://schemas.microsoft.com/office/drawing/2014/main" id="{966B713B-E15E-4B4F-ADE0-A0BA79C0BA66}"/>
              </a:ext>
            </a:extLst>
          </p:cNvPr>
          <p:cNvCxnSpPr/>
          <p:nvPr/>
        </p:nvCxnSpPr>
        <p:spPr>
          <a:xfrm>
            <a:off x="6081547" y="2213849"/>
            <a:ext cx="0" cy="4429219"/>
          </a:xfrm>
          <a:prstGeom prst="line">
            <a:avLst/>
          </a:prstGeom>
          <a:ln>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0C1990C-28FE-45B3-8964-2A5D9EE64DBB}"/>
              </a:ext>
            </a:extLst>
          </p:cNvPr>
          <p:cNvSpPr/>
          <p:nvPr/>
        </p:nvSpPr>
        <p:spPr>
          <a:xfrm>
            <a:off x="7034126" y="2164731"/>
            <a:ext cx="3971950" cy="567811"/>
          </a:xfrm>
          <a:prstGeom prst="rect">
            <a:avLst/>
          </a:prstGeom>
          <a:ln w="12700">
            <a:noFill/>
          </a:ln>
        </p:spPr>
        <p:txBody>
          <a:bodyPr wrap="square" lIns="144000" tIns="144000" rIns="144000" bIns="14400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spcBef>
                <a:spcPts val="500"/>
              </a:spcBef>
              <a:spcAft>
                <a:spcPct val="0"/>
              </a:spcAft>
              <a:buClr>
                <a:srgbClr val="333333"/>
              </a:buClr>
              <a:buSzPct val="120000"/>
            </a:pPr>
            <a:r>
              <a:rPr lang="en-CA" b="1" dirty="0">
                <a:solidFill>
                  <a:schemeClr val="accent1"/>
                </a:solidFill>
                <a:latin typeface="Exo" panose="02000303000000000000" pitchFamily="2" charset="0"/>
              </a:rPr>
              <a:t>Sunshine Diagram</a:t>
            </a:r>
          </a:p>
        </p:txBody>
      </p:sp>
      <p:sp>
        <p:nvSpPr>
          <p:cNvPr id="9" name="Rectangle 8">
            <a:extLst>
              <a:ext uri="{FF2B5EF4-FFF2-40B4-BE49-F238E27FC236}">
                <a16:creationId xmlns:a16="http://schemas.microsoft.com/office/drawing/2014/main" id="{9F73478D-66F0-480F-98E3-C51EFD23A7BB}"/>
              </a:ext>
            </a:extLst>
          </p:cNvPr>
          <p:cNvSpPr/>
          <p:nvPr/>
        </p:nvSpPr>
        <p:spPr>
          <a:xfrm>
            <a:off x="1053648" y="2164731"/>
            <a:ext cx="4056080" cy="567811"/>
          </a:xfrm>
          <a:prstGeom prst="rect">
            <a:avLst/>
          </a:prstGeom>
          <a:ln w="12700">
            <a:noFill/>
          </a:ln>
        </p:spPr>
        <p:txBody>
          <a:bodyPr wrap="square" lIns="144000" tIns="144000" rIns="144000" bIns="14400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spcBef>
                <a:spcPts val="500"/>
              </a:spcBef>
              <a:spcAft>
                <a:spcPct val="0"/>
              </a:spcAft>
              <a:buClr>
                <a:srgbClr val="333333"/>
              </a:buClr>
              <a:buSzPct val="120000"/>
            </a:pPr>
            <a:r>
              <a:rPr lang="en-CA" b="1" dirty="0">
                <a:solidFill>
                  <a:schemeClr val="accent1"/>
                </a:solidFill>
                <a:latin typeface="Exo" panose="02000303000000000000" pitchFamily="2" charset="0"/>
              </a:rPr>
              <a:t>Gantt Chart</a:t>
            </a:r>
          </a:p>
        </p:txBody>
      </p:sp>
      <p:sp>
        <p:nvSpPr>
          <p:cNvPr id="10" name="TextBox 7">
            <a:extLst>
              <a:ext uri="{FF2B5EF4-FFF2-40B4-BE49-F238E27FC236}">
                <a16:creationId xmlns:a16="http://schemas.microsoft.com/office/drawing/2014/main" id="{49B13E17-7C7D-4CD4-822C-5D890D8D7116}"/>
              </a:ext>
            </a:extLst>
          </p:cNvPr>
          <p:cNvSpPr txBox="1"/>
          <p:nvPr/>
        </p:nvSpPr>
        <p:spPr>
          <a:xfrm>
            <a:off x="738911" y="5087330"/>
            <a:ext cx="4790059" cy="1077218"/>
          </a:xfrm>
          <a:prstGeom prst="rect">
            <a:avLst/>
          </a:prstGeom>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Roboto Condensed Light" panose="02000000000000000000" pitchFamily="2" charset="0"/>
                <a:ea typeface="Roboto Condensed Light" panose="02000000000000000000" pitchFamily="2" charset="0"/>
              </a:rPr>
              <a:t>This type of roadmap depicts IT initiatives, the associated goals, and exact start and end dates for each initiative. This diagram is useful for outlining a larger number of IT initiatives and for its easily digestible and repeatable format. </a:t>
            </a:r>
          </a:p>
        </p:txBody>
      </p:sp>
      <p:sp>
        <p:nvSpPr>
          <p:cNvPr id="11" name="TextBox 8">
            <a:extLst>
              <a:ext uri="{FF2B5EF4-FFF2-40B4-BE49-F238E27FC236}">
                <a16:creationId xmlns:a16="http://schemas.microsoft.com/office/drawing/2014/main" id="{0A2DB3CB-1F2B-496E-8FFE-A285C1CFA63C}"/>
              </a:ext>
            </a:extLst>
          </p:cNvPr>
          <p:cNvSpPr txBox="1"/>
          <p:nvPr/>
        </p:nvSpPr>
        <p:spPr>
          <a:xfrm>
            <a:off x="6567061" y="5087330"/>
            <a:ext cx="4906080" cy="1077218"/>
          </a:xfrm>
          <a:prstGeom prst="rect">
            <a:avLst/>
          </a:prstGeom>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Roboto Condensed Light" panose="02000000000000000000" pitchFamily="2" charset="0"/>
                <a:ea typeface="Roboto Condensed Light" panose="02000000000000000000" pitchFamily="2" charset="0"/>
              </a:rPr>
              <a:t>This type of roadmap depicts goals and their associated IT initiatives. The start and end dates for initiatives are approximated based on years. This diagram is useful for highlighting key IT initiatives and fitting them all on one page. </a:t>
            </a:r>
          </a:p>
        </p:txBody>
      </p:sp>
      <p:pic>
        <p:nvPicPr>
          <p:cNvPr id="12" name="Picture 11">
            <a:extLst>
              <a:ext uri="{FF2B5EF4-FFF2-40B4-BE49-F238E27FC236}">
                <a16:creationId xmlns:a16="http://schemas.microsoft.com/office/drawing/2014/main" id="{01AE25D1-B25E-441F-BD63-F9ECBCC3A1A7}"/>
              </a:ext>
            </a:extLst>
          </p:cNvPr>
          <p:cNvPicPr>
            <a:picLocks noChangeAspect="1"/>
          </p:cNvPicPr>
          <p:nvPr/>
        </p:nvPicPr>
        <p:blipFill rotWithShape="1">
          <a:blip r:embed="rId2"/>
          <a:srcRect r="15163"/>
          <a:stretch/>
        </p:blipFill>
        <p:spPr>
          <a:xfrm>
            <a:off x="816569" y="2702429"/>
            <a:ext cx="4530237" cy="2227309"/>
          </a:xfrm>
          <a:prstGeom prst="rect">
            <a:avLst/>
          </a:prstGeom>
          <a:solidFill>
            <a:schemeClr val="bg2"/>
          </a:solidFill>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F6C9433D-1C4C-40BC-927B-F2ABFC551ABE}"/>
              </a:ext>
            </a:extLst>
          </p:cNvPr>
          <p:cNvPicPr>
            <a:picLocks noChangeAspect="1"/>
          </p:cNvPicPr>
          <p:nvPr/>
        </p:nvPicPr>
        <p:blipFill rotWithShape="1">
          <a:blip r:embed="rId3"/>
          <a:srcRect l="3526" t="17012" r="2016" b="4083"/>
          <a:stretch/>
        </p:blipFill>
        <p:spPr>
          <a:xfrm>
            <a:off x="6637334" y="2702429"/>
            <a:ext cx="4765534" cy="22273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48634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61D35-5400-4645-AE1E-18213F33453C}"/>
              </a:ext>
            </a:extLst>
          </p:cNvPr>
          <p:cNvSpPr>
            <a:spLocks noGrp="1"/>
          </p:cNvSpPr>
          <p:nvPr>
            <p:ph type="title"/>
          </p:nvPr>
        </p:nvSpPr>
        <p:spPr>
          <a:xfrm>
            <a:off x="354105" y="530021"/>
            <a:ext cx="11187861" cy="1130188"/>
          </a:xfrm>
        </p:spPr>
        <p:txBody>
          <a:bodyPr/>
          <a:lstStyle/>
          <a:p>
            <a:r>
              <a:rPr lang="en-US" dirty="0"/>
              <a:t>Bundle your initiatives for clarity and manageability</a:t>
            </a:r>
            <a:br>
              <a:rPr lang="en-US" dirty="0"/>
            </a:br>
            <a:endParaRPr lang="en-CA" dirty="0"/>
          </a:p>
        </p:txBody>
      </p:sp>
      <p:sp>
        <p:nvSpPr>
          <p:cNvPr id="3" name="Text Placeholder 2">
            <a:extLst>
              <a:ext uri="{FF2B5EF4-FFF2-40B4-BE49-F238E27FC236}">
                <a16:creationId xmlns:a16="http://schemas.microsoft.com/office/drawing/2014/main" id="{3F29268E-DFD8-4F20-9B23-3832B63389C9}"/>
              </a:ext>
            </a:extLst>
          </p:cNvPr>
          <p:cNvSpPr>
            <a:spLocks noGrp="1"/>
          </p:cNvSpPr>
          <p:nvPr>
            <p:ph type="body" sz="quarter" idx="10"/>
          </p:nvPr>
        </p:nvSpPr>
        <p:spPr>
          <a:xfrm>
            <a:off x="354104" y="1782579"/>
            <a:ext cx="4137214" cy="3580241"/>
          </a:xfrm>
        </p:spPr>
        <p:txBody>
          <a:bodyPr/>
          <a:lstStyle/>
          <a:p>
            <a:r>
              <a:rPr lang="en-US" sz="1400" dirty="0">
                <a:solidFill>
                  <a:schemeClr val="tx1"/>
                </a:solidFill>
                <a:latin typeface="Roboto Condensed Light" panose="02000000000000000000" pitchFamily="2" charset="0"/>
                <a:ea typeface="Roboto Condensed Light" panose="02000000000000000000" pitchFamily="2" charset="0"/>
              </a:rPr>
              <a:t>In working through this methodology, you’ve already evaluated which category each initiative aligns to. Make sure to carry forward this categorization in your roadmap to allow for better communication of where IT plans to focus and how this impacts the business.   </a:t>
            </a:r>
          </a:p>
          <a:p>
            <a:pPr marL="171450" indent="-1714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Business stakeholders will focus on initiatives aligned to support key strategic projects and IT’s innovation initiatives. </a:t>
            </a:r>
          </a:p>
          <a:p>
            <a:pPr marL="171450" indent="-171450">
              <a:buFont typeface="Arial" panose="020B0604020202020204" pitchFamily="34" charset="0"/>
              <a:buChar char="•"/>
            </a:pPr>
            <a:r>
              <a:rPr lang="en-CA" sz="1400" dirty="0">
                <a:solidFill>
                  <a:schemeClr val="tx1"/>
                </a:solidFill>
                <a:latin typeface="Roboto Condensed Light" panose="02000000000000000000" pitchFamily="2" charset="0"/>
                <a:ea typeface="Roboto Condensed Light" panose="02000000000000000000" pitchFamily="2" charset="0"/>
              </a:rPr>
              <a:t>IT stakeholders will focus on initiatives that can lead to their team’s excellence and success. </a:t>
            </a:r>
          </a:p>
          <a:p>
            <a:r>
              <a:rPr lang="en-US" sz="1400" dirty="0">
                <a:solidFill>
                  <a:schemeClr val="tx1"/>
                </a:solidFill>
                <a:latin typeface="Roboto Condensed Light" panose="02000000000000000000" pitchFamily="2" charset="0"/>
                <a:ea typeface="Roboto Condensed Light" panose="02000000000000000000" pitchFamily="2" charset="0"/>
              </a:rPr>
              <a:t>You need to be able to explain the outcome of the project in terms that non-IT workers can appreciate. This is done by working as far up the goals cascade as you have defined, which gets to the underlying business outcome that the initiative supports. </a:t>
            </a:r>
            <a:endParaRPr lang="en-CA" sz="1400" dirty="0">
              <a:solidFill>
                <a:schemeClr val="tx1"/>
              </a:solidFill>
              <a:latin typeface="Roboto Condensed Light" panose="02000000000000000000" pitchFamily="2" charset="0"/>
              <a:ea typeface="Roboto Condensed Light" panose="02000000000000000000" pitchFamily="2" charset="0"/>
            </a:endParaRPr>
          </a:p>
          <a:p>
            <a:r>
              <a:rPr lang="en-CA" sz="1400" dirty="0">
                <a:solidFill>
                  <a:schemeClr val="tx1"/>
                </a:solidFill>
                <a:latin typeface="Roboto Condensed Light" panose="02000000000000000000" pitchFamily="2" charset="0"/>
                <a:ea typeface="Roboto Condensed Light" panose="02000000000000000000" pitchFamily="2" charset="0"/>
              </a:rPr>
              <a:t>Note: </a:t>
            </a:r>
            <a:r>
              <a:rPr lang="en-US" sz="1400" dirty="0">
                <a:solidFill>
                  <a:schemeClr val="tx1"/>
                </a:solidFill>
                <a:latin typeface="Roboto Condensed Light" panose="02000000000000000000" pitchFamily="2" charset="0"/>
                <a:ea typeface="Roboto Condensed Light" panose="02000000000000000000" pitchFamily="2" charset="0"/>
              </a:rPr>
              <a:t>Ruthlessly evaluate if an initiative should stand alone or can be rolled up with another. Fewer initiatives increases focus and alignment, allowing for better communication.</a:t>
            </a:r>
          </a:p>
          <a:p>
            <a:endParaRPr lang="en-CA" sz="1400" dirty="0">
              <a:solidFill>
                <a:schemeClr val="tx1"/>
              </a:solidFill>
              <a:latin typeface="Roboto Condensed Light" panose="02000000000000000000" pitchFamily="2" charset="0"/>
              <a:ea typeface="Roboto Condensed Light" panose="02000000000000000000" pitchFamily="2" charset="0"/>
            </a:endParaRPr>
          </a:p>
        </p:txBody>
      </p:sp>
      <p:sp>
        <p:nvSpPr>
          <p:cNvPr id="5" name="Text Placeholder 3">
            <a:extLst>
              <a:ext uri="{FF2B5EF4-FFF2-40B4-BE49-F238E27FC236}">
                <a16:creationId xmlns:a16="http://schemas.microsoft.com/office/drawing/2014/main" id="{22363B31-7CCD-404D-83F2-F08664A3FB1B}"/>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3.4 Construct Strategy Roadmap</a:t>
            </a:r>
          </a:p>
        </p:txBody>
      </p:sp>
      <p:pic>
        <p:nvPicPr>
          <p:cNvPr id="6" name="Picture 5">
            <a:extLst>
              <a:ext uri="{FF2B5EF4-FFF2-40B4-BE49-F238E27FC236}">
                <a16:creationId xmlns:a16="http://schemas.microsoft.com/office/drawing/2014/main" id="{3984BF74-3555-45AF-9E99-A8529907B240}"/>
              </a:ext>
            </a:extLst>
          </p:cNvPr>
          <p:cNvPicPr>
            <a:picLocks noChangeAspect="1"/>
          </p:cNvPicPr>
          <p:nvPr/>
        </p:nvPicPr>
        <p:blipFill rotWithShape="1">
          <a:blip r:embed="rId2"/>
          <a:srcRect r="15163"/>
          <a:stretch/>
        </p:blipFill>
        <p:spPr>
          <a:xfrm>
            <a:off x="4624125" y="2163991"/>
            <a:ext cx="7282034" cy="3580241"/>
          </a:xfrm>
          <a:prstGeom prst="rect">
            <a:avLst/>
          </a:prstGeom>
          <a:solidFill>
            <a:schemeClr val="bg2"/>
          </a:solidFill>
          <a:effectLst>
            <a:outerShdw blurRad="50800" dist="38100" dir="2700000" algn="tl" rotWithShape="0">
              <a:prstClr val="black">
                <a:alpha val="40000"/>
              </a:prstClr>
            </a:outerShdw>
          </a:effectLst>
        </p:spPr>
      </p:pic>
      <p:sp>
        <p:nvSpPr>
          <p:cNvPr id="7" name="Speech Bubble: Rectangle 6">
            <a:extLst>
              <a:ext uri="{FF2B5EF4-FFF2-40B4-BE49-F238E27FC236}">
                <a16:creationId xmlns:a16="http://schemas.microsoft.com/office/drawing/2014/main" id="{74875461-C339-4C25-9876-F49B081B3CB2}"/>
              </a:ext>
            </a:extLst>
          </p:cNvPr>
          <p:cNvSpPr/>
          <p:nvPr/>
        </p:nvSpPr>
        <p:spPr>
          <a:xfrm>
            <a:off x="6935769" y="1479176"/>
            <a:ext cx="1786750" cy="969352"/>
          </a:xfrm>
          <a:prstGeom prst="wedgeRectCallout">
            <a:avLst>
              <a:gd name="adj1" fmla="val -30830"/>
              <a:gd name="adj2" fmla="val 658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Roboto Condensed Light" panose="02000000000000000000" pitchFamily="2" charset="0"/>
                <a:ea typeface="Roboto Condensed Light" panose="02000000000000000000" pitchFamily="2" charset="0"/>
              </a:rPr>
              <a:t>Leverage the IT Strategy Workbook to auto-populate your roadmap into the Initiative categories. </a:t>
            </a:r>
          </a:p>
        </p:txBody>
      </p:sp>
    </p:spTree>
    <p:extLst>
      <p:ext uri="{BB962C8B-B14F-4D97-AF65-F5344CB8AC3E}">
        <p14:creationId xmlns:p14="http://schemas.microsoft.com/office/powerpoint/2010/main" val="16418370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7299263" y="1158329"/>
            <a:ext cx="4460259" cy="3654853"/>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859568763"/>
              </p:ext>
            </p:extLst>
          </p:nvPr>
        </p:nvGraphicFramePr>
        <p:xfrm>
          <a:off x="7283905" y="832383"/>
          <a:ext cx="4454018" cy="4374258"/>
        </p:xfrm>
        <a:graphic>
          <a:graphicData uri="http://schemas.openxmlformats.org/drawingml/2006/table">
            <a:tbl>
              <a:tblPr firstRow="1" bandRow="1">
                <a:effectLst/>
                <a:tableStyleId>{5C22544A-7EE6-4342-B048-85BDC9FD1C3A}</a:tableStyleId>
              </a:tblPr>
              <a:tblGrid>
                <a:gridCol w="2227009">
                  <a:extLst>
                    <a:ext uri="{9D8B030D-6E8A-4147-A177-3AD203B41FA5}">
                      <a16:colId xmlns:a16="http://schemas.microsoft.com/office/drawing/2014/main" val="866264451"/>
                    </a:ext>
                  </a:extLst>
                </a:gridCol>
                <a:gridCol w="2227009">
                  <a:extLst>
                    <a:ext uri="{9D8B030D-6E8A-4147-A177-3AD203B41FA5}">
                      <a16:colId xmlns:a16="http://schemas.microsoft.com/office/drawing/2014/main" val="2703970457"/>
                    </a:ext>
                  </a:extLst>
                </a:gridCol>
              </a:tblGrid>
              <a:tr h="751712">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308660">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IT initiatives</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Initiative start and end dates</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Initiative category </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IT strategy roadmap visual</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712">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328106">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Roboto Condensed Light" panose="02000000000000000000" pitchFamily="2" charset="0"/>
                          <a:ea typeface="Roboto Condensed Light" panose="02000000000000000000" pitchFamily="2" charset="0"/>
                        </a:rPr>
                        <a:t>IT Strategy Workbook</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Senior IT Team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6914441" cy="1130188"/>
          </a:xfrm>
        </p:spPr>
        <p:txBody>
          <a:bodyPr/>
          <a:lstStyle/>
          <a:p>
            <a:r>
              <a:rPr lang="en-US" sz="2800" dirty="0">
                <a:solidFill>
                  <a:srgbClr val="2576B7"/>
                </a:solidFill>
              </a:rPr>
              <a:t>3.4.1 </a:t>
            </a:r>
            <a:r>
              <a:rPr lang="en-US" sz="2800" dirty="0"/>
              <a:t>Build your roadmap</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38748" y="1240463"/>
            <a:ext cx="4116208" cy="514337"/>
          </a:xfrm>
        </p:spPr>
        <p:txBody>
          <a:bodyPr/>
          <a:lstStyle/>
          <a:p>
            <a:r>
              <a:rPr lang="en-US" sz="1600" dirty="0">
                <a:latin typeface="Exo" panose="02000503000000000000" pitchFamily="2" charset="77"/>
              </a:rPr>
              <a:t>30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54106" y="1653286"/>
            <a:ext cx="6632876" cy="4919530"/>
          </a:xfrm>
          <a:prstGeom prst="rect">
            <a:avLst/>
          </a:prstGeom>
        </p:spPr>
        <p:txBody>
          <a:bodyPr lIns="0" tIns="0" rIns="0" bIns="0" numCol="1" spcCol="292608" anchor="t"/>
          <a:lstStyle/>
          <a:p>
            <a:pPr marL="177800" indent="-177800">
              <a:buFont typeface="+mj-lt"/>
              <a:buAutoNum type="arabicPeriod"/>
            </a:pPr>
            <a:r>
              <a:rPr lang="en-US" sz="1800" dirty="0">
                <a:latin typeface="Roboto Condensed Light"/>
                <a:ea typeface="Roboto Condensed Light"/>
              </a:rPr>
              <a:t>Gather the IT strategy creation team and open the </a:t>
            </a:r>
            <a:r>
              <a:rPr lang="en-US" sz="1800" i="1" dirty="0">
                <a:latin typeface="Roboto Condensed Light"/>
                <a:ea typeface="Roboto Condensed Light"/>
              </a:rPr>
              <a:t>IT Strategy Workbook </a:t>
            </a:r>
            <a:r>
              <a:rPr lang="en-US" sz="1800" dirty="0">
                <a:latin typeface="Roboto Condensed Light"/>
                <a:ea typeface="Roboto Condensed Light"/>
              </a:rPr>
              <a:t>to tab 5.</a:t>
            </a:r>
          </a:p>
          <a:p>
            <a:pPr marL="177800" indent="-177800">
              <a:buFont typeface="+mj-lt"/>
              <a:buAutoNum type="arabicPeriod"/>
            </a:pPr>
            <a:r>
              <a:rPr lang="en-US" sz="1800" dirty="0">
                <a:latin typeface="Roboto Condensed Light"/>
                <a:ea typeface="Roboto Condensed Light"/>
              </a:rPr>
              <a:t>Discuss with the IT strategy creation team if the IT strategy should contain the Gantt chart or the sunshine diagram or both. </a:t>
            </a:r>
          </a:p>
          <a:p>
            <a:pPr marL="0" indent="0">
              <a:buNone/>
            </a:pPr>
            <a:r>
              <a:rPr lang="en-US" sz="1800" dirty="0">
                <a:latin typeface="Roboto Condensed Light"/>
                <a:ea typeface="Roboto Condensed Light"/>
              </a:rPr>
              <a:t>For the Gantt chart:</a:t>
            </a:r>
          </a:p>
          <a:p>
            <a:pPr lvl="1"/>
            <a:r>
              <a:rPr lang="en-US" sz="1800" dirty="0">
                <a:latin typeface="Roboto Condensed Light"/>
                <a:ea typeface="Roboto Condensed Light"/>
              </a:rPr>
              <a:t>Input the Roadmap Start Year date.</a:t>
            </a:r>
          </a:p>
          <a:p>
            <a:pPr lvl="1"/>
            <a:r>
              <a:rPr lang="en-US" sz="1800" dirty="0">
                <a:latin typeface="Roboto Condensed Light"/>
                <a:ea typeface="Roboto Condensed Light"/>
              </a:rPr>
              <a:t>Change the months and year in the Gantt chart to reflect the same roadmap start year.</a:t>
            </a:r>
          </a:p>
          <a:p>
            <a:pPr lvl="1"/>
            <a:r>
              <a:rPr lang="en-US" sz="1800" dirty="0">
                <a:latin typeface="Roboto Condensed Light"/>
                <a:ea typeface="Roboto Condensed Light"/>
              </a:rPr>
              <a:t>Populate the planned start and end dates for the pre-populated list of high-priority initiatives. </a:t>
            </a:r>
          </a:p>
          <a:p>
            <a:pPr marL="0" indent="0">
              <a:buNone/>
            </a:pPr>
            <a:r>
              <a:rPr lang="en-US" sz="1800" dirty="0">
                <a:latin typeface="Roboto Condensed Light"/>
                <a:ea typeface="Roboto Condensed Light"/>
              </a:rPr>
              <a:t>Document your final roadmap visual in your </a:t>
            </a:r>
            <a:r>
              <a:rPr lang="en-US" sz="1800" i="1" dirty="0">
                <a:latin typeface="Roboto Condensed Light"/>
                <a:ea typeface="Roboto Condensed Light"/>
              </a:rPr>
              <a:t>IT Strategy Presentation Template. </a:t>
            </a:r>
          </a:p>
          <a:p>
            <a:pPr marL="0" indent="0">
              <a:buNone/>
            </a:pPr>
            <a:endParaRPr lang="en-US" sz="1800" dirty="0">
              <a:latin typeface="Roboto Condensed Light"/>
              <a:ea typeface="Roboto Condensed Light"/>
            </a:endParaRPr>
          </a:p>
          <a:p>
            <a:pPr marL="0" indent="0">
              <a:buNone/>
            </a:pPr>
            <a:endParaRPr lang="en-US" sz="1800" dirty="0"/>
          </a:p>
          <a:p>
            <a:pPr marL="0" indent="0">
              <a:buNone/>
            </a:pPr>
            <a:endParaRPr lang="en-US" sz="1800" dirty="0">
              <a:latin typeface="Roboto Condensed Light"/>
              <a:ea typeface="Roboto Condensed Light"/>
            </a:endParaRPr>
          </a:p>
        </p:txBody>
      </p:sp>
      <p:grpSp>
        <p:nvGrpSpPr>
          <p:cNvPr id="41" name="Group 40">
            <a:extLst>
              <a:ext uri="{FF2B5EF4-FFF2-40B4-BE49-F238E27FC236}">
                <a16:creationId xmlns:a16="http://schemas.microsoft.com/office/drawing/2014/main" id="{DA0D6ED9-4036-C240-81AF-31DD45FA9BB7}"/>
              </a:ext>
            </a:extLst>
          </p:cNvPr>
          <p:cNvGrpSpPr/>
          <p:nvPr/>
        </p:nvGrpSpPr>
        <p:grpSpPr>
          <a:xfrm>
            <a:off x="7268547" y="5783796"/>
            <a:ext cx="4553565" cy="468002"/>
            <a:chOff x="469426" y="5628818"/>
            <a:chExt cx="4585350" cy="554002"/>
          </a:xfrm>
        </p:grpSpPr>
        <p:sp>
          <p:nvSpPr>
            <p:cNvPr id="42" name="Rectangle 41">
              <a:hlinkClick r:id="rId3"/>
              <a:extLst>
                <a:ext uri="{FF2B5EF4-FFF2-40B4-BE49-F238E27FC236}">
                  <a16:creationId xmlns:a16="http://schemas.microsoft.com/office/drawing/2014/main" id="{A000B179-89C7-724D-8FA3-FA0977082975}"/>
                </a:ext>
              </a:extLst>
            </p:cNvPr>
            <p:cNvSpPr/>
            <p:nvPr/>
          </p:nvSpPr>
          <p:spPr>
            <a:xfrm>
              <a:off x="907389" y="5628818"/>
              <a:ext cx="4147387"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Download the </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IT Strategy Workbook </a:t>
              </a: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to document your findings </a:t>
              </a:r>
            </a:p>
          </p:txBody>
        </p:sp>
        <p:sp>
          <p:nvSpPr>
            <p:cNvPr id="43" name="Rectangle 42">
              <a:extLst>
                <a:ext uri="{FF2B5EF4-FFF2-40B4-BE49-F238E27FC236}">
                  <a16:creationId xmlns:a16="http://schemas.microsoft.com/office/drawing/2014/main" id="{13D0E41C-A640-D04F-A9CB-65F81949503A}"/>
                </a:ext>
              </a:extLst>
            </p:cNvPr>
            <p:cNvSpPr>
              <a:spLocks noChangeAspect="1"/>
            </p:cNvSpPr>
            <p:nvPr/>
          </p:nvSpPr>
          <p:spPr>
            <a:xfrm>
              <a:off x="469426" y="5628820"/>
              <a:ext cx="437964"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pic>
          <p:nvPicPr>
            <p:cNvPr id="44" name="Picture 43">
              <a:extLst>
                <a:ext uri="{FF2B5EF4-FFF2-40B4-BE49-F238E27FC236}">
                  <a16:creationId xmlns:a16="http://schemas.microsoft.com/office/drawing/2014/main" id="{BAB8D2D5-A0FD-6249-92ED-396170EB90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33996" y="5751405"/>
              <a:ext cx="308823" cy="308824"/>
            </a:xfrm>
            <a:prstGeom prst="rect">
              <a:avLst/>
            </a:prstGeom>
          </p:spPr>
        </p:pic>
      </p:grpSp>
      <p:sp>
        <p:nvSpPr>
          <p:cNvPr id="11" name="Text Placeholder 3">
            <a:extLst>
              <a:ext uri="{FF2B5EF4-FFF2-40B4-BE49-F238E27FC236}">
                <a16:creationId xmlns:a16="http://schemas.microsoft.com/office/drawing/2014/main" id="{A382571B-F3E2-490E-AA9E-84F365CD2ABD}"/>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3.4 Construct Strategy Roadmap</a:t>
            </a:r>
          </a:p>
        </p:txBody>
      </p:sp>
    </p:spTree>
    <p:extLst>
      <p:ext uri="{BB962C8B-B14F-4D97-AF65-F5344CB8AC3E}">
        <p14:creationId xmlns:p14="http://schemas.microsoft.com/office/powerpoint/2010/main" val="19914496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7299263" y="1158329"/>
            <a:ext cx="4460259" cy="3654853"/>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3502273876"/>
              </p:ext>
            </p:extLst>
          </p:nvPr>
        </p:nvGraphicFramePr>
        <p:xfrm>
          <a:off x="7283905" y="832383"/>
          <a:ext cx="4454018" cy="4374258"/>
        </p:xfrm>
        <a:graphic>
          <a:graphicData uri="http://schemas.openxmlformats.org/drawingml/2006/table">
            <a:tbl>
              <a:tblPr firstRow="1" bandRow="1">
                <a:effectLst/>
                <a:tableStyleId>{5C22544A-7EE6-4342-B048-85BDC9FD1C3A}</a:tableStyleId>
              </a:tblPr>
              <a:tblGrid>
                <a:gridCol w="2227009">
                  <a:extLst>
                    <a:ext uri="{9D8B030D-6E8A-4147-A177-3AD203B41FA5}">
                      <a16:colId xmlns:a16="http://schemas.microsoft.com/office/drawing/2014/main" val="866264451"/>
                    </a:ext>
                  </a:extLst>
                </a:gridCol>
                <a:gridCol w="2227009">
                  <a:extLst>
                    <a:ext uri="{9D8B030D-6E8A-4147-A177-3AD203B41FA5}">
                      <a16:colId xmlns:a16="http://schemas.microsoft.com/office/drawing/2014/main" val="2703970457"/>
                    </a:ext>
                  </a:extLst>
                </a:gridCol>
              </a:tblGrid>
              <a:tr h="751712">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308660">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IT initiatives</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Initiative start and end dates</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Initiative category </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Sunshine diagram visual</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712">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328106">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Flip chart paper/whiteboard</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Markers</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Senior IT Team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6914441" cy="1130188"/>
          </a:xfrm>
        </p:spPr>
        <p:txBody>
          <a:bodyPr/>
          <a:lstStyle/>
          <a:p>
            <a:r>
              <a:rPr lang="en-US" sz="2800" dirty="0">
                <a:solidFill>
                  <a:srgbClr val="2576B7"/>
                </a:solidFill>
              </a:rPr>
              <a:t>3.4.2 </a:t>
            </a:r>
            <a:r>
              <a:rPr lang="en-US" sz="2800" dirty="0"/>
              <a:t>Build your sunshine diagram</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38748" y="1733361"/>
            <a:ext cx="4116208" cy="514337"/>
          </a:xfrm>
        </p:spPr>
        <p:txBody>
          <a:bodyPr/>
          <a:lstStyle/>
          <a:p>
            <a:r>
              <a:rPr lang="en-US" sz="1600" dirty="0">
                <a:latin typeface="Exo" panose="02000503000000000000" pitchFamily="2" charset="77"/>
              </a:rPr>
              <a:t>30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54106" y="2247699"/>
            <a:ext cx="6632876" cy="2856146"/>
          </a:xfrm>
          <a:prstGeom prst="rect">
            <a:avLst/>
          </a:prstGeom>
        </p:spPr>
        <p:txBody>
          <a:bodyPr lIns="0" tIns="0" rIns="0" bIns="0" numCol="1" spcCol="292608" anchor="t"/>
          <a:lstStyle/>
          <a:p>
            <a:pPr marL="177800" indent="-177800">
              <a:buFont typeface="+mj-lt"/>
              <a:buAutoNum type="arabicPeriod"/>
            </a:pPr>
            <a:r>
              <a:rPr lang="en-US" dirty="0">
                <a:latin typeface="Roboto Condensed Light"/>
                <a:ea typeface="Roboto Condensed Light"/>
              </a:rPr>
              <a:t>Gather the IT strategy creation team and review your list of key initiatives. </a:t>
            </a:r>
          </a:p>
          <a:p>
            <a:pPr marL="177800" indent="-177800">
              <a:buFont typeface="+mj-lt"/>
              <a:buAutoNum type="arabicPeriod"/>
            </a:pPr>
            <a:r>
              <a:rPr lang="en-US" dirty="0">
                <a:latin typeface="Roboto Condensed Light"/>
                <a:ea typeface="Roboto Condensed Light"/>
              </a:rPr>
              <a:t>Work with the team to identify key themes and directions.</a:t>
            </a:r>
          </a:p>
          <a:p>
            <a:pPr marL="177800" indent="-177800">
              <a:buFont typeface="+mj-lt"/>
              <a:buAutoNum type="arabicPeriod"/>
            </a:pPr>
            <a:r>
              <a:rPr lang="en-US" dirty="0">
                <a:latin typeface="Roboto Condensed Light"/>
                <a:ea typeface="Roboto Condensed Light"/>
              </a:rPr>
              <a:t>Build model with “rays” radiating out from a central theme or objective.</a:t>
            </a:r>
          </a:p>
          <a:p>
            <a:pPr marL="177800" indent="-177800">
              <a:buFont typeface="+mj-lt"/>
              <a:buAutoNum type="arabicPeriod"/>
            </a:pPr>
            <a:r>
              <a:rPr lang="en-US" dirty="0">
                <a:latin typeface="Roboto Condensed Light"/>
                <a:ea typeface="Roboto Condensed Light"/>
              </a:rPr>
              <a:t>Using curved arcs, break the grid into timeline periods.</a:t>
            </a:r>
          </a:p>
          <a:p>
            <a:pPr marL="177800" indent="-177800">
              <a:buFont typeface="+mj-lt"/>
              <a:buAutoNum type="arabicPeriod"/>
            </a:pPr>
            <a:r>
              <a:rPr lang="en-US" dirty="0">
                <a:latin typeface="Roboto Condensed Light"/>
                <a:ea typeface="Roboto Condensed Light"/>
              </a:rPr>
              <a:t>Work with the team to map goals identified in brainstorming activity to plot against timelines and key themes. </a:t>
            </a:r>
          </a:p>
          <a:p>
            <a:pPr marL="177800" indent="-177800">
              <a:buFont typeface="+mj-lt"/>
              <a:buAutoNum type="arabicPeriod"/>
            </a:pPr>
            <a:r>
              <a:rPr lang="en-US" dirty="0">
                <a:latin typeface="Roboto Condensed Light"/>
                <a:ea typeface="Roboto Condensed Light"/>
              </a:rPr>
              <a:t>Document your findings in the</a:t>
            </a:r>
            <a:r>
              <a:rPr lang="en-US" i="1" dirty="0">
                <a:latin typeface="Roboto Condensed Light"/>
                <a:ea typeface="Roboto Condensed Light"/>
              </a:rPr>
              <a:t> IT Strategy Presentation Template. </a:t>
            </a:r>
          </a:p>
          <a:p>
            <a:pPr marL="0" indent="0">
              <a:buNone/>
            </a:pPr>
            <a:endParaRPr lang="en-US" dirty="0">
              <a:latin typeface="Roboto Condensed Light"/>
              <a:ea typeface="Roboto Condensed Light"/>
            </a:endParaRPr>
          </a:p>
          <a:p>
            <a:pPr marL="0" indent="0">
              <a:buNone/>
            </a:pPr>
            <a:endParaRPr lang="en-US" dirty="0"/>
          </a:p>
          <a:p>
            <a:pPr marL="0" indent="0">
              <a:buNone/>
            </a:pPr>
            <a:endParaRPr lang="en-US" dirty="0">
              <a:latin typeface="Roboto Condensed Light"/>
              <a:ea typeface="Roboto Condensed Light"/>
            </a:endParaRPr>
          </a:p>
        </p:txBody>
      </p:sp>
      <p:grpSp>
        <p:nvGrpSpPr>
          <p:cNvPr id="41" name="Group 40">
            <a:extLst>
              <a:ext uri="{FF2B5EF4-FFF2-40B4-BE49-F238E27FC236}">
                <a16:creationId xmlns:a16="http://schemas.microsoft.com/office/drawing/2014/main" id="{DA0D6ED9-4036-C240-81AF-31DD45FA9BB7}"/>
              </a:ext>
            </a:extLst>
          </p:cNvPr>
          <p:cNvGrpSpPr/>
          <p:nvPr/>
        </p:nvGrpSpPr>
        <p:grpSpPr>
          <a:xfrm>
            <a:off x="7268547" y="5783796"/>
            <a:ext cx="4553565" cy="468002"/>
            <a:chOff x="469426" y="5628818"/>
            <a:chExt cx="4585350" cy="554002"/>
          </a:xfrm>
        </p:grpSpPr>
        <p:sp>
          <p:nvSpPr>
            <p:cNvPr id="42" name="Rectangle 41">
              <a:hlinkClick r:id="rId3"/>
              <a:extLst>
                <a:ext uri="{FF2B5EF4-FFF2-40B4-BE49-F238E27FC236}">
                  <a16:creationId xmlns:a16="http://schemas.microsoft.com/office/drawing/2014/main" id="{A000B179-89C7-724D-8FA3-FA0977082975}"/>
                </a:ext>
              </a:extLst>
            </p:cNvPr>
            <p:cNvSpPr/>
            <p:nvPr/>
          </p:nvSpPr>
          <p:spPr>
            <a:xfrm>
              <a:off x="907389" y="5628818"/>
              <a:ext cx="4147387"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Download the </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IT Strategy Presentation Template </a:t>
              </a: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to customize your sunshine diagram.</a:t>
              </a:r>
            </a:p>
          </p:txBody>
        </p:sp>
        <p:sp>
          <p:nvSpPr>
            <p:cNvPr id="43" name="Rectangle 42">
              <a:extLst>
                <a:ext uri="{FF2B5EF4-FFF2-40B4-BE49-F238E27FC236}">
                  <a16:creationId xmlns:a16="http://schemas.microsoft.com/office/drawing/2014/main" id="{13D0E41C-A640-D04F-A9CB-65F81949503A}"/>
                </a:ext>
              </a:extLst>
            </p:cNvPr>
            <p:cNvSpPr>
              <a:spLocks noChangeAspect="1"/>
            </p:cNvSpPr>
            <p:nvPr/>
          </p:nvSpPr>
          <p:spPr>
            <a:xfrm>
              <a:off x="469426" y="5628820"/>
              <a:ext cx="437964"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pic>
          <p:nvPicPr>
            <p:cNvPr id="44" name="Picture 43">
              <a:extLst>
                <a:ext uri="{FF2B5EF4-FFF2-40B4-BE49-F238E27FC236}">
                  <a16:creationId xmlns:a16="http://schemas.microsoft.com/office/drawing/2014/main" id="{BAB8D2D5-A0FD-6249-92ED-396170EB90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33996" y="5751405"/>
              <a:ext cx="308823" cy="308824"/>
            </a:xfrm>
            <a:prstGeom prst="rect">
              <a:avLst/>
            </a:prstGeom>
          </p:spPr>
        </p:pic>
      </p:grpSp>
      <p:sp>
        <p:nvSpPr>
          <p:cNvPr id="11" name="Text Placeholder 3">
            <a:extLst>
              <a:ext uri="{FF2B5EF4-FFF2-40B4-BE49-F238E27FC236}">
                <a16:creationId xmlns:a16="http://schemas.microsoft.com/office/drawing/2014/main" id="{A382571B-F3E2-490E-AA9E-84F365CD2ABD}"/>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576B7"/>
                </a:solidFill>
                <a:effectLst/>
                <a:uLnTx/>
                <a:uFillTx/>
                <a:latin typeface="Exo" panose="02000303000000000000" pitchFamily="2" charset="0"/>
                <a:ea typeface="+mn-ea"/>
                <a:cs typeface="+mn-cs"/>
              </a:rPr>
              <a:t>3.4 Construct Strategy Roadmap</a:t>
            </a:r>
          </a:p>
        </p:txBody>
      </p:sp>
      <p:sp>
        <p:nvSpPr>
          <p:cNvPr id="12" name="Text Placeholder 6">
            <a:extLst>
              <a:ext uri="{FF2B5EF4-FFF2-40B4-BE49-F238E27FC236}">
                <a16:creationId xmlns:a16="http://schemas.microsoft.com/office/drawing/2014/main" id="{AD86438A-BD50-485E-843D-1CC9D9599B1F}"/>
              </a:ext>
            </a:extLst>
          </p:cNvPr>
          <p:cNvSpPr txBox="1">
            <a:spLocks/>
          </p:cNvSpPr>
          <p:nvPr/>
        </p:nvSpPr>
        <p:spPr>
          <a:xfrm>
            <a:off x="338749" y="1105731"/>
            <a:ext cx="6827162" cy="48942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Objective: Build a summary visual used to capture strategic initiatives over time, using themes and timelines.</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  </a:t>
            </a:r>
          </a:p>
        </p:txBody>
      </p:sp>
    </p:spTree>
    <p:extLst>
      <p:ext uri="{BB962C8B-B14F-4D97-AF65-F5344CB8AC3E}">
        <p14:creationId xmlns:p14="http://schemas.microsoft.com/office/powerpoint/2010/main" val="1885163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BE50C9-E339-4A3E-9610-53FC468E2B34}"/>
              </a:ext>
            </a:extLst>
          </p:cNvPr>
          <p:cNvSpPr>
            <a:spLocks noGrp="1"/>
          </p:cNvSpPr>
          <p:nvPr>
            <p:ph type="body" sz="quarter" idx="11"/>
          </p:nvPr>
        </p:nvSpPr>
        <p:spPr>
          <a:xfrm>
            <a:off x="354106" y="1561997"/>
            <a:ext cx="3696155" cy="4677438"/>
          </a:xfrm>
        </p:spPr>
        <p:txBody>
          <a:bodyPr/>
          <a:lstStyle/>
          <a:p>
            <a:r>
              <a:rPr lang="en-US" dirty="0"/>
              <a:t>Launch the CIO Business Vision diagnostic.</a:t>
            </a:r>
          </a:p>
          <a:p>
            <a:r>
              <a:rPr lang="en-US" dirty="0"/>
              <a:t>Launch the CEO-CIO Alignment diagnostic.</a:t>
            </a:r>
          </a:p>
          <a:p>
            <a:r>
              <a:rPr lang="en-US" dirty="0"/>
              <a:t>Launch the Management and Governance diagnostic.</a:t>
            </a:r>
          </a:p>
          <a:p>
            <a:endParaRPr lang="en-US" dirty="0"/>
          </a:p>
          <a:p>
            <a:r>
              <a:rPr lang="en-US" dirty="0"/>
              <a:t>Gather all historical diagnostic reports (if they exist).</a:t>
            </a:r>
          </a:p>
          <a:p>
            <a:endParaRPr lang="en-US" dirty="0"/>
          </a:p>
        </p:txBody>
      </p:sp>
      <p:sp>
        <p:nvSpPr>
          <p:cNvPr id="3" name="Title 2">
            <a:extLst>
              <a:ext uri="{FF2B5EF4-FFF2-40B4-BE49-F238E27FC236}">
                <a16:creationId xmlns:a16="http://schemas.microsoft.com/office/drawing/2014/main" id="{67591820-8C5D-4E3C-82C0-15DDA4F3D65C}"/>
              </a:ext>
            </a:extLst>
          </p:cNvPr>
          <p:cNvSpPr>
            <a:spLocks noGrp="1"/>
          </p:cNvSpPr>
          <p:nvPr>
            <p:ph type="title"/>
          </p:nvPr>
        </p:nvSpPr>
        <p:spPr>
          <a:xfrm>
            <a:off x="354106" y="530021"/>
            <a:ext cx="10053918" cy="570117"/>
          </a:xfrm>
        </p:spPr>
        <p:txBody>
          <a:bodyPr/>
          <a:lstStyle/>
          <a:p>
            <a:r>
              <a:rPr lang="en-US" dirty="0"/>
              <a:t>Workshop Requirements </a:t>
            </a:r>
            <a:endParaRPr lang="en-CA" dirty="0"/>
          </a:p>
        </p:txBody>
      </p:sp>
      <p:sp>
        <p:nvSpPr>
          <p:cNvPr id="4" name="Text Placeholder 3">
            <a:extLst>
              <a:ext uri="{FF2B5EF4-FFF2-40B4-BE49-F238E27FC236}">
                <a16:creationId xmlns:a16="http://schemas.microsoft.com/office/drawing/2014/main" id="{3CE54B12-20DE-4030-A83C-8D74FDC26C06}"/>
              </a:ext>
            </a:extLst>
          </p:cNvPr>
          <p:cNvSpPr>
            <a:spLocks noGrp="1"/>
          </p:cNvSpPr>
          <p:nvPr>
            <p:ph type="body" sz="quarter" idx="10"/>
          </p:nvPr>
        </p:nvSpPr>
        <p:spPr/>
        <p:txBody>
          <a:bodyPr/>
          <a:lstStyle/>
          <a:p>
            <a:r>
              <a:rPr lang="en-US" dirty="0"/>
              <a:t>Launch Diagnostics </a:t>
            </a:r>
            <a:endParaRPr lang="en-CA" dirty="0"/>
          </a:p>
        </p:txBody>
      </p:sp>
      <p:sp>
        <p:nvSpPr>
          <p:cNvPr id="5" name="Text Placeholder 4">
            <a:extLst>
              <a:ext uri="{FF2B5EF4-FFF2-40B4-BE49-F238E27FC236}">
                <a16:creationId xmlns:a16="http://schemas.microsoft.com/office/drawing/2014/main" id="{C29C56AC-DD63-44DE-8F4A-75331B2B4DD3}"/>
              </a:ext>
            </a:extLst>
          </p:cNvPr>
          <p:cNvSpPr>
            <a:spLocks noGrp="1"/>
          </p:cNvSpPr>
          <p:nvPr>
            <p:ph type="body" sz="quarter" idx="12"/>
          </p:nvPr>
        </p:nvSpPr>
        <p:spPr>
          <a:xfrm>
            <a:off x="4274132" y="1561997"/>
            <a:ext cx="3696155" cy="4677437"/>
          </a:xfrm>
        </p:spPr>
        <p:txBody>
          <a:bodyPr/>
          <a:lstStyle/>
          <a:p>
            <a:r>
              <a:rPr lang="en-US" dirty="0"/>
              <a:t>Gather business strategy documents and find information on:</a:t>
            </a:r>
          </a:p>
          <a:p>
            <a:pPr marL="285750" indent="-285750">
              <a:buFont typeface="Arial" panose="020B0604020202020204" pitchFamily="34" charset="0"/>
              <a:buChar char="•"/>
            </a:pPr>
            <a:r>
              <a:rPr lang="en-US" dirty="0"/>
              <a:t>Business goals </a:t>
            </a:r>
          </a:p>
          <a:p>
            <a:pPr marL="285750" indent="-285750">
              <a:buFont typeface="Arial" panose="020B0604020202020204" pitchFamily="34" charset="0"/>
              <a:buChar char="•"/>
            </a:pPr>
            <a:r>
              <a:rPr lang="en-US" dirty="0"/>
              <a:t>Business initiatives </a:t>
            </a:r>
          </a:p>
          <a:p>
            <a:pPr marL="285750" indent="-285750">
              <a:buFont typeface="Arial" panose="020B0604020202020204" pitchFamily="34" charset="0"/>
              <a:buChar char="•"/>
            </a:pPr>
            <a:r>
              <a:rPr lang="en-US" dirty="0"/>
              <a:t>Business capabilities to create or enhance </a:t>
            </a:r>
          </a:p>
          <a:p>
            <a:r>
              <a:rPr lang="en-US" dirty="0"/>
              <a:t>(If this doesn’t exist for your organization, contact your Info-Tech Account Manager to get started.) </a:t>
            </a:r>
          </a:p>
          <a:p>
            <a:r>
              <a:rPr lang="en-US" dirty="0"/>
              <a:t>Interview the following stakeholders to uncover business context information: </a:t>
            </a:r>
          </a:p>
          <a:p>
            <a:pPr marL="285750" indent="-285750">
              <a:buFont typeface="Arial" panose="020B0604020202020204" pitchFamily="34" charset="0"/>
              <a:buChar char="•"/>
            </a:pPr>
            <a:r>
              <a:rPr lang="en-US" dirty="0"/>
              <a:t>CEO</a:t>
            </a:r>
          </a:p>
          <a:p>
            <a:pPr marL="285750" indent="-285750">
              <a:buFont typeface="Arial" panose="020B0604020202020204" pitchFamily="34" charset="0"/>
              <a:buChar char="•"/>
            </a:pPr>
            <a:r>
              <a:rPr lang="en-US" dirty="0"/>
              <a:t>CFO</a:t>
            </a:r>
          </a:p>
        </p:txBody>
      </p:sp>
      <p:sp>
        <p:nvSpPr>
          <p:cNvPr id="6" name="Text Placeholder 5">
            <a:extLst>
              <a:ext uri="{FF2B5EF4-FFF2-40B4-BE49-F238E27FC236}">
                <a16:creationId xmlns:a16="http://schemas.microsoft.com/office/drawing/2014/main" id="{02FFB560-09A7-4496-94BE-E00674623D28}"/>
              </a:ext>
            </a:extLst>
          </p:cNvPr>
          <p:cNvSpPr>
            <a:spLocks noGrp="1"/>
          </p:cNvSpPr>
          <p:nvPr>
            <p:ph type="body" sz="quarter" idx="13"/>
          </p:nvPr>
        </p:nvSpPr>
        <p:spPr/>
        <p:txBody>
          <a:bodyPr/>
          <a:lstStyle/>
          <a:p>
            <a:r>
              <a:rPr lang="en-US" dirty="0"/>
              <a:t>Business Inputs</a:t>
            </a:r>
            <a:endParaRPr lang="en-CA" dirty="0"/>
          </a:p>
        </p:txBody>
      </p:sp>
      <p:sp>
        <p:nvSpPr>
          <p:cNvPr id="7" name="Text Placeholder 6">
            <a:extLst>
              <a:ext uri="{FF2B5EF4-FFF2-40B4-BE49-F238E27FC236}">
                <a16:creationId xmlns:a16="http://schemas.microsoft.com/office/drawing/2014/main" id="{0238E257-1173-4D0A-9F51-DF454C7F0774}"/>
              </a:ext>
            </a:extLst>
          </p:cNvPr>
          <p:cNvSpPr>
            <a:spLocks noGrp="1"/>
          </p:cNvSpPr>
          <p:nvPr>
            <p:ph type="body" sz="quarter" idx="14"/>
          </p:nvPr>
        </p:nvSpPr>
        <p:spPr>
          <a:xfrm>
            <a:off x="8194158" y="1561998"/>
            <a:ext cx="3696155" cy="4677436"/>
          </a:xfrm>
        </p:spPr>
        <p:txBody>
          <a:bodyPr/>
          <a:lstStyle/>
          <a:p>
            <a:r>
              <a:rPr lang="en-US" dirty="0"/>
              <a:t>Gather information on last fiscal year’s strategy. Particularly information on: </a:t>
            </a:r>
          </a:p>
          <a:p>
            <a:pPr marL="285750" indent="-285750">
              <a:buFont typeface="Arial" panose="020B0604020202020204" pitchFamily="34" charset="0"/>
              <a:buChar char="•"/>
            </a:pPr>
            <a:r>
              <a:rPr lang="en-CA" dirty="0"/>
              <a:t>IT goals </a:t>
            </a:r>
          </a:p>
          <a:p>
            <a:pPr marL="285750" indent="-285750">
              <a:buFont typeface="Arial" panose="020B0604020202020204" pitchFamily="34" charset="0"/>
              <a:buChar char="•"/>
            </a:pPr>
            <a:r>
              <a:rPr lang="en-CA" dirty="0"/>
              <a:t>Specific IT initiatives/projects completed</a:t>
            </a:r>
          </a:p>
          <a:p>
            <a:pPr marL="285750" indent="-285750">
              <a:buFont typeface="Arial" panose="020B0604020202020204" pitchFamily="34" charset="0"/>
              <a:buChar char="•"/>
            </a:pPr>
            <a:r>
              <a:rPr lang="en-CA" dirty="0"/>
              <a:t>Project start and end dates </a:t>
            </a:r>
          </a:p>
          <a:p>
            <a:pPr marL="285750" indent="-285750">
              <a:buFont typeface="Arial" panose="020B0604020202020204" pitchFamily="34" charset="0"/>
              <a:buChar char="•"/>
            </a:pPr>
            <a:r>
              <a:rPr lang="en-CA" dirty="0"/>
              <a:t>Metrics and targets and progress made towards them </a:t>
            </a:r>
          </a:p>
          <a:p>
            <a:pPr marL="285750" indent="-285750">
              <a:buFont typeface="Arial" panose="020B0604020202020204" pitchFamily="34" charset="0"/>
              <a:buChar char="•"/>
            </a:pPr>
            <a:r>
              <a:rPr lang="en-CA" dirty="0"/>
              <a:t>Last fiscal year’s budget information </a:t>
            </a:r>
          </a:p>
          <a:p>
            <a:pPr marL="285750" indent="-285750">
              <a:buFont typeface="Arial" panose="020B0604020202020204" pitchFamily="34" charset="0"/>
              <a:buChar char="•"/>
            </a:pPr>
            <a:r>
              <a:rPr lang="en-CA" dirty="0"/>
              <a:t>Organizational structure </a:t>
            </a:r>
          </a:p>
          <a:p>
            <a:endParaRPr lang="en-CA" dirty="0"/>
          </a:p>
        </p:txBody>
      </p:sp>
      <p:sp>
        <p:nvSpPr>
          <p:cNvPr id="8" name="Text Placeholder 7">
            <a:extLst>
              <a:ext uri="{FF2B5EF4-FFF2-40B4-BE49-F238E27FC236}">
                <a16:creationId xmlns:a16="http://schemas.microsoft.com/office/drawing/2014/main" id="{E328EB40-D2F9-4EFB-9FED-9FDB89F7547B}"/>
              </a:ext>
            </a:extLst>
          </p:cNvPr>
          <p:cNvSpPr>
            <a:spLocks noGrp="1"/>
          </p:cNvSpPr>
          <p:nvPr>
            <p:ph type="body" sz="quarter" idx="15"/>
          </p:nvPr>
        </p:nvSpPr>
        <p:spPr/>
        <p:txBody>
          <a:bodyPr/>
          <a:lstStyle/>
          <a:p>
            <a:r>
              <a:rPr lang="en-US" dirty="0"/>
              <a:t>IT Inputs</a:t>
            </a:r>
            <a:endParaRPr lang="en-CA" dirty="0"/>
          </a:p>
        </p:txBody>
      </p:sp>
      <p:grpSp>
        <p:nvGrpSpPr>
          <p:cNvPr id="12" name="Group 11">
            <a:extLst>
              <a:ext uri="{FF2B5EF4-FFF2-40B4-BE49-F238E27FC236}">
                <a16:creationId xmlns:a16="http://schemas.microsoft.com/office/drawing/2014/main" id="{A9BB82A9-CF11-4122-9F75-34C3E9C0B957}"/>
              </a:ext>
            </a:extLst>
          </p:cNvPr>
          <p:cNvGrpSpPr/>
          <p:nvPr/>
        </p:nvGrpSpPr>
        <p:grpSpPr>
          <a:xfrm>
            <a:off x="354107" y="5768851"/>
            <a:ext cx="3696154" cy="468000"/>
            <a:chOff x="2179926" y="2709431"/>
            <a:chExt cx="3696154" cy="468000"/>
          </a:xfrm>
        </p:grpSpPr>
        <p:sp>
          <p:nvSpPr>
            <p:cNvPr id="14" name="Rectangle 13">
              <a:hlinkClick r:id="rId3"/>
              <a:extLst>
                <a:ext uri="{FF2B5EF4-FFF2-40B4-BE49-F238E27FC236}">
                  <a16:creationId xmlns:a16="http://schemas.microsoft.com/office/drawing/2014/main" id="{FE297CAF-E246-4762-AB49-34BD4CEF4084}"/>
                </a:ext>
              </a:extLst>
            </p:cNvPr>
            <p:cNvSpPr/>
            <p:nvPr/>
          </p:nvSpPr>
          <p:spPr>
            <a:xfrm>
              <a:off x="2649125" y="2709431"/>
              <a:ext cx="3226955" cy="46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Exo" panose="02000503000000000000" pitchFamily="2" charset="77"/>
                </a:rPr>
                <a:t>Contact your Account Manager to get started.  </a:t>
              </a:r>
            </a:p>
          </p:txBody>
        </p:sp>
        <p:sp>
          <p:nvSpPr>
            <p:cNvPr id="15" name="Rectangle 14">
              <a:extLst>
                <a:ext uri="{FF2B5EF4-FFF2-40B4-BE49-F238E27FC236}">
                  <a16:creationId xmlns:a16="http://schemas.microsoft.com/office/drawing/2014/main" id="{D90A7842-632C-4FFE-9D3B-295E75CB049D}"/>
                </a:ext>
              </a:extLst>
            </p:cNvPr>
            <p:cNvSpPr>
              <a:spLocks noChangeAspect="1"/>
            </p:cNvSpPr>
            <p:nvPr/>
          </p:nvSpPr>
          <p:spPr>
            <a:xfrm>
              <a:off x="2179926" y="2709431"/>
              <a:ext cx="468000" cy="468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Exo" panose="02000503000000000000" pitchFamily="2" charset="77"/>
              </a:endParaRPr>
            </a:p>
          </p:txBody>
        </p:sp>
      </p:grpSp>
      <p:grpSp>
        <p:nvGrpSpPr>
          <p:cNvPr id="16" name="Group 15">
            <a:extLst>
              <a:ext uri="{FF2B5EF4-FFF2-40B4-BE49-F238E27FC236}">
                <a16:creationId xmlns:a16="http://schemas.microsoft.com/office/drawing/2014/main" id="{22515E42-DBC3-464C-B6FD-8AB9AD08711A}"/>
              </a:ext>
            </a:extLst>
          </p:cNvPr>
          <p:cNvGrpSpPr/>
          <p:nvPr/>
        </p:nvGrpSpPr>
        <p:grpSpPr>
          <a:xfrm>
            <a:off x="4274132" y="5768851"/>
            <a:ext cx="3696154" cy="468000"/>
            <a:chOff x="2179926" y="2709431"/>
            <a:chExt cx="3696154" cy="468000"/>
          </a:xfrm>
        </p:grpSpPr>
        <p:grpSp>
          <p:nvGrpSpPr>
            <p:cNvPr id="17" name="Group 16">
              <a:extLst>
                <a:ext uri="{FF2B5EF4-FFF2-40B4-BE49-F238E27FC236}">
                  <a16:creationId xmlns:a16="http://schemas.microsoft.com/office/drawing/2014/main" id="{01D253E5-B851-48B4-BA27-D0E2180439F8}"/>
                </a:ext>
              </a:extLst>
            </p:cNvPr>
            <p:cNvGrpSpPr/>
            <p:nvPr/>
          </p:nvGrpSpPr>
          <p:grpSpPr>
            <a:xfrm>
              <a:off x="2179926" y="2709431"/>
              <a:ext cx="3696154" cy="468000"/>
              <a:chOff x="2179926" y="2709431"/>
              <a:chExt cx="3696154" cy="468000"/>
            </a:xfrm>
          </p:grpSpPr>
          <p:sp>
            <p:nvSpPr>
              <p:cNvPr id="19" name="Rectangle 18">
                <a:hlinkClick r:id="rId4"/>
                <a:extLst>
                  <a:ext uri="{FF2B5EF4-FFF2-40B4-BE49-F238E27FC236}">
                    <a16:creationId xmlns:a16="http://schemas.microsoft.com/office/drawing/2014/main" id="{5071A555-39D0-472A-BCD5-550FB0C91D87}"/>
                  </a:ext>
                </a:extLst>
              </p:cNvPr>
              <p:cNvSpPr/>
              <p:nvPr/>
            </p:nvSpPr>
            <p:spPr>
              <a:xfrm>
                <a:off x="2649125" y="2709431"/>
                <a:ext cx="3226955" cy="46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Exo" panose="02000503000000000000" pitchFamily="2" charset="77"/>
                  </a:rPr>
                  <a:t>Download the </a:t>
                </a:r>
                <a:r>
                  <a:rPr lang="en-US" sz="1200" i="1" dirty="0">
                    <a:solidFill>
                      <a:schemeClr val="bg1"/>
                    </a:solidFill>
                    <a:latin typeface="Exo" panose="02000503000000000000" pitchFamily="2" charset="77"/>
                  </a:rPr>
                  <a:t>Business Context Discovery Tool</a:t>
                </a:r>
              </a:p>
            </p:txBody>
          </p:sp>
          <p:sp>
            <p:nvSpPr>
              <p:cNvPr id="20" name="Rectangle 19">
                <a:extLst>
                  <a:ext uri="{FF2B5EF4-FFF2-40B4-BE49-F238E27FC236}">
                    <a16:creationId xmlns:a16="http://schemas.microsoft.com/office/drawing/2014/main" id="{5FEC5804-D29B-4769-A49A-94F52EC3ECCD}"/>
                  </a:ext>
                </a:extLst>
              </p:cNvPr>
              <p:cNvSpPr>
                <a:spLocks noChangeAspect="1"/>
              </p:cNvSpPr>
              <p:nvPr/>
            </p:nvSpPr>
            <p:spPr>
              <a:xfrm>
                <a:off x="2179926" y="2709431"/>
                <a:ext cx="468000" cy="468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Exo" panose="02000503000000000000" pitchFamily="2" charset="77"/>
                </a:endParaRPr>
              </a:p>
            </p:txBody>
          </p:sp>
        </p:grpSp>
        <p:pic>
          <p:nvPicPr>
            <p:cNvPr id="18" name="Picture 17">
              <a:extLst>
                <a:ext uri="{FF2B5EF4-FFF2-40B4-BE49-F238E27FC236}">
                  <a16:creationId xmlns:a16="http://schemas.microsoft.com/office/drawing/2014/main" id="{57A15674-41AD-4D2C-92E9-F892EEC2F3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2283485" y="2813700"/>
              <a:ext cx="260883" cy="260884"/>
            </a:xfrm>
            <a:prstGeom prst="rect">
              <a:avLst/>
            </a:prstGeom>
          </p:spPr>
        </p:pic>
      </p:grpSp>
      <p:pic>
        <p:nvPicPr>
          <p:cNvPr id="21" name="Picture 20">
            <a:extLst>
              <a:ext uri="{FF2B5EF4-FFF2-40B4-BE49-F238E27FC236}">
                <a16:creationId xmlns:a16="http://schemas.microsoft.com/office/drawing/2014/main" id="{B40497FB-A797-4550-AB03-B626CE836A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107" y="5768851"/>
            <a:ext cx="468000" cy="468000"/>
          </a:xfrm>
          <a:prstGeom prst="rect">
            <a:avLst/>
          </a:prstGeom>
        </p:spPr>
      </p:pic>
    </p:spTree>
    <p:extLst>
      <p:ext uri="{BB962C8B-B14F-4D97-AF65-F5344CB8AC3E}">
        <p14:creationId xmlns:p14="http://schemas.microsoft.com/office/powerpoint/2010/main" val="2670653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827F74-546A-4DDF-8309-48C895DFE47F}"/>
              </a:ext>
            </a:extLst>
          </p:cNvPr>
          <p:cNvSpPr>
            <a:spLocks noGrp="1"/>
          </p:cNvSpPr>
          <p:nvPr>
            <p:ph type="title"/>
          </p:nvPr>
        </p:nvSpPr>
        <p:spPr>
          <a:xfrm>
            <a:off x="381793" y="545358"/>
            <a:ext cx="6924615" cy="1130188"/>
          </a:xfrm>
        </p:spPr>
        <p:txBody>
          <a:bodyPr/>
          <a:lstStyle/>
          <a:p>
            <a:r>
              <a:rPr lang="en-US" dirty="0"/>
              <a:t>Case Study</a:t>
            </a:r>
            <a:endParaRPr lang="en-CA" dirty="0"/>
          </a:p>
        </p:txBody>
      </p:sp>
      <p:sp>
        <p:nvSpPr>
          <p:cNvPr id="4" name="Text Placeholder 3">
            <a:extLst>
              <a:ext uri="{FF2B5EF4-FFF2-40B4-BE49-F238E27FC236}">
                <a16:creationId xmlns:a16="http://schemas.microsoft.com/office/drawing/2014/main" id="{A8FB7103-9836-43AD-8A00-2D7AF5D67EE9}"/>
              </a:ext>
            </a:extLst>
          </p:cNvPr>
          <p:cNvSpPr>
            <a:spLocks noGrp="1"/>
          </p:cNvSpPr>
          <p:nvPr>
            <p:ph type="body" sz="quarter" idx="15"/>
          </p:nvPr>
        </p:nvSpPr>
        <p:spPr/>
        <p:txBody>
          <a:bodyPr/>
          <a:lstStyle/>
          <a:p>
            <a:r>
              <a:rPr lang="en-US" dirty="0"/>
              <a:t>Professional Services</a:t>
            </a:r>
            <a:endParaRPr lang="en-CA" dirty="0"/>
          </a:p>
        </p:txBody>
      </p:sp>
      <p:sp>
        <p:nvSpPr>
          <p:cNvPr id="5" name="Text Placeholder 4">
            <a:extLst>
              <a:ext uri="{FF2B5EF4-FFF2-40B4-BE49-F238E27FC236}">
                <a16:creationId xmlns:a16="http://schemas.microsoft.com/office/drawing/2014/main" id="{5C4F0B46-7CDB-4E3E-AEB4-D20B5E1EC7F8}"/>
              </a:ext>
            </a:extLst>
          </p:cNvPr>
          <p:cNvSpPr>
            <a:spLocks noGrp="1"/>
          </p:cNvSpPr>
          <p:nvPr>
            <p:ph type="body" sz="quarter" idx="16"/>
          </p:nvPr>
        </p:nvSpPr>
        <p:spPr/>
        <p:txBody>
          <a:bodyPr/>
          <a:lstStyle/>
          <a:p>
            <a:r>
              <a:rPr lang="en-US" dirty="0"/>
              <a:t>INDUSTRY</a:t>
            </a:r>
            <a:endParaRPr lang="en-CA" dirty="0"/>
          </a:p>
        </p:txBody>
      </p:sp>
      <p:sp>
        <p:nvSpPr>
          <p:cNvPr id="6" name="Text Placeholder 5">
            <a:extLst>
              <a:ext uri="{FF2B5EF4-FFF2-40B4-BE49-F238E27FC236}">
                <a16:creationId xmlns:a16="http://schemas.microsoft.com/office/drawing/2014/main" id="{FFFE08FD-2405-4DFC-AF87-878CFEB6821F}"/>
              </a:ext>
            </a:extLst>
          </p:cNvPr>
          <p:cNvSpPr>
            <a:spLocks noGrp="1"/>
          </p:cNvSpPr>
          <p:nvPr>
            <p:ph type="body" sz="quarter" idx="17"/>
          </p:nvPr>
        </p:nvSpPr>
        <p:spPr/>
        <p:txBody>
          <a:bodyPr/>
          <a:lstStyle/>
          <a:p>
            <a:r>
              <a:rPr lang="en-US" dirty="0"/>
              <a:t>Acme Corp. </a:t>
            </a:r>
            <a:endParaRPr lang="en-CA" dirty="0"/>
          </a:p>
        </p:txBody>
      </p:sp>
      <p:sp>
        <p:nvSpPr>
          <p:cNvPr id="7" name="Text Placeholder 6">
            <a:extLst>
              <a:ext uri="{FF2B5EF4-FFF2-40B4-BE49-F238E27FC236}">
                <a16:creationId xmlns:a16="http://schemas.microsoft.com/office/drawing/2014/main" id="{E1782323-BA95-445C-87D1-AE7AC3D57E5B}"/>
              </a:ext>
            </a:extLst>
          </p:cNvPr>
          <p:cNvSpPr>
            <a:spLocks noGrp="1"/>
          </p:cNvSpPr>
          <p:nvPr>
            <p:ph type="body" sz="quarter" idx="18"/>
          </p:nvPr>
        </p:nvSpPr>
        <p:spPr/>
        <p:txBody>
          <a:bodyPr/>
          <a:lstStyle/>
          <a:p>
            <a:r>
              <a:rPr lang="en-US" dirty="0"/>
              <a:t>COMPANY</a:t>
            </a:r>
            <a:endParaRPr lang="en-CA" dirty="0"/>
          </a:p>
        </p:txBody>
      </p:sp>
      <p:sp>
        <p:nvSpPr>
          <p:cNvPr id="8" name="Text Placeholder 7">
            <a:extLst>
              <a:ext uri="{FF2B5EF4-FFF2-40B4-BE49-F238E27FC236}">
                <a16:creationId xmlns:a16="http://schemas.microsoft.com/office/drawing/2014/main" id="{752FED69-2749-4CF8-897A-B7EC1E5CA7AE}"/>
              </a:ext>
            </a:extLst>
          </p:cNvPr>
          <p:cNvSpPr>
            <a:spLocks noGrp="1"/>
          </p:cNvSpPr>
          <p:nvPr>
            <p:ph type="body" sz="quarter" idx="31"/>
          </p:nvPr>
        </p:nvSpPr>
        <p:spPr>
          <a:xfrm>
            <a:off x="381794" y="1337122"/>
            <a:ext cx="6827898" cy="466166"/>
          </a:xfrm>
        </p:spPr>
        <p:txBody>
          <a:bodyPr/>
          <a:lstStyle/>
          <a:p>
            <a:r>
              <a:rPr lang="en-US" dirty="0"/>
              <a:t>Acme Corp’s Roadmap and Sunshine Diagram:</a:t>
            </a:r>
            <a:endParaRPr lang="en-CA" dirty="0"/>
          </a:p>
        </p:txBody>
      </p:sp>
      <p:sp>
        <p:nvSpPr>
          <p:cNvPr id="11" name="Text Placeholder 3">
            <a:extLst>
              <a:ext uri="{FF2B5EF4-FFF2-40B4-BE49-F238E27FC236}">
                <a16:creationId xmlns:a16="http://schemas.microsoft.com/office/drawing/2014/main" id="{4678CB7B-56A6-4BD7-A218-6B24409959A5}"/>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576B7"/>
                </a:solidFill>
                <a:effectLst/>
                <a:uLnTx/>
                <a:uFillTx/>
                <a:latin typeface="Exo" panose="02000303000000000000" pitchFamily="2" charset="0"/>
                <a:ea typeface="+mn-ea"/>
                <a:cs typeface="+mn-cs"/>
              </a:rPr>
              <a:t>3.4 Identify Key Initiatives</a:t>
            </a:r>
          </a:p>
        </p:txBody>
      </p:sp>
      <p:pic>
        <p:nvPicPr>
          <p:cNvPr id="10" name="Picture 9">
            <a:extLst>
              <a:ext uri="{FF2B5EF4-FFF2-40B4-BE49-F238E27FC236}">
                <a16:creationId xmlns:a16="http://schemas.microsoft.com/office/drawing/2014/main" id="{BB0D8B56-2607-4C90-9250-BCD30011B465}"/>
              </a:ext>
            </a:extLst>
          </p:cNvPr>
          <p:cNvPicPr>
            <a:picLocks noChangeAspect="1"/>
          </p:cNvPicPr>
          <p:nvPr/>
        </p:nvPicPr>
        <p:blipFill rotWithShape="1">
          <a:blip r:embed="rId2"/>
          <a:srcRect r="15163"/>
          <a:stretch/>
        </p:blipFill>
        <p:spPr>
          <a:xfrm>
            <a:off x="579488" y="2783114"/>
            <a:ext cx="5410508" cy="2660098"/>
          </a:xfrm>
          <a:prstGeom prst="rect">
            <a:avLst/>
          </a:prstGeom>
          <a:solidFill>
            <a:schemeClr val="bg2"/>
          </a:solidFill>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8F28800D-6A0A-43ED-80D2-EA7F61D82D6D}"/>
              </a:ext>
            </a:extLst>
          </p:cNvPr>
          <p:cNvPicPr>
            <a:picLocks noChangeAspect="1"/>
          </p:cNvPicPr>
          <p:nvPr/>
        </p:nvPicPr>
        <p:blipFill rotWithShape="1">
          <a:blip r:embed="rId3"/>
          <a:srcRect l="3526" t="17012" r="2016" b="4083"/>
          <a:stretch/>
        </p:blipFill>
        <p:spPr>
          <a:xfrm>
            <a:off x="6088098" y="2783114"/>
            <a:ext cx="5691526" cy="266009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60884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22C03-7810-4EA6-9EAA-047E2A2AFA40}"/>
              </a:ext>
            </a:extLst>
          </p:cNvPr>
          <p:cNvSpPr>
            <a:spLocks noGrp="1"/>
          </p:cNvSpPr>
          <p:nvPr>
            <p:ph type="title"/>
          </p:nvPr>
        </p:nvSpPr>
        <p:spPr>
          <a:xfrm>
            <a:off x="354106" y="530021"/>
            <a:ext cx="11283712" cy="1130188"/>
          </a:xfrm>
        </p:spPr>
        <p:txBody>
          <a:bodyPr/>
          <a:lstStyle/>
          <a:p>
            <a:r>
              <a:rPr lang="en-US" dirty="0"/>
              <a:t>Finalize your key initiative plan</a:t>
            </a:r>
            <a:endParaRPr lang="en-CA" dirty="0"/>
          </a:p>
        </p:txBody>
      </p:sp>
      <p:sp>
        <p:nvSpPr>
          <p:cNvPr id="3" name="Text Placeholder 2">
            <a:extLst>
              <a:ext uri="{FF2B5EF4-FFF2-40B4-BE49-F238E27FC236}">
                <a16:creationId xmlns:a16="http://schemas.microsoft.com/office/drawing/2014/main" id="{9969FC76-8BD4-40ED-A9C5-1DF3F8E9FD8C}"/>
              </a:ext>
            </a:extLst>
          </p:cNvPr>
          <p:cNvSpPr>
            <a:spLocks noGrp="1"/>
          </p:cNvSpPr>
          <p:nvPr>
            <p:ph type="body" sz="quarter" idx="10"/>
          </p:nvPr>
        </p:nvSpPr>
        <p:spPr>
          <a:xfrm>
            <a:off x="480725" y="1777791"/>
            <a:ext cx="4234898" cy="3440754"/>
          </a:xfrm>
        </p:spPr>
        <p:txBody>
          <a:bodyPr/>
          <a:lstStyle/>
          <a:p>
            <a:r>
              <a:rPr lang="en-US" sz="1400" dirty="0">
                <a:solidFill>
                  <a:schemeClr val="tx1"/>
                </a:solidFill>
                <a:latin typeface="Roboto Condensed Light" panose="02000000000000000000" pitchFamily="2" charset="0"/>
                <a:ea typeface="Roboto Condensed Light" panose="02000000000000000000" pitchFamily="2" charset="0"/>
              </a:rPr>
              <a:t>Your key initiative plan section of the </a:t>
            </a:r>
            <a:r>
              <a:rPr lang="en-US" sz="1400" i="1" dirty="0">
                <a:solidFill>
                  <a:schemeClr val="tx1"/>
                </a:solidFill>
                <a:latin typeface="Roboto Condensed Light" panose="02000000000000000000" pitchFamily="2" charset="0"/>
                <a:ea typeface="Roboto Condensed Light" panose="02000000000000000000" pitchFamily="2" charset="0"/>
              </a:rPr>
              <a:t>IT Strategy Presentation Template </a:t>
            </a:r>
            <a:r>
              <a:rPr lang="en-US" sz="1400" dirty="0">
                <a:solidFill>
                  <a:schemeClr val="tx1"/>
                </a:solidFill>
                <a:latin typeface="Roboto Condensed Light" panose="02000000000000000000" pitchFamily="2" charset="0"/>
                <a:ea typeface="Roboto Condensed Light" panose="02000000000000000000" pitchFamily="2" charset="0"/>
              </a:rPr>
              <a:t>helps develop and communicate an impactful plan of action for IT’s strategic goals. </a:t>
            </a:r>
          </a:p>
          <a:p>
            <a:r>
              <a:rPr lang="en-US" sz="1400" dirty="0">
                <a:solidFill>
                  <a:schemeClr val="tx1"/>
                </a:solidFill>
                <a:latin typeface="Roboto Condensed Light" panose="02000000000000000000" pitchFamily="2" charset="0"/>
                <a:ea typeface="Roboto Condensed Light" panose="02000000000000000000" pitchFamily="2" charset="0"/>
              </a:rPr>
              <a:t>Why is this important? It helps you:</a:t>
            </a:r>
          </a:p>
          <a:p>
            <a:pPr marL="171450" indent="-1714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Show alignment to the business using an end-to-end goals cascade approach. </a:t>
            </a:r>
          </a:p>
          <a:p>
            <a:pPr marL="171450" indent="-1714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Improve IT’s own maturity by accommodating strategic projects that will result in higher process and operational success.</a:t>
            </a:r>
          </a:p>
          <a:p>
            <a:pPr marL="171450" indent="-1714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Institutionalize the ongoing exploration and evaluation of new technologies by IT to place them in the proper enterprise context.</a:t>
            </a:r>
          </a:p>
          <a:p>
            <a:pPr marL="171450" indent="-1714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Socialize the roadmap early and often; take an iterative and interactive rather than a monolithic and dictatorial approach. </a:t>
            </a:r>
          </a:p>
        </p:txBody>
      </p:sp>
      <p:grpSp>
        <p:nvGrpSpPr>
          <p:cNvPr id="24" name="Group 23">
            <a:extLst>
              <a:ext uri="{FF2B5EF4-FFF2-40B4-BE49-F238E27FC236}">
                <a16:creationId xmlns:a16="http://schemas.microsoft.com/office/drawing/2014/main" id="{F09C1403-DC90-4397-9F32-CB14FD0FBB16}"/>
              </a:ext>
            </a:extLst>
          </p:cNvPr>
          <p:cNvGrpSpPr/>
          <p:nvPr/>
        </p:nvGrpSpPr>
        <p:grpSpPr>
          <a:xfrm>
            <a:off x="4849129" y="1567208"/>
            <a:ext cx="7073481" cy="3804969"/>
            <a:chOff x="1719537" y="1773795"/>
            <a:chExt cx="8754515" cy="4703206"/>
          </a:xfrm>
        </p:grpSpPr>
        <p:grpSp>
          <p:nvGrpSpPr>
            <p:cNvPr id="4" name="Group 3">
              <a:extLst>
                <a:ext uri="{FF2B5EF4-FFF2-40B4-BE49-F238E27FC236}">
                  <a16:creationId xmlns:a16="http://schemas.microsoft.com/office/drawing/2014/main" id="{B9AF41EF-4734-4DCB-8869-B872D07545B9}"/>
                </a:ext>
              </a:extLst>
            </p:cNvPr>
            <p:cNvGrpSpPr/>
            <p:nvPr/>
          </p:nvGrpSpPr>
          <p:grpSpPr>
            <a:xfrm>
              <a:off x="1719537" y="3977588"/>
              <a:ext cx="2976162" cy="2499413"/>
              <a:chOff x="1520824" y="3282018"/>
              <a:chExt cx="5568694" cy="4676649"/>
            </a:xfrm>
          </p:grpSpPr>
          <p:sp>
            <p:nvSpPr>
              <p:cNvPr id="5" name="Freeform 1">
                <a:extLst>
                  <a:ext uri="{FF2B5EF4-FFF2-40B4-BE49-F238E27FC236}">
                    <a16:creationId xmlns:a16="http://schemas.microsoft.com/office/drawing/2014/main" id="{079093BE-3A10-42B1-987C-87E0EC537F3C}"/>
                  </a:ext>
                </a:extLst>
              </p:cNvPr>
              <p:cNvSpPr>
                <a:spLocks noChangeArrowheads="1"/>
              </p:cNvSpPr>
              <p:nvPr/>
            </p:nvSpPr>
            <p:spPr bwMode="auto">
              <a:xfrm>
                <a:off x="1520824" y="3282018"/>
                <a:ext cx="5568694" cy="4676649"/>
              </a:xfrm>
              <a:custGeom>
                <a:avLst/>
                <a:gdLst>
                  <a:gd name="T0" fmla="*/ 5541 w 8396"/>
                  <a:gd name="T1" fmla="*/ 0 h 7053"/>
                  <a:gd name="T2" fmla="*/ 2855 w 8396"/>
                  <a:gd name="T3" fmla="*/ 0 h 7053"/>
                  <a:gd name="T4" fmla="*/ 2855 w 8396"/>
                  <a:gd name="T5" fmla="*/ 0 h 7053"/>
                  <a:gd name="T6" fmla="*/ 0 w 8396"/>
                  <a:gd name="T7" fmla="*/ 2854 h 7053"/>
                  <a:gd name="T8" fmla="*/ 0 w 8396"/>
                  <a:gd name="T9" fmla="*/ 2854 h 7053"/>
                  <a:gd name="T10" fmla="*/ 2855 w 8396"/>
                  <a:gd name="T11" fmla="*/ 5708 h 7053"/>
                  <a:gd name="T12" fmla="*/ 5541 w 8396"/>
                  <a:gd name="T13" fmla="*/ 5708 h 7053"/>
                  <a:gd name="T14" fmla="*/ 5541 w 8396"/>
                  <a:gd name="T15" fmla="*/ 5708 h 7053"/>
                  <a:gd name="T16" fmla="*/ 8216 w 8396"/>
                  <a:gd name="T17" fmla="*/ 6964 h 7053"/>
                  <a:gd name="T18" fmla="*/ 8216 w 8396"/>
                  <a:gd name="T19" fmla="*/ 6964 h 7053"/>
                  <a:gd name="T20" fmla="*/ 8395 w 8396"/>
                  <a:gd name="T21" fmla="*/ 6920 h 7053"/>
                  <a:gd name="T22" fmla="*/ 8395 w 8396"/>
                  <a:gd name="T23" fmla="*/ 2854 h 7053"/>
                  <a:gd name="T24" fmla="*/ 8395 w 8396"/>
                  <a:gd name="T25" fmla="*/ 2854 h 7053"/>
                  <a:gd name="T26" fmla="*/ 5541 w 8396"/>
                  <a:gd name="T27" fmla="*/ 0 h 7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96" h="7053">
                    <a:moveTo>
                      <a:pt x="5541" y="0"/>
                    </a:moveTo>
                    <a:lnTo>
                      <a:pt x="2855" y="0"/>
                    </a:lnTo>
                    <a:lnTo>
                      <a:pt x="2855" y="0"/>
                    </a:lnTo>
                    <a:cubicBezTo>
                      <a:pt x="1278" y="0"/>
                      <a:pt x="0" y="1278"/>
                      <a:pt x="0" y="2854"/>
                    </a:cubicBezTo>
                    <a:lnTo>
                      <a:pt x="0" y="2854"/>
                    </a:lnTo>
                    <a:cubicBezTo>
                      <a:pt x="0" y="4430"/>
                      <a:pt x="1278" y="5708"/>
                      <a:pt x="2855" y="5708"/>
                    </a:cubicBezTo>
                    <a:lnTo>
                      <a:pt x="5541" y="5708"/>
                    </a:lnTo>
                    <a:lnTo>
                      <a:pt x="5541" y="5708"/>
                    </a:lnTo>
                    <a:cubicBezTo>
                      <a:pt x="7253" y="5708"/>
                      <a:pt x="7942" y="6436"/>
                      <a:pt x="8216" y="6964"/>
                    </a:cubicBezTo>
                    <a:lnTo>
                      <a:pt x="8216" y="6964"/>
                    </a:lnTo>
                    <a:cubicBezTo>
                      <a:pt x="8262" y="7052"/>
                      <a:pt x="8395" y="7019"/>
                      <a:pt x="8395" y="6920"/>
                    </a:cubicBezTo>
                    <a:lnTo>
                      <a:pt x="8395" y="2854"/>
                    </a:lnTo>
                    <a:lnTo>
                      <a:pt x="8395" y="2854"/>
                    </a:lnTo>
                    <a:cubicBezTo>
                      <a:pt x="8395" y="1278"/>
                      <a:pt x="7117" y="0"/>
                      <a:pt x="5541" y="0"/>
                    </a:cubicBezTo>
                  </a:path>
                </a:pathLst>
              </a:custGeom>
              <a:solidFill>
                <a:srgbClr val="2576B7"/>
              </a:solidFill>
              <a:ln>
                <a:noFill/>
              </a:ln>
              <a:effectLst/>
            </p:spPr>
            <p:txBody>
              <a:bodyPr wrap="none"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useBgFill="1">
            <p:nvSpPr>
              <p:cNvPr id="6" name="Freeform 2">
                <a:extLst>
                  <a:ext uri="{FF2B5EF4-FFF2-40B4-BE49-F238E27FC236}">
                    <a16:creationId xmlns:a16="http://schemas.microsoft.com/office/drawing/2014/main" id="{6DEBB989-4B94-464F-82F6-F1CB8FC14D0B}"/>
                  </a:ext>
                </a:extLst>
              </p:cNvPr>
              <p:cNvSpPr>
                <a:spLocks noChangeArrowheads="1"/>
              </p:cNvSpPr>
              <p:nvPr/>
            </p:nvSpPr>
            <p:spPr bwMode="auto">
              <a:xfrm>
                <a:off x="2058975" y="3872814"/>
                <a:ext cx="1845506" cy="2605937"/>
              </a:xfrm>
              <a:custGeom>
                <a:avLst/>
                <a:gdLst>
                  <a:gd name="T0" fmla="*/ 2783 w 2784"/>
                  <a:gd name="T1" fmla="*/ 3929 h 3930"/>
                  <a:gd name="T2" fmla="*/ 1965 w 2784"/>
                  <a:gd name="T3" fmla="*/ 3929 h 3930"/>
                  <a:gd name="T4" fmla="*/ 1965 w 2784"/>
                  <a:gd name="T5" fmla="*/ 3929 h 3930"/>
                  <a:gd name="T6" fmla="*/ 0 w 2784"/>
                  <a:gd name="T7" fmla="*/ 1965 h 3930"/>
                  <a:gd name="T8" fmla="*/ 0 w 2784"/>
                  <a:gd name="T9" fmla="*/ 1965 h 3930"/>
                  <a:gd name="T10" fmla="*/ 1965 w 2784"/>
                  <a:gd name="T11" fmla="*/ 0 h 3930"/>
                  <a:gd name="T12" fmla="*/ 2783 w 2784"/>
                  <a:gd name="T13" fmla="*/ 0 h 3930"/>
                  <a:gd name="T14" fmla="*/ 2783 w 2784"/>
                  <a:gd name="T15" fmla="*/ 3929 h 39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4" h="3930">
                    <a:moveTo>
                      <a:pt x="2783" y="3929"/>
                    </a:moveTo>
                    <a:lnTo>
                      <a:pt x="1965" y="3929"/>
                    </a:lnTo>
                    <a:lnTo>
                      <a:pt x="1965" y="3929"/>
                    </a:lnTo>
                    <a:cubicBezTo>
                      <a:pt x="880" y="3929"/>
                      <a:pt x="0" y="3050"/>
                      <a:pt x="0" y="1965"/>
                    </a:cubicBezTo>
                    <a:lnTo>
                      <a:pt x="0" y="1965"/>
                    </a:lnTo>
                    <a:cubicBezTo>
                      <a:pt x="0" y="880"/>
                      <a:pt x="880" y="0"/>
                      <a:pt x="1965" y="0"/>
                    </a:cubicBezTo>
                    <a:lnTo>
                      <a:pt x="2783" y="0"/>
                    </a:lnTo>
                    <a:lnTo>
                      <a:pt x="2783" y="3929"/>
                    </a:ln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grpSp>
        <p:grpSp>
          <p:nvGrpSpPr>
            <p:cNvPr id="7" name="Group 6">
              <a:extLst>
                <a:ext uri="{FF2B5EF4-FFF2-40B4-BE49-F238E27FC236}">
                  <a16:creationId xmlns:a16="http://schemas.microsoft.com/office/drawing/2014/main" id="{EDEA1DDB-DC03-41D5-9D08-5626ED88C345}"/>
                </a:ext>
              </a:extLst>
            </p:cNvPr>
            <p:cNvGrpSpPr/>
            <p:nvPr/>
          </p:nvGrpSpPr>
          <p:grpSpPr>
            <a:xfrm>
              <a:off x="2644989" y="1773795"/>
              <a:ext cx="2976162" cy="2499413"/>
              <a:chOff x="7481431" y="3282018"/>
              <a:chExt cx="5568694" cy="4676649"/>
            </a:xfrm>
          </p:grpSpPr>
          <p:sp>
            <p:nvSpPr>
              <p:cNvPr id="8" name="Freeform 9">
                <a:extLst>
                  <a:ext uri="{FF2B5EF4-FFF2-40B4-BE49-F238E27FC236}">
                    <a16:creationId xmlns:a16="http://schemas.microsoft.com/office/drawing/2014/main" id="{B22E69C5-FC09-4AC4-9D4E-EE0CCBE99735}"/>
                  </a:ext>
                </a:extLst>
              </p:cNvPr>
              <p:cNvSpPr>
                <a:spLocks noChangeArrowheads="1"/>
              </p:cNvSpPr>
              <p:nvPr/>
            </p:nvSpPr>
            <p:spPr bwMode="auto">
              <a:xfrm>
                <a:off x="7481431" y="3282018"/>
                <a:ext cx="5568694" cy="4676649"/>
              </a:xfrm>
              <a:custGeom>
                <a:avLst/>
                <a:gdLst>
                  <a:gd name="T0" fmla="*/ 5540 w 8395"/>
                  <a:gd name="T1" fmla="*/ 0 h 7053"/>
                  <a:gd name="T2" fmla="*/ 2854 w 8395"/>
                  <a:gd name="T3" fmla="*/ 0 h 7053"/>
                  <a:gd name="T4" fmla="*/ 2854 w 8395"/>
                  <a:gd name="T5" fmla="*/ 0 h 7053"/>
                  <a:gd name="T6" fmla="*/ 0 w 8395"/>
                  <a:gd name="T7" fmla="*/ 2854 h 7053"/>
                  <a:gd name="T8" fmla="*/ 0 w 8395"/>
                  <a:gd name="T9" fmla="*/ 2854 h 7053"/>
                  <a:gd name="T10" fmla="*/ 2854 w 8395"/>
                  <a:gd name="T11" fmla="*/ 5708 h 7053"/>
                  <a:gd name="T12" fmla="*/ 5540 w 8395"/>
                  <a:gd name="T13" fmla="*/ 5708 h 7053"/>
                  <a:gd name="T14" fmla="*/ 5540 w 8395"/>
                  <a:gd name="T15" fmla="*/ 5708 h 7053"/>
                  <a:gd name="T16" fmla="*/ 8216 w 8395"/>
                  <a:gd name="T17" fmla="*/ 6964 h 7053"/>
                  <a:gd name="T18" fmla="*/ 8216 w 8395"/>
                  <a:gd name="T19" fmla="*/ 6964 h 7053"/>
                  <a:gd name="T20" fmla="*/ 8394 w 8395"/>
                  <a:gd name="T21" fmla="*/ 6920 h 7053"/>
                  <a:gd name="T22" fmla="*/ 8394 w 8395"/>
                  <a:gd name="T23" fmla="*/ 2854 h 7053"/>
                  <a:gd name="T24" fmla="*/ 8394 w 8395"/>
                  <a:gd name="T25" fmla="*/ 2854 h 7053"/>
                  <a:gd name="T26" fmla="*/ 5540 w 8395"/>
                  <a:gd name="T27" fmla="*/ 0 h 7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95" h="7053">
                    <a:moveTo>
                      <a:pt x="5540" y="0"/>
                    </a:moveTo>
                    <a:lnTo>
                      <a:pt x="2854" y="0"/>
                    </a:lnTo>
                    <a:lnTo>
                      <a:pt x="2854" y="0"/>
                    </a:lnTo>
                    <a:cubicBezTo>
                      <a:pt x="1278" y="0"/>
                      <a:pt x="0" y="1278"/>
                      <a:pt x="0" y="2854"/>
                    </a:cubicBezTo>
                    <a:lnTo>
                      <a:pt x="0" y="2854"/>
                    </a:lnTo>
                    <a:cubicBezTo>
                      <a:pt x="0" y="4430"/>
                      <a:pt x="1278" y="5708"/>
                      <a:pt x="2854" y="5708"/>
                    </a:cubicBezTo>
                    <a:lnTo>
                      <a:pt x="5540" y="5708"/>
                    </a:lnTo>
                    <a:lnTo>
                      <a:pt x="5540" y="5708"/>
                    </a:lnTo>
                    <a:cubicBezTo>
                      <a:pt x="7252" y="5708"/>
                      <a:pt x="7941" y="6436"/>
                      <a:pt x="8216" y="6964"/>
                    </a:cubicBezTo>
                    <a:lnTo>
                      <a:pt x="8216" y="6964"/>
                    </a:lnTo>
                    <a:cubicBezTo>
                      <a:pt x="8262" y="7052"/>
                      <a:pt x="8394" y="7019"/>
                      <a:pt x="8394" y="6920"/>
                    </a:cubicBezTo>
                    <a:lnTo>
                      <a:pt x="8394" y="2854"/>
                    </a:lnTo>
                    <a:lnTo>
                      <a:pt x="8394" y="2854"/>
                    </a:lnTo>
                    <a:cubicBezTo>
                      <a:pt x="8394" y="1278"/>
                      <a:pt x="7117" y="0"/>
                      <a:pt x="5540" y="0"/>
                    </a:cubicBezTo>
                  </a:path>
                </a:pathLst>
              </a:custGeom>
              <a:solidFill>
                <a:srgbClr val="5090C4"/>
              </a:solidFill>
              <a:ln>
                <a:noFill/>
              </a:ln>
              <a:effectLst/>
            </p:spPr>
            <p:txBody>
              <a:bodyPr wrap="none"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useBgFill="1">
            <p:nvSpPr>
              <p:cNvPr id="9" name="Freeform 10">
                <a:extLst>
                  <a:ext uri="{FF2B5EF4-FFF2-40B4-BE49-F238E27FC236}">
                    <a16:creationId xmlns:a16="http://schemas.microsoft.com/office/drawing/2014/main" id="{6E930123-7850-4B88-ADC1-BEE3A92EEC56}"/>
                  </a:ext>
                </a:extLst>
              </p:cNvPr>
              <p:cNvSpPr>
                <a:spLocks noChangeArrowheads="1"/>
              </p:cNvSpPr>
              <p:nvPr/>
            </p:nvSpPr>
            <p:spPr bwMode="auto">
              <a:xfrm>
                <a:off x="8019583" y="3872814"/>
                <a:ext cx="1845506" cy="2605937"/>
              </a:xfrm>
              <a:custGeom>
                <a:avLst/>
                <a:gdLst>
                  <a:gd name="T0" fmla="*/ 2782 w 2783"/>
                  <a:gd name="T1" fmla="*/ 3929 h 3930"/>
                  <a:gd name="T2" fmla="*/ 1965 w 2783"/>
                  <a:gd name="T3" fmla="*/ 3929 h 3930"/>
                  <a:gd name="T4" fmla="*/ 1965 w 2783"/>
                  <a:gd name="T5" fmla="*/ 3929 h 3930"/>
                  <a:gd name="T6" fmla="*/ 0 w 2783"/>
                  <a:gd name="T7" fmla="*/ 1965 h 3930"/>
                  <a:gd name="T8" fmla="*/ 0 w 2783"/>
                  <a:gd name="T9" fmla="*/ 1965 h 3930"/>
                  <a:gd name="T10" fmla="*/ 1965 w 2783"/>
                  <a:gd name="T11" fmla="*/ 0 h 3930"/>
                  <a:gd name="T12" fmla="*/ 2782 w 2783"/>
                  <a:gd name="T13" fmla="*/ 0 h 3930"/>
                  <a:gd name="T14" fmla="*/ 2782 w 2783"/>
                  <a:gd name="T15" fmla="*/ 3929 h 39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3930">
                    <a:moveTo>
                      <a:pt x="2782" y="3929"/>
                    </a:moveTo>
                    <a:lnTo>
                      <a:pt x="1965" y="3929"/>
                    </a:lnTo>
                    <a:lnTo>
                      <a:pt x="1965" y="3929"/>
                    </a:lnTo>
                    <a:cubicBezTo>
                      <a:pt x="880" y="3929"/>
                      <a:pt x="0" y="3050"/>
                      <a:pt x="0" y="1965"/>
                    </a:cubicBezTo>
                    <a:lnTo>
                      <a:pt x="0" y="1965"/>
                    </a:lnTo>
                    <a:cubicBezTo>
                      <a:pt x="0" y="880"/>
                      <a:pt x="880" y="0"/>
                      <a:pt x="1965" y="0"/>
                    </a:cubicBezTo>
                    <a:lnTo>
                      <a:pt x="2782" y="0"/>
                    </a:lnTo>
                    <a:lnTo>
                      <a:pt x="2782" y="3929"/>
                    </a:ln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grpSp>
        <p:grpSp>
          <p:nvGrpSpPr>
            <p:cNvPr id="10" name="Group 9">
              <a:extLst>
                <a:ext uri="{FF2B5EF4-FFF2-40B4-BE49-F238E27FC236}">
                  <a16:creationId xmlns:a16="http://schemas.microsoft.com/office/drawing/2014/main" id="{7399958C-1604-408B-A88A-CB37F0C01885}"/>
                </a:ext>
              </a:extLst>
            </p:cNvPr>
            <p:cNvGrpSpPr/>
            <p:nvPr/>
          </p:nvGrpSpPr>
          <p:grpSpPr>
            <a:xfrm flipH="1">
              <a:off x="7497680" y="3977588"/>
              <a:ext cx="2976372" cy="2499413"/>
              <a:chOff x="1520824" y="3282018"/>
              <a:chExt cx="5568694" cy="4676649"/>
            </a:xfrm>
          </p:grpSpPr>
          <p:sp>
            <p:nvSpPr>
              <p:cNvPr id="11" name="Freeform 1">
                <a:extLst>
                  <a:ext uri="{FF2B5EF4-FFF2-40B4-BE49-F238E27FC236}">
                    <a16:creationId xmlns:a16="http://schemas.microsoft.com/office/drawing/2014/main" id="{1352DA4C-A65F-444A-9773-7533CB40E71E}"/>
                  </a:ext>
                </a:extLst>
              </p:cNvPr>
              <p:cNvSpPr>
                <a:spLocks noChangeArrowheads="1"/>
              </p:cNvSpPr>
              <p:nvPr/>
            </p:nvSpPr>
            <p:spPr bwMode="auto">
              <a:xfrm>
                <a:off x="1520824" y="3282018"/>
                <a:ext cx="5568694" cy="4676649"/>
              </a:xfrm>
              <a:custGeom>
                <a:avLst/>
                <a:gdLst>
                  <a:gd name="T0" fmla="*/ 5541 w 8396"/>
                  <a:gd name="T1" fmla="*/ 0 h 7053"/>
                  <a:gd name="T2" fmla="*/ 2855 w 8396"/>
                  <a:gd name="T3" fmla="*/ 0 h 7053"/>
                  <a:gd name="T4" fmla="*/ 2855 w 8396"/>
                  <a:gd name="T5" fmla="*/ 0 h 7053"/>
                  <a:gd name="T6" fmla="*/ 0 w 8396"/>
                  <a:gd name="T7" fmla="*/ 2854 h 7053"/>
                  <a:gd name="T8" fmla="*/ 0 w 8396"/>
                  <a:gd name="T9" fmla="*/ 2854 h 7053"/>
                  <a:gd name="T10" fmla="*/ 2855 w 8396"/>
                  <a:gd name="T11" fmla="*/ 5708 h 7053"/>
                  <a:gd name="T12" fmla="*/ 5541 w 8396"/>
                  <a:gd name="T13" fmla="*/ 5708 h 7053"/>
                  <a:gd name="T14" fmla="*/ 5541 w 8396"/>
                  <a:gd name="T15" fmla="*/ 5708 h 7053"/>
                  <a:gd name="T16" fmla="*/ 8216 w 8396"/>
                  <a:gd name="T17" fmla="*/ 6964 h 7053"/>
                  <a:gd name="T18" fmla="*/ 8216 w 8396"/>
                  <a:gd name="T19" fmla="*/ 6964 h 7053"/>
                  <a:gd name="T20" fmla="*/ 8395 w 8396"/>
                  <a:gd name="T21" fmla="*/ 6920 h 7053"/>
                  <a:gd name="T22" fmla="*/ 8395 w 8396"/>
                  <a:gd name="T23" fmla="*/ 2854 h 7053"/>
                  <a:gd name="T24" fmla="*/ 8395 w 8396"/>
                  <a:gd name="T25" fmla="*/ 2854 h 7053"/>
                  <a:gd name="T26" fmla="*/ 5541 w 8396"/>
                  <a:gd name="T27" fmla="*/ 0 h 7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96" h="7053">
                    <a:moveTo>
                      <a:pt x="5541" y="0"/>
                    </a:moveTo>
                    <a:lnTo>
                      <a:pt x="2855" y="0"/>
                    </a:lnTo>
                    <a:lnTo>
                      <a:pt x="2855" y="0"/>
                    </a:lnTo>
                    <a:cubicBezTo>
                      <a:pt x="1278" y="0"/>
                      <a:pt x="0" y="1278"/>
                      <a:pt x="0" y="2854"/>
                    </a:cubicBezTo>
                    <a:lnTo>
                      <a:pt x="0" y="2854"/>
                    </a:lnTo>
                    <a:cubicBezTo>
                      <a:pt x="0" y="4430"/>
                      <a:pt x="1278" y="5708"/>
                      <a:pt x="2855" y="5708"/>
                    </a:cubicBezTo>
                    <a:lnTo>
                      <a:pt x="5541" y="5708"/>
                    </a:lnTo>
                    <a:lnTo>
                      <a:pt x="5541" y="5708"/>
                    </a:lnTo>
                    <a:cubicBezTo>
                      <a:pt x="7253" y="5708"/>
                      <a:pt x="7942" y="6436"/>
                      <a:pt x="8216" y="6964"/>
                    </a:cubicBezTo>
                    <a:lnTo>
                      <a:pt x="8216" y="6964"/>
                    </a:lnTo>
                    <a:cubicBezTo>
                      <a:pt x="8262" y="7052"/>
                      <a:pt x="8395" y="7019"/>
                      <a:pt x="8395" y="6920"/>
                    </a:cubicBezTo>
                    <a:lnTo>
                      <a:pt x="8395" y="2854"/>
                    </a:lnTo>
                    <a:lnTo>
                      <a:pt x="8395" y="2854"/>
                    </a:lnTo>
                    <a:cubicBezTo>
                      <a:pt x="8395" y="1278"/>
                      <a:pt x="7117" y="0"/>
                      <a:pt x="5541" y="0"/>
                    </a:cubicBezTo>
                  </a:path>
                </a:pathLst>
              </a:custGeom>
              <a:solidFill>
                <a:srgbClr val="299C47"/>
              </a:solidFill>
              <a:ln>
                <a:noFill/>
              </a:ln>
              <a:effectLst/>
            </p:spPr>
            <p:txBody>
              <a:bodyPr wrap="none"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useBgFill="1">
            <p:nvSpPr>
              <p:cNvPr id="12" name="Freeform 2">
                <a:extLst>
                  <a:ext uri="{FF2B5EF4-FFF2-40B4-BE49-F238E27FC236}">
                    <a16:creationId xmlns:a16="http://schemas.microsoft.com/office/drawing/2014/main" id="{D7F61311-E25B-4A6A-B167-3AFB0462F4F1}"/>
                  </a:ext>
                </a:extLst>
              </p:cNvPr>
              <p:cNvSpPr>
                <a:spLocks noChangeArrowheads="1"/>
              </p:cNvSpPr>
              <p:nvPr/>
            </p:nvSpPr>
            <p:spPr bwMode="auto">
              <a:xfrm>
                <a:off x="2058975" y="3872814"/>
                <a:ext cx="1845506" cy="2605937"/>
              </a:xfrm>
              <a:custGeom>
                <a:avLst/>
                <a:gdLst>
                  <a:gd name="T0" fmla="*/ 2783 w 2784"/>
                  <a:gd name="T1" fmla="*/ 3929 h 3930"/>
                  <a:gd name="T2" fmla="*/ 1965 w 2784"/>
                  <a:gd name="T3" fmla="*/ 3929 h 3930"/>
                  <a:gd name="T4" fmla="*/ 1965 w 2784"/>
                  <a:gd name="T5" fmla="*/ 3929 h 3930"/>
                  <a:gd name="T6" fmla="*/ 0 w 2784"/>
                  <a:gd name="T7" fmla="*/ 1965 h 3930"/>
                  <a:gd name="T8" fmla="*/ 0 w 2784"/>
                  <a:gd name="T9" fmla="*/ 1965 h 3930"/>
                  <a:gd name="T10" fmla="*/ 1965 w 2784"/>
                  <a:gd name="T11" fmla="*/ 0 h 3930"/>
                  <a:gd name="T12" fmla="*/ 2783 w 2784"/>
                  <a:gd name="T13" fmla="*/ 0 h 3930"/>
                  <a:gd name="T14" fmla="*/ 2783 w 2784"/>
                  <a:gd name="T15" fmla="*/ 3929 h 39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4" h="3930">
                    <a:moveTo>
                      <a:pt x="2783" y="3929"/>
                    </a:moveTo>
                    <a:lnTo>
                      <a:pt x="1965" y="3929"/>
                    </a:lnTo>
                    <a:lnTo>
                      <a:pt x="1965" y="3929"/>
                    </a:lnTo>
                    <a:cubicBezTo>
                      <a:pt x="880" y="3929"/>
                      <a:pt x="0" y="3050"/>
                      <a:pt x="0" y="1965"/>
                    </a:cubicBezTo>
                    <a:lnTo>
                      <a:pt x="0" y="1965"/>
                    </a:lnTo>
                    <a:cubicBezTo>
                      <a:pt x="0" y="880"/>
                      <a:pt x="880" y="0"/>
                      <a:pt x="1965" y="0"/>
                    </a:cubicBezTo>
                    <a:lnTo>
                      <a:pt x="2783" y="0"/>
                    </a:lnTo>
                    <a:lnTo>
                      <a:pt x="2783" y="3929"/>
                    </a:ln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grpSp>
        <p:grpSp>
          <p:nvGrpSpPr>
            <p:cNvPr id="13" name="Group 12">
              <a:extLst>
                <a:ext uri="{FF2B5EF4-FFF2-40B4-BE49-F238E27FC236}">
                  <a16:creationId xmlns:a16="http://schemas.microsoft.com/office/drawing/2014/main" id="{E5761B6B-B3B8-4DA1-8F70-F39D1440394A}"/>
                </a:ext>
              </a:extLst>
            </p:cNvPr>
            <p:cNvGrpSpPr/>
            <p:nvPr/>
          </p:nvGrpSpPr>
          <p:grpSpPr>
            <a:xfrm flipH="1">
              <a:off x="6572439" y="1773795"/>
              <a:ext cx="2976372" cy="2499413"/>
              <a:chOff x="7481431" y="3282018"/>
              <a:chExt cx="5568694" cy="4676649"/>
            </a:xfrm>
          </p:grpSpPr>
          <p:sp>
            <p:nvSpPr>
              <p:cNvPr id="14" name="Freeform 9">
                <a:extLst>
                  <a:ext uri="{FF2B5EF4-FFF2-40B4-BE49-F238E27FC236}">
                    <a16:creationId xmlns:a16="http://schemas.microsoft.com/office/drawing/2014/main" id="{7F5790A8-D336-4D5D-9F97-7F2CBD8D8932}"/>
                  </a:ext>
                </a:extLst>
              </p:cNvPr>
              <p:cNvSpPr>
                <a:spLocks noChangeArrowheads="1"/>
              </p:cNvSpPr>
              <p:nvPr/>
            </p:nvSpPr>
            <p:spPr bwMode="auto">
              <a:xfrm>
                <a:off x="7481431" y="3282018"/>
                <a:ext cx="5568694" cy="4676649"/>
              </a:xfrm>
              <a:custGeom>
                <a:avLst/>
                <a:gdLst>
                  <a:gd name="T0" fmla="*/ 5540 w 8395"/>
                  <a:gd name="T1" fmla="*/ 0 h 7053"/>
                  <a:gd name="T2" fmla="*/ 2854 w 8395"/>
                  <a:gd name="T3" fmla="*/ 0 h 7053"/>
                  <a:gd name="T4" fmla="*/ 2854 w 8395"/>
                  <a:gd name="T5" fmla="*/ 0 h 7053"/>
                  <a:gd name="T6" fmla="*/ 0 w 8395"/>
                  <a:gd name="T7" fmla="*/ 2854 h 7053"/>
                  <a:gd name="T8" fmla="*/ 0 w 8395"/>
                  <a:gd name="T9" fmla="*/ 2854 h 7053"/>
                  <a:gd name="T10" fmla="*/ 2854 w 8395"/>
                  <a:gd name="T11" fmla="*/ 5708 h 7053"/>
                  <a:gd name="T12" fmla="*/ 5540 w 8395"/>
                  <a:gd name="T13" fmla="*/ 5708 h 7053"/>
                  <a:gd name="T14" fmla="*/ 5540 w 8395"/>
                  <a:gd name="T15" fmla="*/ 5708 h 7053"/>
                  <a:gd name="T16" fmla="*/ 8216 w 8395"/>
                  <a:gd name="T17" fmla="*/ 6964 h 7053"/>
                  <a:gd name="T18" fmla="*/ 8216 w 8395"/>
                  <a:gd name="T19" fmla="*/ 6964 h 7053"/>
                  <a:gd name="T20" fmla="*/ 8394 w 8395"/>
                  <a:gd name="T21" fmla="*/ 6920 h 7053"/>
                  <a:gd name="T22" fmla="*/ 8394 w 8395"/>
                  <a:gd name="T23" fmla="*/ 2854 h 7053"/>
                  <a:gd name="T24" fmla="*/ 8394 w 8395"/>
                  <a:gd name="T25" fmla="*/ 2854 h 7053"/>
                  <a:gd name="T26" fmla="*/ 5540 w 8395"/>
                  <a:gd name="T27" fmla="*/ 0 h 7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95" h="7053">
                    <a:moveTo>
                      <a:pt x="5540" y="0"/>
                    </a:moveTo>
                    <a:lnTo>
                      <a:pt x="2854" y="0"/>
                    </a:lnTo>
                    <a:lnTo>
                      <a:pt x="2854" y="0"/>
                    </a:lnTo>
                    <a:cubicBezTo>
                      <a:pt x="1278" y="0"/>
                      <a:pt x="0" y="1278"/>
                      <a:pt x="0" y="2854"/>
                    </a:cubicBezTo>
                    <a:lnTo>
                      <a:pt x="0" y="2854"/>
                    </a:lnTo>
                    <a:cubicBezTo>
                      <a:pt x="0" y="4430"/>
                      <a:pt x="1278" y="5708"/>
                      <a:pt x="2854" y="5708"/>
                    </a:cubicBezTo>
                    <a:lnTo>
                      <a:pt x="5540" y="5708"/>
                    </a:lnTo>
                    <a:lnTo>
                      <a:pt x="5540" y="5708"/>
                    </a:lnTo>
                    <a:cubicBezTo>
                      <a:pt x="7252" y="5708"/>
                      <a:pt x="7941" y="6436"/>
                      <a:pt x="8216" y="6964"/>
                    </a:cubicBezTo>
                    <a:lnTo>
                      <a:pt x="8216" y="6964"/>
                    </a:lnTo>
                    <a:cubicBezTo>
                      <a:pt x="8262" y="7052"/>
                      <a:pt x="8394" y="7019"/>
                      <a:pt x="8394" y="6920"/>
                    </a:cubicBezTo>
                    <a:lnTo>
                      <a:pt x="8394" y="2854"/>
                    </a:lnTo>
                    <a:lnTo>
                      <a:pt x="8394" y="2854"/>
                    </a:lnTo>
                    <a:cubicBezTo>
                      <a:pt x="8394" y="1278"/>
                      <a:pt x="7117" y="0"/>
                      <a:pt x="5540" y="0"/>
                    </a:cubicBezTo>
                  </a:path>
                </a:pathLst>
              </a:custGeom>
              <a:solidFill>
                <a:srgbClr val="15466D"/>
              </a:solidFill>
              <a:ln>
                <a:noFill/>
              </a:ln>
              <a:effectLst/>
            </p:spPr>
            <p:txBody>
              <a:bodyPr wrap="none"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useBgFill="1">
            <p:nvSpPr>
              <p:cNvPr id="15" name="Freeform 10">
                <a:extLst>
                  <a:ext uri="{FF2B5EF4-FFF2-40B4-BE49-F238E27FC236}">
                    <a16:creationId xmlns:a16="http://schemas.microsoft.com/office/drawing/2014/main" id="{443196FB-A064-43DC-BACB-4381844FD4DD}"/>
                  </a:ext>
                </a:extLst>
              </p:cNvPr>
              <p:cNvSpPr>
                <a:spLocks noChangeArrowheads="1"/>
              </p:cNvSpPr>
              <p:nvPr/>
            </p:nvSpPr>
            <p:spPr bwMode="auto">
              <a:xfrm>
                <a:off x="8019583" y="3872814"/>
                <a:ext cx="1845506" cy="2605937"/>
              </a:xfrm>
              <a:custGeom>
                <a:avLst/>
                <a:gdLst>
                  <a:gd name="T0" fmla="*/ 2782 w 2783"/>
                  <a:gd name="T1" fmla="*/ 3929 h 3930"/>
                  <a:gd name="T2" fmla="*/ 1965 w 2783"/>
                  <a:gd name="T3" fmla="*/ 3929 h 3930"/>
                  <a:gd name="T4" fmla="*/ 1965 w 2783"/>
                  <a:gd name="T5" fmla="*/ 3929 h 3930"/>
                  <a:gd name="T6" fmla="*/ 0 w 2783"/>
                  <a:gd name="T7" fmla="*/ 1965 h 3930"/>
                  <a:gd name="T8" fmla="*/ 0 w 2783"/>
                  <a:gd name="T9" fmla="*/ 1965 h 3930"/>
                  <a:gd name="T10" fmla="*/ 1965 w 2783"/>
                  <a:gd name="T11" fmla="*/ 0 h 3930"/>
                  <a:gd name="T12" fmla="*/ 2782 w 2783"/>
                  <a:gd name="T13" fmla="*/ 0 h 3930"/>
                  <a:gd name="T14" fmla="*/ 2782 w 2783"/>
                  <a:gd name="T15" fmla="*/ 3929 h 39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3930">
                    <a:moveTo>
                      <a:pt x="2782" y="3929"/>
                    </a:moveTo>
                    <a:lnTo>
                      <a:pt x="1965" y="3929"/>
                    </a:lnTo>
                    <a:lnTo>
                      <a:pt x="1965" y="3929"/>
                    </a:lnTo>
                    <a:cubicBezTo>
                      <a:pt x="880" y="3929"/>
                      <a:pt x="0" y="3050"/>
                      <a:pt x="0" y="1965"/>
                    </a:cubicBezTo>
                    <a:lnTo>
                      <a:pt x="0" y="1965"/>
                    </a:lnTo>
                    <a:cubicBezTo>
                      <a:pt x="0" y="880"/>
                      <a:pt x="880" y="0"/>
                      <a:pt x="1965" y="0"/>
                    </a:cubicBezTo>
                    <a:lnTo>
                      <a:pt x="2782" y="0"/>
                    </a:lnTo>
                    <a:lnTo>
                      <a:pt x="2782" y="3929"/>
                    </a:ln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grpSp>
        <p:sp>
          <p:nvSpPr>
            <p:cNvPr id="16" name="Freeform 1021">
              <a:extLst>
                <a:ext uri="{FF2B5EF4-FFF2-40B4-BE49-F238E27FC236}">
                  <a16:creationId xmlns:a16="http://schemas.microsoft.com/office/drawing/2014/main" id="{02244006-5C4C-4645-AC7B-D115341C029E}"/>
                </a:ext>
              </a:extLst>
            </p:cNvPr>
            <p:cNvSpPr>
              <a:spLocks noChangeAspect="1" noChangeArrowheads="1"/>
            </p:cNvSpPr>
            <p:nvPr/>
          </p:nvSpPr>
          <p:spPr bwMode="auto">
            <a:xfrm>
              <a:off x="2275069" y="4702295"/>
              <a:ext cx="574813" cy="574813"/>
            </a:xfrm>
            <a:custGeom>
              <a:avLst/>
              <a:gdLst>
                <a:gd name="T0" fmla="*/ 19108361 w 290150"/>
                <a:gd name="T1" fmla="*/ 33564603 h 290152"/>
                <a:gd name="T2" fmla="*/ 28010790 w 290150"/>
                <a:gd name="T3" fmla="*/ 28790608 h 290152"/>
                <a:gd name="T4" fmla="*/ 33603522 w 290150"/>
                <a:gd name="T5" fmla="*/ 33565165 h 290152"/>
                <a:gd name="T6" fmla="*/ 33950478 w 290150"/>
                <a:gd name="T7" fmla="*/ 28876532 h 290152"/>
                <a:gd name="T8" fmla="*/ 27100419 w 290150"/>
                <a:gd name="T9" fmla="*/ 34640317 h 290152"/>
                <a:gd name="T10" fmla="*/ 28010790 w 290150"/>
                <a:gd name="T11" fmla="*/ 28790608 h 290152"/>
                <a:gd name="T12" fmla="*/ 1021859 w 290150"/>
                <a:gd name="T13" fmla="*/ 33565165 h 290152"/>
                <a:gd name="T14" fmla="*/ 6513562 w 290150"/>
                <a:gd name="T15" fmla="*/ 28790608 h 290152"/>
                <a:gd name="T16" fmla="*/ 7407729 w 290150"/>
                <a:gd name="T17" fmla="*/ 34640317 h 290152"/>
                <a:gd name="T18" fmla="*/ 723990 w 290150"/>
                <a:gd name="T19" fmla="*/ 28876532 h 290152"/>
                <a:gd name="T20" fmla="*/ 22250567 w 290150"/>
                <a:gd name="T21" fmla="*/ 30423091 h 290152"/>
                <a:gd name="T22" fmla="*/ 29272760 w 290150"/>
                <a:gd name="T23" fmla="*/ 26723260 h 290152"/>
                <a:gd name="T24" fmla="*/ 3937393 w 290150"/>
                <a:gd name="T25" fmla="*/ 25478853 h 290152"/>
                <a:gd name="T26" fmla="*/ 3937393 w 290150"/>
                <a:gd name="T27" fmla="*/ 25478853 h 290152"/>
                <a:gd name="T28" fmla="*/ 28242667 w 290150"/>
                <a:gd name="T29" fmla="*/ 26723260 h 290152"/>
                <a:gd name="T30" fmla="*/ 3937393 w 290150"/>
                <a:gd name="T31" fmla="*/ 28954763 h 290152"/>
                <a:gd name="T32" fmla="*/ 15750977 w 290150"/>
                <a:gd name="T33" fmla="*/ 27281629 h 290152"/>
                <a:gd name="T34" fmla="*/ 20959335 w 290150"/>
                <a:gd name="T35" fmla="*/ 19578348 h 290152"/>
                <a:gd name="T36" fmla="*/ 22035386 w 290150"/>
                <a:gd name="T37" fmla="*/ 20611168 h 290152"/>
                <a:gd name="T38" fmla="*/ 13641923 w 290150"/>
                <a:gd name="T39" fmla="*/ 21687027 h 290152"/>
                <a:gd name="T40" fmla="*/ 2148419 w 290150"/>
                <a:gd name="T41" fmla="*/ 11940077 h 290152"/>
                <a:gd name="T42" fmla="*/ 2443292 w 290150"/>
                <a:gd name="T43" fmla="*/ 23604758 h 290152"/>
                <a:gd name="T44" fmla="*/ 0 w 290150"/>
                <a:gd name="T45" fmla="*/ 14135216 h 290152"/>
                <a:gd name="T46" fmla="*/ 33472552 w 290150"/>
                <a:gd name="T47" fmla="*/ 20872448 h 290152"/>
                <a:gd name="T48" fmla="*/ 32447376 w 290150"/>
                <a:gd name="T49" fmla="*/ 20530028 h 290152"/>
                <a:gd name="T50" fmla="*/ 24176082 w 290150"/>
                <a:gd name="T51" fmla="*/ 16221779 h 290152"/>
                <a:gd name="T52" fmla="*/ 17197137 w 290150"/>
                <a:gd name="T53" fmla="*/ 11311420 h 290152"/>
                <a:gd name="T54" fmla="*/ 8046409 w 290150"/>
                <a:gd name="T55" fmla="*/ 17297506 h 290152"/>
                <a:gd name="T56" fmla="*/ 14718073 w 290150"/>
                <a:gd name="T57" fmla="*/ 22719889 h 290152"/>
                <a:gd name="T58" fmla="*/ 15750977 w 290150"/>
                <a:gd name="T59" fmla="*/ 20611168 h 290152"/>
                <a:gd name="T60" fmla="*/ 20959335 w 290150"/>
                <a:gd name="T61" fmla="*/ 18545511 h 290152"/>
                <a:gd name="T62" fmla="*/ 19926305 w 290150"/>
                <a:gd name="T63" fmla="*/ 27281629 h 290152"/>
                <a:gd name="T64" fmla="*/ 17300627 w 290150"/>
                <a:gd name="T65" fmla="*/ 8045311 h 290152"/>
                <a:gd name="T66" fmla="*/ 23326608 w 290150"/>
                <a:gd name="T67" fmla="*/ 27927007 h 290152"/>
                <a:gd name="T68" fmla="*/ 21734094 w 290150"/>
                <a:gd name="T69" fmla="*/ 32015416 h 290152"/>
                <a:gd name="T70" fmla="*/ 12996443 w 290150"/>
                <a:gd name="T71" fmla="*/ 31455816 h 290152"/>
                <a:gd name="T72" fmla="*/ 10026357 w 290150"/>
                <a:gd name="T73" fmla="*/ 24570337 h 290152"/>
                <a:gd name="T74" fmla="*/ 28097509 w 290150"/>
                <a:gd name="T75" fmla="*/ 5072913 h 290152"/>
                <a:gd name="T76" fmla="*/ 33603522 w 290150"/>
                <a:gd name="T77" fmla="*/ 6406433 h 290152"/>
                <a:gd name="T78" fmla="*/ 34643864 w 290150"/>
                <a:gd name="T79" fmla="*/ 6406433 h 290152"/>
                <a:gd name="T80" fmla="*/ 26536638 w 290150"/>
                <a:gd name="T81" fmla="*/ 9675421 h 290152"/>
                <a:gd name="T82" fmla="*/ 1405026 w 290150"/>
                <a:gd name="T83" fmla="*/ 4384759 h 290152"/>
                <a:gd name="T84" fmla="*/ 6896651 w 290150"/>
                <a:gd name="T85" fmla="*/ 9159078 h 290152"/>
                <a:gd name="T86" fmla="*/ 7237277 w 290150"/>
                <a:gd name="T87" fmla="*/ 4427438 h 290152"/>
                <a:gd name="T88" fmla="*/ 510547 w 290150"/>
                <a:gd name="T89" fmla="*/ 10191473 h 290152"/>
                <a:gd name="T90" fmla="*/ 1405026 w 290150"/>
                <a:gd name="T91" fmla="*/ 4384759 h 290152"/>
                <a:gd name="T92" fmla="*/ 31718903 w 290150"/>
                <a:gd name="T93" fmla="*/ 2253079 h 290152"/>
                <a:gd name="T94" fmla="*/ 3937393 w 290150"/>
                <a:gd name="T95" fmla="*/ 3485819 h 290152"/>
                <a:gd name="T96" fmla="*/ 23534097 w 290150"/>
                <a:gd name="T97" fmla="*/ 1956947 h 290152"/>
                <a:gd name="T98" fmla="*/ 23102419 w 290150"/>
                <a:gd name="T99" fmla="*/ 2850784 h 290152"/>
                <a:gd name="T100" fmla="*/ 8642448 w 290150"/>
                <a:gd name="T101" fmla="*/ 3148629 h 290152"/>
                <a:gd name="T102" fmla="*/ 30517365 w 290150"/>
                <a:gd name="T103" fmla="*/ 4506129 h 290152"/>
                <a:gd name="T104" fmla="*/ 6211951 w 290150"/>
                <a:gd name="T105" fmla="*/ 2253079 h 29015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0150" h="290152">
                  <a:moveTo>
                    <a:pt x="117499" y="263478"/>
                  </a:moveTo>
                  <a:lnTo>
                    <a:pt x="117499" y="268164"/>
                  </a:lnTo>
                  <a:cubicBezTo>
                    <a:pt x="117499" y="275373"/>
                    <a:pt x="123627" y="281140"/>
                    <a:pt x="130837" y="281140"/>
                  </a:cubicBezTo>
                  <a:lnTo>
                    <a:pt x="160037" y="281140"/>
                  </a:lnTo>
                  <a:cubicBezTo>
                    <a:pt x="167247" y="281140"/>
                    <a:pt x="173015" y="275373"/>
                    <a:pt x="173015" y="268164"/>
                  </a:cubicBezTo>
                  <a:lnTo>
                    <a:pt x="173015" y="263478"/>
                  </a:lnTo>
                  <a:lnTo>
                    <a:pt x="117499" y="263478"/>
                  </a:lnTo>
                  <a:close/>
                  <a:moveTo>
                    <a:pt x="234596" y="241153"/>
                  </a:moveTo>
                  <a:cubicBezTo>
                    <a:pt x="236774" y="242955"/>
                    <a:pt x="236774" y="245477"/>
                    <a:pt x="235322" y="247278"/>
                  </a:cubicBezTo>
                  <a:cubicBezTo>
                    <a:pt x="232417" y="250521"/>
                    <a:pt x="231328" y="254124"/>
                    <a:pt x="231328" y="258447"/>
                  </a:cubicBezTo>
                  <a:lnTo>
                    <a:pt x="231328" y="281145"/>
                  </a:lnTo>
                  <a:lnTo>
                    <a:pt x="281436" y="281145"/>
                  </a:lnTo>
                  <a:lnTo>
                    <a:pt x="281436" y="258447"/>
                  </a:lnTo>
                  <a:cubicBezTo>
                    <a:pt x="281436" y="254124"/>
                    <a:pt x="279983" y="250521"/>
                    <a:pt x="277442" y="247278"/>
                  </a:cubicBezTo>
                  <a:cubicBezTo>
                    <a:pt x="275626" y="245477"/>
                    <a:pt x="275989" y="242955"/>
                    <a:pt x="278168" y="241153"/>
                  </a:cubicBezTo>
                  <a:cubicBezTo>
                    <a:pt x="279983" y="239712"/>
                    <a:pt x="282525" y="239712"/>
                    <a:pt x="284341" y="241874"/>
                  </a:cubicBezTo>
                  <a:cubicBezTo>
                    <a:pt x="287972" y="246558"/>
                    <a:pt x="290150" y="252322"/>
                    <a:pt x="290150" y="258447"/>
                  </a:cubicBezTo>
                  <a:lnTo>
                    <a:pt x="290150" y="285829"/>
                  </a:lnTo>
                  <a:cubicBezTo>
                    <a:pt x="290150" y="287990"/>
                    <a:pt x="288335" y="290152"/>
                    <a:pt x="285793" y="290152"/>
                  </a:cubicBezTo>
                  <a:lnTo>
                    <a:pt x="226971" y="290152"/>
                  </a:lnTo>
                  <a:cubicBezTo>
                    <a:pt x="224429" y="290152"/>
                    <a:pt x="222250" y="287990"/>
                    <a:pt x="222250" y="285829"/>
                  </a:cubicBezTo>
                  <a:lnTo>
                    <a:pt x="222250" y="258447"/>
                  </a:lnTo>
                  <a:cubicBezTo>
                    <a:pt x="222250" y="252322"/>
                    <a:pt x="224429" y="246558"/>
                    <a:pt x="228423" y="241874"/>
                  </a:cubicBezTo>
                  <a:cubicBezTo>
                    <a:pt x="229875" y="239712"/>
                    <a:pt x="232780" y="239712"/>
                    <a:pt x="234596" y="241153"/>
                  </a:cubicBezTo>
                  <a:close/>
                  <a:moveTo>
                    <a:pt x="11766" y="241153"/>
                  </a:moveTo>
                  <a:cubicBezTo>
                    <a:pt x="13905" y="242955"/>
                    <a:pt x="14262" y="245477"/>
                    <a:pt x="12479" y="247278"/>
                  </a:cubicBezTo>
                  <a:cubicBezTo>
                    <a:pt x="9983" y="250521"/>
                    <a:pt x="8557" y="254124"/>
                    <a:pt x="8557" y="258447"/>
                  </a:cubicBezTo>
                  <a:lnTo>
                    <a:pt x="8557" y="281145"/>
                  </a:lnTo>
                  <a:lnTo>
                    <a:pt x="57761" y="281145"/>
                  </a:lnTo>
                  <a:lnTo>
                    <a:pt x="57761" y="258447"/>
                  </a:lnTo>
                  <a:cubicBezTo>
                    <a:pt x="57761" y="254124"/>
                    <a:pt x="56335" y="250521"/>
                    <a:pt x="53839" y="247278"/>
                  </a:cubicBezTo>
                  <a:cubicBezTo>
                    <a:pt x="52413" y="245477"/>
                    <a:pt x="52413" y="242955"/>
                    <a:pt x="54552" y="241153"/>
                  </a:cubicBezTo>
                  <a:cubicBezTo>
                    <a:pt x="56335" y="239712"/>
                    <a:pt x="59188" y="239712"/>
                    <a:pt x="60614" y="241874"/>
                  </a:cubicBezTo>
                  <a:cubicBezTo>
                    <a:pt x="64179" y="246558"/>
                    <a:pt x="66319" y="252322"/>
                    <a:pt x="66319" y="258447"/>
                  </a:cubicBezTo>
                  <a:lnTo>
                    <a:pt x="66319" y="285829"/>
                  </a:lnTo>
                  <a:cubicBezTo>
                    <a:pt x="66319" y="287990"/>
                    <a:pt x="64536" y="290152"/>
                    <a:pt x="62040" y="290152"/>
                  </a:cubicBezTo>
                  <a:lnTo>
                    <a:pt x="4278" y="290152"/>
                  </a:lnTo>
                  <a:cubicBezTo>
                    <a:pt x="1783" y="290152"/>
                    <a:pt x="0" y="287990"/>
                    <a:pt x="0" y="285829"/>
                  </a:cubicBezTo>
                  <a:lnTo>
                    <a:pt x="0" y="258447"/>
                  </a:lnTo>
                  <a:cubicBezTo>
                    <a:pt x="0" y="252322"/>
                    <a:pt x="2139" y="246558"/>
                    <a:pt x="6061" y="241874"/>
                  </a:cubicBezTo>
                  <a:cubicBezTo>
                    <a:pt x="7487" y="239712"/>
                    <a:pt x="9983" y="239712"/>
                    <a:pt x="11766" y="241153"/>
                  </a:cubicBezTo>
                  <a:close/>
                  <a:moveTo>
                    <a:pt x="104160" y="237525"/>
                  </a:moveTo>
                  <a:lnTo>
                    <a:pt x="104160" y="254827"/>
                  </a:lnTo>
                  <a:lnTo>
                    <a:pt x="186353" y="254827"/>
                  </a:lnTo>
                  <a:lnTo>
                    <a:pt x="186353" y="237525"/>
                  </a:lnTo>
                  <a:lnTo>
                    <a:pt x="104160" y="237525"/>
                  </a:lnTo>
                  <a:close/>
                  <a:moveTo>
                    <a:pt x="255588" y="213414"/>
                  </a:moveTo>
                  <a:cubicBezTo>
                    <a:pt x="249837" y="213414"/>
                    <a:pt x="245165" y="218086"/>
                    <a:pt x="245165" y="223837"/>
                  </a:cubicBezTo>
                  <a:cubicBezTo>
                    <a:pt x="245165" y="229229"/>
                    <a:pt x="249837" y="233901"/>
                    <a:pt x="255588" y="233901"/>
                  </a:cubicBezTo>
                  <a:cubicBezTo>
                    <a:pt x="260980" y="233901"/>
                    <a:pt x="265652" y="229229"/>
                    <a:pt x="265652" y="223837"/>
                  </a:cubicBezTo>
                  <a:cubicBezTo>
                    <a:pt x="265652" y="218086"/>
                    <a:pt x="260980" y="213414"/>
                    <a:pt x="255588" y="213414"/>
                  </a:cubicBezTo>
                  <a:close/>
                  <a:moveTo>
                    <a:pt x="32978" y="213414"/>
                  </a:moveTo>
                  <a:cubicBezTo>
                    <a:pt x="27587" y="213414"/>
                    <a:pt x="22914" y="218086"/>
                    <a:pt x="22914" y="223837"/>
                  </a:cubicBezTo>
                  <a:cubicBezTo>
                    <a:pt x="22914" y="229229"/>
                    <a:pt x="27587" y="233901"/>
                    <a:pt x="32978" y="233901"/>
                  </a:cubicBezTo>
                  <a:cubicBezTo>
                    <a:pt x="38729" y="233901"/>
                    <a:pt x="43402" y="229229"/>
                    <a:pt x="43402" y="223837"/>
                  </a:cubicBezTo>
                  <a:cubicBezTo>
                    <a:pt x="43402" y="218086"/>
                    <a:pt x="38729" y="213414"/>
                    <a:pt x="32978" y="213414"/>
                  </a:cubicBezTo>
                  <a:close/>
                  <a:moveTo>
                    <a:pt x="255588" y="204787"/>
                  </a:moveTo>
                  <a:cubicBezTo>
                    <a:pt x="266012" y="204787"/>
                    <a:pt x="274279" y="213414"/>
                    <a:pt x="274279" y="223837"/>
                  </a:cubicBezTo>
                  <a:cubicBezTo>
                    <a:pt x="274279" y="234261"/>
                    <a:pt x="266012" y="242528"/>
                    <a:pt x="255588" y="242528"/>
                  </a:cubicBezTo>
                  <a:cubicBezTo>
                    <a:pt x="245165" y="242528"/>
                    <a:pt x="236538" y="234261"/>
                    <a:pt x="236538" y="223837"/>
                  </a:cubicBezTo>
                  <a:cubicBezTo>
                    <a:pt x="236538" y="213414"/>
                    <a:pt x="245165" y="204787"/>
                    <a:pt x="255588" y="204787"/>
                  </a:cubicBezTo>
                  <a:close/>
                  <a:moveTo>
                    <a:pt x="32978" y="204787"/>
                  </a:moveTo>
                  <a:cubicBezTo>
                    <a:pt x="43402" y="204787"/>
                    <a:pt x="52028" y="213414"/>
                    <a:pt x="52028" y="223837"/>
                  </a:cubicBezTo>
                  <a:cubicBezTo>
                    <a:pt x="52028" y="234261"/>
                    <a:pt x="43402" y="242528"/>
                    <a:pt x="32978" y="242528"/>
                  </a:cubicBezTo>
                  <a:cubicBezTo>
                    <a:pt x="22555" y="242528"/>
                    <a:pt x="14288" y="234261"/>
                    <a:pt x="14288" y="223837"/>
                  </a:cubicBezTo>
                  <a:cubicBezTo>
                    <a:pt x="14288" y="213414"/>
                    <a:pt x="22555" y="204787"/>
                    <a:pt x="32978" y="204787"/>
                  </a:cubicBezTo>
                  <a:close/>
                  <a:moveTo>
                    <a:pt x="131918" y="190305"/>
                  </a:moveTo>
                  <a:lnTo>
                    <a:pt x="131918" y="228513"/>
                  </a:lnTo>
                  <a:lnTo>
                    <a:pt x="158235" y="228513"/>
                  </a:lnTo>
                  <a:lnTo>
                    <a:pt x="158235" y="190305"/>
                  </a:lnTo>
                  <a:lnTo>
                    <a:pt x="131918" y="190305"/>
                  </a:lnTo>
                  <a:close/>
                  <a:moveTo>
                    <a:pt x="175538" y="163991"/>
                  </a:moveTo>
                  <a:cubicBezTo>
                    <a:pt x="171212" y="163991"/>
                    <a:pt x="166886" y="168317"/>
                    <a:pt x="166886" y="172642"/>
                  </a:cubicBezTo>
                  <a:lnTo>
                    <a:pt x="166886" y="181654"/>
                  </a:lnTo>
                  <a:lnTo>
                    <a:pt x="175538" y="181654"/>
                  </a:lnTo>
                  <a:cubicBezTo>
                    <a:pt x="180585" y="181654"/>
                    <a:pt x="184551" y="177689"/>
                    <a:pt x="184551" y="172642"/>
                  </a:cubicBezTo>
                  <a:cubicBezTo>
                    <a:pt x="184551" y="168317"/>
                    <a:pt x="180585" y="163991"/>
                    <a:pt x="175538" y="163991"/>
                  </a:cubicBezTo>
                  <a:close/>
                  <a:moveTo>
                    <a:pt x="114254" y="163991"/>
                  </a:moveTo>
                  <a:cubicBezTo>
                    <a:pt x="109568" y="163991"/>
                    <a:pt x="105602" y="168317"/>
                    <a:pt x="105602" y="172642"/>
                  </a:cubicBezTo>
                  <a:cubicBezTo>
                    <a:pt x="105602" y="177689"/>
                    <a:pt x="109568" y="181654"/>
                    <a:pt x="114254" y="181654"/>
                  </a:cubicBezTo>
                  <a:lnTo>
                    <a:pt x="123267" y="181654"/>
                  </a:lnTo>
                  <a:lnTo>
                    <a:pt x="123267" y="172642"/>
                  </a:lnTo>
                  <a:cubicBezTo>
                    <a:pt x="123267" y="168317"/>
                    <a:pt x="119301" y="163991"/>
                    <a:pt x="114254" y="163991"/>
                  </a:cubicBezTo>
                  <a:close/>
                  <a:moveTo>
                    <a:pt x="17991" y="100012"/>
                  </a:moveTo>
                  <a:lnTo>
                    <a:pt x="25047" y="125249"/>
                  </a:lnTo>
                  <a:lnTo>
                    <a:pt x="16580" y="123086"/>
                  </a:lnTo>
                  <a:cubicBezTo>
                    <a:pt x="12700" y="146160"/>
                    <a:pt x="14816" y="169955"/>
                    <a:pt x="22930" y="191948"/>
                  </a:cubicBezTo>
                  <a:cubicBezTo>
                    <a:pt x="23636" y="194471"/>
                    <a:pt x="22578" y="196995"/>
                    <a:pt x="20461" y="197716"/>
                  </a:cubicBezTo>
                  <a:cubicBezTo>
                    <a:pt x="19755" y="198077"/>
                    <a:pt x="19403" y="198077"/>
                    <a:pt x="18697" y="198077"/>
                  </a:cubicBezTo>
                  <a:cubicBezTo>
                    <a:pt x="17286" y="198077"/>
                    <a:pt x="15522" y="196995"/>
                    <a:pt x="14816" y="195192"/>
                  </a:cubicBezTo>
                  <a:cubicBezTo>
                    <a:pt x="5997" y="171397"/>
                    <a:pt x="3880" y="145800"/>
                    <a:pt x="8114" y="120923"/>
                  </a:cubicBezTo>
                  <a:lnTo>
                    <a:pt x="0" y="118399"/>
                  </a:lnTo>
                  <a:lnTo>
                    <a:pt x="17991" y="100012"/>
                  </a:lnTo>
                  <a:close/>
                  <a:moveTo>
                    <a:pt x="270322" y="95609"/>
                  </a:moveTo>
                  <a:cubicBezTo>
                    <a:pt x="272469" y="95250"/>
                    <a:pt x="274615" y="95967"/>
                    <a:pt x="275689" y="98476"/>
                  </a:cubicBezTo>
                  <a:cubicBezTo>
                    <a:pt x="284275" y="123211"/>
                    <a:pt x="285706" y="149020"/>
                    <a:pt x="280339" y="174830"/>
                  </a:cubicBezTo>
                  <a:lnTo>
                    <a:pt x="288568" y="176980"/>
                  </a:lnTo>
                  <a:lnTo>
                    <a:pt x="269249" y="194904"/>
                  </a:lnTo>
                  <a:lnTo>
                    <a:pt x="263525" y="169453"/>
                  </a:lnTo>
                  <a:lnTo>
                    <a:pt x="271753" y="171962"/>
                  </a:lnTo>
                  <a:cubicBezTo>
                    <a:pt x="276762" y="148662"/>
                    <a:pt x="275331" y="124286"/>
                    <a:pt x="267460" y="101344"/>
                  </a:cubicBezTo>
                  <a:cubicBezTo>
                    <a:pt x="266745" y="99193"/>
                    <a:pt x="267818" y="96326"/>
                    <a:pt x="270322" y="95609"/>
                  </a:cubicBezTo>
                  <a:close/>
                  <a:moveTo>
                    <a:pt x="144030" y="85725"/>
                  </a:moveTo>
                  <a:cubicBezTo>
                    <a:pt x="173615" y="85725"/>
                    <a:pt x="197788" y="107012"/>
                    <a:pt x="202479" y="135875"/>
                  </a:cubicBezTo>
                  <a:cubicBezTo>
                    <a:pt x="202839" y="138401"/>
                    <a:pt x="201396" y="140205"/>
                    <a:pt x="198871" y="140926"/>
                  </a:cubicBezTo>
                  <a:cubicBezTo>
                    <a:pt x="198510" y="140926"/>
                    <a:pt x="198149" y="140926"/>
                    <a:pt x="198149" y="140926"/>
                  </a:cubicBezTo>
                  <a:cubicBezTo>
                    <a:pt x="195984" y="140926"/>
                    <a:pt x="194180" y="139483"/>
                    <a:pt x="193820" y="137319"/>
                  </a:cubicBezTo>
                  <a:cubicBezTo>
                    <a:pt x="190212" y="112785"/>
                    <a:pt x="168925" y="94745"/>
                    <a:pt x="144030" y="94745"/>
                  </a:cubicBezTo>
                  <a:cubicBezTo>
                    <a:pt x="141865" y="94745"/>
                    <a:pt x="139700" y="92580"/>
                    <a:pt x="139700" y="90416"/>
                  </a:cubicBezTo>
                  <a:cubicBezTo>
                    <a:pt x="139700" y="87890"/>
                    <a:pt x="141865" y="85725"/>
                    <a:pt x="144030" y="85725"/>
                  </a:cubicBezTo>
                  <a:close/>
                  <a:moveTo>
                    <a:pt x="144896" y="67388"/>
                  </a:moveTo>
                  <a:cubicBezTo>
                    <a:pt x="102358" y="67388"/>
                    <a:pt x="67390" y="102353"/>
                    <a:pt x="67390" y="144887"/>
                  </a:cubicBezTo>
                  <a:cubicBezTo>
                    <a:pt x="67390" y="165433"/>
                    <a:pt x="75681" y="184898"/>
                    <a:pt x="89741" y="199677"/>
                  </a:cubicBezTo>
                  <a:cubicBezTo>
                    <a:pt x="97672" y="207607"/>
                    <a:pt x="102718" y="217700"/>
                    <a:pt x="103800" y="228513"/>
                  </a:cubicBezTo>
                  <a:lnTo>
                    <a:pt x="123267" y="228513"/>
                  </a:lnTo>
                  <a:lnTo>
                    <a:pt x="123267" y="190305"/>
                  </a:lnTo>
                  <a:lnTo>
                    <a:pt x="114254" y="190305"/>
                  </a:lnTo>
                  <a:cubicBezTo>
                    <a:pt x="104881" y="190305"/>
                    <a:pt x="96590" y="182375"/>
                    <a:pt x="96590" y="172642"/>
                  </a:cubicBezTo>
                  <a:cubicBezTo>
                    <a:pt x="96590" y="163270"/>
                    <a:pt x="104881" y="155340"/>
                    <a:pt x="114254" y="155340"/>
                  </a:cubicBezTo>
                  <a:cubicBezTo>
                    <a:pt x="123988" y="155340"/>
                    <a:pt x="131918" y="163270"/>
                    <a:pt x="131918" y="172642"/>
                  </a:cubicBezTo>
                  <a:lnTo>
                    <a:pt x="131918" y="181654"/>
                  </a:lnTo>
                  <a:lnTo>
                    <a:pt x="158235" y="181654"/>
                  </a:lnTo>
                  <a:lnTo>
                    <a:pt x="158235" y="172642"/>
                  </a:lnTo>
                  <a:cubicBezTo>
                    <a:pt x="158235" y="163270"/>
                    <a:pt x="166165" y="155340"/>
                    <a:pt x="175538" y="155340"/>
                  </a:cubicBezTo>
                  <a:cubicBezTo>
                    <a:pt x="185272" y="155340"/>
                    <a:pt x="193202" y="163270"/>
                    <a:pt x="193202" y="172642"/>
                  </a:cubicBezTo>
                  <a:cubicBezTo>
                    <a:pt x="193202" y="182375"/>
                    <a:pt x="185272" y="190305"/>
                    <a:pt x="175538" y="190305"/>
                  </a:cubicBezTo>
                  <a:lnTo>
                    <a:pt x="166886" y="190305"/>
                  </a:lnTo>
                  <a:lnTo>
                    <a:pt x="166886" y="228513"/>
                  </a:lnTo>
                  <a:lnTo>
                    <a:pt x="187074" y="228513"/>
                  </a:lnTo>
                  <a:cubicBezTo>
                    <a:pt x="187795" y="217339"/>
                    <a:pt x="192842" y="207246"/>
                    <a:pt x="200412" y="199316"/>
                  </a:cubicBezTo>
                  <a:cubicBezTo>
                    <a:pt x="214832" y="184537"/>
                    <a:pt x="222402" y="165433"/>
                    <a:pt x="222402" y="144887"/>
                  </a:cubicBezTo>
                  <a:cubicBezTo>
                    <a:pt x="222402" y="102353"/>
                    <a:pt x="187795" y="67388"/>
                    <a:pt x="144896" y="67388"/>
                  </a:cubicBezTo>
                  <a:close/>
                  <a:moveTo>
                    <a:pt x="144896" y="58737"/>
                  </a:moveTo>
                  <a:cubicBezTo>
                    <a:pt x="192481" y="58737"/>
                    <a:pt x="231415" y="97306"/>
                    <a:pt x="231415" y="144887"/>
                  </a:cubicBezTo>
                  <a:cubicBezTo>
                    <a:pt x="231415" y="167596"/>
                    <a:pt x="222763" y="189223"/>
                    <a:pt x="206901" y="205444"/>
                  </a:cubicBezTo>
                  <a:cubicBezTo>
                    <a:pt x="199331" y="213014"/>
                    <a:pt x="195365" y="223106"/>
                    <a:pt x="195365" y="233920"/>
                  </a:cubicBezTo>
                  <a:lnTo>
                    <a:pt x="195365" y="254827"/>
                  </a:lnTo>
                  <a:cubicBezTo>
                    <a:pt x="195365" y="259513"/>
                    <a:pt x="191400" y="263478"/>
                    <a:pt x="186353" y="263478"/>
                  </a:cubicBezTo>
                  <a:lnTo>
                    <a:pt x="182027" y="263478"/>
                  </a:lnTo>
                  <a:lnTo>
                    <a:pt x="182027" y="268164"/>
                  </a:lnTo>
                  <a:cubicBezTo>
                    <a:pt x="182027" y="280059"/>
                    <a:pt x="171933" y="290152"/>
                    <a:pt x="160037" y="290152"/>
                  </a:cubicBezTo>
                  <a:lnTo>
                    <a:pt x="130837" y="290152"/>
                  </a:lnTo>
                  <a:cubicBezTo>
                    <a:pt x="118580" y="290152"/>
                    <a:pt x="108847" y="280059"/>
                    <a:pt x="108847" y="268164"/>
                  </a:cubicBezTo>
                  <a:lnTo>
                    <a:pt x="108847" y="263478"/>
                  </a:lnTo>
                  <a:lnTo>
                    <a:pt x="104521" y="263478"/>
                  </a:lnTo>
                  <a:cubicBezTo>
                    <a:pt x="99474" y="263478"/>
                    <a:pt x="95509" y="259513"/>
                    <a:pt x="95509" y="254827"/>
                  </a:cubicBezTo>
                  <a:lnTo>
                    <a:pt x="95509" y="234641"/>
                  </a:lnTo>
                  <a:cubicBezTo>
                    <a:pt x="95509" y="223467"/>
                    <a:pt x="91543" y="213374"/>
                    <a:pt x="83973" y="205804"/>
                  </a:cubicBezTo>
                  <a:cubicBezTo>
                    <a:pt x="67751" y="189584"/>
                    <a:pt x="58738" y="167956"/>
                    <a:pt x="58738" y="144887"/>
                  </a:cubicBezTo>
                  <a:cubicBezTo>
                    <a:pt x="58738" y="97306"/>
                    <a:pt x="97672" y="58737"/>
                    <a:pt x="144896" y="58737"/>
                  </a:cubicBezTo>
                  <a:close/>
                  <a:moveTo>
                    <a:pt x="234596" y="36726"/>
                  </a:moveTo>
                  <a:cubicBezTo>
                    <a:pt x="236774" y="38167"/>
                    <a:pt x="236774" y="40689"/>
                    <a:pt x="235322" y="42491"/>
                  </a:cubicBezTo>
                  <a:cubicBezTo>
                    <a:pt x="232417" y="45733"/>
                    <a:pt x="231328" y="49696"/>
                    <a:pt x="231328" y="53660"/>
                  </a:cubicBezTo>
                  <a:lnTo>
                    <a:pt x="231328" y="76718"/>
                  </a:lnTo>
                  <a:lnTo>
                    <a:pt x="281436" y="76718"/>
                  </a:lnTo>
                  <a:lnTo>
                    <a:pt x="281436" y="53660"/>
                  </a:lnTo>
                  <a:cubicBezTo>
                    <a:pt x="281436" y="49696"/>
                    <a:pt x="279983" y="45733"/>
                    <a:pt x="277442" y="42491"/>
                  </a:cubicBezTo>
                  <a:cubicBezTo>
                    <a:pt x="275626" y="40689"/>
                    <a:pt x="275989" y="38167"/>
                    <a:pt x="278168" y="36726"/>
                  </a:cubicBezTo>
                  <a:cubicBezTo>
                    <a:pt x="279983" y="34925"/>
                    <a:pt x="282525" y="35285"/>
                    <a:pt x="284341" y="37086"/>
                  </a:cubicBezTo>
                  <a:cubicBezTo>
                    <a:pt x="287972" y="41770"/>
                    <a:pt x="290150" y="47895"/>
                    <a:pt x="290150" y="53660"/>
                  </a:cubicBezTo>
                  <a:lnTo>
                    <a:pt x="290150" y="81042"/>
                  </a:lnTo>
                  <a:cubicBezTo>
                    <a:pt x="290150" y="83203"/>
                    <a:pt x="288335" y="85365"/>
                    <a:pt x="285793" y="85365"/>
                  </a:cubicBezTo>
                  <a:lnTo>
                    <a:pt x="226971" y="85365"/>
                  </a:lnTo>
                  <a:cubicBezTo>
                    <a:pt x="224429" y="85365"/>
                    <a:pt x="222250" y="83203"/>
                    <a:pt x="222250" y="81042"/>
                  </a:cubicBezTo>
                  <a:lnTo>
                    <a:pt x="222250" y="53660"/>
                  </a:lnTo>
                  <a:cubicBezTo>
                    <a:pt x="222250" y="47895"/>
                    <a:pt x="224429" y="41770"/>
                    <a:pt x="228423" y="37086"/>
                  </a:cubicBezTo>
                  <a:cubicBezTo>
                    <a:pt x="229875" y="35285"/>
                    <a:pt x="232780" y="34925"/>
                    <a:pt x="234596" y="36726"/>
                  </a:cubicBezTo>
                  <a:close/>
                  <a:moveTo>
                    <a:pt x="11766" y="36726"/>
                  </a:moveTo>
                  <a:cubicBezTo>
                    <a:pt x="13905" y="38167"/>
                    <a:pt x="14262" y="40689"/>
                    <a:pt x="12479" y="42491"/>
                  </a:cubicBezTo>
                  <a:cubicBezTo>
                    <a:pt x="9983" y="45733"/>
                    <a:pt x="8557" y="49696"/>
                    <a:pt x="8557" y="53660"/>
                  </a:cubicBezTo>
                  <a:lnTo>
                    <a:pt x="8557" y="76718"/>
                  </a:lnTo>
                  <a:lnTo>
                    <a:pt x="57761" y="76718"/>
                  </a:lnTo>
                  <a:lnTo>
                    <a:pt x="57761" y="53660"/>
                  </a:lnTo>
                  <a:cubicBezTo>
                    <a:pt x="57761" y="49696"/>
                    <a:pt x="56335" y="45733"/>
                    <a:pt x="53839" y="42491"/>
                  </a:cubicBezTo>
                  <a:cubicBezTo>
                    <a:pt x="52413" y="40689"/>
                    <a:pt x="52413" y="38167"/>
                    <a:pt x="54552" y="36726"/>
                  </a:cubicBezTo>
                  <a:cubicBezTo>
                    <a:pt x="56335" y="34925"/>
                    <a:pt x="59188" y="35285"/>
                    <a:pt x="60614" y="37086"/>
                  </a:cubicBezTo>
                  <a:cubicBezTo>
                    <a:pt x="64179" y="41770"/>
                    <a:pt x="66319" y="47895"/>
                    <a:pt x="66319" y="53660"/>
                  </a:cubicBezTo>
                  <a:lnTo>
                    <a:pt x="66319" y="81042"/>
                  </a:lnTo>
                  <a:cubicBezTo>
                    <a:pt x="66319" y="83203"/>
                    <a:pt x="64536" y="85365"/>
                    <a:pt x="62040" y="85365"/>
                  </a:cubicBezTo>
                  <a:lnTo>
                    <a:pt x="4278" y="85365"/>
                  </a:lnTo>
                  <a:cubicBezTo>
                    <a:pt x="1783" y="85365"/>
                    <a:pt x="0" y="83203"/>
                    <a:pt x="0" y="81042"/>
                  </a:cubicBezTo>
                  <a:lnTo>
                    <a:pt x="0" y="53660"/>
                  </a:lnTo>
                  <a:cubicBezTo>
                    <a:pt x="0" y="47895"/>
                    <a:pt x="2139" y="41770"/>
                    <a:pt x="6061" y="37086"/>
                  </a:cubicBezTo>
                  <a:cubicBezTo>
                    <a:pt x="7487" y="35285"/>
                    <a:pt x="9983" y="34925"/>
                    <a:pt x="11766" y="36726"/>
                  </a:cubicBezTo>
                  <a:close/>
                  <a:moveTo>
                    <a:pt x="255588" y="8902"/>
                  </a:moveTo>
                  <a:cubicBezTo>
                    <a:pt x="249837" y="8902"/>
                    <a:pt x="245165" y="13531"/>
                    <a:pt x="245165" y="18872"/>
                  </a:cubicBezTo>
                  <a:cubicBezTo>
                    <a:pt x="245165" y="24569"/>
                    <a:pt x="249837" y="29198"/>
                    <a:pt x="255588" y="29198"/>
                  </a:cubicBezTo>
                  <a:cubicBezTo>
                    <a:pt x="260980" y="29198"/>
                    <a:pt x="265652" y="24569"/>
                    <a:pt x="265652" y="18872"/>
                  </a:cubicBezTo>
                  <a:cubicBezTo>
                    <a:pt x="265652" y="13531"/>
                    <a:pt x="260980" y="8902"/>
                    <a:pt x="255588" y="8902"/>
                  </a:cubicBezTo>
                  <a:close/>
                  <a:moveTo>
                    <a:pt x="32978" y="8902"/>
                  </a:moveTo>
                  <a:cubicBezTo>
                    <a:pt x="27587" y="8902"/>
                    <a:pt x="22914" y="13531"/>
                    <a:pt x="22914" y="18872"/>
                  </a:cubicBezTo>
                  <a:cubicBezTo>
                    <a:pt x="22914" y="24569"/>
                    <a:pt x="27587" y="29198"/>
                    <a:pt x="32978" y="29198"/>
                  </a:cubicBezTo>
                  <a:cubicBezTo>
                    <a:pt x="38729" y="29198"/>
                    <a:pt x="43402" y="24569"/>
                    <a:pt x="43402" y="18872"/>
                  </a:cubicBezTo>
                  <a:cubicBezTo>
                    <a:pt x="43402" y="13531"/>
                    <a:pt x="38729" y="8902"/>
                    <a:pt x="32978" y="8902"/>
                  </a:cubicBezTo>
                  <a:close/>
                  <a:moveTo>
                    <a:pt x="133521" y="6815"/>
                  </a:moveTo>
                  <a:cubicBezTo>
                    <a:pt x="154896" y="5078"/>
                    <a:pt x="176676" y="8197"/>
                    <a:pt x="197102" y="16393"/>
                  </a:cubicBezTo>
                  <a:lnTo>
                    <a:pt x="201078" y="8553"/>
                  </a:lnTo>
                  <a:lnTo>
                    <a:pt x="215539" y="30292"/>
                  </a:lnTo>
                  <a:lnTo>
                    <a:pt x="189149" y="31717"/>
                  </a:lnTo>
                  <a:lnTo>
                    <a:pt x="193487" y="23877"/>
                  </a:lnTo>
                  <a:cubicBezTo>
                    <a:pt x="155167" y="9266"/>
                    <a:pt x="112147" y="12829"/>
                    <a:pt x="77080" y="33856"/>
                  </a:cubicBezTo>
                  <a:cubicBezTo>
                    <a:pt x="76357" y="34212"/>
                    <a:pt x="75634" y="34568"/>
                    <a:pt x="74911" y="34568"/>
                  </a:cubicBezTo>
                  <a:cubicBezTo>
                    <a:pt x="73465" y="34568"/>
                    <a:pt x="72019" y="33856"/>
                    <a:pt x="70935" y="32430"/>
                  </a:cubicBezTo>
                  <a:cubicBezTo>
                    <a:pt x="69850" y="30292"/>
                    <a:pt x="70212" y="27441"/>
                    <a:pt x="72381" y="26372"/>
                  </a:cubicBezTo>
                  <a:cubicBezTo>
                    <a:pt x="91179" y="15146"/>
                    <a:pt x="112147" y="8553"/>
                    <a:pt x="133521" y="6815"/>
                  </a:cubicBezTo>
                  <a:close/>
                  <a:moveTo>
                    <a:pt x="255588" y="0"/>
                  </a:moveTo>
                  <a:cubicBezTo>
                    <a:pt x="266012" y="0"/>
                    <a:pt x="274279" y="8546"/>
                    <a:pt x="274279" y="18872"/>
                  </a:cubicBezTo>
                  <a:cubicBezTo>
                    <a:pt x="274279" y="29198"/>
                    <a:pt x="266012" y="37744"/>
                    <a:pt x="255588" y="37744"/>
                  </a:cubicBezTo>
                  <a:cubicBezTo>
                    <a:pt x="245165" y="37744"/>
                    <a:pt x="236538" y="29198"/>
                    <a:pt x="236538" y="18872"/>
                  </a:cubicBezTo>
                  <a:cubicBezTo>
                    <a:pt x="236538" y="8546"/>
                    <a:pt x="245165" y="0"/>
                    <a:pt x="255588" y="0"/>
                  </a:cubicBezTo>
                  <a:close/>
                  <a:moveTo>
                    <a:pt x="32978" y="0"/>
                  </a:moveTo>
                  <a:cubicBezTo>
                    <a:pt x="43402" y="0"/>
                    <a:pt x="52028" y="8546"/>
                    <a:pt x="52028" y="18872"/>
                  </a:cubicBezTo>
                  <a:cubicBezTo>
                    <a:pt x="52028" y="29198"/>
                    <a:pt x="43402" y="37744"/>
                    <a:pt x="32978" y="37744"/>
                  </a:cubicBezTo>
                  <a:cubicBezTo>
                    <a:pt x="22555" y="37744"/>
                    <a:pt x="14288" y="29198"/>
                    <a:pt x="14288" y="18872"/>
                  </a:cubicBezTo>
                  <a:cubicBezTo>
                    <a:pt x="14288" y="8546"/>
                    <a:pt x="22555" y="0"/>
                    <a:pt x="32978" y="0"/>
                  </a:cubicBezTo>
                  <a:close/>
                </a:path>
              </a:pathLst>
            </a:custGeom>
            <a:solidFill>
              <a:srgbClr val="494949"/>
            </a:solidFill>
            <a:ln>
              <a:noFill/>
            </a:ln>
            <a:effectLst/>
          </p:spPr>
          <p:txBody>
            <a:bodyPr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17" name="Freeform 1004">
              <a:extLst>
                <a:ext uri="{FF2B5EF4-FFF2-40B4-BE49-F238E27FC236}">
                  <a16:creationId xmlns:a16="http://schemas.microsoft.com/office/drawing/2014/main" id="{D52026D1-993A-4B8A-A815-A3876AB10685}"/>
                </a:ext>
              </a:extLst>
            </p:cNvPr>
            <p:cNvSpPr>
              <a:spLocks noChangeAspect="1" noChangeArrowheads="1"/>
            </p:cNvSpPr>
            <p:nvPr/>
          </p:nvSpPr>
          <p:spPr bwMode="auto">
            <a:xfrm>
              <a:off x="3185803" y="2501965"/>
              <a:ext cx="567887" cy="567887"/>
            </a:xfrm>
            <a:custGeom>
              <a:avLst/>
              <a:gdLst>
                <a:gd name="T0" fmla="*/ 27113387 w 286976"/>
                <a:gd name="T1" fmla="*/ 32202509 h 286978"/>
                <a:gd name="T2" fmla="*/ 27113387 w 286976"/>
                <a:gd name="T3" fmla="*/ 27120173 h 286978"/>
                <a:gd name="T4" fmla="*/ 10117877 w 286976"/>
                <a:gd name="T5" fmla="*/ 28477831 h 286978"/>
                <a:gd name="T6" fmla="*/ 11353690 w 286976"/>
                <a:gd name="T7" fmla="*/ 24174369 h 286978"/>
                <a:gd name="T8" fmla="*/ 13953066 w 286976"/>
                <a:gd name="T9" fmla="*/ 25324800 h 286978"/>
                <a:gd name="T10" fmla="*/ 30699991 w 286976"/>
                <a:gd name="T11" fmla="*/ 11391325 h 286978"/>
                <a:gd name="T12" fmla="*/ 4608292 w 286976"/>
                <a:gd name="T13" fmla="*/ 8838947 h 286978"/>
                <a:gd name="T14" fmla="*/ 22149921 w 286976"/>
                <a:gd name="T15" fmla="*/ 9350217 h 286978"/>
                <a:gd name="T16" fmla="*/ 5121765 w 286976"/>
                <a:gd name="T17" fmla="*/ 9861410 h 286978"/>
                <a:gd name="T18" fmla="*/ 15133321 w 286976"/>
                <a:gd name="T19" fmla="*/ 15356925 h 286978"/>
                <a:gd name="T20" fmla="*/ 15133321 w 286976"/>
                <a:gd name="T21" fmla="*/ 16379348 h 286978"/>
                <a:gd name="T22" fmla="*/ 5121765 w 286976"/>
                <a:gd name="T23" fmla="*/ 28648565 h 286978"/>
                <a:gd name="T24" fmla="*/ 7945467 w 286976"/>
                <a:gd name="T25" fmla="*/ 29202329 h 286978"/>
                <a:gd name="T26" fmla="*/ 4608292 w 286976"/>
                <a:gd name="T27" fmla="*/ 29670991 h 286978"/>
                <a:gd name="T28" fmla="*/ 4137607 w 286976"/>
                <a:gd name="T29" fmla="*/ 9350217 h 286978"/>
                <a:gd name="T30" fmla="*/ 27163123 w 286976"/>
                <a:gd name="T31" fmla="*/ 7812055 h 286978"/>
                <a:gd name="T32" fmla="*/ 13228503 w 286976"/>
                <a:gd name="T33" fmla="*/ 24600430 h 286978"/>
                <a:gd name="T34" fmla="*/ 27163123 w 286976"/>
                <a:gd name="T35" fmla="*/ 7812055 h 286978"/>
                <a:gd name="T36" fmla="*/ 28995476 w 286976"/>
                <a:gd name="T37" fmla="*/ 6022435 h 286978"/>
                <a:gd name="T38" fmla="*/ 31424505 w 286976"/>
                <a:gd name="T39" fmla="*/ 10666965 h 286978"/>
                <a:gd name="T40" fmla="*/ 32788022 w 286976"/>
                <a:gd name="T41" fmla="*/ 9005217 h 286978"/>
                <a:gd name="T42" fmla="*/ 30188692 w 286976"/>
                <a:gd name="T43" fmla="*/ 6022435 h 286978"/>
                <a:gd name="T44" fmla="*/ 29549564 w 286976"/>
                <a:gd name="T45" fmla="*/ 4701619 h 286978"/>
                <a:gd name="T46" fmla="*/ 33256848 w 286976"/>
                <a:gd name="T47" fmla="*/ 7641463 h 286978"/>
                <a:gd name="T48" fmla="*/ 33256848 w 286976"/>
                <a:gd name="T49" fmla="*/ 10283360 h 286978"/>
                <a:gd name="T50" fmla="*/ 32319224 w 286976"/>
                <a:gd name="T51" fmla="*/ 11519130 h 286978"/>
                <a:gd name="T52" fmla="*/ 31978460 w 286976"/>
                <a:gd name="T53" fmla="*/ 12413972 h 286978"/>
                <a:gd name="T54" fmla="*/ 31424505 w 286976"/>
                <a:gd name="T55" fmla="*/ 12115704 h 286978"/>
                <a:gd name="T56" fmla="*/ 15529801 w 286976"/>
                <a:gd name="T57" fmla="*/ 28009198 h 286978"/>
                <a:gd name="T58" fmla="*/ 9350916 w 286976"/>
                <a:gd name="T59" fmla="*/ 29670855 h 286978"/>
                <a:gd name="T60" fmla="*/ 8882123 w 286976"/>
                <a:gd name="T61" fmla="*/ 29074406 h 286978"/>
                <a:gd name="T62" fmla="*/ 10714424 w 286976"/>
                <a:gd name="T63" fmla="*/ 22853415 h 286978"/>
                <a:gd name="T64" fmla="*/ 26310800 w 286976"/>
                <a:gd name="T65" fmla="*/ 6959890 h 286978"/>
                <a:gd name="T66" fmla="*/ 27035319 w 286976"/>
                <a:gd name="T67" fmla="*/ 6235391 h 286978"/>
                <a:gd name="T68" fmla="*/ 28271075 w 286976"/>
                <a:gd name="T69" fmla="*/ 5297937 h 286978"/>
                <a:gd name="T70" fmla="*/ 27364818 w 286976"/>
                <a:gd name="T71" fmla="*/ 2444843 h 286978"/>
                <a:gd name="T72" fmla="*/ 27364818 w 286976"/>
                <a:gd name="T73" fmla="*/ 3345970 h 286978"/>
                <a:gd name="T74" fmla="*/ 27364818 w 286976"/>
                <a:gd name="T75" fmla="*/ 2444843 h 286978"/>
                <a:gd name="T76" fmla="*/ 30430373 w 286976"/>
                <a:gd name="T77" fmla="*/ 2437317 h 286978"/>
                <a:gd name="T78" fmla="*/ 30430373 w 286976"/>
                <a:gd name="T79" fmla="*/ 3204481 h 286978"/>
                <a:gd name="T80" fmla="*/ 29708076 w 286976"/>
                <a:gd name="T81" fmla="*/ 3204481 h 286978"/>
                <a:gd name="T82" fmla="*/ 29708076 w 286976"/>
                <a:gd name="T83" fmla="*/ 2437317 h 286978"/>
                <a:gd name="T84" fmla="*/ 24941535 w 286976"/>
                <a:gd name="T85" fmla="*/ 2437317 h 286978"/>
                <a:gd name="T86" fmla="*/ 24941535 w 286976"/>
                <a:gd name="T87" fmla="*/ 3204481 h 286978"/>
                <a:gd name="T88" fmla="*/ 24290616 w 286976"/>
                <a:gd name="T89" fmla="*/ 3204481 h 286978"/>
                <a:gd name="T90" fmla="*/ 24290616 w 286976"/>
                <a:gd name="T91" fmla="*/ 2437317 h 286978"/>
                <a:gd name="T92" fmla="*/ 33528157 w 286976"/>
                <a:gd name="T93" fmla="*/ 0 h 286978"/>
                <a:gd name="T94" fmla="*/ 33998524 w 286976"/>
                <a:gd name="T95" fmla="*/ 5338718 h 286978"/>
                <a:gd name="T96" fmla="*/ 32972213 w 286976"/>
                <a:gd name="T97" fmla="*/ 5338718 h 286978"/>
                <a:gd name="T98" fmla="*/ 1026347 w 286976"/>
                <a:gd name="T99" fmla="*/ 1025043 h 286978"/>
                <a:gd name="T100" fmla="*/ 25231718 w 286976"/>
                <a:gd name="T101" fmla="*/ 4783577 h 286978"/>
                <a:gd name="T102" fmla="*/ 25231718 w 286976"/>
                <a:gd name="T103" fmla="*/ 5808598 h 286978"/>
                <a:gd name="T104" fmla="*/ 1026347 w 286976"/>
                <a:gd name="T105" fmla="*/ 32971259 h 286978"/>
                <a:gd name="T106" fmla="*/ 26087040 w 286976"/>
                <a:gd name="T107" fmla="*/ 26564917 h 286978"/>
                <a:gd name="T108" fmla="*/ 32972213 w 286976"/>
                <a:gd name="T109" fmla="*/ 26052464 h 286978"/>
                <a:gd name="T110" fmla="*/ 33528157 w 286976"/>
                <a:gd name="T111" fmla="*/ 13068988 h 286978"/>
                <a:gd name="T112" fmla="*/ 33998524 w 286976"/>
                <a:gd name="T113" fmla="*/ 26564917 h 286978"/>
                <a:gd name="T114" fmla="*/ 26985072 w 286976"/>
                <a:gd name="T115" fmla="*/ 33825565 h 286978"/>
                <a:gd name="T116" fmla="*/ 512900 w 286976"/>
                <a:gd name="T117" fmla="*/ 33996302 h 286978"/>
                <a:gd name="T118" fmla="*/ 0 w 286976"/>
                <a:gd name="T119" fmla="*/ 555334 h 2869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6976" h="286978">
                  <a:moveTo>
                    <a:pt x="228859" y="228933"/>
                  </a:moveTo>
                  <a:lnTo>
                    <a:pt x="228859" y="271836"/>
                  </a:lnTo>
                  <a:lnTo>
                    <a:pt x="272176" y="228933"/>
                  </a:lnTo>
                  <a:lnTo>
                    <a:pt x="228859" y="228933"/>
                  </a:lnTo>
                  <a:close/>
                  <a:moveTo>
                    <a:pt x="95834" y="204066"/>
                  </a:moveTo>
                  <a:lnTo>
                    <a:pt x="85403" y="240394"/>
                  </a:lnTo>
                  <a:lnTo>
                    <a:pt x="121372" y="229963"/>
                  </a:lnTo>
                  <a:lnTo>
                    <a:pt x="95834" y="204066"/>
                  </a:lnTo>
                  <a:close/>
                  <a:moveTo>
                    <a:pt x="247623" y="83930"/>
                  </a:moveTo>
                  <a:lnTo>
                    <a:pt x="117775" y="213777"/>
                  </a:lnTo>
                  <a:lnTo>
                    <a:pt x="130005" y="226007"/>
                  </a:lnTo>
                  <a:lnTo>
                    <a:pt x="259133" y="96159"/>
                  </a:lnTo>
                  <a:lnTo>
                    <a:pt x="247623" y="83930"/>
                  </a:lnTo>
                  <a:close/>
                  <a:moveTo>
                    <a:pt x="38898" y="74613"/>
                  </a:moveTo>
                  <a:lnTo>
                    <a:pt x="182269" y="74613"/>
                  </a:lnTo>
                  <a:cubicBezTo>
                    <a:pt x="184797" y="74613"/>
                    <a:pt x="186964" y="76411"/>
                    <a:pt x="186964" y="78929"/>
                  </a:cubicBezTo>
                  <a:cubicBezTo>
                    <a:pt x="186964" y="81446"/>
                    <a:pt x="184797" y="83244"/>
                    <a:pt x="182269" y="83244"/>
                  </a:cubicBezTo>
                  <a:lnTo>
                    <a:pt x="43231" y="83244"/>
                  </a:lnTo>
                  <a:lnTo>
                    <a:pt x="43231" y="129634"/>
                  </a:lnTo>
                  <a:lnTo>
                    <a:pt x="127738" y="129634"/>
                  </a:lnTo>
                  <a:cubicBezTo>
                    <a:pt x="129543" y="129634"/>
                    <a:pt x="131710" y="131433"/>
                    <a:pt x="131710" y="133590"/>
                  </a:cubicBezTo>
                  <a:cubicBezTo>
                    <a:pt x="131710" y="136108"/>
                    <a:pt x="129543" y="138265"/>
                    <a:pt x="127738" y="138265"/>
                  </a:cubicBezTo>
                  <a:lnTo>
                    <a:pt x="43231" y="138265"/>
                  </a:lnTo>
                  <a:lnTo>
                    <a:pt x="43231" y="241835"/>
                  </a:lnTo>
                  <a:lnTo>
                    <a:pt x="62733" y="241835"/>
                  </a:lnTo>
                  <a:cubicBezTo>
                    <a:pt x="64900" y="241835"/>
                    <a:pt x="67066" y="243992"/>
                    <a:pt x="67066" y="246510"/>
                  </a:cubicBezTo>
                  <a:cubicBezTo>
                    <a:pt x="67066" y="249027"/>
                    <a:pt x="64900" y="250466"/>
                    <a:pt x="62733" y="250466"/>
                  </a:cubicBezTo>
                  <a:lnTo>
                    <a:pt x="38898" y="250466"/>
                  </a:lnTo>
                  <a:cubicBezTo>
                    <a:pt x="36731" y="250466"/>
                    <a:pt x="34925" y="249027"/>
                    <a:pt x="34925" y="246510"/>
                  </a:cubicBezTo>
                  <a:lnTo>
                    <a:pt x="34925" y="78929"/>
                  </a:lnTo>
                  <a:cubicBezTo>
                    <a:pt x="34925" y="76411"/>
                    <a:pt x="36731" y="74613"/>
                    <a:pt x="38898" y="74613"/>
                  </a:cubicBezTo>
                  <a:close/>
                  <a:moveTo>
                    <a:pt x="229279" y="65945"/>
                  </a:moveTo>
                  <a:lnTo>
                    <a:pt x="99431" y="195433"/>
                  </a:lnTo>
                  <a:lnTo>
                    <a:pt x="111660" y="207663"/>
                  </a:lnTo>
                  <a:lnTo>
                    <a:pt x="241508" y="77815"/>
                  </a:lnTo>
                  <a:lnTo>
                    <a:pt x="229279" y="65945"/>
                  </a:lnTo>
                  <a:close/>
                  <a:moveTo>
                    <a:pt x="249422" y="48320"/>
                  </a:moveTo>
                  <a:cubicBezTo>
                    <a:pt x="247623" y="48320"/>
                    <a:pt x="245825" y="49399"/>
                    <a:pt x="244746" y="50838"/>
                  </a:cubicBezTo>
                  <a:lnTo>
                    <a:pt x="235394" y="59830"/>
                  </a:lnTo>
                  <a:lnTo>
                    <a:pt x="265248" y="90044"/>
                  </a:lnTo>
                  <a:lnTo>
                    <a:pt x="274600" y="80693"/>
                  </a:lnTo>
                  <a:cubicBezTo>
                    <a:pt x="276039" y="79614"/>
                    <a:pt x="276758" y="77455"/>
                    <a:pt x="276758" y="76017"/>
                  </a:cubicBezTo>
                  <a:cubicBezTo>
                    <a:pt x="276758" y="73858"/>
                    <a:pt x="276039" y="72420"/>
                    <a:pt x="274600" y="70621"/>
                  </a:cubicBezTo>
                  <a:lnTo>
                    <a:pt x="254817" y="50838"/>
                  </a:lnTo>
                  <a:cubicBezTo>
                    <a:pt x="253018" y="49399"/>
                    <a:pt x="251580" y="48320"/>
                    <a:pt x="249422" y="48320"/>
                  </a:cubicBezTo>
                  <a:close/>
                  <a:moveTo>
                    <a:pt x="249422" y="39688"/>
                  </a:moveTo>
                  <a:cubicBezTo>
                    <a:pt x="253738" y="39688"/>
                    <a:pt x="257694" y="41846"/>
                    <a:pt x="260572" y="44724"/>
                  </a:cubicBezTo>
                  <a:lnTo>
                    <a:pt x="280715" y="64506"/>
                  </a:lnTo>
                  <a:cubicBezTo>
                    <a:pt x="283592" y="67744"/>
                    <a:pt x="285391" y="71700"/>
                    <a:pt x="285391" y="76017"/>
                  </a:cubicBezTo>
                  <a:cubicBezTo>
                    <a:pt x="285391" y="79973"/>
                    <a:pt x="283592" y="83930"/>
                    <a:pt x="280715" y="86807"/>
                  </a:cubicBezTo>
                  <a:lnTo>
                    <a:pt x="271722" y="96159"/>
                  </a:lnTo>
                  <a:lnTo>
                    <a:pt x="272801" y="97238"/>
                  </a:lnTo>
                  <a:cubicBezTo>
                    <a:pt x="274600" y="98677"/>
                    <a:pt x="274600" y="101555"/>
                    <a:pt x="272801" y="103713"/>
                  </a:cubicBezTo>
                  <a:cubicBezTo>
                    <a:pt x="271722" y="104432"/>
                    <a:pt x="271003" y="104792"/>
                    <a:pt x="269924" y="104792"/>
                  </a:cubicBezTo>
                  <a:cubicBezTo>
                    <a:pt x="268485" y="104792"/>
                    <a:pt x="267406" y="104432"/>
                    <a:pt x="267046" y="103713"/>
                  </a:cubicBezTo>
                  <a:lnTo>
                    <a:pt x="265248" y="102274"/>
                  </a:lnTo>
                  <a:lnTo>
                    <a:pt x="132522" y="234999"/>
                  </a:lnTo>
                  <a:cubicBezTo>
                    <a:pt x="132163" y="236078"/>
                    <a:pt x="131803" y="236438"/>
                    <a:pt x="131084" y="236438"/>
                  </a:cubicBezTo>
                  <a:lnTo>
                    <a:pt x="80367" y="250465"/>
                  </a:lnTo>
                  <a:cubicBezTo>
                    <a:pt x="79648" y="250465"/>
                    <a:pt x="79288" y="250465"/>
                    <a:pt x="78929" y="250465"/>
                  </a:cubicBezTo>
                  <a:cubicBezTo>
                    <a:pt x="77849" y="250465"/>
                    <a:pt x="76770" y="250106"/>
                    <a:pt x="76051" y="249746"/>
                  </a:cubicBezTo>
                  <a:cubicBezTo>
                    <a:pt x="74972" y="248667"/>
                    <a:pt x="74612" y="246869"/>
                    <a:pt x="74972" y="245430"/>
                  </a:cubicBezTo>
                  <a:lnTo>
                    <a:pt x="89000" y="194714"/>
                  </a:lnTo>
                  <a:cubicBezTo>
                    <a:pt x="89719" y="193994"/>
                    <a:pt x="90079" y="193275"/>
                    <a:pt x="90439" y="192915"/>
                  </a:cubicBezTo>
                  <a:lnTo>
                    <a:pt x="223164" y="59830"/>
                  </a:lnTo>
                  <a:lnTo>
                    <a:pt x="222085" y="58751"/>
                  </a:lnTo>
                  <a:cubicBezTo>
                    <a:pt x="220287" y="57313"/>
                    <a:pt x="220287" y="54435"/>
                    <a:pt x="222085" y="52637"/>
                  </a:cubicBezTo>
                  <a:cubicBezTo>
                    <a:pt x="223884" y="51198"/>
                    <a:pt x="226761" y="51198"/>
                    <a:pt x="228200" y="52637"/>
                  </a:cubicBezTo>
                  <a:lnTo>
                    <a:pt x="229279" y="53716"/>
                  </a:lnTo>
                  <a:lnTo>
                    <a:pt x="238631" y="44724"/>
                  </a:lnTo>
                  <a:cubicBezTo>
                    <a:pt x="241508" y="41846"/>
                    <a:pt x="245465" y="39688"/>
                    <a:pt x="249422" y="39688"/>
                  </a:cubicBezTo>
                  <a:close/>
                  <a:moveTo>
                    <a:pt x="230981" y="20638"/>
                  </a:moveTo>
                  <a:cubicBezTo>
                    <a:pt x="232966" y="20638"/>
                    <a:pt x="234619" y="22291"/>
                    <a:pt x="234619" y="24606"/>
                  </a:cubicBezTo>
                  <a:cubicBezTo>
                    <a:pt x="234619" y="26921"/>
                    <a:pt x="232966" y="28244"/>
                    <a:pt x="230981" y="28244"/>
                  </a:cubicBezTo>
                  <a:cubicBezTo>
                    <a:pt x="228666" y="28244"/>
                    <a:pt x="227012" y="26921"/>
                    <a:pt x="227012" y="24606"/>
                  </a:cubicBezTo>
                  <a:cubicBezTo>
                    <a:pt x="227012" y="22291"/>
                    <a:pt x="228666" y="20638"/>
                    <a:pt x="230981" y="20638"/>
                  </a:cubicBezTo>
                  <a:close/>
                  <a:moveTo>
                    <a:pt x="250761" y="20574"/>
                  </a:moveTo>
                  <a:cubicBezTo>
                    <a:pt x="252285" y="19050"/>
                    <a:pt x="255333" y="19050"/>
                    <a:pt x="256857" y="20574"/>
                  </a:cubicBezTo>
                  <a:cubicBezTo>
                    <a:pt x="258000" y="21336"/>
                    <a:pt x="258381" y="22860"/>
                    <a:pt x="258381" y="24003"/>
                  </a:cubicBezTo>
                  <a:cubicBezTo>
                    <a:pt x="258381" y="25146"/>
                    <a:pt x="258000" y="26289"/>
                    <a:pt x="256857" y="27051"/>
                  </a:cubicBezTo>
                  <a:cubicBezTo>
                    <a:pt x="256095" y="27813"/>
                    <a:pt x="255333" y="28194"/>
                    <a:pt x="254190" y="28194"/>
                  </a:cubicBezTo>
                  <a:cubicBezTo>
                    <a:pt x="252285" y="28194"/>
                    <a:pt x="251523" y="27813"/>
                    <a:pt x="250761" y="27051"/>
                  </a:cubicBezTo>
                  <a:cubicBezTo>
                    <a:pt x="249618" y="26289"/>
                    <a:pt x="249237" y="24765"/>
                    <a:pt x="249237" y="24003"/>
                  </a:cubicBezTo>
                  <a:cubicBezTo>
                    <a:pt x="249237" y="22860"/>
                    <a:pt x="249618" y="21336"/>
                    <a:pt x="250761" y="20574"/>
                  </a:cubicBezTo>
                  <a:close/>
                  <a:moveTo>
                    <a:pt x="205032" y="20574"/>
                  </a:moveTo>
                  <a:cubicBezTo>
                    <a:pt x="206497" y="19050"/>
                    <a:pt x="209428" y="19050"/>
                    <a:pt x="210527" y="20574"/>
                  </a:cubicBezTo>
                  <a:cubicBezTo>
                    <a:pt x="211626" y="21336"/>
                    <a:pt x="212359" y="22860"/>
                    <a:pt x="212359" y="24003"/>
                  </a:cubicBezTo>
                  <a:cubicBezTo>
                    <a:pt x="212359" y="25146"/>
                    <a:pt x="211626" y="26289"/>
                    <a:pt x="210527" y="27051"/>
                  </a:cubicBezTo>
                  <a:cubicBezTo>
                    <a:pt x="210161" y="27813"/>
                    <a:pt x="209062" y="28194"/>
                    <a:pt x="207230" y="28194"/>
                  </a:cubicBezTo>
                  <a:cubicBezTo>
                    <a:pt x="206497" y="28194"/>
                    <a:pt x="205398" y="27813"/>
                    <a:pt x="205032" y="27051"/>
                  </a:cubicBezTo>
                  <a:cubicBezTo>
                    <a:pt x="203567" y="26289"/>
                    <a:pt x="203200" y="25146"/>
                    <a:pt x="203200" y="24003"/>
                  </a:cubicBezTo>
                  <a:cubicBezTo>
                    <a:pt x="203200" y="22860"/>
                    <a:pt x="203567" y="21336"/>
                    <a:pt x="205032" y="20574"/>
                  </a:cubicBezTo>
                  <a:close/>
                  <a:moveTo>
                    <a:pt x="4332" y="0"/>
                  </a:moveTo>
                  <a:lnTo>
                    <a:pt x="283006" y="0"/>
                  </a:lnTo>
                  <a:cubicBezTo>
                    <a:pt x="285171" y="0"/>
                    <a:pt x="286976" y="2163"/>
                    <a:pt x="286976" y="4687"/>
                  </a:cubicBezTo>
                  <a:lnTo>
                    <a:pt x="286976" y="45065"/>
                  </a:lnTo>
                  <a:cubicBezTo>
                    <a:pt x="286976" y="47229"/>
                    <a:pt x="285171" y="49031"/>
                    <a:pt x="283006" y="49031"/>
                  </a:cubicBezTo>
                  <a:cubicBezTo>
                    <a:pt x="280479" y="49031"/>
                    <a:pt x="278313" y="47229"/>
                    <a:pt x="278313" y="45065"/>
                  </a:cubicBezTo>
                  <a:lnTo>
                    <a:pt x="278313" y="8652"/>
                  </a:lnTo>
                  <a:lnTo>
                    <a:pt x="8663" y="8652"/>
                  </a:lnTo>
                  <a:lnTo>
                    <a:pt x="8663" y="40379"/>
                  </a:lnTo>
                  <a:lnTo>
                    <a:pt x="212976" y="40379"/>
                  </a:lnTo>
                  <a:cubicBezTo>
                    <a:pt x="215503" y="40379"/>
                    <a:pt x="217308" y="42542"/>
                    <a:pt x="217308" y="45065"/>
                  </a:cubicBezTo>
                  <a:cubicBezTo>
                    <a:pt x="217308" y="47229"/>
                    <a:pt x="215503" y="49031"/>
                    <a:pt x="212976" y="49031"/>
                  </a:cubicBezTo>
                  <a:lnTo>
                    <a:pt x="8663" y="49031"/>
                  </a:lnTo>
                  <a:lnTo>
                    <a:pt x="8663" y="278325"/>
                  </a:lnTo>
                  <a:lnTo>
                    <a:pt x="220196" y="278325"/>
                  </a:lnTo>
                  <a:lnTo>
                    <a:pt x="220196" y="224246"/>
                  </a:lnTo>
                  <a:cubicBezTo>
                    <a:pt x="220196" y="222083"/>
                    <a:pt x="222362" y="219920"/>
                    <a:pt x="224527" y="219920"/>
                  </a:cubicBezTo>
                  <a:lnTo>
                    <a:pt x="278313" y="219920"/>
                  </a:lnTo>
                  <a:lnTo>
                    <a:pt x="278313" y="114286"/>
                  </a:lnTo>
                  <a:cubicBezTo>
                    <a:pt x="278313" y="111763"/>
                    <a:pt x="280479" y="110321"/>
                    <a:pt x="283006" y="110321"/>
                  </a:cubicBezTo>
                  <a:cubicBezTo>
                    <a:pt x="285171" y="110321"/>
                    <a:pt x="286976" y="111763"/>
                    <a:pt x="286976" y="114286"/>
                  </a:cubicBezTo>
                  <a:lnTo>
                    <a:pt x="286976" y="224246"/>
                  </a:lnTo>
                  <a:cubicBezTo>
                    <a:pt x="286976" y="225688"/>
                    <a:pt x="286615" y="226770"/>
                    <a:pt x="285532" y="227131"/>
                  </a:cubicBezTo>
                  <a:lnTo>
                    <a:pt x="227776" y="285536"/>
                  </a:lnTo>
                  <a:cubicBezTo>
                    <a:pt x="227415" y="285896"/>
                    <a:pt x="225610" y="286978"/>
                    <a:pt x="224527" y="286978"/>
                  </a:cubicBezTo>
                  <a:lnTo>
                    <a:pt x="4332" y="286978"/>
                  </a:lnTo>
                  <a:cubicBezTo>
                    <a:pt x="1805" y="286978"/>
                    <a:pt x="0" y="284814"/>
                    <a:pt x="0" y="282291"/>
                  </a:cubicBezTo>
                  <a:lnTo>
                    <a:pt x="0" y="4687"/>
                  </a:lnTo>
                  <a:cubicBezTo>
                    <a:pt x="0" y="2163"/>
                    <a:pt x="1805" y="0"/>
                    <a:pt x="4332" y="0"/>
                  </a:cubicBezTo>
                  <a:close/>
                </a:path>
              </a:pathLst>
            </a:custGeom>
            <a:solidFill>
              <a:srgbClr val="494949"/>
            </a:solidFill>
            <a:ln>
              <a:noFill/>
            </a:ln>
            <a:effectLst/>
          </p:spPr>
          <p:txBody>
            <a:bodyPr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18" name="Freeform 1066">
              <a:extLst>
                <a:ext uri="{FF2B5EF4-FFF2-40B4-BE49-F238E27FC236}">
                  <a16:creationId xmlns:a16="http://schemas.microsoft.com/office/drawing/2014/main" id="{4FE41363-0B9F-4C8E-A5CA-B830D207B13B}"/>
                </a:ext>
              </a:extLst>
            </p:cNvPr>
            <p:cNvSpPr>
              <a:spLocks noChangeAspect="1" noChangeArrowheads="1"/>
            </p:cNvSpPr>
            <p:nvPr/>
          </p:nvSpPr>
          <p:spPr bwMode="auto">
            <a:xfrm>
              <a:off x="8417980" y="2503697"/>
              <a:ext cx="567887" cy="566155"/>
            </a:xfrm>
            <a:custGeom>
              <a:avLst/>
              <a:gdLst>
                <a:gd name="T0" fmla="*/ 26965827 w 286978"/>
                <a:gd name="T1" fmla="*/ 30702655 h 285394"/>
                <a:gd name="T2" fmla="*/ 32752427 w 286978"/>
                <a:gd name="T3" fmla="*/ 30702655 h 285394"/>
                <a:gd name="T4" fmla="*/ 33090247 w 286978"/>
                <a:gd name="T5" fmla="*/ 28725308 h 285394"/>
                <a:gd name="T6" fmla="*/ 33259150 w 286978"/>
                <a:gd name="T7" fmla="*/ 34399134 h 285394"/>
                <a:gd name="T8" fmla="*/ 25952135 w 286978"/>
                <a:gd name="T9" fmla="*/ 30702655 h 285394"/>
                <a:gd name="T10" fmla="*/ 11228194 w 286978"/>
                <a:gd name="T11" fmla="*/ 28510520 h 285394"/>
                <a:gd name="T12" fmla="*/ 14535827 w 286978"/>
                <a:gd name="T13" fmla="*/ 29612552 h 285394"/>
                <a:gd name="T14" fmla="*/ 11228194 w 286978"/>
                <a:gd name="T15" fmla="*/ 28510520 h 285394"/>
                <a:gd name="T16" fmla="*/ 8232606 w 286978"/>
                <a:gd name="T17" fmla="*/ 29061621 h 285394"/>
                <a:gd name="T18" fmla="*/ 3761210 w 286978"/>
                <a:gd name="T19" fmla="*/ 29061621 h 285394"/>
                <a:gd name="T20" fmla="*/ 28821303 w 286978"/>
                <a:gd name="T21" fmla="*/ 26766356 h 285394"/>
                <a:gd name="T22" fmla="*/ 30067907 w 286978"/>
                <a:gd name="T23" fmla="*/ 25585453 h 285394"/>
                <a:gd name="T24" fmla="*/ 30067907 w 286978"/>
                <a:gd name="T25" fmla="*/ 29040709 h 285394"/>
                <a:gd name="T26" fmla="*/ 13859859 w 286978"/>
                <a:gd name="T27" fmla="*/ 23726804 h 285394"/>
                <a:gd name="T28" fmla="*/ 17921876 w 286978"/>
                <a:gd name="T29" fmla="*/ 24829014 h 285394"/>
                <a:gd name="T30" fmla="*/ 13859859 w 286978"/>
                <a:gd name="T31" fmla="*/ 23726804 h 285394"/>
                <a:gd name="T32" fmla="*/ 10864854 w 286978"/>
                <a:gd name="T33" fmla="*/ 24231843 h 285394"/>
                <a:gd name="T34" fmla="*/ 3761210 w 286978"/>
                <a:gd name="T35" fmla="*/ 24231843 h 285394"/>
                <a:gd name="T36" fmla="*/ 1022677 w 286978"/>
                <a:gd name="T37" fmla="*/ 33358575 h 285394"/>
                <a:gd name="T38" fmla="*/ 20026561 w 286978"/>
                <a:gd name="T39" fmla="*/ 19835428 h 285394"/>
                <a:gd name="T40" fmla="*/ 20324740 w 286978"/>
                <a:gd name="T41" fmla="*/ 18751827 h 285394"/>
                <a:gd name="T42" fmla="*/ 24884069 w 286978"/>
                <a:gd name="T43" fmla="*/ 26900218 h 285394"/>
                <a:gd name="T44" fmla="*/ 554044 w 286978"/>
                <a:gd name="T45" fmla="*/ 34398750 h 285394"/>
                <a:gd name="T46" fmla="*/ 554044 w 286978"/>
                <a:gd name="T47" fmla="*/ 18751827 h 285394"/>
                <a:gd name="T48" fmla="*/ 26661907 w 286978"/>
                <a:gd name="T49" fmla="*/ 10309714 h 285394"/>
                <a:gd name="T50" fmla="*/ 16173039 w 286978"/>
                <a:gd name="T51" fmla="*/ 10309714 h 285394"/>
                <a:gd name="T52" fmla="*/ 29584503 w 286978"/>
                <a:gd name="T53" fmla="*/ 4975142 h 285394"/>
                <a:gd name="T54" fmla="*/ 24200132 w 286978"/>
                <a:gd name="T55" fmla="*/ 5891761 h 285394"/>
                <a:gd name="T56" fmla="*/ 16676645 w 286978"/>
                <a:gd name="T57" fmla="*/ 4975142 h 285394"/>
                <a:gd name="T58" fmla="*/ 20747029 w 286978"/>
                <a:gd name="T59" fmla="*/ 5891761 h 285394"/>
                <a:gd name="T60" fmla="*/ 16676645 w 286978"/>
                <a:gd name="T61" fmla="*/ 4975142 h 285394"/>
                <a:gd name="T62" fmla="*/ 1019255 w 286978"/>
                <a:gd name="T63" fmla="*/ 6412187 h 285394"/>
                <a:gd name="T64" fmla="*/ 6836871 w 286978"/>
                <a:gd name="T65" fmla="*/ 6412187 h 285394"/>
                <a:gd name="T66" fmla="*/ 7134355 w 286978"/>
                <a:gd name="T67" fmla="*/ 4429834 h 285394"/>
                <a:gd name="T68" fmla="*/ 7304094 w 286978"/>
                <a:gd name="T69" fmla="*/ 10288523 h 285394"/>
                <a:gd name="T70" fmla="*/ 0 w 286978"/>
                <a:gd name="T71" fmla="*/ 6412187 h 285394"/>
                <a:gd name="T72" fmla="*/ 15286739 w 286978"/>
                <a:gd name="T73" fmla="*/ 1040341 h 285394"/>
                <a:gd name="T74" fmla="*/ 32930553 w 286978"/>
                <a:gd name="T75" fmla="*/ 14650029 h 285394"/>
                <a:gd name="T76" fmla="*/ 4072667 w 286978"/>
                <a:gd name="T77" fmla="*/ 1039901 h 285394"/>
                <a:gd name="T78" fmla="*/ 5276420 w 286978"/>
                <a:gd name="T79" fmla="*/ 2296235 h 285394"/>
                <a:gd name="T80" fmla="*/ 33441916 w 286978"/>
                <a:gd name="T81" fmla="*/ 0 h 285394"/>
                <a:gd name="T82" fmla="*/ 33441916 w 286978"/>
                <a:gd name="T83" fmla="*/ 15646970 h 285394"/>
                <a:gd name="T84" fmla="*/ 10428668 w 286978"/>
                <a:gd name="T85" fmla="*/ 8105042 h 285394"/>
                <a:gd name="T86" fmla="*/ 14988611 w 286978"/>
                <a:gd name="T87" fmla="*/ 0 h 285394"/>
                <a:gd name="T88" fmla="*/ 4072667 w 286978"/>
                <a:gd name="T89" fmla="*/ 4548741 h 28539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6978" h="285394">
                  <a:moveTo>
                    <a:pt x="231198" y="237608"/>
                  </a:moveTo>
                  <a:cubicBezTo>
                    <a:pt x="232624" y="239391"/>
                    <a:pt x="233337" y="242244"/>
                    <a:pt x="231554" y="244027"/>
                  </a:cubicBezTo>
                  <a:cubicBezTo>
                    <a:pt x="229058" y="246880"/>
                    <a:pt x="227632" y="250446"/>
                    <a:pt x="227632" y="254725"/>
                  </a:cubicBezTo>
                  <a:lnTo>
                    <a:pt x="227632" y="276835"/>
                  </a:lnTo>
                  <a:lnTo>
                    <a:pt x="276480" y="276835"/>
                  </a:lnTo>
                  <a:lnTo>
                    <a:pt x="276480" y="254725"/>
                  </a:lnTo>
                  <a:cubicBezTo>
                    <a:pt x="276480" y="250446"/>
                    <a:pt x="275054" y="246880"/>
                    <a:pt x="272201" y="244027"/>
                  </a:cubicBezTo>
                  <a:cubicBezTo>
                    <a:pt x="271131" y="242244"/>
                    <a:pt x="271131" y="239391"/>
                    <a:pt x="273271" y="237608"/>
                  </a:cubicBezTo>
                  <a:cubicBezTo>
                    <a:pt x="275054" y="236538"/>
                    <a:pt x="277549" y="236538"/>
                    <a:pt x="279332" y="238321"/>
                  </a:cubicBezTo>
                  <a:cubicBezTo>
                    <a:pt x="282898" y="242957"/>
                    <a:pt x="285394" y="248663"/>
                    <a:pt x="285394" y="254725"/>
                  </a:cubicBezTo>
                  <a:lnTo>
                    <a:pt x="285394" y="281114"/>
                  </a:lnTo>
                  <a:cubicBezTo>
                    <a:pt x="285394" y="283611"/>
                    <a:pt x="283254" y="285394"/>
                    <a:pt x="280758" y="285394"/>
                  </a:cubicBezTo>
                  <a:lnTo>
                    <a:pt x="223354" y="285394"/>
                  </a:lnTo>
                  <a:cubicBezTo>
                    <a:pt x="221214" y="285394"/>
                    <a:pt x="219075" y="283611"/>
                    <a:pt x="219075" y="281114"/>
                  </a:cubicBezTo>
                  <a:lnTo>
                    <a:pt x="219075" y="254725"/>
                  </a:lnTo>
                  <a:cubicBezTo>
                    <a:pt x="219075" y="248663"/>
                    <a:pt x="221214" y="242957"/>
                    <a:pt x="225136" y="238321"/>
                  </a:cubicBezTo>
                  <a:cubicBezTo>
                    <a:pt x="226206" y="236538"/>
                    <a:pt x="229058" y="236538"/>
                    <a:pt x="231198" y="237608"/>
                  </a:cubicBezTo>
                  <a:close/>
                  <a:moveTo>
                    <a:pt x="94784" y="236538"/>
                  </a:moveTo>
                  <a:lnTo>
                    <a:pt x="122705" y="236538"/>
                  </a:lnTo>
                  <a:cubicBezTo>
                    <a:pt x="125210" y="236538"/>
                    <a:pt x="126642" y="238824"/>
                    <a:pt x="126642" y="241110"/>
                  </a:cubicBezTo>
                  <a:cubicBezTo>
                    <a:pt x="126642" y="243396"/>
                    <a:pt x="125210" y="245682"/>
                    <a:pt x="122705" y="245682"/>
                  </a:cubicBezTo>
                  <a:lnTo>
                    <a:pt x="94784" y="245682"/>
                  </a:lnTo>
                  <a:cubicBezTo>
                    <a:pt x="92278" y="245682"/>
                    <a:pt x="90488" y="243396"/>
                    <a:pt x="90488" y="241110"/>
                  </a:cubicBezTo>
                  <a:cubicBezTo>
                    <a:pt x="90488" y="238824"/>
                    <a:pt x="92278" y="236538"/>
                    <a:pt x="94784" y="236538"/>
                  </a:cubicBezTo>
                  <a:close/>
                  <a:moveTo>
                    <a:pt x="35983" y="236538"/>
                  </a:moveTo>
                  <a:lnTo>
                    <a:pt x="64911" y="236538"/>
                  </a:lnTo>
                  <a:cubicBezTo>
                    <a:pt x="67381" y="236538"/>
                    <a:pt x="69497" y="238824"/>
                    <a:pt x="69497" y="241110"/>
                  </a:cubicBezTo>
                  <a:cubicBezTo>
                    <a:pt x="69497" y="243396"/>
                    <a:pt x="67381" y="245682"/>
                    <a:pt x="64911" y="245682"/>
                  </a:cubicBezTo>
                  <a:lnTo>
                    <a:pt x="35983" y="245682"/>
                  </a:lnTo>
                  <a:cubicBezTo>
                    <a:pt x="33514" y="245682"/>
                    <a:pt x="31750" y="243396"/>
                    <a:pt x="31750" y="241110"/>
                  </a:cubicBezTo>
                  <a:cubicBezTo>
                    <a:pt x="31750" y="238824"/>
                    <a:pt x="33514" y="236538"/>
                    <a:pt x="35983" y="236538"/>
                  </a:cubicBezTo>
                  <a:close/>
                  <a:moveTo>
                    <a:pt x="253819" y="212271"/>
                  </a:moveTo>
                  <a:cubicBezTo>
                    <a:pt x="248013" y="212271"/>
                    <a:pt x="243296" y="216625"/>
                    <a:pt x="243296" y="222068"/>
                  </a:cubicBezTo>
                  <a:cubicBezTo>
                    <a:pt x="243296" y="227874"/>
                    <a:pt x="248013" y="232228"/>
                    <a:pt x="253819" y="232228"/>
                  </a:cubicBezTo>
                  <a:cubicBezTo>
                    <a:pt x="258899" y="232228"/>
                    <a:pt x="263616" y="227874"/>
                    <a:pt x="263616" y="222068"/>
                  </a:cubicBezTo>
                  <a:cubicBezTo>
                    <a:pt x="263616" y="216625"/>
                    <a:pt x="258899" y="212271"/>
                    <a:pt x="253819" y="212271"/>
                  </a:cubicBezTo>
                  <a:close/>
                  <a:moveTo>
                    <a:pt x="253819" y="203200"/>
                  </a:moveTo>
                  <a:cubicBezTo>
                    <a:pt x="263979" y="203200"/>
                    <a:pt x="272687" y="211545"/>
                    <a:pt x="272687" y="222068"/>
                  </a:cubicBezTo>
                  <a:cubicBezTo>
                    <a:pt x="272687" y="232228"/>
                    <a:pt x="263979" y="240937"/>
                    <a:pt x="253819" y="240937"/>
                  </a:cubicBezTo>
                  <a:cubicBezTo>
                    <a:pt x="243296" y="240937"/>
                    <a:pt x="234950" y="232228"/>
                    <a:pt x="234950" y="222068"/>
                  </a:cubicBezTo>
                  <a:cubicBezTo>
                    <a:pt x="234950" y="211545"/>
                    <a:pt x="243296" y="203200"/>
                    <a:pt x="253819" y="203200"/>
                  </a:cubicBezTo>
                  <a:close/>
                  <a:moveTo>
                    <a:pt x="116999" y="196850"/>
                  </a:moveTo>
                  <a:lnTo>
                    <a:pt x="151289" y="196850"/>
                  </a:lnTo>
                  <a:cubicBezTo>
                    <a:pt x="153789" y="196850"/>
                    <a:pt x="155218" y="198374"/>
                    <a:pt x="155218" y="201041"/>
                  </a:cubicBezTo>
                  <a:cubicBezTo>
                    <a:pt x="155218" y="203708"/>
                    <a:pt x="153789" y="205994"/>
                    <a:pt x="151289" y="205994"/>
                  </a:cubicBezTo>
                  <a:lnTo>
                    <a:pt x="116999" y="205994"/>
                  </a:lnTo>
                  <a:cubicBezTo>
                    <a:pt x="114499" y="205994"/>
                    <a:pt x="112713" y="203708"/>
                    <a:pt x="112713" y="201041"/>
                  </a:cubicBezTo>
                  <a:cubicBezTo>
                    <a:pt x="112713" y="198374"/>
                    <a:pt x="114499" y="196850"/>
                    <a:pt x="116999" y="196850"/>
                  </a:cubicBezTo>
                  <a:close/>
                  <a:moveTo>
                    <a:pt x="36033" y="196850"/>
                  </a:moveTo>
                  <a:lnTo>
                    <a:pt x="87792" y="196850"/>
                  </a:lnTo>
                  <a:cubicBezTo>
                    <a:pt x="89933" y="196850"/>
                    <a:pt x="91718" y="198374"/>
                    <a:pt x="91718" y="201041"/>
                  </a:cubicBezTo>
                  <a:cubicBezTo>
                    <a:pt x="91718" y="203708"/>
                    <a:pt x="89933" y="205994"/>
                    <a:pt x="87792" y="205994"/>
                  </a:cubicBezTo>
                  <a:lnTo>
                    <a:pt x="36033" y="205994"/>
                  </a:lnTo>
                  <a:cubicBezTo>
                    <a:pt x="33535" y="205994"/>
                    <a:pt x="31750" y="203708"/>
                    <a:pt x="31750" y="201041"/>
                  </a:cubicBezTo>
                  <a:cubicBezTo>
                    <a:pt x="31750" y="198374"/>
                    <a:pt x="33535" y="196850"/>
                    <a:pt x="36033" y="196850"/>
                  </a:cubicBezTo>
                  <a:close/>
                  <a:moveTo>
                    <a:pt x="8632" y="164565"/>
                  </a:moveTo>
                  <a:lnTo>
                    <a:pt x="8632" y="276760"/>
                  </a:lnTo>
                  <a:lnTo>
                    <a:pt x="169054" y="276760"/>
                  </a:lnTo>
                  <a:lnTo>
                    <a:pt x="201067" y="220662"/>
                  </a:lnTo>
                  <a:lnTo>
                    <a:pt x="169054" y="164565"/>
                  </a:lnTo>
                  <a:lnTo>
                    <a:pt x="8632" y="164565"/>
                  </a:lnTo>
                  <a:close/>
                  <a:moveTo>
                    <a:pt x="4676" y="155575"/>
                  </a:moveTo>
                  <a:lnTo>
                    <a:pt x="171572" y="155575"/>
                  </a:lnTo>
                  <a:cubicBezTo>
                    <a:pt x="173011" y="155575"/>
                    <a:pt x="174809" y="156654"/>
                    <a:pt x="175529" y="158092"/>
                  </a:cubicBezTo>
                  <a:lnTo>
                    <a:pt x="210059" y="218505"/>
                  </a:lnTo>
                  <a:cubicBezTo>
                    <a:pt x="210778" y="219943"/>
                    <a:pt x="210778" y="221381"/>
                    <a:pt x="210059" y="223179"/>
                  </a:cubicBezTo>
                  <a:lnTo>
                    <a:pt x="175529" y="283233"/>
                  </a:lnTo>
                  <a:cubicBezTo>
                    <a:pt x="174809" y="285031"/>
                    <a:pt x="173011" y="285391"/>
                    <a:pt x="171572" y="285391"/>
                  </a:cubicBezTo>
                  <a:lnTo>
                    <a:pt x="4676" y="285391"/>
                  </a:lnTo>
                  <a:cubicBezTo>
                    <a:pt x="2158" y="285391"/>
                    <a:pt x="0" y="283593"/>
                    <a:pt x="0" y="281075"/>
                  </a:cubicBezTo>
                  <a:lnTo>
                    <a:pt x="0" y="159890"/>
                  </a:lnTo>
                  <a:cubicBezTo>
                    <a:pt x="0" y="157373"/>
                    <a:pt x="2158" y="155575"/>
                    <a:pt x="4676" y="155575"/>
                  </a:cubicBezTo>
                  <a:close/>
                  <a:moveTo>
                    <a:pt x="140809" y="80963"/>
                  </a:moveTo>
                  <a:lnTo>
                    <a:pt x="221141" y="80963"/>
                  </a:lnTo>
                  <a:cubicBezTo>
                    <a:pt x="223283" y="80963"/>
                    <a:pt x="225068" y="82868"/>
                    <a:pt x="225068" y="85535"/>
                  </a:cubicBezTo>
                  <a:cubicBezTo>
                    <a:pt x="225068" y="88202"/>
                    <a:pt x="223283" y="90107"/>
                    <a:pt x="221141" y="90107"/>
                  </a:cubicBezTo>
                  <a:lnTo>
                    <a:pt x="140809" y="90107"/>
                  </a:lnTo>
                  <a:cubicBezTo>
                    <a:pt x="138667" y="90107"/>
                    <a:pt x="136525" y="88202"/>
                    <a:pt x="136525" y="85535"/>
                  </a:cubicBezTo>
                  <a:cubicBezTo>
                    <a:pt x="136525" y="82868"/>
                    <a:pt x="138667" y="80963"/>
                    <a:pt x="140809" y="80963"/>
                  </a:cubicBezTo>
                  <a:close/>
                  <a:moveTo>
                    <a:pt x="204286" y="41275"/>
                  </a:moveTo>
                  <a:lnTo>
                    <a:pt x="249739" y="41275"/>
                  </a:lnTo>
                  <a:cubicBezTo>
                    <a:pt x="252225" y="41275"/>
                    <a:pt x="253645" y="42929"/>
                    <a:pt x="253645" y="45244"/>
                  </a:cubicBezTo>
                  <a:cubicBezTo>
                    <a:pt x="253645" y="47559"/>
                    <a:pt x="252225" y="48882"/>
                    <a:pt x="249739" y="48882"/>
                  </a:cubicBezTo>
                  <a:lnTo>
                    <a:pt x="204286" y="48882"/>
                  </a:lnTo>
                  <a:cubicBezTo>
                    <a:pt x="201445" y="48882"/>
                    <a:pt x="200025" y="47559"/>
                    <a:pt x="200025" y="45244"/>
                  </a:cubicBezTo>
                  <a:cubicBezTo>
                    <a:pt x="200025" y="42929"/>
                    <a:pt x="201445" y="41275"/>
                    <a:pt x="204286" y="41275"/>
                  </a:cubicBezTo>
                  <a:close/>
                  <a:moveTo>
                    <a:pt x="140776" y="41275"/>
                  </a:moveTo>
                  <a:lnTo>
                    <a:pt x="175137" y="41275"/>
                  </a:lnTo>
                  <a:cubicBezTo>
                    <a:pt x="176908" y="41275"/>
                    <a:pt x="179034" y="42929"/>
                    <a:pt x="179034" y="45244"/>
                  </a:cubicBezTo>
                  <a:cubicBezTo>
                    <a:pt x="179034" y="47559"/>
                    <a:pt x="176908" y="48882"/>
                    <a:pt x="175137" y="48882"/>
                  </a:cubicBezTo>
                  <a:lnTo>
                    <a:pt x="140776" y="48882"/>
                  </a:lnTo>
                  <a:cubicBezTo>
                    <a:pt x="138651" y="48882"/>
                    <a:pt x="136525" y="47559"/>
                    <a:pt x="136525" y="45244"/>
                  </a:cubicBezTo>
                  <a:cubicBezTo>
                    <a:pt x="136525" y="42929"/>
                    <a:pt x="138651" y="41275"/>
                    <a:pt x="140776" y="41275"/>
                  </a:cubicBezTo>
                  <a:close/>
                  <a:moveTo>
                    <a:pt x="11829" y="36021"/>
                  </a:moveTo>
                  <a:cubicBezTo>
                    <a:pt x="13980" y="37483"/>
                    <a:pt x="13980" y="40041"/>
                    <a:pt x="12546" y="42234"/>
                  </a:cubicBezTo>
                  <a:cubicBezTo>
                    <a:pt x="9679" y="45523"/>
                    <a:pt x="8603" y="49178"/>
                    <a:pt x="8603" y="53198"/>
                  </a:cubicBezTo>
                  <a:lnTo>
                    <a:pt x="8603" y="76588"/>
                  </a:lnTo>
                  <a:lnTo>
                    <a:pt x="57713" y="76588"/>
                  </a:lnTo>
                  <a:lnTo>
                    <a:pt x="57713" y="53198"/>
                  </a:lnTo>
                  <a:cubicBezTo>
                    <a:pt x="57713" y="49178"/>
                    <a:pt x="55921" y="45523"/>
                    <a:pt x="53770" y="42234"/>
                  </a:cubicBezTo>
                  <a:cubicBezTo>
                    <a:pt x="51978" y="40041"/>
                    <a:pt x="52336" y="37483"/>
                    <a:pt x="54487" y="36021"/>
                  </a:cubicBezTo>
                  <a:cubicBezTo>
                    <a:pt x="55921" y="34925"/>
                    <a:pt x="58789" y="35290"/>
                    <a:pt x="60223" y="36752"/>
                  </a:cubicBezTo>
                  <a:cubicBezTo>
                    <a:pt x="64166" y="41503"/>
                    <a:pt x="66317" y="47716"/>
                    <a:pt x="66317" y="53198"/>
                  </a:cubicBezTo>
                  <a:lnTo>
                    <a:pt x="66317" y="80608"/>
                  </a:lnTo>
                  <a:cubicBezTo>
                    <a:pt x="66317" y="83166"/>
                    <a:pt x="64166" y="85359"/>
                    <a:pt x="61657" y="85359"/>
                  </a:cubicBezTo>
                  <a:lnTo>
                    <a:pt x="4660" y="85359"/>
                  </a:lnTo>
                  <a:cubicBezTo>
                    <a:pt x="2151" y="85359"/>
                    <a:pt x="0" y="83166"/>
                    <a:pt x="0" y="80608"/>
                  </a:cubicBezTo>
                  <a:lnTo>
                    <a:pt x="0" y="53198"/>
                  </a:lnTo>
                  <a:cubicBezTo>
                    <a:pt x="0" y="47716"/>
                    <a:pt x="2151" y="41503"/>
                    <a:pt x="5735" y="36752"/>
                  </a:cubicBezTo>
                  <a:cubicBezTo>
                    <a:pt x="7528" y="35290"/>
                    <a:pt x="10037" y="34925"/>
                    <a:pt x="11829" y="36021"/>
                  </a:cubicBezTo>
                  <a:close/>
                  <a:moveTo>
                    <a:pt x="129045" y="8630"/>
                  </a:moveTo>
                  <a:lnTo>
                    <a:pt x="96667" y="64728"/>
                  </a:lnTo>
                  <a:lnTo>
                    <a:pt x="129045" y="121544"/>
                  </a:lnTo>
                  <a:lnTo>
                    <a:pt x="277984" y="121544"/>
                  </a:lnTo>
                  <a:lnTo>
                    <a:pt x="277984" y="8630"/>
                  </a:lnTo>
                  <a:lnTo>
                    <a:pt x="129045" y="8630"/>
                  </a:lnTo>
                  <a:close/>
                  <a:moveTo>
                    <a:pt x="34381" y="8626"/>
                  </a:moveTo>
                  <a:cubicBezTo>
                    <a:pt x="28938" y="8626"/>
                    <a:pt x="24584" y="13299"/>
                    <a:pt x="24584" y="19050"/>
                  </a:cubicBezTo>
                  <a:cubicBezTo>
                    <a:pt x="24584" y="24441"/>
                    <a:pt x="28938" y="29114"/>
                    <a:pt x="34381" y="29114"/>
                  </a:cubicBezTo>
                  <a:cubicBezTo>
                    <a:pt x="40186" y="29114"/>
                    <a:pt x="44541" y="24441"/>
                    <a:pt x="44541" y="19050"/>
                  </a:cubicBezTo>
                  <a:cubicBezTo>
                    <a:pt x="44541" y="13299"/>
                    <a:pt x="40186" y="8626"/>
                    <a:pt x="34381" y="8626"/>
                  </a:cubicBezTo>
                  <a:close/>
                  <a:moveTo>
                    <a:pt x="126527" y="0"/>
                  </a:moveTo>
                  <a:lnTo>
                    <a:pt x="282301" y="0"/>
                  </a:lnTo>
                  <a:cubicBezTo>
                    <a:pt x="284820" y="0"/>
                    <a:pt x="286978" y="2157"/>
                    <a:pt x="286978" y="4675"/>
                  </a:cubicBezTo>
                  <a:lnTo>
                    <a:pt x="286978" y="125500"/>
                  </a:lnTo>
                  <a:cubicBezTo>
                    <a:pt x="286978" y="128017"/>
                    <a:pt x="284820" y="129815"/>
                    <a:pt x="282301" y="129815"/>
                  </a:cubicBezTo>
                  <a:lnTo>
                    <a:pt x="126527" y="129815"/>
                  </a:lnTo>
                  <a:cubicBezTo>
                    <a:pt x="124728" y="129815"/>
                    <a:pt x="123649" y="129096"/>
                    <a:pt x="122929" y="128017"/>
                  </a:cubicBezTo>
                  <a:lnTo>
                    <a:pt x="88033" y="67245"/>
                  </a:lnTo>
                  <a:cubicBezTo>
                    <a:pt x="87313" y="66166"/>
                    <a:pt x="87313" y="64008"/>
                    <a:pt x="88033" y="62930"/>
                  </a:cubicBezTo>
                  <a:lnTo>
                    <a:pt x="122929" y="2157"/>
                  </a:lnTo>
                  <a:cubicBezTo>
                    <a:pt x="123649" y="1079"/>
                    <a:pt x="124728" y="0"/>
                    <a:pt x="126527" y="0"/>
                  </a:cubicBezTo>
                  <a:close/>
                  <a:moveTo>
                    <a:pt x="34381" y="0"/>
                  </a:moveTo>
                  <a:cubicBezTo>
                    <a:pt x="44904" y="0"/>
                    <a:pt x="53612" y="8626"/>
                    <a:pt x="53612" y="19050"/>
                  </a:cubicBezTo>
                  <a:cubicBezTo>
                    <a:pt x="53612" y="29473"/>
                    <a:pt x="44904" y="37740"/>
                    <a:pt x="34381" y="37740"/>
                  </a:cubicBezTo>
                  <a:cubicBezTo>
                    <a:pt x="24221" y="37740"/>
                    <a:pt x="15875" y="29473"/>
                    <a:pt x="15875" y="19050"/>
                  </a:cubicBezTo>
                  <a:cubicBezTo>
                    <a:pt x="15875" y="8626"/>
                    <a:pt x="24221" y="0"/>
                    <a:pt x="34381" y="0"/>
                  </a:cubicBezTo>
                  <a:close/>
                </a:path>
              </a:pathLst>
            </a:custGeom>
            <a:solidFill>
              <a:srgbClr val="494949"/>
            </a:solidFill>
            <a:ln>
              <a:noFill/>
            </a:ln>
            <a:effectLst/>
          </p:spPr>
          <p:txBody>
            <a:bodyPr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19" name="Freeform 970">
              <a:extLst>
                <a:ext uri="{FF2B5EF4-FFF2-40B4-BE49-F238E27FC236}">
                  <a16:creationId xmlns:a16="http://schemas.microsoft.com/office/drawing/2014/main" id="{51C92595-B6CC-40CF-90D3-52DD58F0EAD1}"/>
                </a:ext>
              </a:extLst>
            </p:cNvPr>
            <p:cNvSpPr>
              <a:spLocks noChangeAspect="1" noChangeArrowheads="1"/>
            </p:cNvSpPr>
            <p:nvPr/>
          </p:nvSpPr>
          <p:spPr bwMode="auto">
            <a:xfrm>
              <a:off x="9388725" y="4702294"/>
              <a:ext cx="529796" cy="580006"/>
            </a:xfrm>
            <a:custGeom>
              <a:avLst/>
              <a:gdLst>
                <a:gd name="T0" fmla="*/ 12516314 w 267928"/>
                <a:gd name="T1" fmla="*/ 32134122 h 293327"/>
                <a:gd name="T2" fmla="*/ 17554108 w 267928"/>
                <a:gd name="T3" fmla="*/ 33494188 h 293327"/>
                <a:gd name="T4" fmla="*/ 19162737 w 267928"/>
                <a:gd name="T5" fmla="*/ 31751577 h 293327"/>
                <a:gd name="T6" fmla="*/ 10949878 w 267928"/>
                <a:gd name="T7" fmla="*/ 28308523 h 293327"/>
                <a:gd name="T8" fmla="*/ 11500336 w 267928"/>
                <a:gd name="T9" fmla="*/ 30688936 h 293327"/>
                <a:gd name="T10" fmla="*/ 20686674 w 267928"/>
                <a:gd name="T11" fmla="*/ 30178702 h 293327"/>
                <a:gd name="T12" fmla="*/ 10949878 w 267928"/>
                <a:gd name="T13" fmla="*/ 28308523 h 293327"/>
                <a:gd name="T14" fmla="*/ 25766886 w 267928"/>
                <a:gd name="T15" fmla="*/ 12555330 h 293327"/>
                <a:gd name="T16" fmla="*/ 16078964 w 267928"/>
                <a:gd name="T17" fmla="*/ 22979059 h 293327"/>
                <a:gd name="T18" fmla="*/ 15359810 w 267928"/>
                <a:gd name="T19" fmla="*/ 22979059 h 293327"/>
                <a:gd name="T20" fmla="*/ 11213848 w 267928"/>
                <a:gd name="T21" fmla="*/ 18148699 h 293327"/>
                <a:gd name="T22" fmla="*/ 15698306 w 267928"/>
                <a:gd name="T23" fmla="*/ 21877339 h 293327"/>
                <a:gd name="T24" fmla="*/ 15739489 w 267928"/>
                <a:gd name="T25" fmla="*/ 8790036 h 293327"/>
                <a:gd name="T26" fmla="*/ 15739489 w 267928"/>
                <a:gd name="T27" fmla="*/ 9845840 h 293327"/>
                <a:gd name="T28" fmla="*/ 9387153 w 267928"/>
                <a:gd name="T29" fmla="*/ 15293819 h 293327"/>
                <a:gd name="T30" fmla="*/ 8924544 w 267928"/>
                <a:gd name="T31" fmla="*/ 14744703 h 293327"/>
                <a:gd name="T32" fmla="*/ 15860575 w 267928"/>
                <a:gd name="T33" fmla="*/ 5610795 h 293327"/>
                <a:gd name="T34" fmla="*/ 23988593 w 267928"/>
                <a:gd name="T35" fmla="*/ 10456421 h 293327"/>
                <a:gd name="T36" fmla="*/ 15860575 w 267928"/>
                <a:gd name="T37" fmla="*/ 6673371 h 293327"/>
                <a:gd name="T38" fmla="*/ 9256617 w 267928"/>
                <a:gd name="T39" fmla="*/ 22272825 h 293327"/>
                <a:gd name="T40" fmla="*/ 10949878 w 267928"/>
                <a:gd name="T41" fmla="*/ 27245891 h 293327"/>
                <a:gd name="T42" fmla="*/ 20686674 w 267928"/>
                <a:gd name="T43" fmla="*/ 26310907 h 293327"/>
                <a:gd name="T44" fmla="*/ 24962347 w 267928"/>
                <a:gd name="T45" fmla="*/ 17342138 h 293327"/>
                <a:gd name="T46" fmla="*/ 25978240 w 267928"/>
                <a:gd name="T47" fmla="*/ 17469573 h 293327"/>
                <a:gd name="T48" fmla="*/ 21744860 w 267928"/>
                <a:gd name="T49" fmla="*/ 26310907 h 293327"/>
                <a:gd name="T50" fmla="*/ 20178792 w 267928"/>
                <a:gd name="T51" fmla="*/ 31751577 h 293327"/>
                <a:gd name="T52" fmla="*/ 20136332 w 267928"/>
                <a:gd name="T53" fmla="*/ 32134122 h 293327"/>
                <a:gd name="T54" fmla="*/ 14082692 w 267928"/>
                <a:gd name="T55" fmla="*/ 34556757 h 293327"/>
                <a:gd name="T56" fmla="*/ 11500336 w 267928"/>
                <a:gd name="T57" fmla="*/ 31751577 h 293327"/>
                <a:gd name="T58" fmla="*/ 9891715 w 267928"/>
                <a:gd name="T59" fmla="*/ 26268204 h 293327"/>
                <a:gd name="T60" fmla="*/ 5615998 w 267928"/>
                <a:gd name="T61" fmla="*/ 15854551 h 293327"/>
                <a:gd name="T62" fmla="*/ 15797206 w 267928"/>
                <a:gd name="T63" fmla="*/ 0 h 293327"/>
                <a:gd name="T64" fmla="*/ 24775751 w 267928"/>
                <a:gd name="T65" fmla="*/ 28729787 h 293327"/>
                <a:gd name="T66" fmla="*/ 24182765 w 267928"/>
                <a:gd name="T67" fmla="*/ 27925896 h 293327"/>
                <a:gd name="T68" fmla="*/ 15797206 w 267928"/>
                <a:gd name="T69" fmla="*/ 1015758 h 293327"/>
                <a:gd name="T70" fmla="*/ 1058748 w 267928"/>
                <a:gd name="T71" fmla="*/ 30506849 h 293327"/>
                <a:gd name="T72" fmla="*/ 7453905 w 267928"/>
                <a:gd name="T73" fmla="*/ 31056833 h 293327"/>
                <a:gd name="T74" fmla="*/ 550429 w 267928"/>
                <a:gd name="T75" fmla="*/ 31564726 h 293327"/>
                <a:gd name="T76" fmla="*/ 0 w 267928"/>
                <a:gd name="T77" fmla="*/ 15782245 h 2933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67928" h="293327">
                  <a:moveTo>
                    <a:pt x="106142" y="269515"/>
                  </a:moveTo>
                  <a:lnTo>
                    <a:pt x="106142" y="272762"/>
                  </a:lnTo>
                  <a:cubicBezTo>
                    <a:pt x="106142" y="279256"/>
                    <a:pt x="112245" y="284307"/>
                    <a:pt x="119425" y="284307"/>
                  </a:cubicBezTo>
                  <a:lnTo>
                    <a:pt x="148863" y="284307"/>
                  </a:lnTo>
                  <a:cubicBezTo>
                    <a:pt x="156402" y="284307"/>
                    <a:pt x="162505" y="279256"/>
                    <a:pt x="162505" y="272762"/>
                  </a:cubicBezTo>
                  <a:lnTo>
                    <a:pt x="162505" y="269515"/>
                  </a:lnTo>
                  <a:lnTo>
                    <a:pt x="106142" y="269515"/>
                  </a:lnTo>
                  <a:close/>
                  <a:moveTo>
                    <a:pt x="92858" y="240290"/>
                  </a:moveTo>
                  <a:lnTo>
                    <a:pt x="92858" y="256165"/>
                  </a:lnTo>
                  <a:cubicBezTo>
                    <a:pt x="92858" y="258691"/>
                    <a:pt x="95013" y="260495"/>
                    <a:pt x="97526" y="260495"/>
                  </a:cubicBezTo>
                  <a:lnTo>
                    <a:pt x="171121" y="260495"/>
                  </a:lnTo>
                  <a:cubicBezTo>
                    <a:pt x="173634" y="260495"/>
                    <a:pt x="175429" y="258691"/>
                    <a:pt x="175429" y="256165"/>
                  </a:cubicBezTo>
                  <a:lnTo>
                    <a:pt x="175429" y="240290"/>
                  </a:lnTo>
                  <a:lnTo>
                    <a:pt x="92858" y="240290"/>
                  </a:lnTo>
                  <a:close/>
                  <a:moveTo>
                    <a:pt x="212411" y="106573"/>
                  </a:moveTo>
                  <a:cubicBezTo>
                    <a:pt x="214205" y="104775"/>
                    <a:pt x="216716" y="104775"/>
                    <a:pt x="218510" y="106573"/>
                  </a:cubicBezTo>
                  <a:cubicBezTo>
                    <a:pt x="220303" y="108012"/>
                    <a:pt x="220303" y="110889"/>
                    <a:pt x="218510" y="113047"/>
                  </a:cubicBezTo>
                  <a:lnTo>
                    <a:pt x="136354" y="195052"/>
                  </a:lnTo>
                  <a:cubicBezTo>
                    <a:pt x="135278" y="196490"/>
                    <a:pt x="134202" y="196490"/>
                    <a:pt x="133126" y="196490"/>
                  </a:cubicBezTo>
                  <a:cubicBezTo>
                    <a:pt x="132049" y="196490"/>
                    <a:pt x="130973" y="196490"/>
                    <a:pt x="130255" y="195052"/>
                  </a:cubicBezTo>
                  <a:lnTo>
                    <a:pt x="95097" y="160524"/>
                  </a:lnTo>
                  <a:cubicBezTo>
                    <a:pt x="93662" y="158366"/>
                    <a:pt x="93662" y="155488"/>
                    <a:pt x="95097" y="154050"/>
                  </a:cubicBezTo>
                  <a:cubicBezTo>
                    <a:pt x="96891" y="152251"/>
                    <a:pt x="99761" y="152251"/>
                    <a:pt x="101196" y="154050"/>
                  </a:cubicBezTo>
                  <a:lnTo>
                    <a:pt x="133126" y="185700"/>
                  </a:lnTo>
                  <a:lnTo>
                    <a:pt x="212411" y="106573"/>
                  </a:lnTo>
                  <a:close/>
                  <a:moveTo>
                    <a:pt x="133475" y="74613"/>
                  </a:moveTo>
                  <a:cubicBezTo>
                    <a:pt x="135972" y="74613"/>
                    <a:pt x="137756" y="76764"/>
                    <a:pt x="137756" y="79273"/>
                  </a:cubicBezTo>
                  <a:cubicBezTo>
                    <a:pt x="137756" y="81782"/>
                    <a:pt x="135972" y="83575"/>
                    <a:pt x="133475" y="83575"/>
                  </a:cubicBezTo>
                  <a:cubicBezTo>
                    <a:pt x="108503" y="83575"/>
                    <a:pt x="87811" y="101498"/>
                    <a:pt x="83887" y="126232"/>
                  </a:cubicBezTo>
                  <a:cubicBezTo>
                    <a:pt x="83530" y="128383"/>
                    <a:pt x="81747" y="129817"/>
                    <a:pt x="79606" y="129817"/>
                  </a:cubicBezTo>
                  <a:cubicBezTo>
                    <a:pt x="79606" y="129817"/>
                    <a:pt x="79249" y="129817"/>
                    <a:pt x="78893" y="129817"/>
                  </a:cubicBezTo>
                  <a:cubicBezTo>
                    <a:pt x="76395" y="129458"/>
                    <a:pt x="74612" y="127666"/>
                    <a:pt x="75682" y="125157"/>
                  </a:cubicBezTo>
                  <a:cubicBezTo>
                    <a:pt x="79963" y="95762"/>
                    <a:pt x="104222" y="74613"/>
                    <a:pt x="133475" y="74613"/>
                  </a:cubicBezTo>
                  <a:close/>
                  <a:moveTo>
                    <a:pt x="134503" y="47625"/>
                  </a:moveTo>
                  <a:cubicBezTo>
                    <a:pt x="162505" y="47625"/>
                    <a:pt x="187634" y="60253"/>
                    <a:pt x="204148" y="82622"/>
                  </a:cubicBezTo>
                  <a:cubicBezTo>
                    <a:pt x="205584" y="84065"/>
                    <a:pt x="204866" y="86952"/>
                    <a:pt x="203430" y="88756"/>
                  </a:cubicBezTo>
                  <a:cubicBezTo>
                    <a:pt x="201276" y="89838"/>
                    <a:pt x="198404" y="89477"/>
                    <a:pt x="196968" y="88034"/>
                  </a:cubicBezTo>
                  <a:cubicBezTo>
                    <a:pt x="182249" y="67469"/>
                    <a:pt x="159274" y="56645"/>
                    <a:pt x="134503" y="56645"/>
                  </a:cubicBezTo>
                  <a:cubicBezTo>
                    <a:pt x="91781" y="56645"/>
                    <a:pt x="56241" y="91281"/>
                    <a:pt x="56241" y="134577"/>
                  </a:cubicBezTo>
                  <a:cubicBezTo>
                    <a:pt x="56241" y="155142"/>
                    <a:pt x="64498" y="174625"/>
                    <a:pt x="78499" y="189057"/>
                  </a:cubicBezTo>
                  <a:cubicBezTo>
                    <a:pt x="87474" y="198438"/>
                    <a:pt x="92858" y="210705"/>
                    <a:pt x="92858" y="222972"/>
                  </a:cubicBezTo>
                  <a:lnTo>
                    <a:pt x="92858" y="231270"/>
                  </a:lnTo>
                  <a:lnTo>
                    <a:pt x="175429" y="231270"/>
                  </a:lnTo>
                  <a:lnTo>
                    <a:pt x="175429" y="223333"/>
                  </a:lnTo>
                  <a:cubicBezTo>
                    <a:pt x="175429" y="211066"/>
                    <a:pt x="180813" y="199520"/>
                    <a:pt x="190147" y="189418"/>
                  </a:cubicBezTo>
                  <a:cubicBezTo>
                    <a:pt x="201276" y="177872"/>
                    <a:pt x="209174" y="163080"/>
                    <a:pt x="211687" y="147205"/>
                  </a:cubicBezTo>
                  <a:cubicBezTo>
                    <a:pt x="212046" y="144679"/>
                    <a:pt x="213841" y="142875"/>
                    <a:pt x="216354" y="143597"/>
                  </a:cubicBezTo>
                  <a:cubicBezTo>
                    <a:pt x="218867" y="143597"/>
                    <a:pt x="220303" y="145762"/>
                    <a:pt x="220303" y="148287"/>
                  </a:cubicBezTo>
                  <a:cubicBezTo>
                    <a:pt x="217431" y="166327"/>
                    <a:pt x="209174" y="182563"/>
                    <a:pt x="196250" y="195551"/>
                  </a:cubicBezTo>
                  <a:cubicBezTo>
                    <a:pt x="188711" y="203850"/>
                    <a:pt x="184403" y="213591"/>
                    <a:pt x="184403" y="223333"/>
                  </a:cubicBezTo>
                  <a:lnTo>
                    <a:pt x="184403" y="256165"/>
                  </a:lnTo>
                  <a:cubicBezTo>
                    <a:pt x="184403" y="263381"/>
                    <a:pt x="178300" y="269515"/>
                    <a:pt x="171121" y="269515"/>
                  </a:cubicBezTo>
                  <a:lnTo>
                    <a:pt x="170762" y="269515"/>
                  </a:lnTo>
                  <a:lnTo>
                    <a:pt x="170762" y="272762"/>
                  </a:lnTo>
                  <a:cubicBezTo>
                    <a:pt x="170762" y="284307"/>
                    <a:pt x="161069" y="293327"/>
                    <a:pt x="148863" y="293327"/>
                  </a:cubicBezTo>
                  <a:lnTo>
                    <a:pt x="119425" y="293327"/>
                  </a:lnTo>
                  <a:cubicBezTo>
                    <a:pt x="107219" y="293327"/>
                    <a:pt x="97526" y="284307"/>
                    <a:pt x="97526" y="272762"/>
                  </a:cubicBezTo>
                  <a:lnTo>
                    <a:pt x="97526" y="269515"/>
                  </a:lnTo>
                  <a:cubicBezTo>
                    <a:pt x="89628" y="269515"/>
                    <a:pt x="83884" y="263381"/>
                    <a:pt x="83884" y="256165"/>
                  </a:cubicBezTo>
                  <a:lnTo>
                    <a:pt x="83884" y="222972"/>
                  </a:lnTo>
                  <a:cubicBezTo>
                    <a:pt x="83884" y="212870"/>
                    <a:pt x="79935" y="203489"/>
                    <a:pt x="72037" y="195191"/>
                  </a:cubicBezTo>
                  <a:cubicBezTo>
                    <a:pt x="56241" y="178955"/>
                    <a:pt x="47625" y="157307"/>
                    <a:pt x="47625" y="134577"/>
                  </a:cubicBezTo>
                  <a:cubicBezTo>
                    <a:pt x="47625" y="86591"/>
                    <a:pt x="86756" y="47625"/>
                    <a:pt x="134503" y="47625"/>
                  </a:cubicBezTo>
                  <a:close/>
                  <a:moveTo>
                    <a:pt x="133964" y="0"/>
                  </a:moveTo>
                  <a:cubicBezTo>
                    <a:pt x="207950" y="0"/>
                    <a:pt x="267928" y="60338"/>
                    <a:pt x="267928" y="133964"/>
                  </a:cubicBezTo>
                  <a:cubicBezTo>
                    <a:pt x="267928" y="177781"/>
                    <a:pt x="246020" y="218725"/>
                    <a:pt x="210105" y="243866"/>
                  </a:cubicBezTo>
                  <a:cubicBezTo>
                    <a:pt x="208309" y="245661"/>
                    <a:pt x="205436" y="244943"/>
                    <a:pt x="203999" y="243147"/>
                  </a:cubicBezTo>
                  <a:cubicBezTo>
                    <a:pt x="202562" y="240992"/>
                    <a:pt x="202921" y="238478"/>
                    <a:pt x="205076" y="237042"/>
                  </a:cubicBezTo>
                  <a:cubicBezTo>
                    <a:pt x="238837" y="212978"/>
                    <a:pt x="258949" y="174908"/>
                    <a:pt x="258949" y="133964"/>
                  </a:cubicBezTo>
                  <a:cubicBezTo>
                    <a:pt x="258949" y="65366"/>
                    <a:pt x="202921" y="8620"/>
                    <a:pt x="133964" y="8620"/>
                  </a:cubicBezTo>
                  <a:cubicBezTo>
                    <a:pt x="65006" y="8620"/>
                    <a:pt x="8979" y="65366"/>
                    <a:pt x="8979" y="133964"/>
                  </a:cubicBezTo>
                  <a:lnTo>
                    <a:pt x="8979" y="258950"/>
                  </a:lnTo>
                  <a:lnTo>
                    <a:pt x="58542" y="258950"/>
                  </a:lnTo>
                  <a:cubicBezTo>
                    <a:pt x="61056" y="258950"/>
                    <a:pt x="63211" y="261105"/>
                    <a:pt x="63211" y="263619"/>
                  </a:cubicBezTo>
                  <a:cubicBezTo>
                    <a:pt x="63211" y="266133"/>
                    <a:pt x="61056" y="267929"/>
                    <a:pt x="58542" y="267929"/>
                  </a:cubicBezTo>
                  <a:lnTo>
                    <a:pt x="4669" y="267929"/>
                  </a:lnTo>
                  <a:cubicBezTo>
                    <a:pt x="2155" y="267929"/>
                    <a:pt x="0" y="266133"/>
                    <a:pt x="0" y="263619"/>
                  </a:cubicBezTo>
                  <a:lnTo>
                    <a:pt x="0" y="133964"/>
                  </a:lnTo>
                  <a:cubicBezTo>
                    <a:pt x="0" y="60338"/>
                    <a:pt x="59978" y="0"/>
                    <a:pt x="133964" y="0"/>
                  </a:cubicBezTo>
                  <a:close/>
                </a:path>
              </a:pathLst>
            </a:custGeom>
            <a:solidFill>
              <a:srgbClr val="494949"/>
            </a:solidFill>
            <a:ln>
              <a:noFill/>
            </a:ln>
            <a:effectLst/>
          </p:spPr>
          <p:txBody>
            <a:bodyPr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20" name="Subtitle 2">
              <a:extLst>
                <a:ext uri="{FF2B5EF4-FFF2-40B4-BE49-F238E27FC236}">
                  <a16:creationId xmlns:a16="http://schemas.microsoft.com/office/drawing/2014/main" id="{F0D38266-A715-4D8A-AF08-FEF465B88883}"/>
                </a:ext>
              </a:extLst>
            </p:cNvPr>
            <p:cNvSpPr txBox="1">
              <a:spLocks/>
            </p:cNvSpPr>
            <p:nvPr/>
          </p:nvSpPr>
          <p:spPr>
            <a:xfrm>
              <a:off x="4065414" y="2264913"/>
              <a:ext cx="1290018" cy="1041992"/>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1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Roboto Condensed Light" panose="02000000000000000000" pitchFamily="2" charset="0"/>
                  <a:cs typeface="Lato" panose="020F0502020204030203" pitchFamily="34" charset="0"/>
                </a:rPr>
                <a:t>Process Maturity &amp; IT Excellence Initiatives </a:t>
              </a:r>
            </a:p>
          </p:txBody>
        </p:sp>
        <p:sp>
          <p:nvSpPr>
            <p:cNvPr id="21" name="Subtitle 2">
              <a:extLst>
                <a:ext uri="{FF2B5EF4-FFF2-40B4-BE49-F238E27FC236}">
                  <a16:creationId xmlns:a16="http://schemas.microsoft.com/office/drawing/2014/main" id="{411F1D35-C6B2-4CA7-8129-E9ACB90CAA6C}"/>
                </a:ext>
              </a:extLst>
            </p:cNvPr>
            <p:cNvSpPr txBox="1">
              <a:spLocks/>
            </p:cNvSpPr>
            <p:nvPr/>
          </p:nvSpPr>
          <p:spPr>
            <a:xfrm>
              <a:off x="3168214" y="4343164"/>
              <a:ext cx="1290018" cy="1293077"/>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1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Roboto Condensed Light" panose="02000000000000000000" pitchFamily="2" charset="0"/>
                  <a:cs typeface="Lato" panose="020F0502020204030203" pitchFamily="34" charset="0"/>
                </a:rPr>
                <a:t>Business Context &amp; Business Support Initiatives</a:t>
              </a:r>
            </a:p>
          </p:txBody>
        </p:sp>
        <p:sp>
          <p:nvSpPr>
            <p:cNvPr id="22" name="Subtitle 2">
              <a:extLst>
                <a:ext uri="{FF2B5EF4-FFF2-40B4-BE49-F238E27FC236}">
                  <a16:creationId xmlns:a16="http://schemas.microsoft.com/office/drawing/2014/main" id="{C3BBF95D-F375-47E7-A44B-2970929FE877}"/>
                </a:ext>
              </a:extLst>
            </p:cNvPr>
            <p:cNvSpPr txBox="1">
              <a:spLocks/>
            </p:cNvSpPr>
            <p:nvPr/>
          </p:nvSpPr>
          <p:spPr>
            <a:xfrm>
              <a:off x="7684175" y="4719790"/>
              <a:ext cx="1467608" cy="53982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r" defTabSz="1087636" rtl="0" eaLnBrk="1" fontAlgn="auto" latinLnBrk="0" hangingPunct="1">
                <a:lnSpc>
                  <a:spcPct val="110000"/>
                </a:lnSpc>
                <a:spcBef>
                  <a:spcPts val="0"/>
                </a:spcBef>
                <a:spcAft>
                  <a:spcPts val="0"/>
                </a:spcAft>
                <a:buClrTx/>
                <a:buSzTx/>
                <a:buFont typeface="Arial"/>
                <a:buNone/>
                <a:tabLst/>
                <a:defRPr/>
              </a:pPr>
              <a:r>
                <a:rPr lang="en-US" sz="1200" dirty="0">
                  <a:solidFill>
                    <a:srgbClr val="FFFFFF"/>
                  </a:solidFill>
                  <a:latin typeface="Arial" panose="020B0604020202020204" pitchFamily="34" charset="0"/>
                  <a:ea typeface="Roboto Condensed Light" panose="02000000000000000000" pitchFamily="2" charset="0"/>
                  <a:cs typeface="Lato" panose="020F0502020204030203" pitchFamily="34" charset="0"/>
                </a:rPr>
                <a:t>Visualization &amp; Communication</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Roboto Condensed Light" panose="02000000000000000000" pitchFamily="2" charset="0"/>
                <a:cs typeface="Lato" panose="020F0502020204030203" pitchFamily="34" charset="0"/>
              </a:endParaRPr>
            </a:p>
          </p:txBody>
        </p:sp>
        <p:sp>
          <p:nvSpPr>
            <p:cNvPr id="23" name="Subtitle 2">
              <a:extLst>
                <a:ext uri="{FF2B5EF4-FFF2-40B4-BE49-F238E27FC236}">
                  <a16:creationId xmlns:a16="http://schemas.microsoft.com/office/drawing/2014/main" id="{B679C519-E976-4A7C-910E-30F75750A1E6}"/>
                </a:ext>
              </a:extLst>
            </p:cNvPr>
            <p:cNvSpPr txBox="1">
              <a:spLocks/>
            </p:cNvSpPr>
            <p:nvPr/>
          </p:nvSpPr>
          <p:spPr>
            <a:xfrm>
              <a:off x="6680724" y="2139371"/>
              <a:ext cx="1419688" cy="1293077"/>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r" defTabSz="1087636" rtl="0" eaLnBrk="1" fontAlgn="auto" latinLnBrk="0" hangingPunct="1">
                <a:lnSpc>
                  <a:spcPct val="110000"/>
                </a:lnSpc>
                <a:spcBef>
                  <a:spcPts val="0"/>
                </a:spcBef>
                <a:spcAft>
                  <a:spcPts val="0"/>
                </a:spcAft>
                <a:buClrTx/>
                <a:buSzTx/>
                <a:buFont typeface="Arial"/>
                <a:buNone/>
                <a:tabLst/>
                <a:defRPr/>
              </a:pPr>
              <a:r>
                <a:rPr lang="en-US" sz="1200" dirty="0">
                  <a:solidFill>
                    <a:srgbClr val="FFFFFF"/>
                  </a:solidFill>
                  <a:latin typeface="Arial" panose="020B0604020202020204" pitchFamily="34" charset="0"/>
                  <a:ea typeface="Roboto Condensed Light" panose="02000000000000000000" pitchFamily="2" charset="0"/>
                  <a:cs typeface="Lato" panose="020F0502020204030203" pitchFamily="34" charset="0"/>
                </a:rPr>
                <a:t>Business Trends &amp; Technology Innovation Initiatives</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Roboto Condensed Light" panose="02000000000000000000" pitchFamily="2" charset="0"/>
                <a:cs typeface="Lato" panose="020F0502020204030203" pitchFamily="34" charset="0"/>
              </a:endParaRPr>
            </a:p>
          </p:txBody>
        </p:sp>
      </p:grpSp>
      <p:grpSp>
        <p:nvGrpSpPr>
          <p:cNvPr id="25" name="Group 24">
            <a:extLst>
              <a:ext uri="{FF2B5EF4-FFF2-40B4-BE49-F238E27FC236}">
                <a16:creationId xmlns:a16="http://schemas.microsoft.com/office/drawing/2014/main" id="{C09C5D4A-0C8F-4A3A-9928-67ECACC544E9}"/>
              </a:ext>
            </a:extLst>
          </p:cNvPr>
          <p:cNvGrpSpPr/>
          <p:nvPr/>
        </p:nvGrpSpPr>
        <p:grpSpPr>
          <a:xfrm>
            <a:off x="722606" y="5603785"/>
            <a:ext cx="5023529" cy="468002"/>
            <a:chOff x="469426" y="5628818"/>
            <a:chExt cx="4585350" cy="554002"/>
          </a:xfrm>
        </p:grpSpPr>
        <p:sp>
          <p:nvSpPr>
            <p:cNvPr id="26" name="Rectangle 25">
              <a:hlinkClick r:id="rId2"/>
              <a:extLst>
                <a:ext uri="{FF2B5EF4-FFF2-40B4-BE49-F238E27FC236}">
                  <a16:creationId xmlns:a16="http://schemas.microsoft.com/office/drawing/2014/main" id="{D2365BA0-EDA8-4E3C-BA2E-2A8AB5BA9C30}"/>
                </a:ext>
              </a:extLst>
            </p:cNvPr>
            <p:cNvSpPr/>
            <p:nvPr/>
          </p:nvSpPr>
          <p:spPr>
            <a:xfrm>
              <a:off x="907389" y="5628818"/>
              <a:ext cx="4147387"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Input information into the </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IT Strategy Presentation Template</a:t>
              </a:r>
            </a:p>
          </p:txBody>
        </p:sp>
        <p:sp>
          <p:nvSpPr>
            <p:cNvPr id="27" name="Rectangle 26">
              <a:extLst>
                <a:ext uri="{FF2B5EF4-FFF2-40B4-BE49-F238E27FC236}">
                  <a16:creationId xmlns:a16="http://schemas.microsoft.com/office/drawing/2014/main" id="{184765D2-A13B-4D53-9201-AD1215535A10}"/>
                </a:ext>
              </a:extLst>
            </p:cNvPr>
            <p:cNvSpPr>
              <a:spLocks noChangeAspect="1"/>
            </p:cNvSpPr>
            <p:nvPr/>
          </p:nvSpPr>
          <p:spPr>
            <a:xfrm>
              <a:off x="469426" y="5628820"/>
              <a:ext cx="437964"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pic>
          <p:nvPicPr>
            <p:cNvPr id="28" name="Picture 27">
              <a:extLst>
                <a:ext uri="{FF2B5EF4-FFF2-40B4-BE49-F238E27FC236}">
                  <a16:creationId xmlns:a16="http://schemas.microsoft.com/office/drawing/2014/main" id="{0F02727B-2857-4C34-861E-91141304EA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33996" y="5751405"/>
              <a:ext cx="308823" cy="308824"/>
            </a:xfrm>
            <a:prstGeom prst="rect">
              <a:avLst/>
            </a:prstGeom>
          </p:spPr>
        </p:pic>
      </p:grpSp>
      <p:sp>
        <p:nvSpPr>
          <p:cNvPr id="29" name="Oval 28">
            <a:extLst>
              <a:ext uri="{FF2B5EF4-FFF2-40B4-BE49-F238E27FC236}">
                <a16:creationId xmlns:a16="http://schemas.microsoft.com/office/drawing/2014/main" id="{2DEB7A28-27BA-48D8-ABF4-11F4E8C03F93}"/>
              </a:ext>
            </a:extLst>
          </p:cNvPr>
          <p:cNvSpPr/>
          <p:nvPr/>
        </p:nvSpPr>
        <p:spPr>
          <a:xfrm>
            <a:off x="7298886" y="3789802"/>
            <a:ext cx="2178424" cy="21784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0" name="Subtitle 2">
            <a:extLst>
              <a:ext uri="{FF2B5EF4-FFF2-40B4-BE49-F238E27FC236}">
                <a16:creationId xmlns:a16="http://schemas.microsoft.com/office/drawing/2014/main" id="{60147D82-6380-4916-9437-CE9D4948D5CB}"/>
              </a:ext>
            </a:extLst>
          </p:cNvPr>
          <p:cNvSpPr txBox="1">
            <a:spLocks/>
          </p:cNvSpPr>
          <p:nvPr/>
        </p:nvSpPr>
        <p:spPr>
          <a:xfrm>
            <a:off x="7586795" y="4520999"/>
            <a:ext cx="1602607" cy="71603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Roboto Condensed Light" panose="02000000000000000000" pitchFamily="2" charset="0"/>
                <a:cs typeface="Lato" panose="020F0502020204030203" pitchFamily="34" charset="0"/>
              </a:rPr>
              <a:t>IT Strategy Key Initiative Plan &amp; Roadmap Visual</a:t>
            </a:r>
          </a:p>
        </p:txBody>
      </p:sp>
      <p:sp>
        <p:nvSpPr>
          <p:cNvPr id="31" name="Text Placeholder 3">
            <a:extLst>
              <a:ext uri="{FF2B5EF4-FFF2-40B4-BE49-F238E27FC236}">
                <a16:creationId xmlns:a16="http://schemas.microsoft.com/office/drawing/2014/main" id="{26B09CD7-D50E-467D-9E04-B6A237ABE63C}"/>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3.4 Construct Strategy Roadmap</a:t>
            </a:r>
          </a:p>
        </p:txBody>
      </p:sp>
    </p:spTree>
    <p:extLst>
      <p:ext uri="{BB962C8B-B14F-4D97-AF65-F5344CB8AC3E}">
        <p14:creationId xmlns:p14="http://schemas.microsoft.com/office/powerpoint/2010/main" val="72749012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95C45A-C9FA-4220-8EB8-607F88A2DC93}"/>
              </a:ext>
            </a:extLst>
          </p:cNvPr>
          <p:cNvSpPr>
            <a:spLocks noGrp="1"/>
          </p:cNvSpPr>
          <p:nvPr>
            <p:ph type="body" sz="quarter" idx="10"/>
          </p:nvPr>
        </p:nvSpPr>
        <p:spPr>
          <a:xfrm>
            <a:off x="374493" y="1827340"/>
            <a:ext cx="6515834" cy="377825"/>
          </a:xfrm>
        </p:spPr>
        <p:txBody>
          <a:bodyPr/>
          <a:lstStyle/>
          <a:p>
            <a:r>
              <a:rPr lang="en-US" dirty="0"/>
              <a:t>Build your key initiative plan </a:t>
            </a:r>
            <a:endParaRPr lang="en-CA" dirty="0"/>
          </a:p>
        </p:txBody>
      </p:sp>
      <p:sp>
        <p:nvSpPr>
          <p:cNvPr id="3" name="Text Placeholder 2">
            <a:extLst>
              <a:ext uri="{FF2B5EF4-FFF2-40B4-BE49-F238E27FC236}">
                <a16:creationId xmlns:a16="http://schemas.microsoft.com/office/drawing/2014/main" id="{76ADEF61-E8F4-46C3-8993-97F0F4A3B5FD}"/>
              </a:ext>
            </a:extLst>
          </p:cNvPr>
          <p:cNvSpPr>
            <a:spLocks noGrp="1"/>
          </p:cNvSpPr>
          <p:nvPr>
            <p:ph type="body" sz="quarter" idx="33"/>
          </p:nvPr>
        </p:nvSpPr>
        <p:spPr/>
        <p:txBody>
          <a:bodyPr/>
          <a:lstStyle/>
          <a:p>
            <a:r>
              <a:rPr lang="en-US" dirty="0"/>
              <a:t>Elicited business context from the CIO and IT team.</a:t>
            </a:r>
          </a:p>
          <a:p>
            <a:r>
              <a:rPr lang="en-US" dirty="0"/>
              <a:t>Identified key initiatives that support the business.</a:t>
            </a:r>
          </a:p>
          <a:p>
            <a:r>
              <a:rPr lang="en-US" dirty="0"/>
              <a:t>Identified key initiatives that enable IT excellence. </a:t>
            </a:r>
          </a:p>
          <a:p>
            <a:r>
              <a:rPr lang="en-US" dirty="0"/>
              <a:t>Identified initiatives that drive technology innovation. </a:t>
            </a:r>
          </a:p>
          <a:p>
            <a:r>
              <a:rPr lang="en-US" dirty="0"/>
              <a:t>Built initiative profiles.</a:t>
            </a:r>
          </a:p>
          <a:p>
            <a:r>
              <a:rPr lang="en-US" dirty="0"/>
              <a:t>Constructed your strategy roadmap visual.</a:t>
            </a:r>
          </a:p>
        </p:txBody>
      </p:sp>
    </p:spTree>
    <p:extLst>
      <p:ext uri="{BB962C8B-B14F-4D97-AF65-F5344CB8AC3E}">
        <p14:creationId xmlns:p14="http://schemas.microsoft.com/office/powerpoint/2010/main" val="13513121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le 82">
            <a:extLst>
              <a:ext uri="{FF2B5EF4-FFF2-40B4-BE49-F238E27FC236}">
                <a16:creationId xmlns:a16="http://schemas.microsoft.com/office/drawing/2014/main" id="{AA1245FF-C799-1E46-8B7E-4881D150B6B0}"/>
              </a:ext>
            </a:extLst>
          </p:cNvPr>
          <p:cNvSpPr>
            <a:spLocks noGrp="1"/>
          </p:cNvSpPr>
          <p:nvPr>
            <p:ph type="title"/>
          </p:nvPr>
        </p:nvSpPr>
        <p:spPr/>
        <p:txBody>
          <a:bodyPr>
            <a:noAutofit/>
          </a:bodyPr>
          <a:lstStyle/>
          <a:p>
            <a:r>
              <a:rPr lang="en-CA" dirty="0"/>
              <a:t>Phase 4</a:t>
            </a:r>
            <a:endParaRPr lang="en-US" dirty="0"/>
          </a:p>
        </p:txBody>
      </p:sp>
      <p:sp>
        <p:nvSpPr>
          <p:cNvPr id="4" name="Text Placeholder 3"/>
          <p:cNvSpPr>
            <a:spLocks noGrp="1"/>
          </p:cNvSpPr>
          <p:nvPr>
            <p:ph type="body" sz="quarter" idx="11"/>
          </p:nvPr>
        </p:nvSpPr>
        <p:spPr/>
        <p:txBody>
          <a:bodyPr>
            <a:noAutofit/>
          </a:bodyPr>
          <a:lstStyle/>
          <a:p>
            <a:r>
              <a:rPr lang="en-CA" sz="2001" dirty="0">
                <a:cs typeface="Arial"/>
              </a:rPr>
              <a:t>Define Your Operational Strategy </a:t>
            </a:r>
          </a:p>
          <a:p>
            <a:endParaRPr lang="en-CA" dirty="0"/>
          </a:p>
        </p:txBody>
      </p:sp>
      <p:sp>
        <p:nvSpPr>
          <p:cNvPr id="104" name="Text Placeholder 103">
            <a:extLst>
              <a:ext uri="{FF2B5EF4-FFF2-40B4-BE49-F238E27FC236}">
                <a16:creationId xmlns:a16="http://schemas.microsoft.com/office/drawing/2014/main" id="{74945CFD-538C-D74D-BCA6-EAFFCAFFE3AF}"/>
              </a:ext>
            </a:extLst>
          </p:cNvPr>
          <p:cNvSpPr>
            <a:spLocks noGrp="1"/>
          </p:cNvSpPr>
          <p:nvPr>
            <p:ph type="body" sz="quarter" idx="12"/>
          </p:nvPr>
        </p:nvSpPr>
        <p:spPr>
          <a:xfrm>
            <a:off x="9362364" y="662318"/>
            <a:ext cx="2531187" cy="3581070"/>
          </a:xfrm>
        </p:spPr>
        <p:txBody>
          <a:bodyPr>
            <a:noAutofit/>
          </a:bodyPr>
          <a:lstStyle/>
          <a:p>
            <a:r>
              <a:rPr lang="en-CA" b="1" dirty="0">
                <a:cs typeface="Arial Narrow"/>
              </a:rPr>
              <a:t>This phase will walk you through the following activities:</a:t>
            </a:r>
          </a:p>
          <a:p>
            <a:pPr marL="171450" indent="-171450">
              <a:buFont typeface="Arial" panose="020B0604020202020204" pitchFamily="34" charset="0"/>
              <a:buChar char="•"/>
            </a:pPr>
            <a:r>
              <a:rPr lang="en-CA" dirty="0"/>
              <a:t>Establish Governance </a:t>
            </a:r>
          </a:p>
          <a:p>
            <a:pPr marL="171450" indent="-171450">
              <a:buFont typeface="Arial" panose="020B0604020202020204" pitchFamily="34" charset="0"/>
              <a:buChar char="•"/>
            </a:pPr>
            <a:r>
              <a:rPr lang="en-CA" dirty="0"/>
              <a:t>Evaluate Budget</a:t>
            </a:r>
          </a:p>
          <a:p>
            <a:pPr marL="171450" indent="-171450">
              <a:buFont typeface="Arial" panose="020B0604020202020204" pitchFamily="34" charset="0"/>
              <a:buChar char="•"/>
            </a:pPr>
            <a:r>
              <a:rPr lang="en-CA" dirty="0"/>
              <a:t>Evaluate Organizational Changes </a:t>
            </a:r>
          </a:p>
          <a:p>
            <a:pPr marL="171450" indent="-171450">
              <a:buFont typeface="Arial" panose="020B0604020202020204" pitchFamily="34" charset="0"/>
              <a:buChar char="•"/>
            </a:pPr>
            <a:r>
              <a:rPr lang="en-CA" dirty="0"/>
              <a:t>Build Functional Support Roadmaps</a:t>
            </a:r>
          </a:p>
          <a:p>
            <a:pPr marL="171450" indent="-171450">
              <a:buFont typeface="Arial" panose="020B0604020202020204" pitchFamily="34" charset="0"/>
              <a:buChar char="•"/>
            </a:pPr>
            <a:r>
              <a:rPr lang="en-CA" dirty="0"/>
              <a:t>Finalize Your IT Strategy</a:t>
            </a:r>
          </a:p>
          <a:p>
            <a:r>
              <a:rPr lang="en-CA" b="1" dirty="0">
                <a:cs typeface="Arial Narrow"/>
              </a:rPr>
              <a:t>This phase involves the following participants:</a:t>
            </a:r>
          </a:p>
          <a:p>
            <a:pPr marL="171450" indent="-171450">
              <a:buFont typeface="Arial" panose="020B0604020202020204" pitchFamily="34" charset="0"/>
              <a:buChar char="•"/>
            </a:pPr>
            <a:r>
              <a:rPr lang="en-US" dirty="0"/>
              <a:t>CIO</a:t>
            </a:r>
          </a:p>
          <a:p>
            <a:pPr marL="171450" indent="-171450">
              <a:buFont typeface="Arial" panose="020B0604020202020204" pitchFamily="34" charset="0"/>
              <a:buChar char="•"/>
            </a:pPr>
            <a:r>
              <a:rPr lang="en-US" dirty="0"/>
              <a:t>Senior IT Team</a:t>
            </a:r>
          </a:p>
        </p:txBody>
      </p:sp>
      <p:sp>
        <p:nvSpPr>
          <p:cNvPr id="93" name="Text Placeholder 92">
            <a:extLst>
              <a:ext uri="{FF2B5EF4-FFF2-40B4-BE49-F238E27FC236}">
                <a16:creationId xmlns:a16="http://schemas.microsoft.com/office/drawing/2014/main" id="{090DBE26-3DB1-724E-85FC-A199A7150EB7}"/>
              </a:ext>
            </a:extLst>
          </p:cNvPr>
          <p:cNvSpPr>
            <a:spLocks noGrp="1"/>
          </p:cNvSpPr>
          <p:nvPr>
            <p:ph type="body" sz="quarter" idx="16"/>
          </p:nvPr>
        </p:nvSpPr>
        <p:spPr>
          <a:xfrm>
            <a:off x="1814518" y="3170620"/>
            <a:ext cx="2076769" cy="371902"/>
          </a:xfrm>
        </p:spPr>
        <p:txBody>
          <a:bodyPr>
            <a:noAutofit/>
          </a:bodyPr>
          <a:lstStyle/>
          <a:p>
            <a:r>
              <a:rPr lang="en-US" dirty="0"/>
              <a:t>Phase 1</a:t>
            </a:r>
          </a:p>
        </p:txBody>
      </p:sp>
      <p:sp>
        <p:nvSpPr>
          <p:cNvPr id="95" name="Text Placeholder 94">
            <a:extLst>
              <a:ext uri="{FF2B5EF4-FFF2-40B4-BE49-F238E27FC236}">
                <a16:creationId xmlns:a16="http://schemas.microsoft.com/office/drawing/2014/main" id="{6D45175C-96B0-FA42-A01D-C9921B5CAC73}"/>
              </a:ext>
            </a:extLst>
          </p:cNvPr>
          <p:cNvSpPr>
            <a:spLocks noGrp="1"/>
          </p:cNvSpPr>
          <p:nvPr>
            <p:ph type="body" sz="quarter" idx="18"/>
          </p:nvPr>
        </p:nvSpPr>
        <p:spPr>
          <a:xfrm>
            <a:off x="4099821" y="3170620"/>
            <a:ext cx="2067299" cy="371902"/>
          </a:xfrm>
        </p:spPr>
        <p:txBody>
          <a:bodyPr>
            <a:noAutofit/>
          </a:bodyPr>
          <a:lstStyle/>
          <a:p>
            <a:r>
              <a:rPr lang="en-US" dirty="0"/>
              <a:t>Phase 2</a:t>
            </a:r>
          </a:p>
          <a:p>
            <a:endParaRPr lang="en-US" dirty="0"/>
          </a:p>
        </p:txBody>
      </p:sp>
      <p:sp>
        <p:nvSpPr>
          <p:cNvPr id="91" name="Text Placeholder 90">
            <a:extLst>
              <a:ext uri="{FF2B5EF4-FFF2-40B4-BE49-F238E27FC236}">
                <a16:creationId xmlns:a16="http://schemas.microsoft.com/office/drawing/2014/main" id="{FF25254A-0B75-B54A-A0EC-5FB311ABF968}"/>
              </a:ext>
            </a:extLst>
          </p:cNvPr>
          <p:cNvSpPr>
            <a:spLocks noGrp="1"/>
          </p:cNvSpPr>
          <p:nvPr>
            <p:ph type="body" sz="quarter" idx="14"/>
          </p:nvPr>
        </p:nvSpPr>
        <p:spPr/>
        <p:txBody>
          <a:bodyPr>
            <a:noAutofit/>
          </a:bodyPr>
          <a:lstStyle/>
          <a:p>
            <a:r>
              <a:rPr lang="en-US" dirty="0"/>
              <a:t>Build a Business-Aligned IT Strategy</a:t>
            </a:r>
          </a:p>
        </p:txBody>
      </p:sp>
      <p:sp>
        <p:nvSpPr>
          <p:cNvPr id="97" name="Text Placeholder 96">
            <a:extLst>
              <a:ext uri="{FF2B5EF4-FFF2-40B4-BE49-F238E27FC236}">
                <a16:creationId xmlns:a16="http://schemas.microsoft.com/office/drawing/2014/main" id="{ECED2766-C2B7-DD48-95E2-7B3E7D31497C}"/>
              </a:ext>
            </a:extLst>
          </p:cNvPr>
          <p:cNvSpPr>
            <a:spLocks noGrp="1"/>
          </p:cNvSpPr>
          <p:nvPr>
            <p:ph type="body" sz="quarter" idx="22"/>
          </p:nvPr>
        </p:nvSpPr>
        <p:spPr>
          <a:xfrm>
            <a:off x="2948679" y="5103673"/>
            <a:ext cx="2076769" cy="371902"/>
          </a:xfrm>
        </p:spPr>
        <p:txBody>
          <a:bodyPr>
            <a:noAutofit/>
          </a:bodyPr>
          <a:lstStyle/>
          <a:p>
            <a:r>
              <a:rPr lang="en-US" dirty="0"/>
              <a:t>Phase 3</a:t>
            </a:r>
          </a:p>
          <a:p>
            <a:endParaRPr lang="en-US" dirty="0"/>
          </a:p>
        </p:txBody>
      </p:sp>
      <p:sp>
        <p:nvSpPr>
          <p:cNvPr id="99" name="Text Placeholder 98">
            <a:extLst>
              <a:ext uri="{FF2B5EF4-FFF2-40B4-BE49-F238E27FC236}">
                <a16:creationId xmlns:a16="http://schemas.microsoft.com/office/drawing/2014/main" id="{ACE32365-1642-014C-9DDC-D50886466CED}"/>
              </a:ext>
            </a:extLst>
          </p:cNvPr>
          <p:cNvSpPr>
            <a:spLocks noGrp="1"/>
          </p:cNvSpPr>
          <p:nvPr>
            <p:ph type="body" sz="quarter" idx="24"/>
          </p:nvPr>
        </p:nvSpPr>
        <p:spPr>
          <a:xfrm>
            <a:off x="5246201" y="4358256"/>
            <a:ext cx="2076769" cy="371902"/>
          </a:xfrm>
        </p:spPr>
        <p:txBody>
          <a:bodyPr>
            <a:noAutofit/>
          </a:bodyPr>
          <a:lstStyle/>
          <a:p>
            <a:r>
              <a:rPr lang="en-US" dirty="0"/>
              <a:t>Phase 4</a:t>
            </a:r>
          </a:p>
        </p:txBody>
      </p:sp>
      <p:sp>
        <p:nvSpPr>
          <p:cNvPr id="100" name="Text Placeholder 99">
            <a:extLst>
              <a:ext uri="{FF2B5EF4-FFF2-40B4-BE49-F238E27FC236}">
                <a16:creationId xmlns:a16="http://schemas.microsoft.com/office/drawing/2014/main" id="{AF600F82-CFD7-0044-A551-83FAB59A639D}"/>
              </a:ext>
            </a:extLst>
          </p:cNvPr>
          <p:cNvSpPr>
            <a:spLocks noGrp="1"/>
          </p:cNvSpPr>
          <p:nvPr>
            <p:ph type="body" sz="quarter" idx="25"/>
          </p:nvPr>
        </p:nvSpPr>
        <p:spPr>
          <a:xfrm>
            <a:off x="5343525" y="4612878"/>
            <a:ext cx="1859906" cy="1048604"/>
          </a:xfrm>
        </p:spPr>
        <p:txBody>
          <a:bodyPr>
            <a:noAutofit/>
          </a:bodyPr>
          <a:lstStyle/>
          <a:p>
            <a:r>
              <a:rPr lang="en-US" dirty="0"/>
              <a:t>4.1 Establish Governance </a:t>
            </a:r>
          </a:p>
          <a:p>
            <a:r>
              <a:rPr lang="en-US" dirty="0"/>
              <a:t>4.2 Evaluate Organizational Changes</a:t>
            </a:r>
          </a:p>
          <a:p>
            <a:r>
              <a:rPr lang="en-US" dirty="0"/>
              <a:t>4.3 Evaluate Budget</a:t>
            </a:r>
          </a:p>
          <a:p>
            <a:r>
              <a:rPr lang="en-US" dirty="0"/>
              <a:t>4.4 Build Functional Support Roadmaps</a:t>
            </a:r>
          </a:p>
          <a:p>
            <a:r>
              <a:rPr lang="en-US" dirty="0"/>
              <a:t>4.5 Finalize IT Strategy</a:t>
            </a:r>
          </a:p>
          <a:p>
            <a:endParaRPr lang="en-US" dirty="0"/>
          </a:p>
        </p:txBody>
      </p:sp>
      <p:sp>
        <p:nvSpPr>
          <p:cNvPr id="15" name="object 19">
            <a:extLst>
              <a:ext uri="{FF2B5EF4-FFF2-40B4-BE49-F238E27FC236}">
                <a16:creationId xmlns:a16="http://schemas.microsoft.com/office/drawing/2014/main" id="{A064CB54-1187-4501-AF93-584DA9D093F5}"/>
              </a:ext>
            </a:extLst>
          </p:cNvPr>
          <p:cNvSpPr/>
          <p:nvPr/>
        </p:nvSpPr>
        <p:spPr>
          <a:xfrm rot="5400000" flipH="1">
            <a:off x="10528109" y="3250483"/>
            <a:ext cx="72994" cy="2392942"/>
          </a:xfrm>
          <a:custGeom>
            <a:avLst/>
            <a:gdLst/>
            <a:ahLst/>
            <a:cxnLst/>
            <a:rect l="l" t="t" r="r" b="b"/>
            <a:pathLst>
              <a:path h="7791450">
                <a:moveTo>
                  <a:pt x="0" y="0"/>
                </a:moveTo>
                <a:lnTo>
                  <a:pt x="0" y="7790956"/>
                </a:lnTo>
              </a:path>
            </a:pathLst>
          </a:custGeom>
          <a:ln w="3175">
            <a:solidFill>
              <a:schemeClr val="bg1">
                <a:alpha val="40000"/>
              </a:schemeClr>
            </a:solidFill>
          </a:ln>
        </p:spPr>
        <p:txBody>
          <a:bodyPr wrap="square" lIns="0" tIns="0" rIns="0" bIns="0" rtlCol="0">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662"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9832075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5464B-A38D-4FE1-8153-379C94E88F41}"/>
              </a:ext>
            </a:extLst>
          </p:cNvPr>
          <p:cNvSpPr>
            <a:spLocks noGrp="1"/>
          </p:cNvSpPr>
          <p:nvPr>
            <p:ph type="title"/>
          </p:nvPr>
        </p:nvSpPr>
        <p:spPr>
          <a:xfrm>
            <a:off x="354106" y="530023"/>
            <a:ext cx="11131878" cy="519691"/>
          </a:xfrm>
        </p:spPr>
        <p:txBody>
          <a:bodyPr/>
          <a:lstStyle/>
          <a:p>
            <a:r>
              <a:rPr lang="en-US" dirty="0"/>
              <a:t>To complete this phase, you will need:</a:t>
            </a:r>
            <a:endParaRPr lang="en-CA" dirty="0"/>
          </a:p>
        </p:txBody>
      </p:sp>
      <p:sp>
        <p:nvSpPr>
          <p:cNvPr id="3" name="Text Placeholder 2">
            <a:extLst>
              <a:ext uri="{FF2B5EF4-FFF2-40B4-BE49-F238E27FC236}">
                <a16:creationId xmlns:a16="http://schemas.microsoft.com/office/drawing/2014/main" id="{600FC366-7044-45BA-AC5E-7F0D1CA1D73D}"/>
              </a:ext>
            </a:extLst>
          </p:cNvPr>
          <p:cNvSpPr>
            <a:spLocks noGrp="1"/>
          </p:cNvSpPr>
          <p:nvPr>
            <p:ph type="body" sz="quarter" idx="11"/>
          </p:nvPr>
        </p:nvSpPr>
        <p:spPr>
          <a:xfrm>
            <a:off x="6116777" y="1360276"/>
            <a:ext cx="5686987" cy="456696"/>
          </a:xfrm>
        </p:spPr>
        <p:txBody>
          <a:bodyPr/>
          <a:lstStyle/>
          <a:p>
            <a:r>
              <a:rPr lang="en-US" i="1" dirty="0"/>
              <a:t>IT Strategy Presentation Template</a:t>
            </a:r>
            <a:endParaRPr lang="en-CA" i="1" dirty="0"/>
          </a:p>
        </p:txBody>
      </p:sp>
      <p:sp>
        <p:nvSpPr>
          <p:cNvPr id="4" name="Text Placeholder 3">
            <a:extLst>
              <a:ext uri="{FF2B5EF4-FFF2-40B4-BE49-F238E27FC236}">
                <a16:creationId xmlns:a16="http://schemas.microsoft.com/office/drawing/2014/main" id="{0E34A493-B0F9-428F-8886-12E03533C21B}"/>
              </a:ext>
            </a:extLst>
          </p:cNvPr>
          <p:cNvSpPr>
            <a:spLocks noGrp="1"/>
          </p:cNvSpPr>
          <p:nvPr>
            <p:ph type="body" sz="quarter" idx="12"/>
          </p:nvPr>
        </p:nvSpPr>
        <p:spPr>
          <a:xfrm>
            <a:off x="6114164" y="5198226"/>
            <a:ext cx="5689600" cy="1334923"/>
          </a:xfrm>
        </p:spPr>
        <p:txBody>
          <a:bodyPr numCol="1"/>
          <a:lstStyle/>
          <a:p>
            <a:r>
              <a:rPr lang="en-US" sz="1600" dirty="0"/>
              <a:t>Use the </a:t>
            </a:r>
            <a:r>
              <a:rPr lang="en-US" sz="1600" i="1" dirty="0"/>
              <a:t>IT Strategy Presentation Template </a:t>
            </a:r>
            <a:r>
              <a:rPr lang="en-US" sz="1600" dirty="0"/>
              <a:t>to document the results from all activities conducted in this phase and to present to business and IT stakeholders. </a:t>
            </a:r>
          </a:p>
        </p:txBody>
      </p:sp>
      <p:sp>
        <p:nvSpPr>
          <p:cNvPr id="8" name="Text Placeholder 2">
            <a:extLst>
              <a:ext uri="{FF2B5EF4-FFF2-40B4-BE49-F238E27FC236}">
                <a16:creationId xmlns:a16="http://schemas.microsoft.com/office/drawing/2014/main" id="{D27D7B73-B808-4327-84B2-CA1C73090EBD}"/>
              </a:ext>
            </a:extLst>
          </p:cNvPr>
          <p:cNvSpPr txBox="1">
            <a:spLocks/>
          </p:cNvSpPr>
          <p:nvPr/>
        </p:nvSpPr>
        <p:spPr>
          <a:xfrm>
            <a:off x="389824" y="1360276"/>
            <a:ext cx="4814596" cy="456696"/>
          </a:xfrm>
          <a:prstGeom prst="rect">
            <a:avLst/>
          </a:prstGeom>
        </p:spPr>
        <p:txBody>
          <a:bodyPr lIns="0" tIns="0" rIns="0" bIns="0">
            <a:noAutofit/>
          </a:bodyPr>
          <a:lstStyle>
            <a:lvl1pPr marL="0" indent="0" algn="l" defTabSz="914309" rtl="0" eaLnBrk="1" latinLnBrk="0" hangingPunct="1">
              <a:lnSpc>
                <a:spcPct val="1100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154"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309"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463"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617"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09"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848585"/>
                </a:solidFill>
                <a:effectLst/>
                <a:uLnTx/>
                <a:uFillTx/>
                <a:latin typeface="Montserrat SemiBold" pitchFamily="2" charset="77"/>
                <a:ea typeface="+mn-ea"/>
                <a:cs typeface="Arial" panose="020B0604020202020204" pitchFamily="34" charset="0"/>
              </a:rPr>
              <a:t>Your Key Initiative Plan</a:t>
            </a:r>
            <a:endParaRPr kumimoji="0" lang="en-CA" sz="2000" b="0" i="0" u="none" strike="noStrike" kern="1200" cap="none" spc="0" normalizeH="0" baseline="0" noProof="0" dirty="0">
              <a:ln>
                <a:noFill/>
              </a:ln>
              <a:solidFill>
                <a:srgbClr val="848585"/>
              </a:solidFill>
              <a:effectLst/>
              <a:uLnTx/>
              <a:uFillTx/>
              <a:latin typeface="Montserrat SemiBold" pitchFamily="2" charset="77"/>
              <a:ea typeface="+mn-ea"/>
              <a:cs typeface="Arial" panose="020B0604020202020204" pitchFamily="34" charset="0"/>
            </a:endParaRPr>
          </a:p>
        </p:txBody>
      </p:sp>
      <p:sp>
        <p:nvSpPr>
          <p:cNvPr id="11" name="Text Placeholder 3">
            <a:extLst>
              <a:ext uri="{FF2B5EF4-FFF2-40B4-BE49-F238E27FC236}">
                <a16:creationId xmlns:a16="http://schemas.microsoft.com/office/drawing/2014/main" id="{082C960D-9619-49B7-AF2A-09214344CA56}"/>
              </a:ext>
            </a:extLst>
          </p:cNvPr>
          <p:cNvSpPr txBox="1">
            <a:spLocks/>
          </p:cNvSpPr>
          <p:nvPr/>
        </p:nvSpPr>
        <p:spPr>
          <a:xfrm>
            <a:off x="389824" y="5170364"/>
            <a:ext cx="5689600" cy="1334923"/>
          </a:xfrm>
          <a:prstGeom prst="rect">
            <a:avLst/>
          </a:prstGeom>
        </p:spPr>
        <p:txBody>
          <a:bodyPr lIns="0" tIns="0" rIns="0" bIns="0" numCol="1" spcCol="360000">
            <a:noAutofit/>
          </a:bodyPr>
          <a:lstStyle>
            <a:lvl1pPr marL="0" indent="0" algn="l" defTabSz="914309" rtl="0" eaLnBrk="1" latinLnBrk="0" hangingPunct="1">
              <a:lnSpc>
                <a:spcPct val="110000"/>
              </a:lnSpc>
              <a:spcBef>
                <a:spcPts val="1000"/>
              </a:spcBef>
              <a:buFont typeface="Arial" panose="020B0604020202020204" pitchFamily="34" charset="0"/>
              <a:buNone/>
              <a:defRPr sz="1200" b="0" i="0" kern="1200">
                <a:solidFill>
                  <a:schemeClr val="bg1"/>
                </a:solidFill>
                <a:latin typeface="Roboto Condensed Light" panose="02000000000000000000" pitchFamily="2" charset="0"/>
                <a:ea typeface="+mn-ea"/>
                <a:cs typeface="Arial Narrow" panose="020B0604020202020204" pitchFamily="34" charset="0"/>
              </a:defRPr>
            </a:lvl1pPr>
            <a:lvl2pPr marL="457154" indent="0" algn="l" defTabSz="914309"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309" indent="0" algn="l" defTabSz="914309"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463" indent="0" algn="l" defTabSz="914309"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617" indent="0" algn="l" defTabSz="914309"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09"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mn-ea"/>
              </a:rPr>
              <a:t>Use the key initiative plan built in phase 3 as an input for the following activities: </a:t>
            </a:r>
          </a:p>
          <a:p>
            <a:pPr marL="171450" marR="0" lvl="0" indent="-171450" algn="l" defTabSz="914309"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mn-ea"/>
              </a:rPr>
              <a:t>Establish Governance </a:t>
            </a:r>
          </a:p>
          <a:p>
            <a:pPr marL="171450" marR="0" lvl="0" indent="-171450" algn="l" defTabSz="914309"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mn-ea"/>
              </a:rPr>
              <a:t>Evaluate Budget</a:t>
            </a:r>
          </a:p>
          <a:p>
            <a:pPr marL="171450" marR="0" lvl="0" indent="-171450" algn="l" defTabSz="914309"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mn-ea"/>
              </a:rPr>
              <a:t>Evaluate Organizational Changes </a:t>
            </a:r>
          </a:p>
          <a:p>
            <a:pPr marL="171450" marR="0" lvl="0" indent="-171450" algn="l" defTabSz="914309"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mn-ea"/>
              </a:rPr>
              <a:t>Build Functional Support Roadmaps</a:t>
            </a:r>
          </a:p>
        </p:txBody>
      </p:sp>
      <p:pic>
        <p:nvPicPr>
          <p:cNvPr id="14" name="Picture 13">
            <a:extLst>
              <a:ext uri="{FF2B5EF4-FFF2-40B4-BE49-F238E27FC236}">
                <a16:creationId xmlns:a16="http://schemas.microsoft.com/office/drawing/2014/main" id="{702A7234-9394-48BD-8AC9-6B771272F6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77034" y="1816972"/>
            <a:ext cx="5246079" cy="3000368"/>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B74768A4-2B42-44F1-905D-9DD3AC1EE0D5}"/>
              </a:ext>
            </a:extLst>
          </p:cNvPr>
          <p:cNvPicPr>
            <a:picLocks noChangeAspect="1"/>
          </p:cNvPicPr>
          <p:nvPr/>
        </p:nvPicPr>
        <p:blipFill>
          <a:blip r:embed="rId3"/>
          <a:stretch>
            <a:fillRect/>
          </a:stretch>
        </p:blipFill>
        <p:spPr>
          <a:xfrm>
            <a:off x="389824" y="1816972"/>
            <a:ext cx="3609728" cy="2030472"/>
          </a:xfrm>
          <a:prstGeom prst="rect">
            <a:avLst/>
          </a:prstGeom>
        </p:spPr>
      </p:pic>
      <p:pic>
        <p:nvPicPr>
          <p:cNvPr id="16" name="Picture 15">
            <a:extLst>
              <a:ext uri="{FF2B5EF4-FFF2-40B4-BE49-F238E27FC236}">
                <a16:creationId xmlns:a16="http://schemas.microsoft.com/office/drawing/2014/main" id="{FE309D54-2F55-4F71-B561-21A79A23F94F}"/>
              </a:ext>
            </a:extLst>
          </p:cNvPr>
          <p:cNvPicPr>
            <a:picLocks noChangeAspect="1"/>
          </p:cNvPicPr>
          <p:nvPr/>
        </p:nvPicPr>
        <p:blipFill>
          <a:blip r:embed="rId4"/>
          <a:stretch>
            <a:fillRect/>
          </a:stretch>
        </p:blipFill>
        <p:spPr>
          <a:xfrm>
            <a:off x="992258" y="2235514"/>
            <a:ext cx="3609728" cy="2030472"/>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95E338C9-D4FF-40A3-AD7D-89C0A462E115}"/>
              </a:ext>
            </a:extLst>
          </p:cNvPr>
          <p:cNvPicPr>
            <a:picLocks noChangeAspect="1"/>
          </p:cNvPicPr>
          <p:nvPr/>
        </p:nvPicPr>
        <p:blipFill>
          <a:blip r:embed="rId5"/>
          <a:stretch>
            <a:fillRect/>
          </a:stretch>
        </p:blipFill>
        <p:spPr>
          <a:xfrm>
            <a:off x="1757605" y="2628595"/>
            <a:ext cx="3754125" cy="21116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216400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Arrow: Right 56">
            <a:extLst>
              <a:ext uri="{FF2B5EF4-FFF2-40B4-BE49-F238E27FC236}">
                <a16:creationId xmlns:a16="http://schemas.microsoft.com/office/drawing/2014/main" id="{41CB2F52-8734-438F-A507-DB86C377D4BB}"/>
              </a:ext>
            </a:extLst>
          </p:cNvPr>
          <p:cNvSpPr/>
          <p:nvPr/>
        </p:nvSpPr>
        <p:spPr>
          <a:xfrm>
            <a:off x="8319666" y="4651103"/>
            <a:ext cx="1157483" cy="369063"/>
          </a:xfrm>
          <a:prstGeom prst="rightArrow">
            <a:avLst/>
          </a:prstGeom>
          <a:gradFill flip="none" rotWithShape="1">
            <a:gsLst>
              <a:gs pos="0">
                <a:srgbClr val="299C47"/>
              </a:gs>
              <a:gs pos="42000">
                <a:schemeClr val="accent4">
                  <a:lumMod val="60000"/>
                  <a:lumOff val="40000"/>
                </a:schemeClr>
              </a:gs>
              <a:gs pos="70000">
                <a:srgbClr val="5090C4"/>
              </a:gs>
              <a:gs pos="100000">
                <a:srgbClr val="2576B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endParaRPr>
          </a:p>
        </p:txBody>
      </p:sp>
      <p:sp>
        <p:nvSpPr>
          <p:cNvPr id="2" name="Title 1">
            <a:extLst>
              <a:ext uri="{FF2B5EF4-FFF2-40B4-BE49-F238E27FC236}">
                <a16:creationId xmlns:a16="http://schemas.microsoft.com/office/drawing/2014/main" id="{B1A02797-CEAA-473F-9C2E-5C58CF35145B}"/>
              </a:ext>
            </a:extLst>
          </p:cNvPr>
          <p:cNvSpPr>
            <a:spLocks noGrp="1"/>
          </p:cNvSpPr>
          <p:nvPr>
            <p:ph type="title"/>
          </p:nvPr>
        </p:nvSpPr>
        <p:spPr>
          <a:xfrm>
            <a:off x="354105" y="530021"/>
            <a:ext cx="11271837" cy="1130188"/>
          </a:xfrm>
        </p:spPr>
        <p:txBody>
          <a:bodyPr/>
          <a:lstStyle/>
          <a:p>
            <a:r>
              <a:rPr lang="en-US" dirty="0"/>
              <a:t>Your operational strategy is IT facing</a:t>
            </a:r>
            <a:endParaRPr lang="en-CA" dirty="0"/>
          </a:p>
        </p:txBody>
      </p:sp>
      <p:sp>
        <p:nvSpPr>
          <p:cNvPr id="3" name="Text Placeholder 2">
            <a:extLst>
              <a:ext uri="{FF2B5EF4-FFF2-40B4-BE49-F238E27FC236}">
                <a16:creationId xmlns:a16="http://schemas.microsoft.com/office/drawing/2014/main" id="{B4382E79-9E45-4907-A3B8-EB4782B1F16B}"/>
              </a:ext>
            </a:extLst>
          </p:cNvPr>
          <p:cNvSpPr>
            <a:spLocks noGrp="1"/>
          </p:cNvSpPr>
          <p:nvPr>
            <p:ph type="body" sz="quarter" idx="10"/>
          </p:nvPr>
        </p:nvSpPr>
        <p:spPr>
          <a:xfrm>
            <a:off x="830424" y="1646485"/>
            <a:ext cx="10644856" cy="1712193"/>
          </a:xfrm>
        </p:spPr>
        <p:txBody>
          <a:bodyPr/>
          <a:lstStyle/>
          <a:p>
            <a:r>
              <a:rPr lang="en-US" sz="1800" dirty="0">
                <a:solidFill>
                  <a:schemeClr val="tx1"/>
                </a:solidFill>
              </a:rPr>
              <a:t>While business stakeholders care about </a:t>
            </a:r>
            <a:r>
              <a:rPr lang="en-US" sz="1800" i="1" dirty="0">
                <a:solidFill>
                  <a:schemeClr val="accent1"/>
                </a:solidFill>
              </a:rPr>
              <a:t>what </a:t>
            </a:r>
            <a:r>
              <a:rPr lang="en-US" sz="1800" dirty="0">
                <a:solidFill>
                  <a:schemeClr val="tx1"/>
                </a:solidFill>
              </a:rPr>
              <a:t>IT is working on and </a:t>
            </a:r>
            <a:r>
              <a:rPr lang="en-US" sz="1800" b="1" i="1" dirty="0">
                <a:solidFill>
                  <a:schemeClr val="accent1"/>
                </a:solidFill>
              </a:rPr>
              <a:t>when </a:t>
            </a:r>
            <a:r>
              <a:rPr lang="en-US" sz="1800" dirty="0">
                <a:solidFill>
                  <a:schemeClr val="tx1"/>
                </a:solidFill>
              </a:rPr>
              <a:t>they can expect it, your IT team will be asking the question of </a:t>
            </a:r>
            <a:r>
              <a:rPr lang="en-US" sz="1800" i="1" dirty="0">
                <a:solidFill>
                  <a:schemeClr val="accent1"/>
                </a:solidFill>
              </a:rPr>
              <a:t>how </a:t>
            </a:r>
            <a:r>
              <a:rPr lang="en-US" sz="1800" dirty="0">
                <a:solidFill>
                  <a:schemeClr val="tx1"/>
                </a:solidFill>
              </a:rPr>
              <a:t>to get the work done and reach the target state. </a:t>
            </a:r>
          </a:p>
          <a:p>
            <a:r>
              <a:rPr lang="en-US" sz="1800" dirty="0">
                <a:solidFill>
                  <a:schemeClr val="tx1"/>
                </a:solidFill>
              </a:rPr>
              <a:t>Ensure IT can deliver what they promise by building a strong operational strategy. </a:t>
            </a:r>
            <a:endParaRPr lang="en-CA" sz="1800" dirty="0">
              <a:solidFill>
                <a:schemeClr val="tx1"/>
              </a:solidFill>
            </a:endParaRPr>
          </a:p>
        </p:txBody>
      </p:sp>
      <p:sp>
        <p:nvSpPr>
          <p:cNvPr id="51" name="Rectangle 50">
            <a:extLst>
              <a:ext uri="{FF2B5EF4-FFF2-40B4-BE49-F238E27FC236}">
                <a16:creationId xmlns:a16="http://schemas.microsoft.com/office/drawing/2014/main" id="{6F67927F-67B5-4806-BC14-171A7D94E336}"/>
              </a:ext>
            </a:extLst>
          </p:cNvPr>
          <p:cNvSpPr/>
          <p:nvPr/>
        </p:nvSpPr>
        <p:spPr>
          <a:xfrm>
            <a:off x="6277863" y="3186662"/>
            <a:ext cx="2475363" cy="2804262"/>
          </a:xfrm>
          <a:prstGeom prst="rect">
            <a:avLst/>
          </a:prstGeom>
          <a:noFill/>
          <a:ln w="50800" cap="flat" cmpd="sng" algn="ctr">
            <a:solidFill>
              <a:srgbClr val="2576B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Montserrat SemiBold" pitchFamily="2" charset="77"/>
              <a:ea typeface="+mn-ea"/>
              <a:cs typeface="+mn-cs"/>
            </a:endParaRPr>
          </a:p>
        </p:txBody>
      </p:sp>
      <p:sp>
        <p:nvSpPr>
          <p:cNvPr id="52" name="Rectangle 51">
            <a:extLst>
              <a:ext uri="{FF2B5EF4-FFF2-40B4-BE49-F238E27FC236}">
                <a16:creationId xmlns:a16="http://schemas.microsoft.com/office/drawing/2014/main" id="{E0C9CBA0-1BE0-4298-81C7-132CC0F3151C}"/>
              </a:ext>
            </a:extLst>
          </p:cNvPr>
          <p:cNvSpPr/>
          <p:nvPr/>
        </p:nvSpPr>
        <p:spPr>
          <a:xfrm>
            <a:off x="8999917" y="3178994"/>
            <a:ext cx="2475363" cy="2803560"/>
          </a:xfrm>
          <a:prstGeom prst="rect">
            <a:avLst/>
          </a:prstGeom>
          <a:noFill/>
          <a:ln w="50800" cap="flat" cmpd="sng" algn="ctr">
            <a:solidFill>
              <a:srgbClr val="299C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Montserrat SemiBold" pitchFamily="2" charset="77"/>
              <a:ea typeface="+mn-ea"/>
              <a:cs typeface="+mn-cs"/>
            </a:endParaRPr>
          </a:p>
        </p:txBody>
      </p:sp>
      <p:sp>
        <p:nvSpPr>
          <p:cNvPr id="55" name="Text Placeholder 2">
            <a:extLst>
              <a:ext uri="{FF2B5EF4-FFF2-40B4-BE49-F238E27FC236}">
                <a16:creationId xmlns:a16="http://schemas.microsoft.com/office/drawing/2014/main" id="{CA96E2B8-0200-403A-8529-B00461B0C62F}"/>
              </a:ext>
            </a:extLst>
          </p:cNvPr>
          <p:cNvSpPr txBox="1">
            <a:spLocks/>
          </p:cNvSpPr>
          <p:nvPr/>
        </p:nvSpPr>
        <p:spPr>
          <a:xfrm>
            <a:off x="6791207" y="4683202"/>
            <a:ext cx="1553004" cy="369063"/>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tx1"/>
                </a:solidFill>
              </a:rPr>
              <a:t>Planning</a:t>
            </a:r>
            <a:endParaRPr lang="en-CA" sz="2000" dirty="0">
              <a:solidFill>
                <a:schemeClr val="tx1"/>
              </a:solidFill>
            </a:endParaRPr>
          </a:p>
        </p:txBody>
      </p:sp>
      <p:sp>
        <p:nvSpPr>
          <p:cNvPr id="56" name="Text Placeholder 2">
            <a:extLst>
              <a:ext uri="{FF2B5EF4-FFF2-40B4-BE49-F238E27FC236}">
                <a16:creationId xmlns:a16="http://schemas.microsoft.com/office/drawing/2014/main" id="{AA5D586D-963D-40EC-9395-1421F585EFC8}"/>
              </a:ext>
            </a:extLst>
          </p:cNvPr>
          <p:cNvSpPr txBox="1">
            <a:spLocks/>
          </p:cNvSpPr>
          <p:nvPr/>
        </p:nvSpPr>
        <p:spPr>
          <a:xfrm>
            <a:off x="9501694" y="4683201"/>
            <a:ext cx="1553004" cy="369063"/>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tx1"/>
                </a:solidFill>
              </a:rPr>
              <a:t>Execution</a:t>
            </a:r>
            <a:endParaRPr lang="en-CA" sz="2000" dirty="0">
              <a:solidFill>
                <a:schemeClr val="tx1"/>
              </a:solidFill>
            </a:endParaRPr>
          </a:p>
        </p:txBody>
      </p:sp>
      <p:sp>
        <p:nvSpPr>
          <p:cNvPr id="58" name="Text Placeholder 2">
            <a:extLst>
              <a:ext uri="{FF2B5EF4-FFF2-40B4-BE49-F238E27FC236}">
                <a16:creationId xmlns:a16="http://schemas.microsoft.com/office/drawing/2014/main" id="{D1864F99-79F2-439C-A8CD-7779EFBECA0F}"/>
              </a:ext>
            </a:extLst>
          </p:cNvPr>
          <p:cNvSpPr txBox="1">
            <a:spLocks/>
          </p:cNvSpPr>
          <p:nvPr/>
        </p:nvSpPr>
        <p:spPr>
          <a:xfrm>
            <a:off x="6739042" y="3496232"/>
            <a:ext cx="1553004" cy="369063"/>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chemeClr val="tx1"/>
                </a:solidFill>
              </a:rPr>
              <a:t>Key Initiative Plan</a:t>
            </a:r>
          </a:p>
        </p:txBody>
      </p:sp>
      <p:sp>
        <p:nvSpPr>
          <p:cNvPr id="59" name="Text Placeholder 2">
            <a:extLst>
              <a:ext uri="{FF2B5EF4-FFF2-40B4-BE49-F238E27FC236}">
                <a16:creationId xmlns:a16="http://schemas.microsoft.com/office/drawing/2014/main" id="{B81F996E-D577-44C4-8AE2-9BA43379EF60}"/>
              </a:ext>
            </a:extLst>
          </p:cNvPr>
          <p:cNvSpPr txBox="1">
            <a:spLocks/>
          </p:cNvSpPr>
          <p:nvPr/>
        </p:nvSpPr>
        <p:spPr>
          <a:xfrm>
            <a:off x="9261270" y="3496232"/>
            <a:ext cx="1978091" cy="369063"/>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chemeClr val="tx1"/>
                </a:solidFill>
              </a:rPr>
              <a:t>Operational Strategy</a:t>
            </a:r>
            <a:endParaRPr lang="en-CA" sz="1800" dirty="0">
              <a:solidFill>
                <a:schemeClr val="tx1"/>
              </a:solidFill>
            </a:endParaRPr>
          </a:p>
        </p:txBody>
      </p:sp>
      <p:sp>
        <p:nvSpPr>
          <p:cNvPr id="60" name="Text Placeholder 2">
            <a:extLst>
              <a:ext uri="{FF2B5EF4-FFF2-40B4-BE49-F238E27FC236}">
                <a16:creationId xmlns:a16="http://schemas.microsoft.com/office/drawing/2014/main" id="{87429433-3B0C-4C2B-8211-AD74F8AC910B}"/>
              </a:ext>
            </a:extLst>
          </p:cNvPr>
          <p:cNvSpPr txBox="1">
            <a:spLocks/>
          </p:cNvSpPr>
          <p:nvPr/>
        </p:nvSpPr>
        <p:spPr>
          <a:xfrm>
            <a:off x="6450618" y="4154073"/>
            <a:ext cx="2129851" cy="369063"/>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a:t>what &amp; when</a:t>
            </a:r>
            <a:endParaRPr lang="en-CA" sz="1600" dirty="0"/>
          </a:p>
        </p:txBody>
      </p:sp>
      <p:sp>
        <p:nvSpPr>
          <p:cNvPr id="61" name="Text Placeholder 2">
            <a:extLst>
              <a:ext uri="{FF2B5EF4-FFF2-40B4-BE49-F238E27FC236}">
                <a16:creationId xmlns:a16="http://schemas.microsoft.com/office/drawing/2014/main" id="{50894CF1-F86D-401E-91E9-40208E9A12D4}"/>
              </a:ext>
            </a:extLst>
          </p:cNvPr>
          <p:cNvSpPr txBox="1">
            <a:spLocks/>
          </p:cNvSpPr>
          <p:nvPr/>
        </p:nvSpPr>
        <p:spPr>
          <a:xfrm>
            <a:off x="9266661" y="4154073"/>
            <a:ext cx="1978091" cy="369063"/>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a:solidFill>
                  <a:srgbClr val="299C47"/>
                </a:solidFill>
              </a:rPr>
              <a:t>how</a:t>
            </a:r>
            <a:endParaRPr lang="en-CA" sz="1600" dirty="0">
              <a:solidFill>
                <a:srgbClr val="299C47"/>
              </a:solidFill>
            </a:endParaRPr>
          </a:p>
        </p:txBody>
      </p:sp>
      <p:pic>
        <p:nvPicPr>
          <p:cNvPr id="62" name="Picture 61">
            <a:extLst>
              <a:ext uri="{FF2B5EF4-FFF2-40B4-BE49-F238E27FC236}">
                <a16:creationId xmlns:a16="http://schemas.microsoft.com/office/drawing/2014/main" id="{602DD3F5-E926-4B54-9A0F-00C8AA54B7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93964" y="5118211"/>
            <a:ext cx="635000" cy="635000"/>
          </a:xfrm>
          <a:prstGeom prst="rect">
            <a:avLst/>
          </a:prstGeom>
        </p:spPr>
      </p:pic>
      <p:pic>
        <p:nvPicPr>
          <p:cNvPr id="63" name="Picture 62">
            <a:extLst>
              <a:ext uri="{FF2B5EF4-FFF2-40B4-BE49-F238E27FC236}">
                <a16:creationId xmlns:a16="http://schemas.microsoft.com/office/drawing/2014/main" id="{2959B53C-935D-4728-AEA6-A27D52A885C7}"/>
              </a:ext>
            </a:extLst>
          </p:cNvPr>
          <p:cNvPicPr>
            <a:picLocks noChangeAspect="1"/>
          </p:cNvPicPr>
          <p:nvPr/>
        </p:nvPicPr>
        <p:blipFill>
          <a:blip r:embed="rId2"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9814441" y="5115479"/>
            <a:ext cx="635000" cy="635000"/>
          </a:xfrm>
          <a:prstGeom prst="rect">
            <a:avLst/>
          </a:prstGeom>
        </p:spPr>
      </p:pic>
      <p:sp>
        <p:nvSpPr>
          <p:cNvPr id="64" name="Text Placeholder 2">
            <a:extLst>
              <a:ext uri="{FF2B5EF4-FFF2-40B4-BE49-F238E27FC236}">
                <a16:creationId xmlns:a16="http://schemas.microsoft.com/office/drawing/2014/main" id="{33B8D874-0F3A-4C57-80B7-BDE98ACDAB8D}"/>
              </a:ext>
            </a:extLst>
          </p:cNvPr>
          <p:cNvSpPr txBox="1">
            <a:spLocks/>
          </p:cNvSpPr>
          <p:nvPr/>
        </p:nvSpPr>
        <p:spPr>
          <a:xfrm>
            <a:off x="7089666" y="5300489"/>
            <a:ext cx="1326149" cy="369063"/>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a:solidFill>
                  <a:schemeClr val="tx1"/>
                </a:solidFill>
              </a:rPr>
              <a:t>Business</a:t>
            </a:r>
            <a:endParaRPr lang="en-CA" dirty="0">
              <a:solidFill>
                <a:schemeClr val="tx1"/>
              </a:solidFill>
            </a:endParaRPr>
          </a:p>
        </p:txBody>
      </p:sp>
      <p:sp>
        <p:nvSpPr>
          <p:cNvPr id="65" name="Text Placeholder 2">
            <a:extLst>
              <a:ext uri="{FF2B5EF4-FFF2-40B4-BE49-F238E27FC236}">
                <a16:creationId xmlns:a16="http://schemas.microsoft.com/office/drawing/2014/main" id="{FE82EEEF-BD0C-4FF3-9DF7-262EB5B09708}"/>
              </a:ext>
            </a:extLst>
          </p:cNvPr>
          <p:cNvSpPr txBox="1">
            <a:spLocks/>
          </p:cNvSpPr>
          <p:nvPr/>
        </p:nvSpPr>
        <p:spPr>
          <a:xfrm>
            <a:off x="10131941" y="5297758"/>
            <a:ext cx="792560" cy="369063"/>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chemeClr val="tx1"/>
                </a:solidFill>
              </a:rPr>
              <a:t>IT</a:t>
            </a:r>
            <a:endParaRPr lang="en-CA" sz="1800" dirty="0">
              <a:solidFill>
                <a:schemeClr val="tx1"/>
              </a:solidFill>
            </a:endParaRPr>
          </a:p>
        </p:txBody>
      </p:sp>
      <p:sp>
        <p:nvSpPr>
          <p:cNvPr id="77" name="Text Placeholder 6">
            <a:extLst>
              <a:ext uri="{FF2B5EF4-FFF2-40B4-BE49-F238E27FC236}">
                <a16:creationId xmlns:a16="http://schemas.microsoft.com/office/drawing/2014/main" id="{57FCCB90-2DF2-40A4-8E88-2C121E8A5E3F}"/>
              </a:ext>
            </a:extLst>
          </p:cNvPr>
          <p:cNvSpPr txBox="1">
            <a:spLocks/>
          </p:cNvSpPr>
          <p:nvPr/>
        </p:nvSpPr>
        <p:spPr>
          <a:xfrm>
            <a:off x="954364" y="3429000"/>
            <a:ext cx="4522698" cy="2710078"/>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spc="0">
                <a:solidFill>
                  <a:srgbClr val="2576B7"/>
                </a:solidFill>
                <a:latin typeface="Montserrat"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3850">
              <a:lnSpc>
                <a:spcPct val="150000"/>
              </a:lnSpc>
            </a:pPr>
            <a:r>
              <a:rPr lang="en-US" sz="1400" dirty="0">
                <a:latin typeface="Montserrat Medium" pitchFamily="2" charset="77"/>
              </a:rPr>
              <a:t>“Operational strategies [refer] to the methods companies use to reach their objectives. By developing operational strategies, a company can examine and implement effective and efficient systems for using resources, personnel and the work process.”</a:t>
            </a:r>
          </a:p>
          <a:p>
            <a:pPr marL="323850" algn="r">
              <a:lnSpc>
                <a:spcPts val="1800"/>
              </a:lnSpc>
            </a:pPr>
            <a:r>
              <a:rPr lang="en-US" sz="1100" dirty="0">
                <a:latin typeface="Roboto Condensed Light" panose="02000000000000000000" pitchFamily="2" charset="0"/>
                <a:ea typeface="Roboto Condensed Light" panose="02000000000000000000" pitchFamily="2" charset="0"/>
              </a:rPr>
              <a:t>Source: Chron.com, 2019</a:t>
            </a:r>
          </a:p>
        </p:txBody>
      </p:sp>
      <p:sp>
        <p:nvSpPr>
          <p:cNvPr id="78" name="object 19">
            <a:extLst>
              <a:ext uri="{FF2B5EF4-FFF2-40B4-BE49-F238E27FC236}">
                <a16:creationId xmlns:a16="http://schemas.microsoft.com/office/drawing/2014/main" id="{10B47A4D-1C36-4CF8-85A5-E030E22923E8}"/>
              </a:ext>
            </a:extLst>
          </p:cNvPr>
          <p:cNvSpPr/>
          <p:nvPr/>
        </p:nvSpPr>
        <p:spPr>
          <a:xfrm rot="10800000" flipH="1">
            <a:off x="950171" y="3491409"/>
            <a:ext cx="440817" cy="2146294"/>
          </a:xfrm>
          <a:custGeom>
            <a:avLst/>
            <a:gdLst/>
            <a:ahLst/>
            <a:cxnLst/>
            <a:rect l="l" t="t" r="r" b="b"/>
            <a:pathLst>
              <a:path h="7791450">
                <a:moveTo>
                  <a:pt x="0" y="0"/>
                </a:moveTo>
                <a:lnTo>
                  <a:pt x="0" y="7790956"/>
                </a:lnTo>
              </a:path>
            </a:pathLst>
          </a:custGeom>
          <a:ln w="3175">
            <a:solidFill>
              <a:srgbClr val="C9C9C9"/>
            </a:solidFill>
          </a:ln>
        </p:spPr>
        <p:txBody>
          <a:bodyPr wrap="square" lIns="0" tIns="0" rIns="0" bIns="0" rtlCol="0">
            <a:noAutofit/>
          </a:bodyPr>
          <a:lstStyle/>
          <a:p>
            <a:endParaRPr sz="662" dirty="0">
              <a:latin typeface="Roboto Condensed Light" panose="02000000000000000000" pitchFamily="2" charset="0"/>
            </a:endParaRPr>
          </a:p>
        </p:txBody>
      </p:sp>
      <p:sp>
        <p:nvSpPr>
          <p:cNvPr id="66" name="Text Placeholder 3">
            <a:extLst>
              <a:ext uri="{FF2B5EF4-FFF2-40B4-BE49-F238E27FC236}">
                <a16:creationId xmlns:a16="http://schemas.microsoft.com/office/drawing/2014/main" id="{67885D66-A33F-46C4-93F7-5CC5BC4F2526}"/>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4.0 Operational Strategy </a:t>
            </a:r>
          </a:p>
        </p:txBody>
      </p:sp>
    </p:spTree>
    <p:extLst>
      <p:ext uri="{BB962C8B-B14F-4D97-AF65-F5344CB8AC3E}">
        <p14:creationId xmlns:p14="http://schemas.microsoft.com/office/powerpoint/2010/main" val="25625298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DB21B-509E-4958-8D5E-BB36849E3978}"/>
              </a:ext>
            </a:extLst>
          </p:cNvPr>
          <p:cNvSpPr>
            <a:spLocks noGrp="1"/>
          </p:cNvSpPr>
          <p:nvPr>
            <p:ph type="title"/>
          </p:nvPr>
        </p:nvSpPr>
        <p:spPr>
          <a:xfrm>
            <a:off x="354106" y="530021"/>
            <a:ext cx="11234514" cy="1130188"/>
          </a:xfrm>
        </p:spPr>
        <p:txBody>
          <a:bodyPr/>
          <a:lstStyle/>
          <a:p>
            <a:r>
              <a:rPr lang="en-US" sz="3600" dirty="0"/>
              <a:t>Your operational strategy is key to execution</a:t>
            </a:r>
            <a:endParaRPr lang="en-CA" sz="3600" dirty="0"/>
          </a:p>
        </p:txBody>
      </p:sp>
      <p:grpSp>
        <p:nvGrpSpPr>
          <p:cNvPr id="7" name="Group 6">
            <a:extLst>
              <a:ext uri="{FF2B5EF4-FFF2-40B4-BE49-F238E27FC236}">
                <a16:creationId xmlns:a16="http://schemas.microsoft.com/office/drawing/2014/main" id="{76B6F9BE-BD32-4C8F-975E-67D7B6F7C0D9}"/>
              </a:ext>
            </a:extLst>
          </p:cNvPr>
          <p:cNvGrpSpPr/>
          <p:nvPr/>
        </p:nvGrpSpPr>
        <p:grpSpPr>
          <a:xfrm>
            <a:off x="1514602" y="2775628"/>
            <a:ext cx="1515823" cy="1306744"/>
            <a:chOff x="6490010" y="3925229"/>
            <a:chExt cx="3207983" cy="2765503"/>
          </a:xfrm>
        </p:grpSpPr>
        <p:sp>
          <p:nvSpPr>
            <p:cNvPr id="8" name="Hexagon 7">
              <a:extLst>
                <a:ext uri="{FF2B5EF4-FFF2-40B4-BE49-F238E27FC236}">
                  <a16:creationId xmlns:a16="http://schemas.microsoft.com/office/drawing/2014/main" id="{7CD1BCBE-8B37-4DC6-8775-26BFCECF3AD2}"/>
                </a:ext>
              </a:extLst>
            </p:cNvPr>
            <p:cNvSpPr/>
            <p:nvPr/>
          </p:nvSpPr>
          <p:spPr>
            <a:xfrm>
              <a:off x="6490010" y="3925229"/>
              <a:ext cx="3207983" cy="2765503"/>
            </a:xfrm>
            <a:prstGeom prst="hexagon">
              <a:avLst/>
            </a:prstGeom>
            <a:solidFill>
              <a:srgbClr val="1546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 name="Hexagon 8">
              <a:extLst>
                <a:ext uri="{FF2B5EF4-FFF2-40B4-BE49-F238E27FC236}">
                  <a16:creationId xmlns:a16="http://schemas.microsoft.com/office/drawing/2014/main" id="{034F15DB-A08B-480B-B4B1-D8788691C744}"/>
                </a:ext>
              </a:extLst>
            </p:cNvPr>
            <p:cNvSpPr/>
            <p:nvPr/>
          </p:nvSpPr>
          <p:spPr>
            <a:xfrm>
              <a:off x="6785210" y="4179712"/>
              <a:ext cx="2617582" cy="2256536"/>
            </a:xfrm>
            <a:prstGeom prst="hexagon">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grpSp>
        <p:nvGrpSpPr>
          <p:cNvPr id="10" name="Group 9">
            <a:extLst>
              <a:ext uri="{FF2B5EF4-FFF2-40B4-BE49-F238E27FC236}">
                <a16:creationId xmlns:a16="http://schemas.microsoft.com/office/drawing/2014/main" id="{0FFA3C94-320A-4810-A756-5DDD2646226B}"/>
              </a:ext>
            </a:extLst>
          </p:cNvPr>
          <p:cNvGrpSpPr/>
          <p:nvPr/>
        </p:nvGrpSpPr>
        <p:grpSpPr>
          <a:xfrm>
            <a:off x="1514602" y="4590918"/>
            <a:ext cx="1515823" cy="1306744"/>
            <a:chOff x="6490010" y="3925229"/>
            <a:chExt cx="3207983" cy="2765503"/>
          </a:xfrm>
        </p:grpSpPr>
        <p:sp>
          <p:nvSpPr>
            <p:cNvPr id="11" name="Hexagon 10">
              <a:extLst>
                <a:ext uri="{FF2B5EF4-FFF2-40B4-BE49-F238E27FC236}">
                  <a16:creationId xmlns:a16="http://schemas.microsoft.com/office/drawing/2014/main" id="{AF2EB79E-DCBA-47C5-91C0-4EF9D672CDC9}"/>
                </a:ext>
              </a:extLst>
            </p:cNvPr>
            <p:cNvSpPr/>
            <p:nvPr/>
          </p:nvSpPr>
          <p:spPr>
            <a:xfrm>
              <a:off x="6490010" y="3925229"/>
              <a:ext cx="3207983" cy="2765503"/>
            </a:xfrm>
            <a:prstGeom prst="hexagon">
              <a:avLst/>
            </a:prstGeom>
            <a:solidFill>
              <a:srgbClr val="494A4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2" name="Hexagon 11">
              <a:extLst>
                <a:ext uri="{FF2B5EF4-FFF2-40B4-BE49-F238E27FC236}">
                  <a16:creationId xmlns:a16="http://schemas.microsoft.com/office/drawing/2014/main" id="{E3BD9653-CC3C-46FF-8CF3-AA5837EDE337}"/>
                </a:ext>
              </a:extLst>
            </p:cNvPr>
            <p:cNvSpPr/>
            <p:nvPr/>
          </p:nvSpPr>
          <p:spPr>
            <a:xfrm>
              <a:off x="6785210" y="4179712"/>
              <a:ext cx="2617582" cy="2256536"/>
            </a:xfrm>
            <a:prstGeom prst="hexagon">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grpSp>
        <p:nvGrpSpPr>
          <p:cNvPr id="13" name="Group 12">
            <a:extLst>
              <a:ext uri="{FF2B5EF4-FFF2-40B4-BE49-F238E27FC236}">
                <a16:creationId xmlns:a16="http://schemas.microsoft.com/office/drawing/2014/main" id="{B89F4D89-B39B-4660-B7DC-90138ADDAE39}"/>
              </a:ext>
            </a:extLst>
          </p:cNvPr>
          <p:cNvGrpSpPr/>
          <p:nvPr/>
        </p:nvGrpSpPr>
        <p:grpSpPr>
          <a:xfrm>
            <a:off x="3169912" y="1833181"/>
            <a:ext cx="1515823" cy="1306744"/>
            <a:chOff x="6490010" y="3925229"/>
            <a:chExt cx="3207983" cy="2765503"/>
          </a:xfrm>
        </p:grpSpPr>
        <p:sp>
          <p:nvSpPr>
            <p:cNvPr id="14" name="Hexagon 13">
              <a:extLst>
                <a:ext uri="{FF2B5EF4-FFF2-40B4-BE49-F238E27FC236}">
                  <a16:creationId xmlns:a16="http://schemas.microsoft.com/office/drawing/2014/main" id="{D6BD1A65-1F94-472C-A0D5-93EA64A59D37}"/>
                </a:ext>
              </a:extLst>
            </p:cNvPr>
            <p:cNvSpPr/>
            <p:nvPr/>
          </p:nvSpPr>
          <p:spPr>
            <a:xfrm>
              <a:off x="6490010" y="3925229"/>
              <a:ext cx="3207983" cy="2765503"/>
            </a:xfrm>
            <a:prstGeom prst="hexagon">
              <a:avLst/>
            </a:prstGeom>
            <a:solidFill>
              <a:srgbClr val="5090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5" name="Hexagon 14">
              <a:extLst>
                <a:ext uri="{FF2B5EF4-FFF2-40B4-BE49-F238E27FC236}">
                  <a16:creationId xmlns:a16="http://schemas.microsoft.com/office/drawing/2014/main" id="{25B2F04A-1182-4B96-ADF9-A65F37E2C419}"/>
                </a:ext>
              </a:extLst>
            </p:cNvPr>
            <p:cNvSpPr/>
            <p:nvPr/>
          </p:nvSpPr>
          <p:spPr>
            <a:xfrm>
              <a:off x="6785210" y="4179712"/>
              <a:ext cx="2617582" cy="2256536"/>
            </a:xfrm>
            <a:prstGeom prst="hexagon">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grpSp>
        <p:nvGrpSpPr>
          <p:cNvPr id="16" name="Group 15">
            <a:extLst>
              <a:ext uri="{FF2B5EF4-FFF2-40B4-BE49-F238E27FC236}">
                <a16:creationId xmlns:a16="http://schemas.microsoft.com/office/drawing/2014/main" id="{7DACCD54-9DAC-4FB3-82AD-C90DC94F200F}"/>
              </a:ext>
            </a:extLst>
          </p:cNvPr>
          <p:cNvGrpSpPr/>
          <p:nvPr/>
        </p:nvGrpSpPr>
        <p:grpSpPr>
          <a:xfrm>
            <a:off x="3169912" y="3673040"/>
            <a:ext cx="1515823" cy="1306744"/>
            <a:chOff x="6490010" y="3925229"/>
            <a:chExt cx="3207983" cy="2765503"/>
          </a:xfrm>
        </p:grpSpPr>
        <p:sp>
          <p:nvSpPr>
            <p:cNvPr id="17" name="Hexagon 16">
              <a:extLst>
                <a:ext uri="{FF2B5EF4-FFF2-40B4-BE49-F238E27FC236}">
                  <a16:creationId xmlns:a16="http://schemas.microsoft.com/office/drawing/2014/main" id="{BB80E83C-4BD8-42A1-8C4F-188F7FEC1904}"/>
                </a:ext>
              </a:extLst>
            </p:cNvPr>
            <p:cNvSpPr/>
            <p:nvPr/>
          </p:nvSpPr>
          <p:spPr>
            <a:xfrm>
              <a:off x="6490010" y="3925229"/>
              <a:ext cx="3207983" cy="2765503"/>
            </a:xfrm>
            <a:prstGeom prst="hexagon">
              <a:avLst/>
            </a:prstGeom>
            <a:solidFill>
              <a:srgbClr val="299C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8" name="Hexagon 17">
              <a:extLst>
                <a:ext uri="{FF2B5EF4-FFF2-40B4-BE49-F238E27FC236}">
                  <a16:creationId xmlns:a16="http://schemas.microsoft.com/office/drawing/2014/main" id="{D1FE8B15-D2D9-4FA5-9F47-C1CD76263EB1}"/>
                </a:ext>
              </a:extLst>
            </p:cNvPr>
            <p:cNvSpPr/>
            <p:nvPr/>
          </p:nvSpPr>
          <p:spPr>
            <a:xfrm>
              <a:off x="6785210" y="4179712"/>
              <a:ext cx="2617582" cy="2256536"/>
            </a:xfrm>
            <a:prstGeom prst="hexagon">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20" name="Oval 19">
            <a:extLst>
              <a:ext uri="{FF2B5EF4-FFF2-40B4-BE49-F238E27FC236}">
                <a16:creationId xmlns:a16="http://schemas.microsoft.com/office/drawing/2014/main" id="{B8FE89E3-5E87-4B86-9F0C-77FC0945B1F2}"/>
              </a:ext>
            </a:extLst>
          </p:cNvPr>
          <p:cNvSpPr/>
          <p:nvPr/>
        </p:nvSpPr>
        <p:spPr>
          <a:xfrm>
            <a:off x="7880232" y="2775628"/>
            <a:ext cx="1307592" cy="1306744"/>
          </a:xfrm>
          <a:prstGeom prst="ellipse">
            <a:avLst/>
          </a:prstGeom>
          <a:solidFill>
            <a:srgbClr val="1546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Oval 20">
            <a:extLst>
              <a:ext uri="{FF2B5EF4-FFF2-40B4-BE49-F238E27FC236}">
                <a16:creationId xmlns:a16="http://schemas.microsoft.com/office/drawing/2014/main" id="{543B29B9-E56D-4BF3-BADF-D51E18DBFDDE}"/>
              </a:ext>
            </a:extLst>
          </p:cNvPr>
          <p:cNvSpPr/>
          <p:nvPr/>
        </p:nvSpPr>
        <p:spPr>
          <a:xfrm>
            <a:off x="7880232" y="4590918"/>
            <a:ext cx="1307592" cy="1306744"/>
          </a:xfrm>
          <a:prstGeom prst="ellipse">
            <a:avLst/>
          </a:prstGeom>
          <a:solidFill>
            <a:srgbClr val="494A4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id="{A24EF698-4B38-40C5-A810-BCEE0D9DC8A5}"/>
              </a:ext>
            </a:extLst>
          </p:cNvPr>
          <p:cNvSpPr/>
          <p:nvPr/>
        </p:nvSpPr>
        <p:spPr>
          <a:xfrm>
            <a:off x="9535541" y="1833181"/>
            <a:ext cx="1307592" cy="1306744"/>
          </a:xfrm>
          <a:prstGeom prst="ellipse">
            <a:avLst/>
          </a:prstGeom>
          <a:solidFill>
            <a:srgbClr val="5090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3" name="Oval 22">
            <a:extLst>
              <a:ext uri="{FF2B5EF4-FFF2-40B4-BE49-F238E27FC236}">
                <a16:creationId xmlns:a16="http://schemas.microsoft.com/office/drawing/2014/main" id="{B267EC07-3477-4B62-B325-29F02754C883}"/>
              </a:ext>
            </a:extLst>
          </p:cNvPr>
          <p:cNvSpPr/>
          <p:nvPr/>
        </p:nvSpPr>
        <p:spPr>
          <a:xfrm>
            <a:off x="9535541" y="3673040"/>
            <a:ext cx="1307592" cy="1306744"/>
          </a:xfrm>
          <a:prstGeom prst="ellipse">
            <a:avLst/>
          </a:prstGeom>
          <a:solidFill>
            <a:srgbClr val="299C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3ACAB617-11E1-4D03-A745-359ACFC4499F}"/>
              </a:ext>
            </a:extLst>
          </p:cNvPr>
          <p:cNvSpPr txBox="1"/>
          <p:nvPr/>
        </p:nvSpPr>
        <p:spPr>
          <a:xfrm>
            <a:off x="9834915" y="3784500"/>
            <a:ext cx="708848" cy="1154162"/>
          </a:xfrm>
          <a:prstGeom prst="rect">
            <a:avLst/>
          </a:prstGeom>
          <a:noFill/>
        </p:spPr>
        <p:txBody>
          <a:bodyPr wrap="none" rtlCol="0" anchor="ctr">
            <a:spAutoFit/>
          </a:bodyPr>
          <a:lstStyle/>
          <a:p>
            <a:pPr algn="ctr"/>
            <a:r>
              <a:rPr lang="en-US" sz="6900" b="1" dirty="0">
                <a:solidFill>
                  <a:srgbClr val="FFFFFF"/>
                </a:solidFill>
                <a:latin typeface="Montserrat" pitchFamily="2" charset="77"/>
                <a:cs typeface="Poppins" pitchFamily="2" charset="77"/>
              </a:rPr>
              <a:t>3</a:t>
            </a:r>
          </a:p>
        </p:txBody>
      </p:sp>
      <p:sp>
        <p:nvSpPr>
          <p:cNvPr id="25" name="TextBox 24">
            <a:extLst>
              <a:ext uri="{FF2B5EF4-FFF2-40B4-BE49-F238E27FC236}">
                <a16:creationId xmlns:a16="http://schemas.microsoft.com/office/drawing/2014/main" id="{31CFB41A-C27D-41E6-B459-A1DB5CE46E38}"/>
              </a:ext>
            </a:extLst>
          </p:cNvPr>
          <p:cNvSpPr txBox="1"/>
          <p:nvPr/>
        </p:nvSpPr>
        <p:spPr>
          <a:xfrm>
            <a:off x="9923879" y="1944641"/>
            <a:ext cx="530916" cy="1154162"/>
          </a:xfrm>
          <a:prstGeom prst="rect">
            <a:avLst/>
          </a:prstGeom>
          <a:noFill/>
        </p:spPr>
        <p:txBody>
          <a:bodyPr wrap="none" rtlCol="0" anchor="ctr">
            <a:spAutoFit/>
          </a:bodyPr>
          <a:lstStyle/>
          <a:p>
            <a:pPr algn="ctr"/>
            <a:r>
              <a:rPr lang="en-US" sz="6900" b="1" dirty="0">
                <a:solidFill>
                  <a:srgbClr val="FFFFFF"/>
                </a:solidFill>
                <a:latin typeface="Montserrat" pitchFamily="2" charset="77"/>
                <a:cs typeface="Poppins" pitchFamily="2" charset="77"/>
              </a:rPr>
              <a:t>1</a:t>
            </a:r>
          </a:p>
        </p:txBody>
      </p:sp>
      <p:sp>
        <p:nvSpPr>
          <p:cNvPr id="26" name="TextBox 25">
            <a:extLst>
              <a:ext uri="{FF2B5EF4-FFF2-40B4-BE49-F238E27FC236}">
                <a16:creationId xmlns:a16="http://schemas.microsoft.com/office/drawing/2014/main" id="{9A558590-3E71-43F5-9054-94D7FC3FC4CF}"/>
              </a:ext>
            </a:extLst>
          </p:cNvPr>
          <p:cNvSpPr txBox="1"/>
          <p:nvPr/>
        </p:nvSpPr>
        <p:spPr>
          <a:xfrm>
            <a:off x="8180408" y="2887088"/>
            <a:ext cx="707245" cy="1154162"/>
          </a:xfrm>
          <a:prstGeom prst="rect">
            <a:avLst/>
          </a:prstGeom>
          <a:noFill/>
        </p:spPr>
        <p:txBody>
          <a:bodyPr wrap="none" rtlCol="0" anchor="ctr">
            <a:spAutoFit/>
          </a:bodyPr>
          <a:lstStyle/>
          <a:p>
            <a:pPr algn="ctr"/>
            <a:r>
              <a:rPr lang="en-US" sz="6900" b="1" dirty="0">
                <a:solidFill>
                  <a:srgbClr val="FFFFFF"/>
                </a:solidFill>
                <a:latin typeface="Montserrat" pitchFamily="2" charset="77"/>
                <a:cs typeface="Poppins" pitchFamily="2" charset="77"/>
              </a:rPr>
              <a:t>2</a:t>
            </a:r>
          </a:p>
        </p:txBody>
      </p:sp>
      <p:sp>
        <p:nvSpPr>
          <p:cNvPr id="28" name="TextBox 27">
            <a:extLst>
              <a:ext uri="{FF2B5EF4-FFF2-40B4-BE49-F238E27FC236}">
                <a16:creationId xmlns:a16="http://schemas.microsoft.com/office/drawing/2014/main" id="{07F327AC-0AAF-417E-B35A-B874EFE7CFF0}"/>
              </a:ext>
            </a:extLst>
          </p:cNvPr>
          <p:cNvSpPr txBox="1"/>
          <p:nvPr/>
        </p:nvSpPr>
        <p:spPr>
          <a:xfrm>
            <a:off x="8137124" y="4702378"/>
            <a:ext cx="793808" cy="1154162"/>
          </a:xfrm>
          <a:prstGeom prst="rect">
            <a:avLst/>
          </a:prstGeom>
          <a:noFill/>
        </p:spPr>
        <p:txBody>
          <a:bodyPr wrap="none" rtlCol="0" anchor="ctr">
            <a:spAutoFit/>
          </a:bodyPr>
          <a:lstStyle/>
          <a:p>
            <a:pPr algn="ctr"/>
            <a:r>
              <a:rPr lang="en-US" sz="6900" b="1" dirty="0">
                <a:solidFill>
                  <a:srgbClr val="FFFFFF"/>
                </a:solidFill>
                <a:latin typeface="Montserrat" pitchFamily="2" charset="77"/>
                <a:cs typeface="Poppins" pitchFamily="2" charset="77"/>
              </a:rPr>
              <a:t>4</a:t>
            </a:r>
          </a:p>
        </p:txBody>
      </p:sp>
      <p:sp>
        <p:nvSpPr>
          <p:cNvPr id="30" name="Freeform 37">
            <a:extLst>
              <a:ext uri="{FF2B5EF4-FFF2-40B4-BE49-F238E27FC236}">
                <a16:creationId xmlns:a16="http://schemas.microsoft.com/office/drawing/2014/main" id="{EBFF547B-FBBE-46D3-857F-EFF8B6647BE8}"/>
              </a:ext>
            </a:extLst>
          </p:cNvPr>
          <p:cNvSpPr>
            <a:spLocks noChangeAspect="1" noChangeArrowheads="1"/>
          </p:cNvSpPr>
          <p:nvPr/>
        </p:nvSpPr>
        <p:spPr bwMode="auto">
          <a:xfrm>
            <a:off x="3627965" y="4026170"/>
            <a:ext cx="599714" cy="600484"/>
          </a:xfrm>
          <a:custGeom>
            <a:avLst/>
            <a:gdLst>
              <a:gd name="connsiteX0" fmla="*/ 509588 w 1145140"/>
              <a:gd name="connsiteY0" fmla="*/ 613568 h 1146608"/>
              <a:gd name="connsiteX1" fmla="*/ 525002 w 1145140"/>
              <a:gd name="connsiteY1" fmla="*/ 619969 h 1146608"/>
              <a:gd name="connsiteX2" fmla="*/ 531455 w 1145140"/>
              <a:gd name="connsiteY2" fmla="*/ 635615 h 1146608"/>
              <a:gd name="connsiteX3" fmla="*/ 525002 w 1145140"/>
              <a:gd name="connsiteY3" fmla="*/ 651262 h 1146608"/>
              <a:gd name="connsiteX4" fmla="*/ 509588 w 1145140"/>
              <a:gd name="connsiteY4" fmla="*/ 657663 h 1146608"/>
              <a:gd name="connsiteX5" fmla="*/ 493816 w 1145140"/>
              <a:gd name="connsiteY5" fmla="*/ 651262 h 1146608"/>
              <a:gd name="connsiteX6" fmla="*/ 487363 w 1145140"/>
              <a:gd name="connsiteY6" fmla="*/ 635615 h 1146608"/>
              <a:gd name="connsiteX7" fmla="*/ 493816 w 1145140"/>
              <a:gd name="connsiteY7" fmla="*/ 619969 h 1146608"/>
              <a:gd name="connsiteX8" fmla="*/ 509588 w 1145140"/>
              <a:gd name="connsiteY8" fmla="*/ 613568 h 1146608"/>
              <a:gd name="connsiteX9" fmla="*/ 511833 w 1145140"/>
              <a:gd name="connsiteY9" fmla="*/ 503279 h 1146608"/>
              <a:gd name="connsiteX10" fmla="*/ 382644 w 1145140"/>
              <a:gd name="connsiteY10" fmla="*/ 633188 h 1146608"/>
              <a:gd name="connsiteX11" fmla="*/ 511833 w 1145140"/>
              <a:gd name="connsiteY11" fmla="*/ 763096 h 1146608"/>
              <a:gd name="connsiteX12" fmla="*/ 641741 w 1145140"/>
              <a:gd name="connsiteY12" fmla="*/ 633188 h 1146608"/>
              <a:gd name="connsiteX13" fmla="*/ 617991 w 1145140"/>
              <a:gd name="connsiteY13" fmla="*/ 558697 h 1146608"/>
              <a:gd name="connsiteX14" fmla="*/ 578407 w 1145140"/>
              <a:gd name="connsiteY14" fmla="*/ 598281 h 1146608"/>
              <a:gd name="connsiteX15" fmla="*/ 562573 w 1145140"/>
              <a:gd name="connsiteY15" fmla="*/ 604759 h 1146608"/>
              <a:gd name="connsiteX16" fmla="*/ 546739 w 1145140"/>
              <a:gd name="connsiteY16" fmla="*/ 598281 h 1146608"/>
              <a:gd name="connsiteX17" fmla="*/ 546739 w 1145140"/>
              <a:gd name="connsiteY17" fmla="*/ 566614 h 1146608"/>
              <a:gd name="connsiteX18" fmla="*/ 586683 w 1145140"/>
              <a:gd name="connsiteY18" fmla="*/ 527030 h 1146608"/>
              <a:gd name="connsiteX19" fmla="*/ 511833 w 1145140"/>
              <a:gd name="connsiteY19" fmla="*/ 503279 h 1146608"/>
              <a:gd name="connsiteX20" fmla="*/ 310177 w 1145140"/>
              <a:gd name="connsiteY20" fmla="*/ 407770 h 1146608"/>
              <a:gd name="connsiteX21" fmla="*/ 325982 w 1145140"/>
              <a:gd name="connsiteY21" fmla="*/ 414264 h 1146608"/>
              <a:gd name="connsiteX22" fmla="*/ 325982 w 1145140"/>
              <a:gd name="connsiteY22" fmla="*/ 446014 h 1146608"/>
              <a:gd name="connsiteX23" fmla="*/ 325982 w 1145140"/>
              <a:gd name="connsiteY23" fmla="*/ 446375 h 1146608"/>
              <a:gd name="connsiteX24" fmla="*/ 310177 w 1145140"/>
              <a:gd name="connsiteY24" fmla="*/ 452869 h 1146608"/>
              <a:gd name="connsiteX25" fmla="*/ 294012 w 1145140"/>
              <a:gd name="connsiteY25" fmla="*/ 446375 h 1146608"/>
              <a:gd name="connsiteX26" fmla="*/ 294012 w 1145140"/>
              <a:gd name="connsiteY26" fmla="*/ 414625 h 1146608"/>
              <a:gd name="connsiteX27" fmla="*/ 294371 w 1145140"/>
              <a:gd name="connsiteY27" fmla="*/ 414264 h 1146608"/>
              <a:gd name="connsiteX28" fmla="*/ 310177 w 1145140"/>
              <a:gd name="connsiteY28" fmla="*/ 407770 h 1146608"/>
              <a:gd name="connsiteX29" fmla="*/ 999799 w 1145140"/>
              <a:gd name="connsiteY29" fmla="*/ 176890 h 1146608"/>
              <a:gd name="connsiteX30" fmla="*/ 877447 w 1145140"/>
              <a:gd name="connsiteY30" fmla="*/ 299241 h 1146608"/>
              <a:gd name="connsiteX31" fmla="*/ 814472 w 1145140"/>
              <a:gd name="connsiteY31" fmla="*/ 362216 h 1146608"/>
              <a:gd name="connsiteX32" fmla="*/ 950498 w 1145140"/>
              <a:gd name="connsiteY32" fmla="*/ 362216 h 1146608"/>
              <a:gd name="connsiteX33" fmla="*/ 1093001 w 1145140"/>
              <a:gd name="connsiteY33" fmla="*/ 219713 h 1146608"/>
              <a:gd name="connsiteX34" fmla="*/ 1098039 w 1145140"/>
              <a:gd name="connsiteY34" fmla="*/ 192364 h 1146608"/>
              <a:gd name="connsiteX35" fmla="*/ 1075368 w 1145140"/>
              <a:gd name="connsiteY35" fmla="*/ 176890 h 1146608"/>
              <a:gd name="connsiteX36" fmla="*/ 444862 w 1145140"/>
              <a:gd name="connsiteY36" fmla="*/ 121443 h 1146608"/>
              <a:gd name="connsiteX37" fmla="*/ 579942 w 1145140"/>
              <a:gd name="connsiteY37" fmla="*/ 121443 h 1146608"/>
              <a:gd name="connsiteX38" fmla="*/ 622447 w 1145140"/>
              <a:gd name="connsiteY38" fmla="*/ 163918 h 1146608"/>
              <a:gd name="connsiteX39" fmla="*/ 622447 w 1145140"/>
              <a:gd name="connsiteY39" fmla="*/ 220792 h 1146608"/>
              <a:gd name="connsiteX40" fmla="*/ 655947 w 1145140"/>
              <a:gd name="connsiteY40" fmla="*/ 230870 h 1146608"/>
              <a:gd name="connsiteX41" fmla="*/ 669275 w 1145140"/>
              <a:gd name="connsiteY41" fmla="*/ 259667 h 1146608"/>
              <a:gd name="connsiteX42" fmla="*/ 640818 w 1145140"/>
              <a:gd name="connsiteY42" fmla="*/ 273346 h 1146608"/>
              <a:gd name="connsiteX43" fmla="*/ 609120 w 1145140"/>
              <a:gd name="connsiteY43" fmla="*/ 263627 h 1146608"/>
              <a:gd name="connsiteX44" fmla="*/ 577421 w 1145140"/>
              <a:gd name="connsiteY44" fmla="*/ 222591 h 1146608"/>
              <a:gd name="connsiteX45" fmla="*/ 577421 w 1145140"/>
              <a:gd name="connsiteY45" fmla="*/ 166438 h 1146608"/>
              <a:gd name="connsiteX46" fmla="*/ 447384 w 1145140"/>
              <a:gd name="connsiteY46" fmla="*/ 166438 h 1146608"/>
              <a:gd name="connsiteX47" fmla="*/ 447384 w 1145140"/>
              <a:gd name="connsiteY47" fmla="*/ 222591 h 1146608"/>
              <a:gd name="connsiteX48" fmla="*/ 415685 w 1145140"/>
              <a:gd name="connsiteY48" fmla="*/ 263627 h 1146608"/>
              <a:gd name="connsiteX49" fmla="*/ 319148 w 1145140"/>
              <a:gd name="connsiteY49" fmla="*/ 303942 h 1146608"/>
              <a:gd name="connsiteX50" fmla="*/ 267998 w 1145140"/>
              <a:gd name="connsiteY50" fmla="*/ 297103 h 1146608"/>
              <a:gd name="connsiteX51" fmla="*/ 228014 w 1145140"/>
              <a:gd name="connsiteY51" fmla="*/ 257148 h 1146608"/>
              <a:gd name="connsiteX52" fmla="*/ 135440 w 1145140"/>
              <a:gd name="connsiteY52" fmla="*/ 349297 h 1146608"/>
              <a:gd name="connsiteX53" fmla="*/ 175783 w 1145140"/>
              <a:gd name="connsiteY53" fmla="*/ 389613 h 1146608"/>
              <a:gd name="connsiteX54" fmla="*/ 182627 w 1145140"/>
              <a:gd name="connsiteY54" fmla="*/ 440727 h 1146608"/>
              <a:gd name="connsiteX55" fmla="*/ 142644 w 1145140"/>
              <a:gd name="connsiteY55" fmla="*/ 537196 h 1146608"/>
              <a:gd name="connsiteX56" fmla="*/ 101580 w 1145140"/>
              <a:gd name="connsiteY56" fmla="*/ 568513 h 1146608"/>
              <a:gd name="connsiteX57" fmla="*/ 44666 w 1145140"/>
              <a:gd name="connsiteY57" fmla="*/ 568513 h 1146608"/>
              <a:gd name="connsiteX58" fmla="*/ 44666 w 1145140"/>
              <a:gd name="connsiteY58" fmla="*/ 699178 h 1146608"/>
              <a:gd name="connsiteX59" fmla="*/ 101580 w 1145140"/>
              <a:gd name="connsiteY59" fmla="*/ 699178 h 1146608"/>
              <a:gd name="connsiteX60" fmla="*/ 142644 w 1145140"/>
              <a:gd name="connsiteY60" fmla="*/ 730495 h 1146608"/>
              <a:gd name="connsiteX61" fmla="*/ 182627 w 1145140"/>
              <a:gd name="connsiteY61" fmla="*/ 826964 h 1146608"/>
              <a:gd name="connsiteX62" fmla="*/ 175783 w 1145140"/>
              <a:gd name="connsiteY62" fmla="*/ 878078 h 1146608"/>
              <a:gd name="connsiteX63" fmla="*/ 135440 w 1145140"/>
              <a:gd name="connsiteY63" fmla="*/ 918394 h 1146608"/>
              <a:gd name="connsiteX64" fmla="*/ 228014 w 1145140"/>
              <a:gd name="connsiteY64" fmla="*/ 1010903 h 1146608"/>
              <a:gd name="connsiteX65" fmla="*/ 268358 w 1145140"/>
              <a:gd name="connsiteY65" fmla="*/ 970228 h 1146608"/>
              <a:gd name="connsiteX66" fmla="*/ 319508 w 1145140"/>
              <a:gd name="connsiteY66" fmla="*/ 963749 h 1146608"/>
              <a:gd name="connsiteX67" fmla="*/ 415685 w 1145140"/>
              <a:gd name="connsiteY67" fmla="*/ 1003704 h 1146608"/>
              <a:gd name="connsiteX68" fmla="*/ 447384 w 1145140"/>
              <a:gd name="connsiteY68" fmla="*/ 1044380 h 1146608"/>
              <a:gd name="connsiteX69" fmla="*/ 447384 w 1145140"/>
              <a:gd name="connsiteY69" fmla="*/ 1101613 h 1146608"/>
              <a:gd name="connsiteX70" fmla="*/ 577781 w 1145140"/>
              <a:gd name="connsiteY70" fmla="*/ 1101613 h 1146608"/>
              <a:gd name="connsiteX71" fmla="*/ 577781 w 1145140"/>
              <a:gd name="connsiteY71" fmla="*/ 1044740 h 1146608"/>
              <a:gd name="connsiteX72" fmla="*/ 609120 w 1145140"/>
              <a:gd name="connsiteY72" fmla="*/ 1003704 h 1146608"/>
              <a:gd name="connsiteX73" fmla="*/ 705657 w 1145140"/>
              <a:gd name="connsiteY73" fmla="*/ 964109 h 1146608"/>
              <a:gd name="connsiteX74" fmla="*/ 756807 w 1145140"/>
              <a:gd name="connsiteY74" fmla="*/ 970588 h 1146608"/>
              <a:gd name="connsiteX75" fmla="*/ 797150 w 1145140"/>
              <a:gd name="connsiteY75" fmla="*/ 1010903 h 1146608"/>
              <a:gd name="connsiteX76" fmla="*/ 889365 w 1145140"/>
              <a:gd name="connsiteY76" fmla="*/ 918394 h 1146608"/>
              <a:gd name="connsiteX77" fmla="*/ 849381 w 1145140"/>
              <a:gd name="connsiteY77" fmla="*/ 878438 h 1146608"/>
              <a:gd name="connsiteX78" fmla="*/ 842897 w 1145140"/>
              <a:gd name="connsiteY78" fmla="*/ 827324 h 1146608"/>
              <a:gd name="connsiteX79" fmla="*/ 882881 w 1145140"/>
              <a:gd name="connsiteY79" fmla="*/ 730495 h 1146608"/>
              <a:gd name="connsiteX80" fmla="*/ 923945 w 1145140"/>
              <a:gd name="connsiteY80" fmla="*/ 699178 h 1146608"/>
              <a:gd name="connsiteX81" fmla="*/ 980138 w 1145140"/>
              <a:gd name="connsiteY81" fmla="*/ 699178 h 1146608"/>
              <a:gd name="connsiteX82" fmla="*/ 980138 w 1145140"/>
              <a:gd name="connsiteY82" fmla="*/ 568513 h 1146608"/>
              <a:gd name="connsiteX83" fmla="*/ 923945 w 1145140"/>
              <a:gd name="connsiteY83" fmla="*/ 568513 h 1146608"/>
              <a:gd name="connsiteX84" fmla="*/ 882881 w 1145140"/>
              <a:gd name="connsiteY84" fmla="*/ 537196 h 1146608"/>
              <a:gd name="connsiteX85" fmla="*/ 873155 w 1145140"/>
              <a:gd name="connsiteY85" fmla="*/ 504800 h 1146608"/>
              <a:gd name="connsiteX86" fmla="*/ 886483 w 1145140"/>
              <a:gd name="connsiteY86" fmla="*/ 476363 h 1146608"/>
              <a:gd name="connsiteX87" fmla="*/ 915300 w 1145140"/>
              <a:gd name="connsiteY87" fmla="*/ 489681 h 1146608"/>
              <a:gd name="connsiteX88" fmla="*/ 925746 w 1145140"/>
              <a:gd name="connsiteY88" fmla="*/ 523878 h 1146608"/>
              <a:gd name="connsiteX89" fmla="*/ 982660 w 1145140"/>
              <a:gd name="connsiteY89" fmla="*/ 523878 h 1146608"/>
              <a:gd name="connsiteX90" fmla="*/ 1025165 w 1145140"/>
              <a:gd name="connsiteY90" fmla="*/ 565993 h 1146608"/>
              <a:gd name="connsiteX91" fmla="*/ 1025165 w 1145140"/>
              <a:gd name="connsiteY91" fmla="*/ 701698 h 1146608"/>
              <a:gd name="connsiteX92" fmla="*/ 982660 w 1145140"/>
              <a:gd name="connsiteY92" fmla="*/ 743813 h 1146608"/>
              <a:gd name="connsiteX93" fmla="*/ 925746 w 1145140"/>
              <a:gd name="connsiteY93" fmla="*/ 743813 h 1146608"/>
              <a:gd name="connsiteX94" fmla="*/ 882521 w 1145140"/>
              <a:gd name="connsiteY94" fmla="*/ 848202 h 1146608"/>
              <a:gd name="connsiteX95" fmla="*/ 922865 w 1145140"/>
              <a:gd name="connsiteY95" fmla="*/ 888517 h 1146608"/>
              <a:gd name="connsiteX96" fmla="*/ 922865 w 1145140"/>
              <a:gd name="connsiteY96" fmla="*/ 948271 h 1146608"/>
              <a:gd name="connsiteX97" fmla="*/ 827048 w 1145140"/>
              <a:gd name="connsiteY97" fmla="*/ 1044020 h 1146608"/>
              <a:gd name="connsiteX98" fmla="*/ 766893 w 1145140"/>
              <a:gd name="connsiteY98" fmla="*/ 1044020 h 1146608"/>
              <a:gd name="connsiteX99" fmla="*/ 726549 w 1145140"/>
              <a:gd name="connsiteY99" fmla="*/ 1003704 h 1146608"/>
              <a:gd name="connsiteX100" fmla="*/ 622447 w 1145140"/>
              <a:gd name="connsiteY100" fmla="*/ 1046539 h 1146608"/>
              <a:gd name="connsiteX101" fmla="*/ 622447 w 1145140"/>
              <a:gd name="connsiteY101" fmla="*/ 1104133 h 1146608"/>
              <a:gd name="connsiteX102" fmla="*/ 579942 w 1145140"/>
              <a:gd name="connsiteY102" fmla="*/ 1146608 h 1146608"/>
              <a:gd name="connsiteX103" fmla="*/ 444862 w 1145140"/>
              <a:gd name="connsiteY103" fmla="*/ 1146608 h 1146608"/>
              <a:gd name="connsiteX104" fmla="*/ 402357 w 1145140"/>
              <a:gd name="connsiteY104" fmla="*/ 1104133 h 1146608"/>
              <a:gd name="connsiteX105" fmla="*/ 402357 w 1145140"/>
              <a:gd name="connsiteY105" fmla="*/ 1046539 h 1146608"/>
              <a:gd name="connsiteX106" fmla="*/ 298616 w 1145140"/>
              <a:gd name="connsiteY106" fmla="*/ 1003344 h 1146608"/>
              <a:gd name="connsiteX107" fmla="*/ 257552 w 1145140"/>
              <a:gd name="connsiteY107" fmla="*/ 1044020 h 1146608"/>
              <a:gd name="connsiteX108" fmla="*/ 197756 w 1145140"/>
              <a:gd name="connsiteY108" fmla="*/ 1044020 h 1146608"/>
              <a:gd name="connsiteX109" fmla="*/ 101940 w 1145140"/>
              <a:gd name="connsiteY109" fmla="*/ 948271 h 1146608"/>
              <a:gd name="connsiteX110" fmla="*/ 101940 w 1145140"/>
              <a:gd name="connsiteY110" fmla="*/ 888517 h 1146608"/>
              <a:gd name="connsiteX111" fmla="*/ 143004 w 1145140"/>
              <a:gd name="connsiteY111" fmla="*/ 847842 h 1146608"/>
              <a:gd name="connsiteX112" fmla="*/ 99779 w 1145140"/>
              <a:gd name="connsiteY112" fmla="*/ 743813 h 1146608"/>
              <a:gd name="connsiteX113" fmla="*/ 42145 w 1145140"/>
              <a:gd name="connsiteY113" fmla="*/ 743813 h 1146608"/>
              <a:gd name="connsiteX114" fmla="*/ 0 w 1145140"/>
              <a:gd name="connsiteY114" fmla="*/ 701698 h 1146608"/>
              <a:gd name="connsiteX115" fmla="*/ 0 w 1145140"/>
              <a:gd name="connsiteY115" fmla="*/ 565993 h 1146608"/>
              <a:gd name="connsiteX116" fmla="*/ 42145 w 1145140"/>
              <a:gd name="connsiteY116" fmla="*/ 523878 h 1146608"/>
              <a:gd name="connsiteX117" fmla="*/ 99779 w 1145140"/>
              <a:gd name="connsiteY117" fmla="*/ 523878 h 1146608"/>
              <a:gd name="connsiteX118" fmla="*/ 142644 w 1145140"/>
              <a:gd name="connsiteY118" fmla="*/ 419849 h 1146608"/>
              <a:gd name="connsiteX119" fmla="*/ 101940 w 1145140"/>
              <a:gd name="connsiteY119" fmla="*/ 379174 h 1146608"/>
              <a:gd name="connsiteX120" fmla="*/ 101940 w 1145140"/>
              <a:gd name="connsiteY120" fmla="*/ 319421 h 1146608"/>
              <a:gd name="connsiteX121" fmla="*/ 197756 w 1145140"/>
              <a:gd name="connsiteY121" fmla="*/ 223671 h 1146608"/>
              <a:gd name="connsiteX122" fmla="*/ 257552 w 1145140"/>
              <a:gd name="connsiteY122" fmla="*/ 223671 h 1146608"/>
              <a:gd name="connsiteX123" fmla="*/ 298256 w 1145140"/>
              <a:gd name="connsiteY123" fmla="*/ 264347 h 1146608"/>
              <a:gd name="connsiteX124" fmla="*/ 402357 w 1145140"/>
              <a:gd name="connsiteY124" fmla="*/ 220792 h 1146608"/>
              <a:gd name="connsiteX125" fmla="*/ 402357 w 1145140"/>
              <a:gd name="connsiteY125" fmla="*/ 163918 h 1146608"/>
              <a:gd name="connsiteX126" fmla="*/ 444862 w 1145140"/>
              <a:gd name="connsiteY126" fmla="*/ 121443 h 1146608"/>
              <a:gd name="connsiteX127" fmla="*/ 941862 w 1145140"/>
              <a:gd name="connsiteY127" fmla="*/ 44823 h 1146608"/>
              <a:gd name="connsiteX128" fmla="*/ 925668 w 1145140"/>
              <a:gd name="connsiteY128" fmla="*/ 52380 h 1146608"/>
              <a:gd name="connsiteX129" fmla="*/ 782805 w 1145140"/>
              <a:gd name="connsiteY129" fmla="*/ 194883 h 1146608"/>
              <a:gd name="connsiteX130" fmla="*/ 782805 w 1145140"/>
              <a:gd name="connsiteY130" fmla="*/ 330548 h 1146608"/>
              <a:gd name="connsiteX131" fmla="*/ 845780 w 1145140"/>
              <a:gd name="connsiteY131" fmla="*/ 267574 h 1146608"/>
              <a:gd name="connsiteX132" fmla="*/ 968131 w 1145140"/>
              <a:gd name="connsiteY132" fmla="*/ 145222 h 1146608"/>
              <a:gd name="connsiteX133" fmla="*/ 968131 w 1145140"/>
              <a:gd name="connsiteY133" fmla="*/ 70013 h 1146608"/>
              <a:gd name="connsiteX134" fmla="*/ 952657 w 1145140"/>
              <a:gd name="connsiteY134" fmla="*/ 46982 h 1146608"/>
              <a:gd name="connsiteX135" fmla="*/ 941862 w 1145140"/>
              <a:gd name="connsiteY135" fmla="*/ 44823 h 1146608"/>
              <a:gd name="connsiteX136" fmla="*/ 929672 w 1145140"/>
              <a:gd name="connsiteY136" fmla="*/ 1280 h 1146608"/>
              <a:gd name="connsiteX137" fmla="*/ 969930 w 1145140"/>
              <a:gd name="connsiteY137" fmla="*/ 5598 h 1146608"/>
              <a:gd name="connsiteX138" fmla="*/ 1012753 w 1145140"/>
              <a:gd name="connsiteY138" fmla="*/ 69653 h 1146608"/>
              <a:gd name="connsiteX139" fmla="*/ 1013113 w 1145140"/>
              <a:gd name="connsiteY139" fmla="*/ 132268 h 1146608"/>
              <a:gd name="connsiteX140" fmla="*/ 1075368 w 1145140"/>
              <a:gd name="connsiteY140" fmla="*/ 132268 h 1146608"/>
              <a:gd name="connsiteX141" fmla="*/ 1139783 w 1145140"/>
              <a:gd name="connsiteY141" fmla="*/ 175450 h 1146608"/>
              <a:gd name="connsiteX142" fmla="*/ 1124669 w 1145140"/>
              <a:gd name="connsiteY142" fmla="*/ 251380 h 1146608"/>
              <a:gd name="connsiteX143" fmla="*/ 975328 w 1145140"/>
              <a:gd name="connsiteY143" fmla="*/ 400720 h 1146608"/>
              <a:gd name="connsiteX144" fmla="*/ 959854 w 1145140"/>
              <a:gd name="connsiteY144" fmla="*/ 407198 h 1146608"/>
              <a:gd name="connsiteX145" fmla="*/ 769490 w 1145140"/>
              <a:gd name="connsiteY145" fmla="*/ 407198 h 1146608"/>
              <a:gd name="connsiteX146" fmla="*/ 745380 w 1145140"/>
              <a:gd name="connsiteY146" fmla="*/ 431308 h 1146608"/>
              <a:gd name="connsiteX147" fmla="*/ 819870 w 1145140"/>
              <a:gd name="connsiteY147" fmla="*/ 610516 h 1146608"/>
              <a:gd name="connsiteX148" fmla="*/ 845780 w 1145140"/>
              <a:gd name="connsiteY148" fmla="*/ 610516 h 1146608"/>
              <a:gd name="connsiteX149" fmla="*/ 868451 w 1145140"/>
              <a:gd name="connsiteY149" fmla="*/ 633188 h 1146608"/>
              <a:gd name="connsiteX150" fmla="*/ 845780 w 1145140"/>
              <a:gd name="connsiteY150" fmla="*/ 655499 h 1146608"/>
              <a:gd name="connsiteX151" fmla="*/ 819870 w 1145140"/>
              <a:gd name="connsiteY151" fmla="*/ 655499 h 1146608"/>
              <a:gd name="connsiteX152" fmla="*/ 730266 w 1145140"/>
              <a:gd name="connsiteY152" fmla="*/ 851261 h 1146608"/>
              <a:gd name="connsiteX153" fmla="*/ 534144 w 1145140"/>
              <a:gd name="connsiteY153" fmla="*/ 941225 h 1146608"/>
              <a:gd name="connsiteX154" fmla="*/ 534144 w 1145140"/>
              <a:gd name="connsiteY154" fmla="*/ 967134 h 1146608"/>
              <a:gd name="connsiteX155" fmla="*/ 511833 w 1145140"/>
              <a:gd name="connsiteY155" fmla="*/ 989445 h 1146608"/>
              <a:gd name="connsiteX156" fmla="*/ 489882 w 1145140"/>
              <a:gd name="connsiteY156" fmla="*/ 967134 h 1146608"/>
              <a:gd name="connsiteX157" fmla="*/ 489882 w 1145140"/>
              <a:gd name="connsiteY157" fmla="*/ 941225 h 1146608"/>
              <a:gd name="connsiteX158" fmla="*/ 293760 w 1145140"/>
              <a:gd name="connsiteY158" fmla="*/ 851261 h 1146608"/>
              <a:gd name="connsiteX159" fmla="*/ 204515 w 1145140"/>
              <a:gd name="connsiteY159" fmla="*/ 655499 h 1146608"/>
              <a:gd name="connsiteX160" fmla="*/ 178246 w 1145140"/>
              <a:gd name="connsiteY160" fmla="*/ 655499 h 1146608"/>
              <a:gd name="connsiteX161" fmla="*/ 155575 w 1145140"/>
              <a:gd name="connsiteY161" fmla="*/ 633188 h 1146608"/>
              <a:gd name="connsiteX162" fmla="*/ 178246 w 1145140"/>
              <a:gd name="connsiteY162" fmla="*/ 610516 h 1146608"/>
              <a:gd name="connsiteX163" fmla="*/ 204515 w 1145140"/>
              <a:gd name="connsiteY163" fmla="*/ 610516 h 1146608"/>
              <a:gd name="connsiteX164" fmla="*/ 233304 w 1145140"/>
              <a:gd name="connsiteY164" fmla="*/ 500760 h 1146608"/>
              <a:gd name="connsiteX165" fmla="*/ 263172 w 1145140"/>
              <a:gd name="connsiteY165" fmla="*/ 489965 h 1146608"/>
              <a:gd name="connsiteX166" fmla="*/ 273608 w 1145140"/>
              <a:gd name="connsiteY166" fmla="*/ 519833 h 1146608"/>
              <a:gd name="connsiteX167" fmla="*/ 249137 w 1145140"/>
              <a:gd name="connsiteY167" fmla="*/ 610516 h 1146608"/>
              <a:gd name="connsiteX168" fmla="*/ 269289 w 1145140"/>
              <a:gd name="connsiteY168" fmla="*/ 610516 h 1146608"/>
              <a:gd name="connsiteX169" fmla="*/ 291601 w 1145140"/>
              <a:gd name="connsiteY169" fmla="*/ 633188 h 1146608"/>
              <a:gd name="connsiteX170" fmla="*/ 269289 w 1145140"/>
              <a:gd name="connsiteY170" fmla="*/ 655499 h 1146608"/>
              <a:gd name="connsiteX171" fmla="*/ 249497 w 1145140"/>
              <a:gd name="connsiteY171" fmla="*/ 655499 h 1146608"/>
              <a:gd name="connsiteX172" fmla="*/ 325787 w 1145140"/>
              <a:gd name="connsiteY172" fmla="*/ 819593 h 1146608"/>
              <a:gd name="connsiteX173" fmla="*/ 489882 w 1145140"/>
              <a:gd name="connsiteY173" fmla="*/ 895883 h 1146608"/>
              <a:gd name="connsiteX174" fmla="*/ 489882 w 1145140"/>
              <a:gd name="connsiteY174" fmla="*/ 876091 h 1146608"/>
              <a:gd name="connsiteX175" fmla="*/ 511833 w 1145140"/>
              <a:gd name="connsiteY175" fmla="*/ 853780 h 1146608"/>
              <a:gd name="connsiteX176" fmla="*/ 534144 w 1145140"/>
              <a:gd name="connsiteY176" fmla="*/ 876091 h 1146608"/>
              <a:gd name="connsiteX177" fmla="*/ 534144 w 1145140"/>
              <a:gd name="connsiteY177" fmla="*/ 895883 h 1146608"/>
              <a:gd name="connsiteX178" fmla="*/ 698599 w 1145140"/>
              <a:gd name="connsiteY178" fmla="*/ 819593 h 1146608"/>
              <a:gd name="connsiteX179" fmla="*/ 774888 w 1145140"/>
              <a:gd name="connsiteY179" fmla="*/ 655499 h 1146608"/>
              <a:gd name="connsiteX180" fmla="*/ 755096 w 1145140"/>
              <a:gd name="connsiteY180" fmla="*/ 655499 h 1146608"/>
              <a:gd name="connsiteX181" fmla="*/ 732785 w 1145140"/>
              <a:gd name="connsiteY181" fmla="*/ 633188 h 1146608"/>
              <a:gd name="connsiteX182" fmla="*/ 755096 w 1145140"/>
              <a:gd name="connsiteY182" fmla="*/ 610516 h 1146608"/>
              <a:gd name="connsiteX183" fmla="*/ 774888 w 1145140"/>
              <a:gd name="connsiteY183" fmla="*/ 610516 h 1146608"/>
              <a:gd name="connsiteX184" fmla="*/ 713713 w 1145140"/>
              <a:gd name="connsiteY184" fmla="*/ 462975 h 1146608"/>
              <a:gd name="connsiteX185" fmla="*/ 650018 w 1145140"/>
              <a:gd name="connsiteY185" fmla="*/ 526670 h 1146608"/>
              <a:gd name="connsiteX186" fmla="*/ 686364 w 1145140"/>
              <a:gd name="connsiteY186" fmla="*/ 633188 h 1146608"/>
              <a:gd name="connsiteX187" fmla="*/ 511833 w 1145140"/>
              <a:gd name="connsiteY187" fmla="*/ 807358 h 1146608"/>
              <a:gd name="connsiteX188" fmla="*/ 337662 w 1145140"/>
              <a:gd name="connsiteY188" fmla="*/ 633188 h 1146608"/>
              <a:gd name="connsiteX189" fmla="*/ 511833 w 1145140"/>
              <a:gd name="connsiteY189" fmla="*/ 458657 h 1146608"/>
              <a:gd name="connsiteX190" fmla="*/ 618351 w 1145140"/>
              <a:gd name="connsiteY190" fmla="*/ 495003 h 1146608"/>
              <a:gd name="connsiteX191" fmla="*/ 682045 w 1145140"/>
              <a:gd name="connsiteY191" fmla="*/ 431308 h 1146608"/>
              <a:gd name="connsiteX192" fmla="*/ 534144 w 1145140"/>
              <a:gd name="connsiteY192" fmla="*/ 370133 h 1146608"/>
              <a:gd name="connsiteX193" fmla="*/ 534144 w 1145140"/>
              <a:gd name="connsiteY193" fmla="*/ 389925 h 1146608"/>
              <a:gd name="connsiteX194" fmla="*/ 511833 w 1145140"/>
              <a:gd name="connsiteY194" fmla="*/ 412236 h 1146608"/>
              <a:gd name="connsiteX195" fmla="*/ 489882 w 1145140"/>
              <a:gd name="connsiteY195" fmla="*/ 389925 h 1146608"/>
              <a:gd name="connsiteX196" fmla="*/ 489882 w 1145140"/>
              <a:gd name="connsiteY196" fmla="*/ 370133 h 1146608"/>
              <a:gd name="connsiteX197" fmla="*/ 395239 w 1145140"/>
              <a:gd name="connsiteY197" fmla="*/ 396042 h 1146608"/>
              <a:gd name="connsiteX198" fmla="*/ 365371 w 1145140"/>
              <a:gd name="connsiteY198" fmla="*/ 385966 h 1146608"/>
              <a:gd name="connsiteX199" fmla="*/ 375447 w 1145140"/>
              <a:gd name="connsiteY199" fmla="*/ 356098 h 1146608"/>
              <a:gd name="connsiteX200" fmla="*/ 489882 w 1145140"/>
              <a:gd name="connsiteY200" fmla="*/ 325151 h 1146608"/>
              <a:gd name="connsiteX201" fmla="*/ 489882 w 1145140"/>
              <a:gd name="connsiteY201" fmla="*/ 298881 h 1146608"/>
              <a:gd name="connsiteX202" fmla="*/ 511833 w 1145140"/>
              <a:gd name="connsiteY202" fmla="*/ 276570 h 1146608"/>
              <a:gd name="connsiteX203" fmla="*/ 534144 w 1145140"/>
              <a:gd name="connsiteY203" fmla="*/ 298881 h 1146608"/>
              <a:gd name="connsiteX204" fmla="*/ 534144 w 1145140"/>
              <a:gd name="connsiteY204" fmla="*/ 325151 h 1146608"/>
              <a:gd name="connsiteX205" fmla="*/ 713713 w 1145140"/>
              <a:gd name="connsiteY205" fmla="*/ 399641 h 1146608"/>
              <a:gd name="connsiteX206" fmla="*/ 738183 w 1145140"/>
              <a:gd name="connsiteY206" fmla="*/ 375530 h 1146608"/>
              <a:gd name="connsiteX207" fmla="*/ 738183 w 1145140"/>
              <a:gd name="connsiteY207" fmla="*/ 185526 h 1146608"/>
              <a:gd name="connsiteX208" fmla="*/ 744660 w 1145140"/>
              <a:gd name="connsiteY208" fmla="*/ 169693 h 1146608"/>
              <a:gd name="connsiteX209" fmla="*/ 894001 w 1145140"/>
              <a:gd name="connsiteY209" fmla="*/ 20712 h 1146608"/>
              <a:gd name="connsiteX210" fmla="*/ 929672 w 1145140"/>
              <a:gd name="connsiteY210" fmla="*/ 1280 h 11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145140" h="1146608">
                <a:moveTo>
                  <a:pt x="509588" y="613568"/>
                </a:moveTo>
                <a:cubicBezTo>
                  <a:pt x="515324" y="613568"/>
                  <a:pt x="521059" y="615702"/>
                  <a:pt x="525002" y="619969"/>
                </a:cubicBezTo>
                <a:cubicBezTo>
                  <a:pt x="529304" y="624236"/>
                  <a:pt x="531455" y="629926"/>
                  <a:pt x="531455" y="635615"/>
                </a:cubicBezTo>
                <a:cubicBezTo>
                  <a:pt x="531455" y="641661"/>
                  <a:pt x="529304" y="646995"/>
                  <a:pt x="525002" y="651262"/>
                </a:cubicBezTo>
                <a:cubicBezTo>
                  <a:pt x="521059" y="655173"/>
                  <a:pt x="515324" y="657663"/>
                  <a:pt x="509588" y="657663"/>
                </a:cubicBezTo>
                <a:cubicBezTo>
                  <a:pt x="503494" y="657663"/>
                  <a:pt x="497759" y="655173"/>
                  <a:pt x="493816" y="651262"/>
                </a:cubicBezTo>
                <a:cubicBezTo>
                  <a:pt x="489873" y="646995"/>
                  <a:pt x="487363" y="641661"/>
                  <a:pt x="487363" y="635615"/>
                </a:cubicBezTo>
                <a:cubicBezTo>
                  <a:pt x="487363" y="629926"/>
                  <a:pt x="489873" y="624236"/>
                  <a:pt x="493816" y="619969"/>
                </a:cubicBezTo>
                <a:cubicBezTo>
                  <a:pt x="497759" y="615702"/>
                  <a:pt x="503494" y="613568"/>
                  <a:pt x="509588" y="613568"/>
                </a:cubicBezTo>
                <a:close/>
                <a:moveTo>
                  <a:pt x="511833" y="503279"/>
                </a:moveTo>
                <a:cubicBezTo>
                  <a:pt x="440581" y="503279"/>
                  <a:pt x="382644" y="561576"/>
                  <a:pt x="382644" y="633188"/>
                </a:cubicBezTo>
                <a:cubicBezTo>
                  <a:pt x="382644" y="704439"/>
                  <a:pt x="440581" y="763096"/>
                  <a:pt x="511833" y="763096"/>
                </a:cubicBezTo>
                <a:cubicBezTo>
                  <a:pt x="583445" y="763096"/>
                  <a:pt x="641741" y="704439"/>
                  <a:pt x="641741" y="633188"/>
                </a:cubicBezTo>
                <a:cubicBezTo>
                  <a:pt x="641741" y="605478"/>
                  <a:pt x="632745" y="579929"/>
                  <a:pt x="617991" y="558697"/>
                </a:cubicBezTo>
                <a:lnTo>
                  <a:pt x="578407" y="598281"/>
                </a:lnTo>
                <a:cubicBezTo>
                  <a:pt x="574088" y="602600"/>
                  <a:pt x="568331" y="604759"/>
                  <a:pt x="562573" y="604759"/>
                </a:cubicBezTo>
                <a:cubicBezTo>
                  <a:pt x="556815" y="604759"/>
                  <a:pt x="551417" y="602600"/>
                  <a:pt x="546739" y="598281"/>
                </a:cubicBezTo>
                <a:cubicBezTo>
                  <a:pt x="538103" y="589645"/>
                  <a:pt x="538103" y="575251"/>
                  <a:pt x="546739" y="566614"/>
                </a:cubicBezTo>
                <a:lnTo>
                  <a:pt x="586683" y="527030"/>
                </a:lnTo>
                <a:cubicBezTo>
                  <a:pt x="565452" y="512276"/>
                  <a:pt x="539542" y="503279"/>
                  <a:pt x="511833" y="503279"/>
                </a:cubicBezTo>
                <a:close/>
                <a:moveTo>
                  <a:pt x="310177" y="407770"/>
                </a:moveTo>
                <a:cubicBezTo>
                  <a:pt x="315924" y="407770"/>
                  <a:pt x="321672" y="409934"/>
                  <a:pt x="325982" y="414264"/>
                </a:cubicBezTo>
                <a:cubicBezTo>
                  <a:pt x="334604" y="423284"/>
                  <a:pt x="334604" y="437355"/>
                  <a:pt x="325982" y="446014"/>
                </a:cubicBezTo>
                <a:lnTo>
                  <a:pt x="325982" y="446375"/>
                </a:lnTo>
                <a:cubicBezTo>
                  <a:pt x="321672" y="450704"/>
                  <a:pt x="315565" y="452869"/>
                  <a:pt x="310177" y="452869"/>
                </a:cubicBezTo>
                <a:cubicBezTo>
                  <a:pt x="304429" y="452869"/>
                  <a:pt x="298682" y="450704"/>
                  <a:pt x="294012" y="446375"/>
                </a:cubicBezTo>
                <a:cubicBezTo>
                  <a:pt x="285750" y="437716"/>
                  <a:pt x="285750" y="423284"/>
                  <a:pt x="294012" y="414625"/>
                </a:cubicBezTo>
                <a:lnTo>
                  <a:pt x="294371" y="414264"/>
                </a:lnTo>
                <a:cubicBezTo>
                  <a:pt x="298682" y="409934"/>
                  <a:pt x="304429" y="407770"/>
                  <a:pt x="310177" y="407770"/>
                </a:cubicBezTo>
                <a:close/>
                <a:moveTo>
                  <a:pt x="999799" y="176890"/>
                </a:moveTo>
                <a:lnTo>
                  <a:pt x="877447" y="299241"/>
                </a:lnTo>
                <a:lnTo>
                  <a:pt x="814472" y="362216"/>
                </a:lnTo>
                <a:lnTo>
                  <a:pt x="950498" y="362216"/>
                </a:lnTo>
                <a:lnTo>
                  <a:pt x="1093001" y="219713"/>
                </a:lnTo>
                <a:cubicBezTo>
                  <a:pt x="1103797" y="208917"/>
                  <a:pt x="1099839" y="195962"/>
                  <a:pt x="1098039" y="192364"/>
                </a:cubicBezTo>
                <a:cubicBezTo>
                  <a:pt x="1096960" y="188765"/>
                  <a:pt x="1090842" y="176890"/>
                  <a:pt x="1075368" y="176890"/>
                </a:cubicBezTo>
                <a:close/>
                <a:moveTo>
                  <a:pt x="444862" y="121443"/>
                </a:moveTo>
                <a:lnTo>
                  <a:pt x="579942" y="121443"/>
                </a:lnTo>
                <a:cubicBezTo>
                  <a:pt x="603356" y="121443"/>
                  <a:pt x="622447" y="140521"/>
                  <a:pt x="622447" y="163918"/>
                </a:cubicBezTo>
                <a:lnTo>
                  <a:pt x="622447" y="220792"/>
                </a:lnTo>
                <a:cubicBezTo>
                  <a:pt x="633614" y="223671"/>
                  <a:pt x="644781" y="227271"/>
                  <a:pt x="655947" y="230870"/>
                </a:cubicBezTo>
                <a:cubicBezTo>
                  <a:pt x="667474" y="235190"/>
                  <a:pt x="673598" y="247789"/>
                  <a:pt x="669275" y="259667"/>
                </a:cubicBezTo>
                <a:cubicBezTo>
                  <a:pt x="665313" y="271186"/>
                  <a:pt x="652345" y="277305"/>
                  <a:pt x="640818" y="273346"/>
                </a:cubicBezTo>
                <a:cubicBezTo>
                  <a:pt x="630372" y="269386"/>
                  <a:pt x="619926" y="266147"/>
                  <a:pt x="609120" y="263627"/>
                </a:cubicBezTo>
                <a:cubicBezTo>
                  <a:pt x="590749" y="258587"/>
                  <a:pt x="577421" y="241669"/>
                  <a:pt x="577421" y="222591"/>
                </a:cubicBezTo>
                <a:lnTo>
                  <a:pt x="577421" y="166438"/>
                </a:lnTo>
                <a:lnTo>
                  <a:pt x="447384" y="166438"/>
                </a:lnTo>
                <a:lnTo>
                  <a:pt x="447384" y="222591"/>
                </a:lnTo>
                <a:cubicBezTo>
                  <a:pt x="447384" y="242029"/>
                  <a:pt x="434416" y="258587"/>
                  <a:pt x="415685" y="263627"/>
                </a:cubicBezTo>
                <a:cubicBezTo>
                  <a:pt x="381825" y="272266"/>
                  <a:pt x="349406" y="285944"/>
                  <a:pt x="319148" y="303942"/>
                </a:cubicBezTo>
                <a:cubicBezTo>
                  <a:pt x="302578" y="313301"/>
                  <a:pt x="281686" y="310782"/>
                  <a:pt x="267998" y="297103"/>
                </a:cubicBezTo>
                <a:lnTo>
                  <a:pt x="228014" y="257148"/>
                </a:lnTo>
                <a:lnTo>
                  <a:pt x="135440" y="349297"/>
                </a:lnTo>
                <a:lnTo>
                  <a:pt x="175783" y="389613"/>
                </a:lnTo>
                <a:cubicBezTo>
                  <a:pt x="189472" y="402931"/>
                  <a:pt x="191993" y="424169"/>
                  <a:pt x="182627" y="440727"/>
                </a:cubicBezTo>
                <a:cubicBezTo>
                  <a:pt x="164617" y="470964"/>
                  <a:pt x="151289" y="503360"/>
                  <a:pt x="142644" y="537196"/>
                </a:cubicBezTo>
                <a:cubicBezTo>
                  <a:pt x="137601" y="555914"/>
                  <a:pt x="121031" y="568513"/>
                  <a:pt x="101580" y="568513"/>
                </a:cubicBezTo>
                <a:lnTo>
                  <a:pt x="44666" y="568513"/>
                </a:lnTo>
                <a:lnTo>
                  <a:pt x="44666" y="699178"/>
                </a:lnTo>
                <a:lnTo>
                  <a:pt x="101580" y="699178"/>
                </a:lnTo>
                <a:cubicBezTo>
                  <a:pt x="121031" y="699178"/>
                  <a:pt x="137961" y="712137"/>
                  <a:pt x="142644" y="730495"/>
                </a:cubicBezTo>
                <a:cubicBezTo>
                  <a:pt x="151289" y="764331"/>
                  <a:pt x="164977" y="796727"/>
                  <a:pt x="182627" y="826964"/>
                </a:cubicBezTo>
                <a:cubicBezTo>
                  <a:pt x="191993" y="843522"/>
                  <a:pt x="189832" y="864400"/>
                  <a:pt x="175783" y="878078"/>
                </a:cubicBezTo>
                <a:lnTo>
                  <a:pt x="135440" y="918394"/>
                </a:lnTo>
                <a:lnTo>
                  <a:pt x="228014" y="1010903"/>
                </a:lnTo>
                <a:lnTo>
                  <a:pt x="268358" y="970228"/>
                </a:lnTo>
                <a:cubicBezTo>
                  <a:pt x="282046" y="956910"/>
                  <a:pt x="302938" y="954030"/>
                  <a:pt x="319508" y="963749"/>
                </a:cubicBezTo>
                <a:cubicBezTo>
                  <a:pt x="349406" y="981387"/>
                  <a:pt x="382185" y="994705"/>
                  <a:pt x="415685" y="1003704"/>
                </a:cubicBezTo>
                <a:cubicBezTo>
                  <a:pt x="434416" y="1008744"/>
                  <a:pt x="447384" y="1025302"/>
                  <a:pt x="447384" y="1044380"/>
                </a:cubicBezTo>
                <a:lnTo>
                  <a:pt x="447384" y="1101613"/>
                </a:lnTo>
                <a:lnTo>
                  <a:pt x="577781" y="1101613"/>
                </a:lnTo>
                <a:lnTo>
                  <a:pt x="577781" y="1044740"/>
                </a:lnTo>
                <a:cubicBezTo>
                  <a:pt x="577781" y="1025662"/>
                  <a:pt x="590749" y="1008744"/>
                  <a:pt x="609120" y="1003704"/>
                </a:cubicBezTo>
                <a:cubicBezTo>
                  <a:pt x="642980" y="995065"/>
                  <a:pt x="675399" y="981387"/>
                  <a:pt x="705657" y="964109"/>
                </a:cubicBezTo>
                <a:cubicBezTo>
                  <a:pt x="722226" y="954390"/>
                  <a:pt x="743119" y="956910"/>
                  <a:pt x="756807" y="970588"/>
                </a:cubicBezTo>
                <a:lnTo>
                  <a:pt x="797150" y="1010903"/>
                </a:lnTo>
                <a:lnTo>
                  <a:pt x="889365" y="918394"/>
                </a:lnTo>
                <a:lnTo>
                  <a:pt x="849381" y="878438"/>
                </a:lnTo>
                <a:cubicBezTo>
                  <a:pt x="835693" y="864760"/>
                  <a:pt x="833172" y="843882"/>
                  <a:pt x="842897" y="827324"/>
                </a:cubicBezTo>
                <a:cubicBezTo>
                  <a:pt x="860548" y="797087"/>
                  <a:pt x="873876" y="764691"/>
                  <a:pt x="882881" y="730495"/>
                </a:cubicBezTo>
                <a:cubicBezTo>
                  <a:pt x="887564" y="712137"/>
                  <a:pt x="904494" y="699178"/>
                  <a:pt x="923945" y="699178"/>
                </a:cubicBezTo>
                <a:lnTo>
                  <a:pt x="980138" y="699178"/>
                </a:lnTo>
                <a:lnTo>
                  <a:pt x="980138" y="568513"/>
                </a:lnTo>
                <a:lnTo>
                  <a:pt x="923945" y="568513"/>
                </a:lnTo>
                <a:cubicBezTo>
                  <a:pt x="904494" y="568513"/>
                  <a:pt x="887924" y="555914"/>
                  <a:pt x="882881" y="537196"/>
                </a:cubicBezTo>
                <a:cubicBezTo>
                  <a:pt x="879999" y="526037"/>
                  <a:pt x="876757" y="515239"/>
                  <a:pt x="873155" y="504800"/>
                </a:cubicBezTo>
                <a:cubicBezTo>
                  <a:pt x="868833" y="493281"/>
                  <a:pt x="874956" y="480323"/>
                  <a:pt x="886483" y="476363"/>
                </a:cubicBezTo>
                <a:cubicBezTo>
                  <a:pt x="898370" y="472043"/>
                  <a:pt x="910978" y="478163"/>
                  <a:pt x="915300" y="489681"/>
                </a:cubicBezTo>
                <a:cubicBezTo>
                  <a:pt x="919263" y="500840"/>
                  <a:pt x="922865" y="512359"/>
                  <a:pt x="925746" y="523878"/>
                </a:cubicBezTo>
                <a:lnTo>
                  <a:pt x="982660" y="523878"/>
                </a:lnTo>
                <a:cubicBezTo>
                  <a:pt x="1006074" y="523878"/>
                  <a:pt x="1025165" y="542955"/>
                  <a:pt x="1025165" y="565993"/>
                </a:cubicBezTo>
                <a:lnTo>
                  <a:pt x="1025165" y="701698"/>
                </a:lnTo>
                <a:cubicBezTo>
                  <a:pt x="1025165" y="724736"/>
                  <a:pt x="1006074" y="743813"/>
                  <a:pt x="982660" y="743813"/>
                </a:cubicBezTo>
                <a:lnTo>
                  <a:pt x="925746" y="743813"/>
                </a:lnTo>
                <a:cubicBezTo>
                  <a:pt x="916021" y="780529"/>
                  <a:pt x="901252" y="815445"/>
                  <a:pt x="882521" y="848202"/>
                </a:cubicBezTo>
                <a:lnTo>
                  <a:pt x="922865" y="888517"/>
                </a:lnTo>
                <a:cubicBezTo>
                  <a:pt x="939074" y="905075"/>
                  <a:pt x="939074" y="931712"/>
                  <a:pt x="922865" y="948271"/>
                </a:cubicBezTo>
                <a:lnTo>
                  <a:pt x="827048" y="1044020"/>
                </a:lnTo>
                <a:cubicBezTo>
                  <a:pt x="810478" y="1060578"/>
                  <a:pt x="783462" y="1060578"/>
                  <a:pt x="766893" y="1044020"/>
                </a:cubicBezTo>
                <a:lnTo>
                  <a:pt x="726549" y="1003704"/>
                </a:lnTo>
                <a:cubicBezTo>
                  <a:pt x="693770" y="1022422"/>
                  <a:pt x="658829" y="1036821"/>
                  <a:pt x="622447" y="1046539"/>
                </a:cubicBezTo>
                <a:lnTo>
                  <a:pt x="622447" y="1104133"/>
                </a:lnTo>
                <a:cubicBezTo>
                  <a:pt x="622447" y="1127530"/>
                  <a:pt x="603356" y="1146608"/>
                  <a:pt x="579942" y="1146608"/>
                </a:cubicBezTo>
                <a:lnTo>
                  <a:pt x="444862" y="1146608"/>
                </a:lnTo>
                <a:cubicBezTo>
                  <a:pt x="421448" y="1146608"/>
                  <a:pt x="402357" y="1127530"/>
                  <a:pt x="402357" y="1104133"/>
                </a:cubicBezTo>
                <a:lnTo>
                  <a:pt x="402357" y="1046539"/>
                </a:lnTo>
                <a:cubicBezTo>
                  <a:pt x="365976" y="1036821"/>
                  <a:pt x="331035" y="1022422"/>
                  <a:pt x="298616" y="1003344"/>
                </a:cubicBezTo>
                <a:lnTo>
                  <a:pt x="257552" y="1044020"/>
                </a:lnTo>
                <a:cubicBezTo>
                  <a:pt x="241342" y="1060578"/>
                  <a:pt x="214326" y="1060578"/>
                  <a:pt x="197756" y="1044020"/>
                </a:cubicBezTo>
                <a:lnTo>
                  <a:pt x="101940" y="948271"/>
                </a:lnTo>
                <a:cubicBezTo>
                  <a:pt x="85730" y="931712"/>
                  <a:pt x="85730" y="905075"/>
                  <a:pt x="101940" y="888517"/>
                </a:cubicBezTo>
                <a:lnTo>
                  <a:pt x="143004" y="847842"/>
                </a:lnTo>
                <a:cubicBezTo>
                  <a:pt x="123913" y="815085"/>
                  <a:pt x="109504" y="780169"/>
                  <a:pt x="99779" y="743813"/>
                </a:cubicBezTo>
                <a:lnTo>
                  <a:pt x="42145" y="743813"/>
                </a:lnTo>
                <a:cubicBezTo>
                  <a:pt x="19091" y="743813"/>
                  <a:pt x="0" y="724736"/>
                  <a:pt x="0" y="701698"/>
                </a:cubicBezTo>
                <a:lnTo>
                  <a:pt x="0" y="565993"/>
                </a:lnTo>
                <a:cubicBezTo>
                  <a:pt x="0" y="542955"/>
                  <a:pt x="19091" y="523878"/>
                  <a:pt x="42145" y="523878"/>
                </a:cubicBezTo>
                <a:lnTo>
                  <a:pt x="99779" y="523878"/>
                </a:lnTo>
                <a:cubicBezTo>
                  <a:pt x="109144" y="487522"/>
                  <a:pt x="123913" y="452606"/>
                  <a:pt x="142644" y="419849"/>
                </a:cubicBezTo>
                <a:lnTo>
                  <a:pt x="101940" y="379174"/>
                </a:lnTo>
                <a:cubicBezTo>
                  <a:pt x="85730" y="362616"/>
                  <a:pt x="85730" y="335979"/>
                  <a:pt x="101940" y="319421"/>
                </a:cubicBezTo>
                <a:lnTo>
                  <a:pt x="197756" y="223671"/>
                </a:lnTo>
                <a:cubicBezTo>
                  <a:pt x="214326" y="207113"/>
                  <a:pt x="241342" y="207113"/>
                  <a:pt x="257552" y="223671"/>
                </a:cubicBezTo>
                <a:lnTo>
                  <a:pt x="298256" y="264347"/>
                </a:lnTo>
                <a:cubicBezTo>
                  <a:pt x="331035" y="245269"/>
                  <a:pt x="365976" y="230511"/>
                  <a:pt x="402357" y="220792"/>
                </a:cubicBezTo>
                <a:lnTo>
                  <a:pt x="402357" y="163918"/>
                </a:lnTo>
                <a:cubicBezTo>
                  <a:pt x="402357" y="140521"/>
                  <a:pt x="421448" y="121443"/>
                  <a:pt x="444862" y="121443"/>
                </a:cubicBezTo>
                <a:close/>
                <a:moveTo>
                  <a:pt x="941862" y="44823"/>
                </a:moveTo>
                <a:cubicBezTo>
                  <a:pt x="936914" y="45003"/>
                  <a:pt x="931066" y="46802"/>
                  <a:pt x="925668" y="52380"/>
                </a:cubicBezTo>
                <a:lnTo>
                  <a:pt x="782805" y="194883"/>
                </a:lnTo>
                <a:lnTo>
                  <a:pt x="782805" y="330548"/>
                </a:lnTo>
                <a:lnTo>
                  <a:pt x="845780" y="267574"/>
                </a:lnTo>
                <a:lnTo>
                  <a:pt x="968131" y="145222"/>
                </a:lnTo>
                <a:lnTo>
                  <a:pt x="968131" y="70013"/>
                </a:lnTo>
                <a:cubicBezTo>
                  <a:pt x="968131" y="54539"/>
                  <a:pt x="956256" y="48421"/>
                  <a:pt x="952657" y="46982"/>
                </a:cubicBezTo>
                <a:cubicBezTo>
                  <a:pt x="950858" y="46082"/>
                  <a:pt x="946810" y="44643"/>
                  <a:pt x="941862" y="44823"/>
                </a:cubicBezTo>
                <a:close/>
                <a:moveTo>
                  <a:pt x="929672" y="1280"/>
                </a:moveTo>
                <a:cubicBezTo>
                  <a:pt x="942761" y="-1329"/>
                  <a:pt x="956616" y="21"/>
                  <a:pt x="969930" y="5598"/>
                </a:cubicBezTo>
                <a:cubicBezTo>
                  <a:pt x="996200" y="16394"/>
                  <a:pt x="1012753" y="41224"/>
                  <a:pt x="1012753" y="69653"/>
                </a:cubicBezTo>
                <a:lnTo>
                  <a:pt x="1013113" y="132268"/>
                </a:lnTo>
                <a:lnTo>
                  <a:pt x="1075368" y="132268"/>
                </a:lnTo>
                <a:cubicBezTo>
                  <a:pt x="1104157" y="132268"/>
                  <a:pt x="1128627" y="148821"/>
                  <a:pt x="1139783" y="175450"/>
                </a:cubicBezTo>
                <a:cubicBezTo>
                  <a:pt x="1150578" y="201720"/>
                  <a:pt x="1144821" y="230868"/>
                  <a:pt x="1124669" y="251380"/>
                </a:cubicBezTo>
                <a:lnTo>
                  <a:pt x="975328" y="400720"/>
                </a:lnTo>
                <a:cubicBezTo>
                  <a:pt x="971370" y="405039"/>
                  <a:pt x="965612" y="407198"/>
                  <a:pt x="959854" y="407198"/>
                </a:cubicBezTo>
                <a:lnTo>
                  <a:pt x="769490" y="407198"/>
                </a:lnTo>
                <a:lnTo>
                  <a:pt x="745380" y="431308"/>
                </a:lnTo>
                <a:cubicBezTo>
                  <a:pt x="789282" y="481688"/>
                  <a:pt x="814832" y="544303"/>
                  <a:pt x="819870" y="610516"/>
                </a:cubicBezTo>
                <a:lnTo>
                  <a:pt x="845780" y="610516"/>
                </a:lnTo>
                <a:cubicBezTo>
                  <a:pt x="858375" y="610516"/>
                  <a:pt x="868451" y="620593"/>
                  <a:pt x="868451" y="633188"/>
                </a:cubicBezTo>
                <a:cubicBezTo>
                  <a:pt x="868451" y="645423"/>
                  <a:pt x="858375" y="655499"/>
                  <a:pt x="845780" y="655499"/>
                </a:cubicBezTo>
                <a:lnTo>
                  <a:pt x="819870" y="655499"/>
                </a:lnTo>
                <a:cubicBezTo>
                  <a:pt x="814472" y="729629"/>
                  <a:pt x="783165" y="798362"/>
                  <a:pt x="730266" y="851261"/>
                </a:cubicBezTo>
                <a:cubicBezTo>
                  <a:pt x="677367" y="904519"/>
                  <a:pt x="608275" y="935827"/>
                  <a:pt x="534144" y="941225"/>
                </a:cubicBezTo>
                <a:lnTo>
                  <a:pt x="534144" y="967134"/>
                </a:lnTo>
                <a:cubicBezTo>
                  <a:pt x="534144" y="979369"/>
                  <a:pt x="524068" y="989445"/>
                  <a:pt x="511833" y="989445"/>
                </a:cubicBezTo>
                <a:cubicBezTo>
                  <a:pt x="499598" y="989445"/>
                  <a:pt x="489882" y="979369"/>
                  <a:pt x="489882" y="967134"/>
                </a:cubicBezTo>
                <a:lnTo>
                  <a:pt x="489882" y="941225"/>
                </a:lnTo>
                <a:cubicBezTo>
                  <a:pt x="416111" y="935827"/>
                  <a:pt x="347018" y="904519"/>
                  <a:pt x="293760" y="851261"/>
                </a:cubicBezTo>
                <a:cubicBezTo>
                  <a:pt x="240501" y="797642"/>
                  <a:pt x="209913" y="727830"/>
                  <a:pt x="204515" y="655499"/>
                </a:cubicBezTo>
                <a:lnTo>
                  <a:pt x="178246" y="655499"/>
                </a:lnTo>
                <a:cubicBezTo>
                  <a:pt x="166011" y="655499"/>
                  <a:pt x="155575" y="645423"/>
                  <a:pt x="155575" y="633188"/>
                </a:cubicBezTo>
                <a:cubicBezTo>
                  <a:pt x="155575" y="620593"/>
                  <a:pt x="166011" y="610516"/>
                  <a:pt x="178246" y="610516"/>
                </a:cubicBezTo>
                <a:lnTo>
                  <a:pt x="204515" y="610516"/>
                </a:lnTo>
                <a:cubicBezTo>
                  <a:pt x="207034" y="573451"/>
                  <a:pt x="216750" y="536026"/>
                  <a:pt x="233304" y="500760"/>
                </a:cubicBezTo>
                <a:cubicBezTo>
                  <a:pt x="238702" y="489605"/>
                  <a:pt x="252016" y="484927"/>
                  <a:pt x="263172" y="489965"/>
                </a:cubicBezTo>
                <a:cubicBezTo>
                  <a:pt x="274327" y="495362"/>
                  <a:pt x="279006" y="508677"/>
                  <a:pt x="273608" y="519833"/>
                </a:cubicBezTo>
                <a:cubicBezTo>
                  <a:pt x="259933" y="548981"/>
                  <a:pt x="252016" y="579569"/>
                  <a:pt x="249137" y="610516"/>
                </a:cubicBezTo>
                <a:lnTo>
                  <a:pt x="269289" y="610516"/>
                </a:lnTo>
                <a:cubicBezTo>
                  <a:pt x="281525" y="610516"/>
                  <a:pt x="291601" y="620593"/>
                  <a:pt x="291601" y="633188"/>
                </a:cubicBezTo>
                <a:cubicBezTo>
                  <a:pt x="291601" y="645423"/>
                  <a:pt x="281525" y="655499"/>
                  <a:pt x="269289" y="655499"/>
                </a:cubicBezTo>
                <a:lnTo>
                  <a:pt x="249497" y="655499"/>
                </a:lnTo>
                <a:cubicBezTo>
                  <a:pt x="254535" y="716315"/>
                  <a:pt x="280805" y="774611"/>
                  <a:pt x="325787" y="819593"/>
                </a:cubicBezTo>
                <a:cubicBezTo>
                  <a:pt x="371489" y="865655"/>
                  <a:pt x="429785" y="890845"/>
                  <a:pt x="489882" y="895883"/>
                </a:cubicBezTo>
                <a:lnTo>
                  <a:pt x="489882" y="876091"/>
                </a:lnTo>
                <a:cubicBezTo>
                  <a:pt x="489882" y="863856"/>
                  <a:pt x="499598" y="853780"/>
                  <a:pt x="511833" y="853780"/>
                </a:cubicBezTo>
                <a:cubicBezTo>
                  <a:pt x="524068" y="853780"/>
                  <a:pt x="534144" y="863856"/>
                  <a:pt x="534144" y="876091"/>
                </a:cubicBezTo>
                <a:lnTo>
                  <a:pt x="534144" y="895883"/>
                </a:lnTo>
                <a:cubicBezTo>
                  <a:pt x="594240" y="890845"/>
                  <a:pt x="652897" y="865655"/>
                  <a:pt x="698599" y="819593"/>
                </a:cubicBezTo>
                <a:cubicBezTo>
                  <a:pt x="744300" y="773892"/>
                  <a:pt x="769850" y="715235"/>
                  <a:pt x="774888" y="655499"/>
                </a:cubicBezTo>
                <a:lnTo>
                  <a:pt x="755096" y="655499"/>
                </a:lnTo>
                <a:cubicBezTo>
                  <a:pt x="742861" y="655499"/>
                  <a:pt x="732785" y="645423"/>
                  <a:pt x="732785" y="633188"/>
                </a:cubicBezTo>
                <a:cubicBezTo>
                  <a:pt x="732785" y="620593"/>
                  <a:pt x="742861" y="610516"/>
                  <a:pt x="755096" y="610516"/>
                </a:cubicBezTo>
                <a:lnTo>
                  <a:pt x="774888" y="610516"/>
                </a:lnTo>
                <a:cubicBezTo>
                  <a:pt x="770210" y="557618"/>
                  <a:pt x="750058" y="505798"/>
                  <a:pt x="713713" y="462975"/>
                </a:cubicBezTo>
                <a:lnTo>
                  <a:pt x="650018" y="526670"/>
                </a:lnTo>
                <a:cubicBezTo>
                  <a:pt x="672689" y="556178"/>
                  <a:pt x="686364" y="593243"/>
                  <a:pt x="686364" y="633188"/>
                </a:cubicBezTo>
                <a:cubicBezTo>
                  <a:pt x="686364" y="729269"/>
                  <a:pt x="608275" y="807358"/>
                  <a:pt x="511833" y="807358"/>
                </a:cubicBezTo>
                <a:cubicBezTo>
                  <a:pt x="416111" y="807358"/>
                  <a:pt x="337662" y="729269"/>
                  <a:pt x="337662" y="633188"/>
                </a:cubicBezTo>
                <a:cubicBezTo>
                  <a:pt x="337662" y="537106"/>
                  <a:pt x="416111" y="458657"/>
                  <a:pt x="511833" y="458657"/>
                </a:cubicBezTo>
                <a:cubicBezTo>
                  <a:pt x="552137" y="458657"/>
                  <a:pt x="588842" y="472332"/>
                  <a:pt x="618351" y="495003"/>
                </a:cubicBezTo>
                <a:lnTo>
                  <a:pt x="682045" y="431308"/>
                </a:lnTo>
                <a:cubicBezTo>
                  <a:pt x="639582" y="395322"/>
                  <a:pt x="587763" y="374451"/>
                  <a:pt x="534144" y="370133"/>
                </a:cubicBezTo>
                <a:lnTo>
                  <a:pt x="534144" y="389925"/>
                </a:lnTo>
                <a:cubicBezTo>
                  <a:pt x="534144" y="402160"/>
                  <a:pt x="524068" y="412236"/>
                  <a:pt x="511833" y="412236"/>
                </a:cubicBezTo>
                <a:cubicBezTo>
                  <a:pt x="499598" y="412236"/>
                  <a:pt x="489882" y="402160"/>
                  <a:pt x="489882" y="389925"/>
                </a:cubicBezTo>
                <a:lnTo>
                  <a:pt x="489882" y="370133"/>
                </a:lnTo>
                <a:cubicBezTo>
                  <a:pt x="457854" y="372652"/>
                  <a:pt x="425467" y="381288"/>
                  <a:pt x="395239" y="396042"/>
                </a:cubicBezTo>
                <a:cubicBezTo>
                  <a:pt x="384443" y="401800"/>
                  <a:pt x="370769" y="397122"/>
                  <a:pt x="365371" y="385966"/>
                </a:cubicBezTo>
                <a:cubicBezTo>
                  <a:pt x="359973" y="375171"/>
                  <a:pt x="364651" y="361496"/>
                  <a:pt x="375447" y="356098"/>
                </a:cubicBezTo>
                <a:cubicBezTo>
                  <a:pt x="412152" y="338105"/>
                  <a:pt x="451017" y="328029"/>
                  <a:pt x="489882" y="325151"/>
                </a:cubicBezTo>
                <a:lnTo>
                  <a:pt x="489882" y="298881"/>
                </a:lnTo>
                <a:cubicBezTo>
                  <a:pt x="489882" y="286646"/>
                  <a:pt x="499598" y="276570"/>
                  <a:pt x="511833" y="276570"/>
                </a:cubicBezTo>
                <a:cubicBezTo>
                  <a:pt x="524068" y="276570"/>
                  <a:pt x="534144" y="286646"/>
                  <a:pt x="534144" y="298881"/>
                </a:cubicBezTo>
                <a:lnTo>
                  <a:pt x="534144" y="325151"/>
                </a:lnTo>
                <a:cubicBezTo>
                  <a:pt x="599278" y="329829"/>
                  <a:pt x="662613" y="355019"/>
                  <a:pt x="713713" y="399641"/>
                </a:cubicBezTo>
                <a:lnTo>
                  <a:pt x="738183" y="375530"/>
                </a:lnTo>
                <a:lnTo>
                  <a:pt x="738183" y="185526"/>
                </a:lnTo>
                <a:cubicBezTo>
                  <a:pt x="738183" y="179409"/>
                  <a:pt x="740342" y="173651"/>
                  <a:pt x="744660" y="169693"/>
                </a:cubicBezTo>
                <a:lnTo>
                  <a:pt x="894001" y="20712"/>
                </a:lnTo>
                <a:cubicBezTo>
                  <a:pt x="904257" y="10456"/>
                  <a:pt x="916582" y="3889"/>
                  <a:pt x="929672" y="1280"/>
                </a:cubicBezTo>
                <a:close/>
              </a:path>
            </a:pathLst>
          </a:custGeom>
          <a:solidFill>
            <a:srgbClr val="299C47">
              <a:lumMod val="75000"/>
            </a:srgbClr>
          </a:solidFill>
          <a:ln>
            <a:noFill/>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31" name="Freeform 38">
            <a:extLst>
              <a:ext uri="{FF2B5EF4-FFF2-40B4-BE49-F238E27FC236}">
                <a16:creationId xmlns:a16="http://schemas.microsoft.com/office/drawing/2014/main" id="{00FBB99B-268F-4F6B-8B65-DB828A179DCA}"/>
              </a:ext>
            </a:extLst>
          </p:cNvPr>
          <p:cNvSpPr>
            <a:spLocks noChangeAspect="1" noChangeArrowheads="1"/>
          </p:cNvSpPr>
          <p:nvPr/>
        </p:nvSpPr>
        <p:spPr bwMode="auto">
          <a:xfrm>
            <a:off x="3625528" y="2184259"/>
            <a:ext cx="604588" cy="604588"/>
          </a:xfrm>
          <a:custGeom>
            <a:avLst/>
            <a:gdLst>
              <a:gd name="connsiteX0" fmla="*/ 67316 w 1145815"/>
              <a:gd name="connsiteY0" fmla="*/ 1020222 h 1145815"/>
              <a:gd name="connsiteX1" fmla="*/ 44997 w 1145815"/>
              <a:gd name="connsiteY1" fmla="*/ 1042893 h 1145815"/>
              <a:gd name="connsiteX2" fmla="*/ 44997 w 1145815"/>
              <a:gd name="connsiteY2" fmla="*/ 1100832 h 1145815"/>
              <a:gd name="connsiteX3" fmla="*/ 366819 w 1145815"/>
              <a:gd name="connsiteY3" fmla="*/ 1100832 h 1145815"/>
              <a:gd name="connsiteX4" fmla="*/ 366819 w 1145815"/>
              <a:gd name="connsiteY4" fmla="*/ 1042893 h 1145815"/>
              <a:gd name="connsiteX5" fmla="*/ 344860 w 1145815"/>
              <a:gd name="connsiteY5" fmla="*/ 1020222 h 1145815"/>
              <a:gd name="connsiteX6" fmla="*/ 434135 w 1145815"/>
              <a:gd name="connsiteY6" fmla="*/ 912982 h 1145815"/>
              <a:gd name="connsiteX7" fmla="*/ 411816 w 1145815"/>
              <a:gd name="connsiteY7" fmla="*/ 935293 h 1145815"/>
              <a:gd name="connsiteX8" fmla="*/ 411816 w 1145815"/>
              <a:gd name="connsiteY8" fmla="*/ 1100832 h 1145815"/>
              <a:gd name="connsiteX9" fmla="*/ 733998 w 1145815"/>
              <a:gd name="connsiteY9" fmla="*/ 1100832 h 1145815"/>
              <a:gd name="connsiteX10" fmla="*/ 733998 w 1145815"/>
              <a:gd name="connsiteY10" fmla="*/ 935293 h 1145815"/>
              <a:gd name="connsiteX11" fmla="*/ 711679 w 1145815"/>
              <a:gd name="connsiteY11" fmla="*/ 912982 h 1145815"/>
              <a:gd name="connsiteX12" fmla="*/ 801314 w 1145815"/>
              <a:gd name="connsiteY12" fmla="*/ 841368 h 1145815"/>
              <a:gd name="connsiteX13" fmla="*/ 778996 w 1145815"/>
              <a:gd name="connsiteY13" fmla="*/ 863680 h 1145815"/>
              <a:gd name="connsiteX14" fmla="*/ 778996 w 1145815"/>
              <a:gd name="connsiteY14" fmla="*/ 1100832 h 1145815"/>
              <a:gd name="connsiteX15" fmla="*/ 1101178 w 1145815"/>
              <a:gd name="connsiteY15" fmla="*/ 1100832 h 1145815"/>
              <a:gd name="connsiteX16" fmla="*/ 1101178 w 1145815"/>
              <a:gd name="connsiteY16" fmla="*/ 863680 h 1145815"/>
              <a:gd name="connsiteX17" fmla="*/ 1078859 w 1145815"/>
              <a:gd name="connsiteY17" fmla="*/ 841368 h 1145815"/>
              <a:gd name="connsiteX18" fmla="*/ 292894 w 1145815"/>
              <a:gd name="connsiteY18" fmla="*/ 747713 h 1145815"/>
              <a:gd name="connsiteX19" fmla="*/ 308971 w 1145815"/>
              <a:gd name="connsiteY19" fmla="*/ 754114 h 1145815"/>
              <a:gd name="connsiteX20" fmla="*/ 315547 w 1145815"/>
              <a:gd name="connsiteY20" fmla="*/ 769760 h 1145815"/>
              <a:gd name="connsiteX21" fmla="*/ 308971 w 1145815"/>
              <a:gd name="connsiteY21" fmla="*/ 785407 h 1145815"/>
              <a:gd name="connsiteX22" fmla="*/ 292894 w 1145815"/>
              <a:gd name="connsiteY22" fmla="*/ 791808 h 1145815"/>
              <a:gd name="connsiteX23" fmla="*/ 276817 w 1145815"/>
              <a:gd name="connsiteY23" fmla="*/ 785407 h 1145815"/>
              <a:gd name="connsiteX24" fmla="*/ 269875 w 1145815"/>
              <a:gd name="connsiteY24" fmla="*/ 769760 h 1145815"/>
              <a:gd name="connsiteX25" fmla="*/ 276817 w 1145815"/>
              <a:gd name="connsiteY25" fmla="*/ 754114 h 1145815"/>
              <a:gd name="connsiteX26" fmla="*/ 292894 w 1145815"/>
              <a:gd name="connsiteY26" fmla="*/ 747713 h 1145815"/>
              <a:gd name="connsiteX27" fmla="*/ 895172 w 1145815"/>
              <a:gd name="connsiteY27" fmla="*/ 704850 h 1145815"/>
              <a:gd name="connsiteX28" fmla="*/ 910819 w 1145815"/>
              <a:gd name="connsiteY28" fmla="*/ 711251 h 1145815"/>
              <a:gd name="connsiteX29" fmla="*/ 917220 w 1145815"/>
              <a:gd name="connsiteY29" fmla="*/ 726897 h 1145815"/>
              <a:gd name="connsiteX30" fmla="*/ 910819 w 1145815"/>
              <a:gd name="connsiteY30" fmla="*/ 742544 h 1145815"/>
              <a:gd name="connsiteX31" fmla="*/ 895172 w 1145815"/>
              <a:gd name="connsiteY31" fmla="*/ 748945 h 1145815"/>
              <a:gd name="connsiteX32" fmla="*/ 879526 w 1145815"/>
              <a:gd name="connsiteY32" fmla="*/ 742544 h 1145815"/>
              <a:gd name="connsiteX33" fmla="*/ 873125 w 1145815"/>
              <a:gd name="connsiteY33" fmla="*/ 726897 h 1145815"/>
              <a:gd name="connsiteX34" fmla="*/ 879526 w 1145815"/>
              <a:gd name="connsiteY34" fmla="*/ 711251 h 1145815"/>
              <a:gd name="connsiteX35" fmla="*/ 895172 w 1145815"/>
              <a:gd name="connsiteY35" fmla="*/ 704850 h 1145815"/>
              <a:gd name="connsiteX36" fmla="*/ 411816 w 1145815"/>
              <a:gd name="connsiteY36" fmla="*/ 671151 h 1145815"/>
              <a:gd name="connsiteX37" fmla="*/ 411816 w 1145815"/>
              <a:gd name="connsiteY37" fmla="*/ 871957 h 1145815"/>
              <a:gd name="connsiteX38" fmla="*/ 434135 w 1145815"/>
              <a:gd name="connsiteY38" fmla="*/ 867998 h 1145815"/>
              <a:gd name="connsiteX39" fmla="*/ 467973 w 1145815"/>
              <a:gd name="connsiteY39" fmla="*/ 867998 h 1145815"/>
              <a:gd name="connsiteX40" fmla="*/ 467973 w 1145815"/>
              <a:gd name="connsiteY40" fmla="*/ 671151 h 1145815"/>
              <a:gd name="connsiteX41" fmla="*/ 326861 w 1145815"/>
              <a:gd name="connsiteY41" fmla="*/ 228515 h 1145815"/>
              <a:gd name="connsiteX42" fmla="*/ 223907 w 1145815"/>
              <a:gd name="connsiteY42" fmla="*/ 331437 h 1145815"/>
              <a:gd name="connsiteX43" fmla="*/ 223907 w 1145815"/>
              <a:gd name="connsiteY43" fmla="*/ 447314 h 1145815"/>
              <a:gd name="connsiteX44" fmla="*/ 268545 w 1145815"/>
              <a:gd name="connsiteY44" fmla="*/ 510651 h 1145815"/>
              <a:gd name="connsiteX45" fmla="*/ 268545 w 1145815"/>
              <a:gd name="connsiteY45" fmla="*/ 354109 h 1145815"/>
              <a:gd name="connsiteX46" fmla="*/ 291223 w 1145815"/>
              <a:gd name="connsiteY46" fmla="*/ 331797 h 1145815"/>
              <a:gd name="connsiteX47" fmla="*/ 313542 w 1145815"/>
              <a:gd name="connsiteY47" fmla="*/ 354109 h 1145815"/>
              <a:gd name="connsiteX48" fmla="*/ 313542 w 1145815"/>
              <a:gd name="connsiteY48" fmla="*/ 509931 h 1145815"/>
              <a:gd name="connsiteX49" fmla="*/ 428015 w 1145815"/>
              <a:gd name="connsiteY49" fmla="*/ 509931 h 1145815"/>
              <a:gd name="connsiteX50" fmla="*/ 428015 w 1145815"/>
              <a:gd name="connsiteY50" fmla="*/ 354109 h 1145815"/>
              <a:gd name="connsiteX51" fmla="*/ 450334 w 1145815"/>
              <a:gd name="connsiteY51" fmla="*/ 331797 h 1145815"/>
              <a:gd name="connsiteX52" fmla="*/ 472653 w 1145815"/>
              <a:gd name="connsiteY52" fmla="*/ 354109 h 1145815"/>
              <a:gd name="connsiteX53" fmla="*/ 472653 w 1145815"/>
              <a:gd name="connsiteY53" fmla="*/ 413487 h 1145815"/>
              <a:gd name="connsiteX54" fmla="*/ 503611 w 1145815"/>
              <a:gd name="connsiteY54" fmla="*/ 444435 h 1145815"/>
              <a:gd name="connsiteX55" fmla="*/ 619525 w 1145815"/>
              <a:gd name="connsiteY55" fmla="*/ 444435 h 1145815"/>
              <a:gd name="connsiteX56" fmla="*/ 641123 w 1145815"/>
              <a:gd name="connsiteY56" fmla="*/ 422843 h 1145815"/>
              <a:gd name="connsiteX57" fmla="*/ 619525 w 1145815"/>
              <a:gd name="connsiteY57" fmla="*/ 401251 h 1145815"/>
              <a:gd name="connsiteX58" fmla="*/ 539969 w 1145815"/>
              <a:gd name="connsiteY58" fmla="*/ 401251 h 1145815"/>
              <a:gd name="connsiteX59" fmla="*/ 517290 w 1145815"/>
              <a:gd name="connsiteY59" fmla="*/ 378939 h 1145815"/>
              <a:gd name="connsiteX60" fmla="*/ 517290 w 1145815"/>
              <a:gd name="connsiteY60" fmla="*/ 331437 h 1145815"/>
              <a:gd name="connsiteX61" fmla="*/ 414336 w 1145815"/>
              <a:gd name="connsiteY61" fmla="*/ 228515 h 1145815"/>
              <a:gd name="connsiteX62" fmla="*/ 372579 w 1145815"/>
              <a:gd name="connsiteY62" fmla="*/ 44623 h 1145815"/>
              <a:gd name="connsiteX63" fmla="*/ 313542 w 1145815"/>
              <a:gd name="connsiteY63" fmla="*/ 104001 h 1145815"/>
              <a:gd name="connsiteX64" fmla="*/ 313542 w 1145815"/>
              <a:gd name="connsiteY64" fmla="*/ 124514 h 1145815"/>
              <a:gd name="connsiteX65" fmla="*/ 372579 w 1145815"/>
              <a:gd name="connsiteY65" fmla="*/ 183892 h 1145815"/>
              <a:gd name="connsiteX66" fmla="*/ 431975 w 1145815"/>
              <a:gd name="connsiteY66" fmla="*/ 124514 h 1145815"/>
              <a:gd name="connsiteX67" fmla="*/ 431975 w 1145815"/>
              <a:gd name="connsiteY67" fmla="*/ 104001 h 1145815"/>
              <a:gd name="connsiteX68" fmla="*/ 372579 w 1145815"/>
              <a:gd name="connsiteY68" fmla="*/ 44623 h 1145815"/>
              <a:gd name="connsiteX69" fmla="*/ 372579 w 1145815"/>
              <a:gd name="connsiteY69" fmla="*/ 0 h 1145815"/>
              <a:gd name="connsiteX70" fmla="*/ 476973 w 1145815"/>
              <a:gd name="connsiteY70" fmla="*/ 104001 h 1145815"/>
              <a:gd name="connsiteX71" fmla="*/ 476973 w 1145815"/>
              <a:gd name="connsiteY71" fmla="*/ 124514 h 1145815"/>
              <a:gd name="connsiteX72" fmla="*/ 453934 w 1145815"/>
              <a:gd name="connsiteY72" fmla="*/ 189290 h 1145815"/>
              <a:gd name="connsiteX73" fmla="*/ 562288 w 1145815"/>
              <a:gd name="connsiteY73" fmla="*/ 331437 h 1145815"/>
              <a:gd name="connsiteX74" fmla="*/ 562288 w 1145815"/>
              <a:gd name="connsiteY74" fmla="*/ 356628 h 1145815"/>
              <a:gd name="connsiteX75" fmla="*/ 619525 w 1145815"/>
              <a:gd name="connsiteY75" fmla="*/ 356628 h 1145815"/>
              <a:gd name="connsiteX76" fmla="*/ 686121 w 1145815"/>
              <a:gd name="connsiteY76" fmla="*/ 422843 h 1145815"/>
              <a:gd name="connsiteX77" fmla="*/ 619525 w 1145815"/>
              <a:gd name="connsiteY77" fmla="*/ 489059 h 1145815"/>
              <a:gd name="connsiteX78" fmla="*/ 503611 w 1145815"/>
              <a:gd name="connsiteY78" fmla="*/ 489059 h 1145815"/>
              <a:gd name="connsiteX79" fmla="*/ 472653 w 1145815"/>
              <a:gd name="connsiteY79" fmla="*/ 482581 h 1145815"/>
              <a:gd name="connsiteX80" fmla="*/ 472653 w 1145815"/>
              <a:gd name="connsiteY80" fmla="*/ 509931 h 1145815"/>
              <a:gd name="connsiteX81" fmla="*/ 499291 w 1145815"/>
              <a:gd name="connsiteY81" fmla="*/ 509931 h 1145815"/>
              <a:gd name="connsiteX82" fmla="*/ 611245 w 1145815"/>
              <a:gd name="connsiteY82" fmla="*/ 621849 h 1145815"/>
              <a:gd name="connsiteX83" fmla="*/ 611245 w 1145815"/>
              <a:gd name="connsiteY83" fmla="*/ 867998 h 1145815"/>
              <a:gd name="connsiteX84" fmla="*/ 711679 w 1145815"/>
              <a:gd name="connsiteY84" fmla="*/ 867998 h 1145815"/>
              <a:gd name="connsiteX85" fmla="*/ 733998 w 1145815"/>
              <a:gd name="connsiteY85" fmla="*/ 871957 h 1145815"/>
              <a:gd name="connsiteX86" fmla="*/ 733998 w 1145815"/>
              <a:gd name="connsiteY86" fmla="*/ 863680 h 1145815"/>
              <a:gd name="connsiteX87" fmla="*/ 801314 w 1145815"/>
              <a:gd name="connsiteY87" fmla="*/ 796385 h 1145815"/>
              <a:gd name="connsiteX88" fmla="*/ 962586 w 1145815"/>
              <a:gd name="connsiteY88" fmla="*/ 796385 h 1145815"/>
              <a:gd name="connsiteX89" fmla="*/ 962586 w 1145815"/>
              <a:gd name="connsiteY89" fmla="*/ 186051 h 1145815"/>
              <a:gd name="connsiteX90" fmla="*/ 975545 w 1145815"/>
              <a:gd name="connsiteY90" fmla="*/ 165898 h 1145815"/>
              <a:gd name="connsiteX91" fmla="*/ 939907 w 1145815"/>
              <a:gd name="connsiteY91" fmla="*/ 109399 h 1145815"/>
              <a:gd name="connsiteX92" fmla="*/ 904629 w 1145815"/>
              <a:gd name="connsiteY92" fmla="*/ 165898 h 1145815"/>
              <a:gd name="connsiteX93" fmla="*/ 917588 w 1145815"/>
              <a:gd name="connsiteY93" fmla="*/ 186051 h 1145815"/>
              <a:gd name="connsiteX94" fmla="*/ 917588 w 1145815"/>
              <a:gd name="connsiteY94" fmla="*/ 642362 h 1145815"/>
              <a:gd name="connsiteX95" fmla="*/ 895269 w 1145815"/>
              <a:gd name="connsiteY95" fmla="*/ 664673 h 1145815"/>
              <a:gd name="connsiteX96" fmla="*/ 872950 w 1145815"/>
              <a:gd name="connsiteY96" fmla="*/ 642362 h 1145815"/>
              <a:gd name="connsiteX97" fmla="*/ 872950 w 1145815"/>
              <a:gd name="connsiteY97" fmla="*/ 208363 h 1145815"/>
              <a:gd name="connsiteX98" fmla="*/ 865391 w 1145815"/>
              <a:gd name="connsiteY98" fmla="*/ 208363 h 1145815"/>
              <a:gd name="connsiteX99" fmla="*/ 845952 w 1145815"/>
              <a:gd name="connsiteY99" fmla="*/ 197207 h 1145815"/>
              <a:gd name="connsiteX100" fmla="*/ 846672 w 1145815"/>
              <a:gd name="connsiteY100" fmla="*/ 174175 h 1145815"/>
              <a:gd name="connsiteX101" fmla="*/ 921188 w 1145815"/>
              <a:gd name="connsiteY101" fmla="*/ 55419 h 1145815"/>
              <a:gd name="connsiteX102" fmla="*/ 939907 w 1145815"/>
              <a:gd name="connsiteY102" fmla="*/ 44983 h 1145815"/>
              <a:gd name="connsiteX103" fmla="*/ 958986 w 1145815"/>
              <a:gd name="connsiteY103" fmla="*/ 55419 h 1145815"/>
              <a:gd name="connsiteX104" fmla="*/ 1033502 w 1145815"/>
              <a:gd name="connsiteY104" fmla="*/ 174175 h 1145815"/>
              <a:gd name="connsiteX105" fmla="*/ 1033862 w 1145815"/>
              <a:gd name="connsiteY105" fmla="*/ 197207 h 1145815"/>
              <a:gd name="connsiteX106" fmla="*/ 1014423 w 1145815"/>
              <a:gd name="connsiteY106" fmla="*/ 208363 h 1145815"/>
              <a:gd name="connsiteX107" fmla="*/ 1007223 w 1145815"/>
              <a:gd name="connsiteY107" fmla="*/ 208363 h 1145815"/>
              <a:gd name="connsiteX108" fmla="*/ 1007223 w 1145815"/>
              <a:gd name="connsiteY108" fmla="*/ 796385 h 1145815"/>
              <a:gd name="connsiteX109" fmla="*/ 1078859 w 1145815"/>
              <a:gd name="connsiteY109" fmla="*/ 796385 h 1145815"/>
              <a:gd name="connsiteX110" fmla="*/ 1145815 w 1145815"/>
              <a:gd name="connsiteY110" fmla="*/ 863680 h 1145815"/>
              <a:gd name="connsiteX111" fmla="*/ 1145815 w 1145815"/>
              <a:gd name="connsiteY111" fmla="*/ 1123144 h 1145815"/>
              <a:gd name="connsiteX112" fmla="*/ 1123496 w 1145815"/>
              <a:gd name="connsiteY112" fmla="*/ 1145815 h 1145815"/>
              <a:gd name="connsiteX113" fmla="*/ 22318 w 1145815"/>
              <a:gd name="connsiteY113" fmla="*/ 1145815 h 1145815"/>
              <a:gd name="connsiteX114" fmla="*/ 0 w 1145815"/>
              <a:gd name="connsiteY114" fmla="*/ 1123144 h 1145815"/>
              <a:gd name="connsiteX115" fmla="*/ 0 w 1145815"/>
              <a:gd name="connsiteY115" fmla="*/ 1042893 h 1145815"/>
              <a:gd name="connsiteX116" fmla="*/ 67316 w 1145815"/>
              <a:gd name="connsiteY116" fmla="*/ 975598 h 1145815"/>
              <a:gd name="connsiteX117" fmla="*/ 268545 w 1145815"/>
              <a:gd name="connsiteY117" fmla="*/ 975598 h 1145815"/>
              <a:gd name="connsiteX118" fmla="*/ 268545 w 1145815"/>
              <a:gd name="connsiteY118" fmla="*/ 865839 h 1145815"/>
              <a:gd name="connsiteX119" fmla="*/ 291223 w 1145815"/>
              <a:gd name="connsiteY119" fmla="*/ 843527 h 1145815"/>
              <a:gd name="connsiteX120" fmla="*/ 313542 w 1145815"/>
              <a:gd name="connsiteY120" fmla="*/ 865839 h 1145815"/>
              <a:gd name="connsiteX121" fmla="*/ 313542 w 1145815"/>
              <a:gd name="connsiteY121" fmla="*/ 975598 h 1145815"/>
              <a:gd name="connsiteX122" fmla="*/ 366819 w 1145815"/>
              <a:gd name="connsiteY122" fmla="*/ 975598 h 1145815"/>
              <a:gd name="connsiteX123" fmla="*/ 366819 w 1145815"/>
              <a:gd name="connsiteY123" fmla="*/ 648839 h 1145815"/>
              <a:gd name="connsiteX124" fmla="*/ 389498 w 1145815"/>
              <a:gd name="connsiteY124" fmla="*/ 626168 h 1145815"/>
              <a:gd name="connsiteX125" fmla="*/ 490292 w 1145815"/>
              <a:gd name="connsiteY125" fmla="*/ 626168 h 1145815"/>
              <a:gd name="connsiteX126" fmla="*/ 512611 w 1145815"/>
              <a:gd name="connsiteY126" fmla="*/ 648839 h 1145815"/>
              <a:gd name="connsiteX127" fmla="*/ 512611 w 1145815"/>
              <a:gd name="connsiteY127" fmla="*/ 867998 h 1145815"/>
              <a:gd name="connsiteX128" fmla="*/ 566248 w 1145815"/>
              <a:gd name="connsiteY128" fmla="*/ 867998 h 1145815"/>
              <a:gd name="connsiteX129" fmla="*/ 566248 w 1145815"/>
              <a:gd name="connsiteY129" fmla="*/ 621849 h 1145815"/>
              <a:gd name="connsiteX130" fmla="*/ 499291 w 1145815"/>
              <a:gd name="connsiteY130" fmla="*/ 554554 h 1145815"/>
              <a:gd name="connsiteX131" fmla="*/ 313542 w 1145815"/>
              <a:gd name="connsiteY131" fmla="*/ 554554 h 1145815"/>
              <a:gd name="connsiteX132" fmla="*/ 313542 w 1145815"/>
              <a:gd name="connsiteY132" fmla="*/ 683746 h 1145815"/>
              <a:gd name="connsiteX133" fmla="*/ 291223 w 1145815"/>
              <a:gd name="connsiteY133" fmla="*/ 705698 h 1145815"/>
              <a:gd name="connsiteX134" fmla="*/ 268545 w 1145815"/>
              <a:gd name="connsiteY134" fmla="*/ 683746 h 1145815"/>
              <a:gd name="connsiteX135" fmla="*/ 268545 w 1145815"/>
              <a:gd name="connsiteY135" fmla="*/ 556713 h 1145815"/>
              <a:gd name="connsiteX136" fmla="*/ 179270 w 1145815"/>
              <a:gd name="connsiteY136" fmla="*/ 447314 h 1145815"/>
              <a:gd name="connsiteX137" fmla="*/ 179270 w 1145815"/>
              <a:gd name="connsiteY137" fmla="*/ 331437 h 1145815"/>
              <a:gd name="connsiteX138" fmla="*/ 290503 w 1145815"/>
              <a:gd name="connsiteY138" fmla="*/ 188210 h 1145815"/>
              <a:gd name="connsiteX139" fmla="*/ 268545 w 1145815"/>
              <a:gd name="connsiteY139" fmla="*/ 124514 h 1145815"/>
              <a:gd name="connsiteX140" fmla="*/ 268545 w 1145815"/>
              <a:gd name="connsiteY140" fmla="*/ 104001 h 1145815"/>
              <a:gd name="connsiteX141" fmla="*/ 372579 w 1145815"/>
              <a:gd name="connsiteY141" fmla="*/ 0 h 11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145815" h="1145815">
                <a:moveTo>
                  <a:pt x="67316" y="1020222"/>
                </a:moveTo>
                <a:cubicBezTo>
                  <a:pt x="55077" y="1020222"/>
                  <a:pt x="44997" y="1030298"/>
                  <a:pt x="44997" y="1042893"/>
                </a:cubicBezTo>
                <a:lnTo>
                  <a:pt x="44997" y="1100832"/>
                </a:lnTo>
                <a:lnTo>
                  <a:pt x="366819" y="1100832"/>
                </a:lnTo>
                <a:lnTo>
                  <a:pt x="366819" y="1042893"/>
                </a:lnTo>
                <a:cubicBezTo>
                  <a:pt x="366819" y="1030298"/>
                  <a:pt x="357100" y="1020222"/>
                  <a:pt x="344860" y="1020222"/>
                </a:cubicBezTo>
                <a:close/>
                <a:moveTo>
                  <a:pt x="434135" y="912982"/>
                </a:moveTo>
                <a:cubicBezTo>
                  <a:pt x="421896" y="912982"/>
                  <a:pt x="411816" y="923058"/>
                  <a:pt x="411816" y="935293"/>
                </a:cubicBezTo>
                <a:lnTo>
                  <a:pt x="411816" y="1100832"/>
                </a:lnTo>
                <a:lnTo>
                  <a:pt x="733998" y="1100832"/>
                </a:lnTo>
                <a:lnTo>
                  <a:pt x="733998" y="935293"/>
                </a:lnTo>
                <a:cubicBezTo>
                  <a:pt x="733998" y="923058"/>
                  <a:pt x="723919" y="912982"/>
                  <a:pt x="711679" y="912982"/>
                </a:cubicBezTo>
                <a:close/>
                <a:moveTo>
                  <a:pt x="801314" y="841368"/>
                </a:moveTo>
                <a:cubicBezTo>
                  <a:pt x="789075" y="841368"/>
                  <a:pt x="778996" y="851444"/>
                  <a:pt x="778996" y="863680"/>
                </a:cubicBezTo>
                <a:lnTo>
                  <a:pt x="778996" y="1100832"/>
                </a:lnTo>
                <a:lnTo>
                  <a:pt x="1101178" y="1100832"/>
                </a:lnTo>
                <a:lnTo>
                  <a:pt x="1101178" y="863680"/>
                </a:lnTo>
                <a:cubicBezTo>
                  <a:pt x="1101178" y="851444"/>
                  <a:pt x="1091098" y="841368"/>
                  <a:pt x="1078859" y="841368"/>
                </a:cubicBezTo>
                <a:close/>
                <a:moveTo>
                  <a:pt x="292894" y="747713"/>
                </a:moveTo>
                <a:cubicBezTo>
                  <a:pt x="298740" y="747713"/>
                  <a:pt x="304586" y="750202"/>
                  <a:pt x="308971" y="754114"/>
                </a:cubicBezTo>
                <a:cubicBezTo>
                  <a:pt x="313355" y="758381"/>
                  <a:pt x="315547" y="764071"/>
                  <a:pt x="315547" y="769760"/>
                </a:cubicBezTo>
                <a:cubicBezTo>
                  <a:pt x="315547" y="775450"/>
                  <a:pt x="313355" y="781140"/>
                  <a:pt x="308971" y="785407"/>
                </a:cubicBezTo>
                <a:cubicBezTo>
                  <a:pt x="304586" y="789674"/>
                  <a:pt x="298740" y="791808"/>
                  <a:pt x="292894" y="791808"/>
                </a:cubicBezTo>
                <a:cubicBezTo>
                  <a:pt x="286682" y="791808"/>
                  <a:pt x="280836" y="789674"/>
                  <a:pt x="276817" y="785407"/>
                </a:cubicBezTo>
                <a:cubicBezTo>
                  <a:pt x="272432" y="781140"/>
                  <a:pt x="269875" y="775450"/>
                  <a:pt x="269875" y="769760"/>
                </a:cubicBezTo>
                <a:cubicBezTo>
                  <a:pt x="269875" y="764071"/>
                  <a:pt x="272432" y="758381"/>
                  <a:pt x="276817" y="754114"/>
                </a:cubicBezTo>
                <a:cubicBezTo>
                  <a:pt x="280836" y="750202"/>
                  <a:pt x="286682" y="747713"/>
                  <a:pt x="292894" y="747713"/>
                </a:cubicBezTo>
                <a:close/>
                <a:moveTo>
                  <a:pt x="895172" y="704850"/>
                </a:moveTo>
                <a:cubicBezTo>
                  <a:pt x="901218" y="704850"/>
                  <a:pt x="906907" y="706984"/>
                  <a:pt x="910819" y="711251"/>
                </a:cubicBezTo>
                <a:cubicBezTo>
                  <a:pt x="915086" y="715163"/>
                  <a:pt x="917220" y="720852"/>
                  <a:pt x="917220" y="726897"/>
                </a:cubicBezTo>
                <a:cubicBezTo>
                  <a:pt x="917220" y="732587"/>
                  <a:pt x="915086" y="738277"/>
                  <a:pt x="910819" y="742544"/>
                </a:cubicBezTo>
                <a:cubicBezTo>
                  <a:pt x="906907" y="746455"/>
                  <a:pt x="901218" y="748945"/>
                  <a:pt x="895172" y="748945"/>
                </a:cubicBezTo>
                <a:cubicBezTo>
                  <a:pt x="889483" y="748945"/>
                  <a:pt x="883438" y="746455"/>
                  <a:pt x="879526" y="742544"/>
                </a:cubicBezTo>
                <a:cubicBezTo>
                  <a:pt x="875614" y="738277"/>
                  <a:pt x="873125" y="732587"/>
                  <a:pt x="873125" y="726897"/>
                </a:cubicBezTo>
                <a:cubicBezTo>
                  <a:pt x="873125" y="720852"/>
                  <a:pt x="875614" y="715163"/>
                  <a:pt x="879526" y="711251"/>
                </a:cubicBezTo>
                <a:cubicBezTo>
                  <a:pt x="883438" y="706984"/>
                  <a:pt x="889483" y="704850"/>
                  <a:pt x="895172" y="704850"/>
                </a:cubicBezTo>
                <a:close/>
                <a:moveTo>
                  <a:pt x="411816" y="671151"/>
                </a:moveTo>
                <a:lnTo>
                  <a:pt x="411816" y="871957"/>
                </a:lnTo>
                <a:cubicBezTo>
                  <a:pt x="418656" y="869438"/>
                  <a:pt x="426576" y="867998"/>
                  <a:pt x="434135" y="867998"/>
                </a:cubicBezTo>
                <a:lnTo>
                  <a:pt x="467973" y="867998"/>
                </a:lnTo>
                <a:lnTo>
                  <a:pt x="467973" y="671151"/>
                </a:lnTo>
                <a:close/>
                <a:moveTo>
                  <a:pt x="326861" y="228515"/>
                </a:moveTo>
                <a:cubicBezTo>
                  <a:pt x="270344" y="228515"/>
                  <a:pt x="223907" y="274578"/>
                  <a:pt x="223907" y="331437"/>
                </a:cubicBezTo>
                <a:lnTo>
                  <a:pt x="223907" y="447314"/>
                </a:lnTo>
                <a:cubicBezTo>
                  <a:pt x="223907" y="476463"/>
                  <a:pt x="242626" y="501294"/>
                  <a:pt x="268545" y="510651"/>
                </a:cubicBezTo>
                <a:lnTo>
                  <a:pt x="268545" y="354109"/>
                </a:lnTo>
                <a:cubicBezTo>
                  <a:pt x="268545" y="341873"/>
                  <a:pt x="278984" y="331797"/>
                  <a:pt x="291223" y="331797"/>
                </a:cubicBezTo>
                <a:cubicBezTo>
                  <a:pt x="303463" y="331797"/>
                  <a:pt x="313542" y="341873"/>
                  <a:pt x="313542" y="354109"/>
                </a:cubicBezTo>
                <a:lnTo>
                  <a:pt x="313542" y="509931"/>
                </a:lnTo>
                <a:lnTo>
                  <a:pt x="428015" y="509931"/>
                </a:lnTo>
                <a:lnTo>
                  <a:pt x="428015" y="354109"/>
                </a:lnTo>
                <a:cubicBezTo>
                  <a:pt x="428015" y="341873"/>
                  <a:pt x="438095" y="331797"/>
                  <a:pt x="450334" y="331797"/>
                </a:cubicBezTo>
                <a:cubicBezTo>
                  <a:pt x="462934" y="331797"/>
                  <a:pt x="472653" y="341873"/>
                  <a:pt x="472653" y="354109"/>
                </a:cubicBezTo>
                <a:lnTo>
                  <a:pt x="472653" y="413487"/>
                </a:lnTo>
                <a:cubicBezTo>
                  <a:pt x="472653" y="430760"/>
                  <a:pt x="486692" y="444435"/>
                  <a:pt x="503611" y="444435"/>
                </a:cubicBezTo>
                <a:lnTo>
                  <a:pt x="619525" y="444435"/>
                </a:lnTo>
                <a:cubicBezTo>
                  <a:pt x="631404" y="444435"/>
                  <a:pt x="641123" y="434719"/>
                  <a:pt x="641123" y="422843"/>
                </a:cubicBezTo>
                <a:cubicBezTo>
                  <a:pt x="641123" y="410967"/>
                  <a:pt x="631404" y="401251"/>
                  <a:pt x="619525" y="401251"/>
                </a:cubicBezTo>
                <a:lnTo>
                  <a:pt x="539969" y="401251"/>
                </a:lnTo>
                <a:cubicBezTo>
                  <a:pt x="527370" y="401251"/>
                  <a:pt x="517290" y="391535"/>
                  <a:pt x="517290" y="378939"/>
                </a:cubicBezTo>
                <a:lnTo>
                  <a:pt x="517290" y="331437"/>
                </a:lnTo>
                <a:cubicBezTo>
                  <a:pt x="517290" y="274578"/>
                  <a:pt x="471213" y="228515"/>
                  <a:pt x="414336" y="228515"/>
                </a:cubicBezTo>
                <a:close/>
                <a:moveTo>
                  <a:pt x="372579" y="44623"/>
                </a:moveTo>
                <a:cubicBezTo>
                  <a:pt x="340180" y="44623"/>
                  <a:pt x="313542" y="71254"/>
                  <a:pt x="313542" y="104001"/>
                </a:cubicBezTo>
                <a:lnTo>
                  <a:pt x="313542" y="124514"/>
                </a:lnTo>
                <a:cubicBezTo>
                  <a:pt x="313542" y="157262"/>
                  <a:pt x="340180" y="183892"/>
                  <a:pt x="372579" y="183892"/>
                </a:cubicBezTo>
                <a:cubicBezTo>
                  <a:pt x="405697" y="183892"/>
                  <a:pt x="431975" y="157262"/>
                  <a:pt x="431975" y="124514"/>
                </a:cubicBezTo>
                <a:lnTo>
                  <a:pt x="431975" y="104001"/>
                </a:lnTo>
                <a:cubicBezTo>
                  <a:pt x="431975" y="71254"/>
                  <a:pt x="405697" y="44623"/>
                  <a:pt x="372579" y="44623"/>
                </a:cubicBezTo>
                <a:close/>
                <a:moveTo>
                  <a:pt x="372579" y="0"/>
                </a:moveTo>
                <a:cubicBezTo>
                  <a:pt x="430175" y="0"/>
                  <a:pt x="476973" y="46423"/>
                  <a:pt x="476973" y="104001"/>
                </a:cubicBezTo>
                <a:lnTo>
                  <a:pt x="476973" y="124514"/>
                </a:lnTo>
                <a:cubicBezTo>
                  <a:pt x="476973" y="148985"/>
                  <a:pt x="468333" y="171656"/>
                  <a:pt x="453934" y="189290"/>
                </a:cubicBezTo>
                <a:cubicBezTo>
                  <a:pt x="516570" y="206563"/>
                  <a:pt x="562288" y="263782"/>
                  <a:pt x="562288" y="331437"/>
                </a:cubicBezTo>
                <a:lnTo>
                  <a:pt x="562288" y="356628"/>
                </a:lnTo>
                <a:lnTo>
                  <a:pt x="619525" y="356628"/>
                </a:lnTo>
                <a:cubicBezTo>
                  <a:pt x="656243" y="356628"/>
                  <a:pt x="686121" y="386137"/>
                  <a:pt x="686121" y="422843"/>
                </a:cubicBezTo>
                <a:cubicBezTo>
                  <a:pt x="686121" y="459190"/>
                  <a:pt x="656243" y="489059"/>
                  <a:pt x="619525" y="489059"/>
                </a:cubicBezTo>
                <a:lnTo>
                  <a:pt x="503611" y="489059"/>
                </a:lnTo>
                <a:cubicBezTo>
                  <a:pt x="492812" y="489059"/>
                  <a:pt x="482372" y="486899"/>
                  <a:pt x="472653" y="482581"/>
                </a:cubicBezTo>
                <a:lnTo>
                  <a:pt x="472653" y="509931"/>
                </a:lnTo>
                <a:lnTo>
                  <a:pt x="499291" y="509931"/>
                </a:lnTo>
                <a:cubicBezTo>
                  <a:pt x="561208" y="509931"/>
                  <a:pt x="611245" y="559952"/>
                  <a:pt x="611245" y="621849"/>
                </a:cubicBezTo>
                <a:lnTo>
                  <a:pt x="611245" y="867998"/>
                </a:lnTo>
                <a:lnTo>
                  <a:pt x="711679" y="867998"/>
                </a:lnTo>
                <a:cubicBezTo>
                  <a:pt x="719599" y="867998"/>
                  <a:pt x="727159" y="869438"/>
                  <a:pt x="733998" y="871957"/>
                </a:cubicBezTo>
                <a:lnTo>
                  <a:pt x="733998" y="863680"/>
                </a:lnTo>
                <a:cubicBezTo>
                  <a:pt x="733998" y="826614"/>
                  <a:pt x="764236" y="796385"/>
                  <a:pt x="801314" y="796385"/>
                </a:cubicBezTo>
                <a:lnTo>
                  <a:pt x="962586" y="796385"/>
                </a:lnTo>
                <a:lnTo>
                  <a:pt x="962586" y="186051"/>
                </a:lnTo>
                <a:cubicBezTo>
                  <a:pt x="962586" y="177054"/>
                  <a:pt x="967625" y="169497"/>
                  <a:pt x="975545" y="165898"/>
                </a:cubicBezTo>
                <a:lnTo>
                  <a:pt x="939907" y="109399"/>
                </a:lnTo>
                <a:lnTo>
                  <a:pt x="904629" y="165898"/>
                </a:lnTo>
                <a:cubicBezTo>
                  <a:pt x="912188" y="169497"/>
                  <a:pt x="917588" y="177054"/>
                  <a:pt x="917588" y="186051"/>
                </a:cubicBezTo>
                <a:lnTo>
                  <a:pt x="917588" y="642362"/>
                </a:lnTo>
                <a:cubicBezTo>
                  <a:pt x="917588" y="654597"/>
                  <a:pt x="907509" y="664673"/>
                  <a:pt x="895269" y="664673"/>
                </a:cubicBezTo>
                <a:cubicBezTo>
                  <a:pt x="883030" y="664673"/>
                  <a:pt x="872950" y="654597"/>
                  <a:pt x="872950" y="642362"/>
                </a:cubicBezTo>
                <a:lnTo>
                  <a:pt x="872950" y="208363"/>
                </a:lnTo>
                <a:lnTo>
                  <a:pt x="865391" y="208363"/>
                </a:lnTo>
                <a:cubicBezTo>
                  <a:pt x="857471" y="208363"/>
                  <a:pt x="849912" y="204044"/>
                  <a:pt x="845952" y="197207"/>
                </a:cubicBezTo>
                <a:cubicBezTo>
                  <a:pt x="841992" y="190009"/>
                  <a:pt x="842352" y="181373"/>
                  <a:pt x="846672" y="174175"/>
                </a:cubicBezTo>
                <a:lnTo>
                  <a:pt x="921188" y="55419"/>
                </a:lnTo>
                <a:cubicBezTo>
                  <a:pt x="925148" y="48942"/>
                  <a:pt x="932347" y="44983"/>
                  <a:pt x="939907" y="44983"/>
                </a:cubicBezTo>
                <a:cubicBezTo>
                  <a:pt x="947826" y="44983"/>
                  <a:pt x="955026" y="48942"/>
                  <a:pt x="958986" y="55419"/>
                </a:cubicBezTo>
                <a:lnTo>
                  <a:pt x="1033502" y="174175"/>
                </a:lnTo>
                <a:cubicBezTo>
                  <a:pt x="1037821" y="181373"/>
                  <a:pt x="1038181" y="190009"/>
                  <a:pt x="1033862" y="197207"/>
                </a:cubicBezTo>
                <a:cubicBezTo>
                  <a:pt x="1030262" y="204044"/>
                  <a:pt x="1022702" y="208363"/>
                  <a:pt x="1014423" y="208363"/>
                </a:cubicBezTo>
                <a:lnTo>
                  <a:pt x="1007223" y="208363"/>
                </a:lnTo>
                <a:lnTo>
                  <a:pt x="1007223" y="796385"/>
                </a:lnTo>
                <a:lnTo>
                  <a:pt x="1078859" y="796385"/>
                </a:lnTo>
                <a:cubicBezTo>
                  <a:pt x="1115937" y="796385"/>
                  <a:pt x="1145815" y="826614"/>
                  <a:pt x="1145815" y="863680"/>
                </a:cubicBezTo>
                <a:lnTo>
                  <a:pt x="1145815" y="1123144"/>
                </a:lnTo>
                <a:cubicBezTo>
                  <a:pt x="1145815" y="1135739"/>
                  <a:pt x="1136096" y="1145815"/>
                  <a:pt x="1123496" y="1145815"/>
                </a:cubicBezTo>
                <a:lnTo>
                  <a:pt x="22318" y="1145815"/>
                </a:lnTo>
                <a:cubicBezTo>
                  <a:pt x="10079" y="1145815"/>
                  <a:pt x="0" y="1135739"/>
                  <a:pt x="0" y="1123144"/>
                </a:cubicBezTo>
                <a:lnTo>
                  <a:pt x="0" y="1042893"/>
                </a:lnTo>
                <a:cubicBezTo>
                  <a:pt x="0" y="1005827"/>
                  <a:pt x="30238" y="975598"/>
                  <a:pt x="67316" y="975598"/>
                </a:cubicBezTo>
                <a:lnTo>
                  <a:pt x="268545" y="975598"/>
                </a:lnTo>
                <a:lnTo>
                  <a:pt x="268545" y="865839"/>
                </a:lnTo>
                <a:cubicBezTo>
                  <a:pt x="268545" y="853604"/>
                  <a:pt x="278984" y="843527"/>
                  <a:pt x="291223" y="843527"/>
                </a:cubicBezTo>
                <a:cubicBezTo>
                  <a:pt x="303463" y="843527"/>
                  <a:pt x="313542" y="853604"/>
                  <a:pt x="313542" y="865839"/>
                </a:cubicBezTo>
                <a:lnTo>
                  <a:pt x="313542" y="975598"/>
                </a:lnTo>
                <a:lnTo>
                  <a:pt x="366819" y="975598"/>
                </a:lnTo>
                <a:lnTo>
                  <a:pt x="366819" y="648839"/>
                </a:lnTo>
                <a:cubicBezTo>
                  <a:pt x="366819" y="636244"/>
                  <a:pt x="377258" y="626168"/>
                  <a:pt x="389498" y="626168"/>
                </a:cubicBezTo>
                <a:lnTo>
                  <a:pt x="490292" y="626168"/>
                </a:lnTo>
                <a:cubicBezTo>
                  <a:pt x="502891" y="626168"/>
                  <a:pt x="512611" y="636244"/>
                  <a:pt x="512611" y="648839"/>
                </a:cubicBezTo>
                <a:lnTo>
                  <a:pt x="512611" y="867998"/>
                </a:lnTo>
                <a:lnTo>
                  <a:pt x="566248" y="867998"/>
                </a:lnTo>
                <a:lnTo>
                  <a:pt x="566248" y="621849"/>
                </a:lnTo>
                <a:cubicBezTo>
                  <a:pt x="566248" y="584783"/>
                  <a:pt x="536369" y="554554"/>
                  <a:pt x="499291" y="554554"/>
                </a:cubicBezTo>
                <a:lnTo>
                  <a:pt x="313542" y="554554"/>
                </a:lnTo>
                <a:lnTo>
                  <a:pt x="313542" y="683746"/>
                </a:lnTo>
                <a:cubicBezTo>
                  <a:pt x="313542" y="695982"/>
                  <a:pt x="303463" y="705698"/>
                  <a:pt x="291223" y="705698"/>
                </a:cubicBezTo>
                <a:cubicBezTo>
                  <a:pt x="278984" y="705698"/>
                  <a:pt x="268545" y="695982"/>
                  <a:pt x="268545" y="683746"/>
                </a:cubicBezTo>
                <a:lnTo>
                  <a:pt x="268545" y="556713"/>
                </a:lnTo>
                <a:cubicBezTo>
                  <a:pt x="217787" y="546277"/>
                  <a:pt x="179270" y="501294"/>
                  <a:pt x="179270" y="447314"/>
                </a:cubicBezTo>
                <a:lnTo>
                  <a:pt x="179270" y="331437"/>
                </a:lnTo>
                <a:cubicBezTo>
                  <a:pt x="179270" y="262343"/>
                  <a:pt x="226787" y="204404"/>
                  <a:pt x="290503" y="188210"/>
                </a:cubicBezTo>
                <a:cubicBezTo>
                  <a:pt x="276824" y="170577"/>
                  <a:pt x="268545" y="148625"/>
                  <a:pt x="268545" y="124514"/>
                </a:cubicBezTo>
                <a:lnTo>
                  <a:pt x="268545" y="104001"/>
                </a:lnTo>
                <a:cubicBezTo>
                  <a:pt x="268545" y="46423"/>
                  <a:pt x="315342" y="0"/>
                  <a:pt x="372579" y="0"/>
                </a:cubicBezTo>
                <a:close/>
              </a:path>
            </a:pathLst>
          </a:custGeom>
          <a:solidFill>
            <a:srgbClr val="5090C4">
              <a:lumMod val="75000"/>
            </a:srgbClr>
          </a:solidFill>
          <a:ln>
            <a:noFill/>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32" name="Freeform 39">
            <a:extLst>
              <a:ext uri="{FF2B5EF4-FFF2-40B4-BE49-F238E27FC236}">
                <a16:creationId xmlns:a16="http://schemas.microsoft.com/office/drawing/2014/main" id="{377FCE7E-E674-423E-90E4-D974E3BC1F03}"/>
              </a:ext>
            </a:extLst>
          </p:cNvPr>
          <p:cNvSpPr>
            <a:spLocks noChangeAspect="1" noChangeArrowheads="1"/>
          </p:cNvSpPr>
          <p:nvPr/>
        </p:nvSpPr>
        <p:spPr bwMode="auto">
          <a:xfrm>
            <a:off x="1949003" y="5070224"/>
            <a:ext cx="647018" cy="418473"/>
          </a:xfrm>
          <a:custGeom>
            <a:avLst/>
            <a:gdLst>
              <a:gd name="connsiteX0" fmla="*/ 541769 w 1145819"/>
              <a:gd name="connsiteY0" fmla="*/ 621171 h 741084"/>
              <a:gd name="connsiteX1" fmla="*/ 539250 w 1145819"/>
              <a:gd name="connsiteY1" fmla="*/ 621531 h 741084"/>
              <a:gd name="connsiteX2" fmla="*/ 521251 w 1145819"/>
              <a:gd name="connsiteY2" fmla="*/ 630894 h 741084"/>
              <a:gd name="connsiteX3" fmla="*/ 503252 w 1145819"/>
              <a:gd name="connsiteY3" fmla="*/ 652860 h 741084"/>
              <a:gd name="connsiteX4" fmla="*/ 506851 w 1145819"/>
              <a:gd name="connsiteY4" fmla="*/ 689950 h 741084"/>
              <a:gd name="connsiteX5" fmla="*/ 526290 w 1145819"/>
              <a:gd name="connsiteY5" fmla="*/ 696072 h 741084"/>
              <a:gd name="connsiteX6" fmla="*/ 543929 w 1145819"/>
              <a:gd name="connsiteY6" fmla="*/ 686349 h 741084"/>
              <a:gd name="connsiteX7" fmla="*/ 562288 w 1145819"/>
              <a:gd name="connsiteY7" fmla="*/ 664383 h 741084"/>
              <a:gd name="connsiteX8" fmla="*/ 568048 w 1145819"/>
              <a:gd name="connsiteY8" fmla="*/ 644938 h 741084"/>
              <a:gd name="connsiteX9" fmla="*/ 558689 w 1145819"/>
              <a:gd name="connsiteY9" fmla="*/ 627293 h 741084"/>
              <a:gd name="connsiteX10" fmla="*/ 541769 w 1145819"/>
              <a:gd name="connsiteY10" fmla="*/ 621171 h 741084"/>
              <a:gd name="connsiteX11" fmla="*/ 466534 w 1145819"/>
              <a:gd name="connsiteY11" fmla="*/ 559234 h 741084"/>
              <a:gd name="connsiteX12" fmla="*/ 446015 w 1145819"/>
              <a:gd name="connsiteY12" fmla="*/ 568597 h 741084"/>
              <a:gd name="connsiteX13" fmla="*/ 428016 w 1145819"/>
              <a:gd name="connsiteY13" fmla="*/ 590923 h 741084"/>
              <a:gd name="connsiteX14" fmla="*/ 421896 w 1145819"/>
              <a:gd name="connsiteY14" fmla="*/ 610008 h 741084"/>
              <a:gd name="connsiteX15" fmla="*/ 431616 w 1145819"/>
              <a:gd name="connsiteY15" fmla="*/ 628013 h 741084"/>
              <a:gd name="connsiteX16" fmla="*/ 450695 w 1145819"/>
              <a:gd name="connsiteY16" fmla="*/ 634135 h 741084"/>
              <a:gd name="connsiteX17" fmla="*/ 468694 w 1145819"/>
              <a:gd name="connsiteY17" fmla="*/ 624412 h 741084"/>
              <a:gd name="connsiteX18" fmla="*/ 486693 w 1145819"/>
              <a:gd name="connsiteY18" fmla="*/ 602446 h 741084"/>
              <a:gd name="connsiteX19" fmla="*/ 483093 w 1145819"/>
              <a:gd name="connsiteY19" fmla="*/ 564996 h 741084"/>
              <a:gd name="connsiteX20" fmla="*/ 466534 w 1145819"/>
              <a:gd name="connsiteY20" fmla="*/ 559234 h 741084"/>
              <a:gd name="connsiteX21" fmla="*/ 390938 w 1145819"/>
              <a:gd name="connsiteY21" fmla="*/ 496937 h 741084"/>
              <a:gd name="connsiteX22" fmla="*/ 388418 w 1145819"/>
              <a:gd name="connsiteY22" fmla="*/ 497297 h 741084"/>
              <a:gd name="connsiteX23" fmla="*/ 370779 w 1145819"/>
              <a:gd name="connsiteY23" fmla="*/ 506660 h 741084"/>
              <a:gd name="connsiteX24" fmla="*/ 352420 w 1145819"/>
              <a:gd name="connsiteY24" fmla="*/ 528626 h 741084"/>
              <a:gd name="connsiteX25" fmla="*/ 346661 w 1145819"/>
              <a:gd name="connsiteY25" fmla="*/ 548071 h 741084"/>
              <a:gd name="connsiteX26" fmla="*/ 356020 w 1145819"/>
              <a:gd name="connsiteY26" fmla="*/ 566076 h 741084"/>
              <a:gd name="connsiteX27" fmla="*/ 393458 w 1145819"/>
              <a:gd name="connsiteY27" fmla="*/ 562475 h 741084"/>
              <a:gd name="connsiteX28" fmla="*/ 411457 w 1145819"/>
              <a:gd name="connsiteY28" fmla="*/ 540509 h 741084"/>
              <a:gd name="connsiteX29" fmla="*/ 417577 w 1145819"/>
              <a:gd name="connsiteY29" fmla="*/ 520704 h 741084"/>
              <a:gd name="connsiteX30" fmla="*/ 407857 w 1145819"/>
              <a:gd name="connsiteY30" fmla="*/ 503059 h 741084"/>
              <a:gd name="connsiteX31" fmla="*/ 390938 w 1145819"/>
              <a:gd name="connsiteY31" fmla="*/ 496937 h 741084"/>
              <a:gd name="connsiteX32" fmla="*/ 313182 w 1145819"/>
              <a:gd name="connsiteY32" fmla="*/ 435000 h 741084"/>
              <a:gd name="connsiteX33" fmla="*/ 295183 w 1145819"/>
              <a:gd name="connsiteY33" fmla="*/ 444363 h 741084"/>
              <a:gd name="connsiteX34" fmla="*/ 277185 w 1145819"/>
              <a:gd name="connsiteY34" fmla="*/ 466689 h 741084"/>
              <a:gd name="connsiteX35" fmla="*/ 280784 w 1145819"/>
              <a:gd name="connsiteY35" fmla="*/ 503779 h 741084"/>
              <a:gd name="connsiteX36" fmla="*/ 317862 w 1145819"/>
              <a:gd name="connsiteY36" fmla="*/ 500538 h 741084"/>
              <a:gd name="connsiteX37" fmla="*/ 336221 w 1145819"/>
              <a:gd name="connsiteY37" fmla="*/ 478212 h 741084"/>
              <a:gd name="connsiteX38" fmla="*/ 332621 w 1145819"/>
              <a:gd name="connsiteY38" fmla="*/ 440762 h 741084"/>
              <a:gd name="connsiteX39" fmla="*/ 315702 w 1145819"/>
              <a:gd name="connsiteY39" fmla="*/ 435000 h 741084"/>
              <a:gd name="connsiteX40" fmla="*/ 313182 w 1145819"/>
              <a:gd name="connsiteY40" fmla="*/ 435000 h 741084"/>
              <a:gd name="connsiteX41" fmla="*/ 1123772 w 1145819"/>
              <a:gd name="connsiteY41" fmla="*/ 235031 h 741084"/>
              <a:gd name="connsiteX42" fmla="*/ 1139419 w 1145819"/>
              <a:gd name="connsiteY42" fmla="*/ 241432 h 741084"/>
              <a:gd name="connsiteX43" fmla="*/ 1145819 w 1145819"/>
              <a:gd name="connsiteY43" fmla="*/ 257078 h 741084"/>
              <a:gd name="connsiteX44" fmla="*/ 1139419 w 1145819"/>
              <a:gd name="connsiteY44" fmla="*/ 272369 h 741084"/>
              <a:gd name="connsiteX45" fmla="*/ 1123772 w 1145819"/>
              <a:gd name="connsiteY45" fmla="*/ 279126 h 741084"/>
              <a:gd name="connsiteX46" fmla="*/ 1108126 w 1145819"/>
              <a:gd name="connsiteY46" fmla="*/ 272369 h 741084"/>
              <a:gd name="connsiteX47" fmla="*/ 1101725 w 1145819"/>
              <a:gd name="connsiteY47" fmla="*/ 257078 h 741084"/>
              <a:gd name="connsiteX48" fmla="*/ 1108126 w 1145819"/>
              <a:gd name="connsiteY48" fmla="*/ 241432 h 741084"/>
              <a:gd name="connsiteX49" fmla="*/ 1123772 w 1145819"/>
              <a:gd name="connsiteY49" fmla="*/ 235031 h 741084"/>
              <a:gd name="connsiteX50" fmla="*/ 22047 w 1145819"/>
              <a:gd name="connsiteY50" fmla="*/ 235031 h 741084"/>
              <a:gd name="connsiteX51" fmla="*/ 37694 w 1145819"/>
              <a:gd name="connsiteY51" fmla="*/ 241432 h 741084"/>
              <a:gd name="connsiteX52" fmla="*/ 44095 w 1145819"/>
              <a:gd name="connsiteY52" fmla="*/ 257078 h 741084"/>
              <a:gd name="connsiteX53" fmla="*/ 37694 w 1145819"/>
              <a:gd name="connsiteY53" fmla="*/ 272369 h 741084"/>
              <a:gd name="connsiteX54" fmla="*/ 22047 w 1145819"/>
              <a:gd name="connsiteY54" fmla="*/ 279126 h 741084"/>
              <a:gd name="connsiteX55" fmla="*/ 6401 w 1145819"/>
              <a:gd name="connsiteY55" fmla="*/ 272369 h 741084"/>
              <a:gd name="connsiteX56" fmla="*/ 0 w 1145819"/>
              <a:gd name="connsiteY56" fmla="*/ 257078 h 741084"/>
              <a:gd name="connsiteX57" fmla="*/ 6401 w 1145819"/>
              <a:gd name="connsiteY57" fmla="*/ 241432 h 741084"/>
              <a:gd name="connsiteX58" fmla="*/ 22047 w 1145819"/>
              <a:gd name="connsiteY58" fmla="*/ 235031 h 741084"/>
              <a:gd name="connsiteX59" fmla="*/ 641124 w 1145819"/>
              <a:gd name="connsiteY59" fmla="*/ 75981 h 741084"/>
              <a:gd name="connsiteX60" fmla="*/ 521251 w 1145819"/>
              <a:gd name="connsiteY60" fmla="*/ 125314 h 741084"/>
              <a:gd name="connsiteX61" fmla="*/ 352060 w 1145819"/>
              <a:gd name="connsiteY61" fmla="*/ 292761 h 741084"/>
              <a:gd name="connsiteX62" fmla="*/ 351340 w 1145819"/>
              <a:gd name="connsiteY62" fmla="*/ 341374 h 741084"/>
              <a:gd name="connsiteX63" fmla="*/ 393098 w 1145819"/>
              <a:gd name="connsiteY63" fmla="*/ 347496 h 741084"/>
              <a:gd name="connsiteX64" fmla="*/ 575968 w 1145819"/>
              <a:gd name="connsiteY64" fmla="*/ 244148 h 741084"/>
              <a:gd name="connsiteX65" fmla="*/ 586767 w 1145819"/>
              <a:gd name="connsiteY65" fmla="*/ 241267 h 741084"/>
              <a:gd name="connsiteX66" fmla="*/ 733999 w 1145819"/>
              <a:gd name="connsiteY66" fmla="*/ 241267 h 741084"/>
              <a:gd name="connsiteX67" fmla="*/ 756317 w 1145819"/>
              <a:gd name="connsiteY67" fmla="*/ 263593 h 741084"/>
              <a:gd name="connsiteX68" fmla="*/ 733999 w 1145819"/>
              <a:gd name="connsiteY68" fmla="*/ 286279 h 741084"/>
              <a:gd name="connsiteX69" fmla="*/ 718159 w 1145819"/>
              <a:gd name="connsiteY69" fmla="*/ 286279 h 741084"/>
              <a:gd name="connsiteX70" fmla="*/ 757915 w 1145819"/>
              <a:gd name="connsiteY70" fmla="*/ 325063 h 741084"/>
              <a:gd name="connsiteX71" fmla="*/ 877990 w 1145819"/>
              <a:gd name="connsiteY71" fmla="*/ 442202 h 741084"/>
              <a:gd name="connsiteX72" fmla="*/ 957906 w 1145819"/>
              <a:gd name="connsiteY72" fmla="*/ 399350 h 741084"/>
              <a:gd name="connsiteX73" fmla="*/ 957906 w 1145819"/>
              <a:gd name="connsiteY73" fmla="*/ 252432 h 741084"/>
              <a:gd name="connsiteX74" fmla="*/ 957906 w 1145819"/>
              <a:gd name="connsiteY74" fmla="*/ 75981 h 741084"/>
              <a:gd name="connsiteX75" fmla="*/ 506492 w 1145819"/>
              <a:gd name="connsiteY75" fmla="*/ 46993 h 741084"/>
              <a:gd name="connsiteX76" fmla="*/ 460054 w 1145819"/>
              <a:gd name="connsiteY76" fmla="*/ 51854 h 741084"/>
              <a:gd name="connsiteX77" fmla="*/ 276825 w 1145819"/>
              <a:gd name="connsiteY77" fmla="*/ 87864 h 741084"/>
              <a:gd name="connsiteX78" fmla="*/ 272505 w 1145819"/>
              <a:gd name="connsiteY78" fmla="*/ 88224 h 741084"/>
              <a:gd name="connsiteX79" fmla="*/ 187910 w 1145819"/>
              <a:gd name="connsiteY79" fmla="*/ 88224 h 741084"/>
              <a:gd name="connsiteX80" fmla="*/ 187910 w 1145819"/>
              <a:gd name="connsiteY80" fmla="*/ 423117 h 741084"/>
              <a:gd name="connsiteX81" fmla="*/ 238307 w 1145819"/>
              <a:gd name="connsiteY81" fmla="*/ 444003 h 741084"/>
              <a:gd name="connsiteX82" fmla="*/ 242626 w 1145819"/>
              <a:gd name="connsiteY82" fmla="*/ 438241 h 741084"/>
              <a:gd name="connsiteX83" fmla="*/ 260985 w 1145819"/>
              <a:gd name="connsiteY83" fmla="*/ 416275 h 741084"/>
              <a:gd name="connsiteX84" fmla="*/ 308863 w 1145819"/>
              <a:gd name="connsiteY84" fmla="*/ 390708 h 741084"/>
              <a:gd name="connsiteX85" fmla="*/ 361060 w 1145819"/>
              <a:gd name="connsiteY85" fmla="*/ 406552 h 741084"/>
              <a:gd name="connsiteX86" fmla="*/ 386258 w 1145819"/>
              <a:gd name="connsiteY86" fmla="*/ 452285 h 741084"/>
              <a:gd name="connsiteX87" fmla="*/ 402087 w 1145819"/>
              <a:gd name="connsiteY87" fmla="*/ 454291 h 741084"/>
              <a:gd name="connsiteX88" fmla="*/ 412897 w 1145819"/>
              <a:gd name="connsiteY88" fmla="*/ 455661 h 741084"/>
              <a:gd name="connsiteX89" fmla="*/ 436295 w 1145819"/>
              <a:gd name="connsiteY89" fmla="*/ 468489 h 741084"/>
              <a:gd name="connsiteX90" fmla="*/ 461494 w 1145819"/>
              <a:gd name="connsiteY90" fmla="*/ 514582 h 741084"/>
              <a:gd name="connsiteX91" fmla="*/ 511891 w 1145819"/>
              <a:gd name="connsiteY91" fmla="*/ 530786 h 741084"/>
              <a:gd name="connsiteX92" fmla="*/ 537090 w 1145819"/>
              <a:gd name="connsiteY92" fmla="*/ 576879 h 741084"/>
              <a:gd name="connsiteX93" fmla="*/ 587127 w 1145819"/>
              <a:gd name="connsiteY93" fmla="*/ 592723 h 741084"/>
              <a:gd name="connsiteX94" fmla="*/ 588207 w 1145819"/>
              <a:gd name="connsiteY94" fmla="*/ 593804 h 741084"/>
              <a:gd name="connsiteX95" fmla="*/ 590727 w 1145819"/>
              <a:gd name="connsiteY95" fmla="*/ 595604 h 741084"/>
              <a:gd name="connsiteX96" fmla="*/ 623125 w 1145819"/>
              <a:gd name="connsiteY96" fmla="*/ 627293 h 741084"/>
              <a:gd name="connsiteX97" fmla="*/ 644004 w 1145819"/>
              <a:gd name="connsiteY97" fmla="*/ 635575 h 741084"/>
              <a:gd name="connsiteX98" fmla="*/ 664523 w 1145819"/>
              <a:gd name="connsiteY98" fmla="*/ 626933 h 741084"/>
              <a:gd name="connsiteX99" fmla="*/ 664163 w 1145819"/>
              <a:gd name="connsiteY99" fmla="*/ 585161 h 741084"/>
              <a:gd name="connsiteX100" fmla="*/ 547889 w 1145819"/>
              <a:gd name="connsiteY100" fmla="*/ 472090 h 741084"/>
              <a:gd name="connsiteX101" fmla="*/ 547529 w 1145819"/>
              <a:gd name="connsiteY101" fmla="*/ 440402 h 741084"/>
              <a:gd name="connsiteX102" fmla="*/ 578847 w 1145819"/>
              <a:gd name="connsiteY102" fmla="*/ 440041 h 741084"/>
              <a:gd name="connsiteX103" fmla="*/ 635004 w 1145819"/>
              <a:gd name="connsiteY103" fmla="*/ 494416 h 741084"/>
              <a:gd name="connsiteX104" fmla="*/ 635724 w 1145819"/>
              <a:gd name="connsiteY104" fmla="*/ 495137 h 741084"/>
              <a:gd name="connsiteX105" fmla="*/ 751638 w 1145819"/>
              <a:gd name="connsiteY105" fmla="*/ 607848 h 741084"/>
              <a:gd name="connsiteX106" fmla="*/ 793395 w 1145819"/>
              <a:gd name="connsiteY106" fmla="*/ 607487 h 741084"/>
              <a:gd name="connsiteX107" fmla="*/ 792675 w 1145819"/>
              <a:gd name="connsiteY107" fmla="*/ 566076 h 741084"/>
              <a:gd name="connsiteX108" fmla="*/ 676402 w 1145819"/>
              <a:gd name="connsiteY108" fmla="*/ 453005 h 741084"/>
              <a:gd name="connsiteX109" fmla="*/ 676042 w 1145819"/>
              <a:gd name="connsiteY109" fmla="*/ 421316 h 741084"/>
              <a:gd name="connsiteX110" fmla="*/ 707720 w 1145819"/>
              <a:gd name="connsiteY110" fmla="*/ 420956 h 741084"/>
              <a:gd name="connsiteX111" fmla="*/ 780796 w 1145819"/>
              <a:gd name="connsiteY111" fmla="*/ 491896 h 741084"/>
              <a:gd name="connsiteX112" fmla="*/ 781156 w 1145819"/>
              <a:gd name="connsiteY112" fmla="*/ 491896 h 741084"/>
              <a:gd name="connsiteX113" fmla="*/ 855312 w 1145819"/>
              <a:gd name="connsiteY113" fmla="*/ 564276 h 741084"/>
              <a:gd name="connsiteX114" fmla="*/ 896709 w 1145819"/>
              <a:gd name="connsiteY114" fmla="*/ 563555 h 741084"/>
              <a:gd name="connsiteX115" fmla="*/ 904989 w 1145819"/>
              <a:gd name="connsiteY115" fmla="*/ 542670 h 741084"/>
              <a:gd name="connsiteX116" fmla="*/ 895989 w 1145819"/>
              <a:gd name="connsiteY116" fmla="*/ 522144 h 741084"/>
              <a:gd name="connsiteX117" fmla="*/ 711244 w 1145819"/>
              <a:gd name="connsiteY117" fmla="*/ 342013 h 741084"/>
              <a:gd name="connsiteX118" fmla="*/ 654083 w 1145819"/>
              <a:gd name="connsiteY118" fmla="*/ 286279 h 741084"/>
              <a:gd name="connsiteX119" fmla="*/ 592887 w 1145819"/>
              <a:gd name="connsiteY119" fmla="*/ 286279 h 741084"/>
              <a:gd name="connsiteX120" fmla="*/ 415057 w 1145819"/>
              <a:gd name="connsiteY120" fmla="*/ 386387 h 741084"/>
              <a:gd name="connsiteX121" fmla="*/ 376179 w 1145819"/>
              <a:gd name="connsiteY121" fmla="*/ 396830 h 741084"/>
              <a:gd name="connsiteX122" fmla="*/ 319302 w 1145819"/>
              <a:gd name="connsiteY122" fmla="*/ 372703 h 741084"/>
              <a:gd name="connsiteX123" fmla="*/ 320382 w 1145819"/>
              <a:gd name="connsiteY123" fmla="*/ 261072 h 741084"/>
              <a:gd name="connsiteX124" fmla="*/ 489932 w 1145819"/>
              <a:gd name="connsiteY124" fmla="*/ 93266 h 741084"/>
              <a:gd name="connsiteX125" fmla="*/ 552929 w 1145819"/>
              <a:gd name="connsiteY125" fmla="*/ 49694 h 741084"/>
              <a:gd name="connsiteX126" fmla="*/ 506492 w 1145819"/>
              <a:gd name="connsiteY126" fmla="*/ 46993 h 741084"/>
              <a:gd name="connsiteX127" fmla="*/ 22319 w 1145819"/>
              <a:gd name="connsiteY127" fmla="*/ 0 h 741084"/>
              <a:gd name="connsiteX128" fmla="*/ 143272 w 1145819"/>
              <a:gd name="connsiteY128" fmla="*/ 0 h 741084"/>
              <a:gd name="connsiteX129" fmla="*/ 187910 w 1145819"/>
              <a:gd name="connsiteY129" fmla="*/ 43212 h 741084"/>
              <a:gd name="connsiteX130" fmla="*/ 270705 w 1145819"/>
              <a:gd name="connsiteY130" fmla="*/ 43212 h 741084"/>
              <a:gd name="connsiteX131" fmla="*/ 451415 w 1145819"/>
              <a:gd name="connsiteY131" fmla="*/ 7922 h 741084"/>
              <a:gd name="connsiteX132" fmla="*/ 644364 w 1145819"/>
              <a:gd name="connsiteY132" fmla="*/ 30969 h 741084"/>
              <a:gd name="connsiteX133" fmla="*/ 645084 w 1145819"/>
              <a:gd name="connsiteY133" fmla="*/ 30969 h 741084"/>
              <a:gd name="connsiteX134" fmla="*/ 960066 w 1145819"/>
              <a:gd name="connsiteY134" fmla="*/ 30969 h 741084"/>
              <a:gd name="connsiteX135" fmla="*/ 1002543 w 1145819"/>
              <a:gd name="connsiteY135" fmla="*/ 0 h 741084"/>
              <a:gd name="connsiteX136" fmla="*/ 1123496 w 1145819"/>
              <a:gd name="connsiteY136" fmla="*/ 0 h 741084"/>
              <a:gd name="connsiteX137" fmla="*/ 1145815 w 1145819"/>
              <a:gd name="connsiteY137" fmla="*/ 22326 h 741084"/>
              <a:gd name="connsiteX138" fmla="*/ 1145815 w 1145819"/>
              <a:gd name="connsiteY138" fmla="*/ 169607 h 741084"/>
              <a:gd name="connsiteX139" fmla="*/ 1123496 w 1145819"/>
              <a:gd name="connsiteY139" fmla="*/ 192293 h 741084"/>
              <a:gd name="connsiteX140" fmla="*/ 1101178 w 1145819"/>
              <a:gd name="connsiteY140" fmla="*/ 169607 h 741084"/>
              <a:gd name="connsiteX141" fmla="*/ 1101178 w 1145819"/>
              <a:gd name="connsiteY141" fmla="*/ 44652 h 741084"/>
              <a:gd name="connsiteX142" fmla="*/ 1002543 w 1145819"/>
              <a:gd name="connsiteY142" fmla="*/ 44652 h 741084"/>
              <a:gd name="connsiteX143" fmla="*/ 1002543 w 1145819"/>
              <a:gd name="connsiteY143" fmla="*/ 236220 h 741084"/>
              <a:gd name="connsiteX144" fmla="*/ 1002543 w 1145819"/>
              <a:gd name="connsiteY144" fmla="*/ 469209 h 741084"/>
              <a:gd name="connsiteX145" fmla="*/ 1101178 w 1145819"/>
              <a:gd name="connsiteY145" fmla="*/ 469209 h 741084"/>
              <a:gd name="connsiteX146" fmla="*/ 1101178 w 1145819"/>
              <a:gd name="connsiteY146" fmla="*/ 343175 h 741084"/>
              <a:gd name="connsiteX147" fmla="*/ 1123496 w 1145819"/>
              <a:gd name="connsiteY147" fmla="*/ 320849 h 741084"/>
              <a:gd name="connsiteX148" fmla="*/ 1145815 w 1145819"/>
              <a:gd name="connsiteY148" fmla="*/ 343175 h 741084"/>
              <a:gd name="connsiteX149" fmla="*/ 1145815 w 1145819"/>
              <a:gd name="connsiteY149" fmla="*/ 491536 h 741084"/>
              <a:gd name="connsiteX150" fmla="*/ 1123496 w 1145819"/>
              <a:gd name="connsiteY150" fmla="*/ 514222 h 741084"/>
              <a:gd name="connsiteX151" fmla="*/ 1002543 w 1145819"/>
              <a:gd name="connsiteY151" fmla="*/ 514222 h 741084"/>
              <a:gd name="connsiteX152" fmla="*/ 957906 w 1145819"/>
              <a:gd name="connsiteY152" fmla="*/ 469209 h 741084"/>
              <a:gd name="connsiteX153" fmla="*/ 957906 w 1145819"/>
              <a:gd name="connsiteY153" fmla="*/ 450124 h 741084"/>
              <a:gd name="connsiteX154" fmla="*/ 911829 w 1145819"/>
              <a:gd name="connsiteY154" fmla="*/ 474971 h 741084"/>
              <a:gd name="connsiteX155" fmla="*/ 927308 w 1145819"/>
              <a:gd name="connsiteY155" fmla="*/ 490095 h 741084"/>
              <a:gd name="connsiteX156" fmla="*/ 949986 w 1145819"/>
              <a:gd name="connsiteY156" fmla="*/ 542310 h 741084"/>
              <a:gd name="connsiteX157" fmla="*/ 928748 w 1145819"/>
              <a:gd name="connsiteY157" fmla="*/ 594884 h 741084"/>
              <a:gd name="connsiteX158" fmla="*/ 875831 w 1145819"/>
              <a:gd name="connsiteY158" fmla="*/ 617210 h 741084"/>
              <a:gd name="connsiteX159" fmla="*/ 843072 w 1145819"/>
              <a:gd name="connsiteY159" fmla="*/ 609648 h 741084"/>
              <a:gd name="connsiteX160" fmla="*/ 825433 w 1145819"/>
              <a:gd name="connsiteY160" fmla="*/ 638816 h 741084"/>
              <a:gd name="connsiteX161" fmla="*/ 772156 w 1145819"/>
              <a:gd name="connsiteY161" fmla="*/ 661142 h 741084"/>
              <a:gd name="connsiteX162" fmla="*/ 720679 w 1145819"/>
              <a:gd name="connsiteY162" fmla="*/ 640256 h 741084"/>
              <a:gd name="connsiteX163" fmla="*/ 712760 w 1145819"/>
              <a:gd name="connsiteY163" fmla="*/ 632694 h 741084"/>
              <a:gd name="connsiteX164" fmla="*/ 696921 w 1145819"/>
              <a:gd name="connsiteY164" fmla="*/ 657901 h 741084"/>
              <a:gd name="connsiteX165" fmla="*/ 644364 w 1145819"/>
              <a:gd name="connsiteY165" fmla="*/ 680227 h 741084"/>
              <a:gd name="connsiteX166" fmla="*/ 643644 w 1145819"/>
              <a:gd name="connsiteY166" fmla="*/ 680227 h 741084"/>
              <a:gd name="connsiteX167" fmla="*/ 608726 w 1145819"/>
              <a:gd name="connsiteY167" fmla="*/ 671585 h 741084"/>
              <a:gd name="connsiteX168" fmla="*/ 596846 w 1145819"/>
              <a:gd name="connsiteY168" fmla="*/ 692831 h 741084"/>
              <a:gd name="connsiteX169" fmla="*/ 578487 w 1145819"/>
              <a:gd name="connsiteY169" fmla="*/ 715157 h 741084"/>
              <a:gd name="connsiteX170" fmla="*/ 530250 w 1145819"/>
              <a:gd name="connsiteY170" fmla="*/ 740724 h 741084"/>
              <a:gd name="connsiteX171" fmla="*/ 523411 w 1145819"/>
              <a:gd name="connsiteY171" fmla="*/ 741084 h 741084"/>
              <a:gd name="connsiteX172" fmla="*/ 478413 w 1145819"/>
              <a:gd name="connsiteY172" fmla="*/ 724880 h 741084"/>
              <a:gd name="connsiteX173" fmla="*/ 453215 w 1145819"/>
              <a:gd name="connsiteY173" fmla="*/ 678787 h 741084"/>
              <a:gd name="connsiteX174" fmla="*/ 448175 w 1145819"/>
              <a:gd name="connsiteY174" fmla="*/ 678787 h 741084"/>
              <a:gd name="connsiteX175" fmla="*/ 402817 w 1145819"/>
              <a:gd name="connsiteY175" fmla="*/ 662583 h 741084"/>
              <a:gd name="connsiteX176" fmla="*/ 377619 w 1145819"/>
              <a:gd name="connsiteY176" fmla="*/ 616490 h 741084"/>
              <a:gd name="connsiteX177" fmla="*/ 372939 w 1145819"/>
              <a:gd name="connsiteY177" fmla="*/ 616490 h 741084"/>
              <a:gd name="connsiteX178" fmla="*/ 327582 w 1145819"/>
              <a:gd name="connsiteY178" fmla="*/ 600646 h 741084"/>
              <a:gd name="connsiteX179" fmla="*/ 302383 w 1145819"/>
              <a:gd name="connsiteY179" fmla="*/ 554553 h 741084"/>
              <a:gd name="connsiteX180" fmla="*/ 297343 w 1145819"/>
              <a:gd name="connsiteY180" fmla="*/ 554553 h 741084"/>
              <a:gd name="connsiteX181" fmla="*/ 252346 w 1145819"/>
              <a:gd name="connsiteY181" fmla="*/ 538348 h 741084"/>
              <a:gd name="connsiteX182" fmla="*/ 226787 w 1145819"/>
              <a:gd name="connsiteY182" fmla="*/ 491536 h 741084"/>
              <a:gd name="connsiteX183" fmla="*/ 216348 w 1145819"/>
              <a:gd name="connsiteY183" fmla="*/ 483253 h 741084"/>
              <a:gd name="connsiteX184" fmla="*/ 187910 w 1145819"/>
              <a:gd name="connsiteY184" fmla="*/ 469209 h 741084"/>
              <a:gd name="connsiteX185" fmla="*/ 143272 w 1145819"/>
              <a:gd name="connsiteY185" fmla="*/ 514222 h 741084"/>
              <a:gd name="connsiteX186" fmla="*/ 22319 w 1145819"/>
              <a:gd name="connsiteY186" fmla="*/ 514222 h 741084"/>
              <a:gd name="connsiteX187" fmla="*/ 0 w 1145819"/>
              <a:gd name="connsiteY187" fmla="*/ 491536 h 741084"/>
              <a:gd name="connsiteX188" fmla="*/ 0 w 1145819"/>
              <a:gd name="connsiteY188" fmla="*/ 350017 h 741084"/>
              <a:gd name="connsiteX189" fmla="*/ 22319 w 1145819"/>
              <a:gd name="connsiteY189" fmla="*/ 327691 h 741084"/>
              <a:gd name="connsiteX190" fmla="*/ 44638 w 1145819"/>
              <a:gd name="connsiteY190" fmla="*/ 350017 h 741084"/>
              <a:gd name="connsiteX191" fmla="*/ 44638 w 1145819"/>
              <a:gd name="connsiteY191" fmla="*/ 469209 h 741084"/>
              <a:gd name="connsiteX192" fmla="*/ 143272 w 1145819"/>
              <a:gd name="connsiteY192" fmla="*/ 469209 h 741084"/>
              <a:gd name="connsiteX193" fmla="*/ 143272 w 1145819"/>
              <a:gd name="connsiteY193" fmla="*/ 44652 h 741084"/>
              <a:gd name="connsiteX194" fmla="*/ 44638 w 1145819"/>
              <a:gd name="connsiteY194" fmla="*/ 44652 h 741084"/>
              <a:gd name="connsiteX195" fmla="*/ 44638 w 1145819"/>
              <a:gd name="connsiteY195" fmla="*/ 166366 h 741084"/>
              <a:gd name="connsiteX196" fmla="*/ 22319 w 1145819"/>
              <a:gd name="connsiteY196" fmla="*/ 188692 h 741084"/>
              <a:gd name="connsiteX197" fmla="*/ 0 w 1145819"/>
              <a:gd name="connsiteY197" fmla="*/ 166366 h 741084"/>
              <a:gd name="connsiteX198" fmla="*/ 0 w 1145819"/>
              <a:gd name="connsiteY198" fmla="*/ 22326 h 741084"/>
              <a:gd name="connsiteX199" fmla="*/ 22319 w 1145819"/>
              <a:gd name="connsiteY199" fmla="*/ 0 h 74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145819" h="741084">
                <a:moveTo>
                  <a:pt x="541769" y="621171"/>
                </a:moveTo>
                <a:cubicBezTo>
                  <a:pt x="541050" y="621171"/>
                  <a:pt x="539970" y="621531"/>
                  <a:pt x="539250" y="621531"/>
                </a:cubicBezTo>
                <a:cubicBezTo>
                  <a:pt x="532410" y="621891"/>
                  <a:pt x="525930" y="625492"/>
                  <a:pt x="521251" y="630894"/>
                </a:cubicBezTo>
                <a:lnTo>
                  <a:pt x="503252" y="652860"/>
                </a:lnTo>
                <a:cubicBezTo>
                  <a:pt x="493892" y="664383"/>
                  <a:pt x="495332" y="680948"/>
                  <a:pt x="506851" y="689950"/>
                </a:cubicBezTo>
                <a:cubicBezTo>
                  <a:pt x="512251" y="694631"/>
                  <a:pt x="519091" y="696792"/>
                  <a:pt x="526290" y="696072"/>
                </a:cubicBezTo>
                <a:cubicBezTo>
                  <a:pt x="533130" y="695352"/>
                  <a:pt x="539610" y="692111"/>
                  <a:pt x="543929" y="686349"/>
                </a:cubicBezTo>
                <a:lnTo>
                  <a:pt x="562288" y="664383"/>
                </a:lnTo>
                <a:cubicBezTo>
                  <a:pt x="566608" y="658982"/>
                  <a:pt x="568768" y="652140"/>
                  <a:pt x="568048" y="644938"/>
                </a:cubicBezTo>
                <a:cubicBezTo>
                  <a:pt x="567328" y="638096"/>
                  <a:pt x="564088" y="631614"/>
                  <a:pt x="558689" y="627293"/>
                </a:cubicBezTo>
                <a:cubicBezTo>
                  <a:pt x="553649" y="623332"/>
                  <a:pt x="547889" y="621171"/>
                  <a:pt x="541769" y="621171"/>
                </a:cubicBezTo>
                <a:close/>
                <a:moveTo>
                  <a:pt x="466534" y="559234"/>
                </a:moveTo>
                <a:cubicBezTo>
                  <a:pt x="458974" y="559234"/>
                  <a:pt x="451415" y="562475"/>
                  <a:pt x="446015" y="568597"/>
                </a:cubicBezTo>
                <a:lnTo>
                  <a:pt x="428016" y="590923"/>
                </a:lnTo>
                <a:cubicBezTo>
                  <a:pt x="423336" y="596324"/>
                  <a:pt x="421176" y="603166"/>
                  <a:pt x="421896" y="610008"/>
                </a:cubicBezTo>
                <a:cubicBezTo>
                  <a:pt x="422616" y="617210"/>
                  <a:pt x="425856" y="623692"/>
                  <a:pt x="431616" y="628013"/>
                </a:cubicBezTo>
                <a:cubicBezTo>
                  <a:pt x="437015" y="632694"/>
                  <a:pt x="443495" y="634495"/>
                  <a:pt x="450695" y="634135"/>
                </a:cubicBezTo>
                <a:cubicBezTo>
                  <a:pt x="457894" y="633415"/>
                  <a:pt x="464374" y="629814"/>
                  <a:pt x="468694" y="624412"/>
                </a:cubicBezTo>
                <a:lnTo>
                  <a:pt x="486693" y="602446"/>
                </a:lnTo>
                <a:cubicBezTo>
                  <a:pt x="496052" y="590923"/>
                  <a:pt x="494252" y="574358"/>
                  <a:pt x="483093" y="564996"/>
                </a:cubicBezTo>
                <a:cubicBezTo>
                  <a:pt x="478413" y="561035"/>
                  <a:pt x="472293" y="559234"/>
                  <a:pt x="466534" y="559234"/>
                </a:cubicBezTo>
                <a:close/>
                <a:moveTo>
                  <a:pt x="390938" y="496937"/>
                </a:moveTo>
                <a:cubicBezTo>
                  <a:pt x="390218" y="496937"/>
                  <a:pt x="389138" y="496937"/>
                  <a:pt x="388418" y="497297"/>
                </a:cubicBezTo>
                <a:cubicBezTo>
                  <a:pt x="381579" y="497657"/>
                  <a:pt x="375099" y="501258"/>
                  <a:pt x="370779" y="506660"/>
                </a:cubicBezTo>
                <a:lnTo>
                  <a:pt x="352420" y="528626"/>
                </a:lnTo>
                <a:cubicBezTo>
                  <a:pt x="348100" y="534387"/>
                  <a:pt x="345581" y="541229"/>
                  <a:pt x="346661" y="548071"/>
                </a:cubicBezTo>
                <a:cubicBezTo>
                  <a:pt x="347381" y="555273"/>
                  <a:pt x="350620" y="561395"/>
                  <a:pt x="356020" y="566076"/>
                </a:cubicBezTo>
                <a:cubicBezTo>
                  <a:pt x="367179" y="575079"/>
                  <a:pt x="384098" y="573638"/>
                  <a:pt x="393458" y="562475"/>
                </a:cubicBezTo>
                <a:lnTo>
                  <a:pt x="411457" y="540509"/>
                </a:lnTo>
                <a:cubicBezTo>
                  <a:pt x="416137" y="534747"/>
                  <a:pt x="417937" y="527906"/>
                  <a:pt x="417577" y="520704"/>
                </a:cubicBezTo>
                <a:cubicBezTo>
                  <a:pt x="416497" y="513862"/>
                  <a:pt x="413257" y="507380"/>
                  <a:pt x="407857" y="503059"/>
                </a:cubicBezTo>
                <a:cubicBezTo>
                  <a:pt x="403177" y="499098"/>
                  <a:pt x="397058" y="496937"/>
                  <a:pt x="390938" y="496937"/>
                </a:cubicBezTo>
                <a:close/>
                <a:moveTo>
                  <a:pt x="313182" y="435000"/>
                </a:moveTo>
                <a:cubicBezTo>
                  <a:pt x="306343" y="435720"/>
                  <a:pt x="299863" y="438961"/>
                  <a:pt x="295183" y="444363"/>
                </a:cubicBezTo>
                <a:lnTo>
                  <a:pt x="277185" y="466689"/>
                </a:lnTo>
                <a:cubicBezTo>
                  <a:pt x="267825" y="477852"/>
                  <a:pt x="269265" y="494776"/>
                  <a:pt x="280784" y="503779"/>
                </a:cubicBezTo>
                <a:cubicBezTo>
                  <a:pt x="291944" y="513142"/>
                  <a:pt x="308503" y="511701"/>
                  <a:pt x="317862" y="500538"/>
                </a:cubicBezTo>
                <a:lnTo>
                  <a:pt x="336221" y="478212"/>
                </a:lnTo>
                <a:cubicBezTo>
                  <a:pt x="345221" y="467049"/>
                  <a:pt x="343781" y="450124"/>
                  <a:pt x="332621" y="440762"/>
                </a:cubicBezTo>
                <a:cubicBezTo>
                  <a:pt x="327942" y="437161"/>
                  <a:pt x="321822" y="435000"/>
                  <a:pt x="315702" y="435000"/>
                </a:cubicBezTo>
                <a:cubicBezTo>
                  <a:pt x="314982" y="435000"/>
                  <a:pt x="314262" y="435000"/>
                  <a:pt x="313182" y="435000"/>
                </a:cubicBezTo>
                <a:close/>
                <a:moveTo>
                  <a:pt x="1123772" y="235031"/>
                </a:moveTo>
                <a:cubicBezTo>
                  <a:pt x="1129462" y="235031"/>
                  <a:pt x="1135151" y="237165"/>
                  <a:pt x="1139419" y="241432"/>
                </a:cubicBezTo>
                <a:cubicBezTo>
                  <a:pt x="1143330" y="245344"/>
                  <a:pt x="1145819" y="251033"/>
                  <a:pt x="1145819" y="257078"/>
                </a:cubicBezTo>
                <a:cubicBezTo>
                  <a:pt x="1145819" y="262768"/>
                  <a:pt x="1143330" y="268458"/>
                  <a:pt x="1139419" y="272369"/>
                </a:cubicBezTo>
                <a:cubicBezTo>
                  <a:pt x="1135151" y="276636"/>
                  <a:pt x="1129462" y="279126"/>
                  <a:pt x="1123772" y="279126"/>
                </a:cubicBezTo>
                <a:cubicBezTo>
                  <a:pt x="1117727" y="279126"/>
                  <a:pt x="1112037" y="276636"/>
                  <a:pt x="1108126" y="272369"/>
                </a:cubicBezTo>
                <a:cubicBezTo>
                  <a:pt x="1103859" y="268458"/>
                  <a:pt x="1101725" y="262768"/>
                  <a:pt x="1101725" y="257078"/>
                </a:cubicBezTo>
                <a:cubicBezTo>
                  <a:pt x="1101725" y="251033"/>
                  <a:pt x="1103859" y="245344"/>
                  <a:pt x="1108126" y="241432"/>
                </a:cubicBezTo>
                <a:cubicBezTo>
                  <a:pt x="1112037" y="237165"/>
                  <a:pt x="1117727" y="235031"/>
                  <a:pt x="1123772" y="235031"/>
                </a:cubicBezTo>
                <a:close/>
                <a:moveTo>
                  <a:pt x="22047" y="235031"/>
                </a:moveTo>
                <a:cubicBezTo>
                  <a:pt x="27737" y="235031"/>
                  <a:pt x="33427" y="237165"/>
                  <a:pt x="37694" y="241432"/>
                </a:cubicBezTo>
                <a:cubicBezTo>
                  <a:pt x="41605" y="245344"/>
                  <a:pt x="44095" y="251033"/>
                  <a:pt x="44095" y="257078"/>
                </a:cubicBezTo>
                <a:cubicBezTo>
                  <a:pt x="44095" y="262768"/>
                  <a:pt x="41605" y="268458"/>
                  <a:pt x="37694" y="272369"/>
                </a:cubicBezTo>
                <a:cubicBezTo>
                  <a:pt x="33427" y="276636"/>
                  <a:pt x="27737" y="279126"/>
                  <a:pt x="22047" y="279126"/>
                </a:cubicBezTo>
                <a:cubicBezTo>
                  <a:pt x="16358" y="279126"/>
                  <a:pt x="10668" y="276636"/>
                  <a:pt x="6401" y="272369"/>
                </a:cubicBezTo>
                <a:cubicBezTo>
                  <a:pt x="2134" y="268458"/>
                  <a:pt x="0" y="262768"/>
                  <a:pt x="0" y="257078"/>
                </a:cubicBezTo>
                <a:cubicBezTo>
                  <a:pt x="0" y="251033"/>
                  <a:pt x="2134" y="245344"/>
                  <a:pt x="6401" y="241432"/>
                </a:cubicBezTo>
                <a:cubicBezTo>
                  <a:pt x="10668" y="237165"/>
                  <a:pt x="16358" y="235031"/>
                  <a:pt x="22047" y="235031"/>
                </a:cubicBezTo>
                <a:close/>
                <a:moveTo>
                  <a:pt x="641124" y="75981"/>
                </a:moveTo>
                <a:cubicBezTo>
                  <a:pt x="595766" y="75981"/>
                  <a:pt x="553289" y="93266"/>
                  <a:pt x="521251" y="125314"/>
                </a:cubicBezTo>
                <a:lnTo>
                  <a:pt x="352060" y="292761"/>
                </a:lnTo>
                <a:cubicBezTo>
                  <a:pt x="338741" y="306085"/>
                  <a:pt x="338021" y="328051"/>
                  <a:pt x="351340" y="341374"/>
                </a:cubicBezTo>
                <a:cubicBezTo>
                  <a:pt x="362500" y="352537"/>
                  <a:pt x="379419" y="355418"/>
                  <a:pt x="393098" y="347496"/>
                </a:cubicBezTo>
                <a:lnTo>
                  <a:pt x="575968" y="244148"/>
                </a:lnTo>
                <a:cubicBezTo>
                  <a:pt x="579207" y="242347"/>
                  <a:pt x="583167" y="241267"/>
                  <a:pt x="586767" y="241267"/>
                </a:cubicBezTo>
                <a:lnTo>
                  <a:pt x="733999" y="241267"/>
                </a:lnTo>
                <a:cubicBezTo>
                  <a:pt x="746238" y="241267"/>
                  <a:pt x="756317" y="251350"/>
                  <a:pt x="756317" y="263593"/>
                </a:cubicBezTo>
                <a:cubicBezTo>
                  <a:pt x="756317" y="276196"/>
                  <a:pt x="746238" y="286279"/>
                  <a:pt x="733999" y="286279"/>
                </a:cubicBezTo>
                <a:lnTo>
                  <a:pt x="718159" y="286279"/>
                </a:lnTo>
                <a:lnTo>
                  <a:pt x="757915" y="325063"/>
                </a:lnTo>
                <a:lnTo>
                  <a:pt x="877990" y="442202"/>
                </a:lnTo>
                <a:lnTo>
                  <a:pt x="957906" y="399350"/>
                </a:lnTo>
                <a:lnTo>
                  <a:pt x="957906" y="252432"/>
                </a:lnTo>
                <a:lnTo>
                  <a:pt x="957906" y="75981"/>
                </a:lnTo>
                <a:close/>
                <a:moveTo>
                  <a:pt x="506492" y="46993"/>
                </a:moveTo>
                <a:cubicBezTo>
                  <a:pt x="490922" y="47353"/>
                  <a:pt x="475353" y="48974"/>
                  <a:pt x="460054" y="51854"/>
                </a:cubicBezTo>
                <a:lnTo>
                  <a:pt x="276825" y="87864"/>
                </a:lnTo>
                <a:cubicBezTo>
                  <a:pt x="275745" y="87864"/>
                  <a:pt x="274305" y="88224"/>
                  <a:pt x="272505" y="88224"/>
                </a:cubicBezTo>
                <a:lnTo>
                  <a:pt x="187910" y="88224"/>
                </a:lnTo>
                <a:lnTo>
                  <a:pt x="187910" y="423117"/>
                </a:lnTo>
                <a:cubicBezTo>
                  <a:pt x="205909" y="426358"/>
                  <a:pt x="223188" y="433560"/>
                  <a:pt x="238307" y="444003"/>
                </a:cubicBezTo>
                <a:cubicBezTo>
                  <a:pt x="239747" y="441842"/>
                  <a:pt x="241187" y="440041"/>
                  <a:pt x="242626" y="438241"/>
                </a:cubicBezTo>
                <a:lnTo>
                  <a:pt x="260985" y="416275"/>
                </a:lnTo>
                <a:cubicBezTo>
                  <a:pt x="272865" y="401511"/>
                  <a:pt x="290144" y="392148"/>
                  <a:pt x="308863" y="390708"/>
                </a:cubicBezTo>
                <a:cubicBezTo>
                  <a:pt x="327942" y="388547"/>
                  <a:pt x="346301" y="394309"/>
                  <a:pt x="361060" y="406552"/>
                </a:cubicBezTo>
                <a:cubicBezTo>
                  <a:pt x="375459" y="418435"/>
                  <a:pt x="384098" y="435000"/>
                  <a:pt x="386258" y="452285"/>
                </a:cubicBezTo>
                <a:lnTo>
                  <a:pt x="402087" y="454291"/>
                </a:lnTo>
                <a:lnTo>
                  <a:pt x="412897" y="455661"/>
                </a:lnTo>
                <a:cubicBezTo>
                  <a:pt x="421356" y="458407"/>
                  <a:pt x="429276" y="462728"/>
                  <a:pt x="436295" y="468489"/>
                </a:cubicBezTo>
                <a:cubicBezTo>
                  <a:pt x="450335" y="480012"/>
                  <a:pt x="459334" y="496577"/>
                  <a:pt x="461494" y="514582"/>
                </a:cubicBezTo>
                <a:cubicBezTo>
                  <a:pt x="479133" y="513502"/>
                  <a:pt x="497132" y="518543"/>
                  <a:pt x="511891" y="530786"/>
                </a:cubicBezTo>
                <a:cubicBezTo>
                  <a:pt x="526290" y="542670"/>
                  <a:pt x="534930" y="559234"/>
                  <a:pt x="537090" y="576879"/>
                </a:cubicBezTo>
                <a:cubicBezTo>
                  <a:pt x="554369" y="575439"/>
                  <a:pt x="572368" y="580840"/>
                  <a:pt x="587127" y="592723"/>
                </a:cubicBezTo>
                <a:cubicBezTo>
                  <a:pt x="587487" y="593083"/>
                  <a:pt x="587847" y="593444"/>
                  <a:pt x="588207" y="593804"/>
                </a:cubicBezTo>
                <a:cubicBezTo>
                  <a:pt x="589287" y="594164"/>
                  <a:pt x="589647" y="594884"/>
                  <a:pt x="590727" y="595604"/>
                </a:cubicBezTo>
                <a:lnTo>
                  <a:pt x="623125" y="627293"/>
                </a:lnTo>
                <a:cubicBezTo>
                  <a:pt x="628525" y="632694"/>
                  <a:pt x="636444" y="635575"/>
                  <a:pt x="644004" y="635575"/>
                </a:cubicBezTo>
                <a:cubicBezTo>
                  <a:pt x="651563" y="635575"/>
                  <a:pt x="659123" y="632334"/>
                  <a:pt x="664523" y="626933"/>
                </a:cubicBezTo>
                <a:cubicBezTo>
                  <a:pt x="675682" y="615049"/>
                  <a:pt x="675682" y="596684"/>
                  <a:pt x="664163" y="585161"/>
                </a:cubicBezTo>
                <a:lnTo>
                  <a:pt x="547889" y="472090"/>
                </a:lnTo>
                <a:cubicBezTo>
                  <a:pt x="538890" y="463448"/>
                  <a:pt x="538890" y="449404"/>
                  <a:pt x="547529" y="440402"/>
                </a:cubicBezTo>
                <a:cubicBezTo>
                  <a:pt x="555809" y="431759"/>
                  <a:pt x="570208" y="431759"/>
                  <a:pt x="578847" y="440041"/>
                </a:cubicBezTo>
                <a:lnTo>
                  <a:pt x="635004" y="494416"/>
                </a:lnTo>
                <a:cubicBezTo>
                  <a:pt x="635004" y="494776"/>
                  <a:pt x="635364" y="494776"/>
                  <a:pt x="635724" y="495137"/>
                </a:cubicBezTo>
                <a:lnTo>
                  <a:pt x="751638" y="607848"/>
                </a:lnTo>
                <a:cubicBezTo>
                  <a:pt x="763517" y="619011"/>
                  <a:pt x="781876" y="619011"/>
                  <a:pt x="793395" y="607487"/>
                </a:cubicBezTo>
                <a:cubicBezTo>
                  <a:pt x="804555" y="595604"/>
                  <a:pt x="804195" y="577239"/>
                  <a:pt x="792675" y="566076"/>
                </a:cubicBezTo>
                <a:lnTo>
                  <a:pt x="676402" y="453005"/>
                </a:lnTo>
                <a:cubicBezTo>
                  <a:pt x="667762" y="444363"/>
                  <a:pt x="667402" y="429959"/>
                  <a:pt x="676042" y="421316"/>
                </a:cubicBezTo>
                <a:cubicBezTo>
                  <a:pt x="684681" y="412314"/>
                  <a:pt x="698721" y="411954"/>
                  <a:pt x="707720" y="420956"/>
                </a:cubicBezTo>
                <a:lnTo>
                  <a:pt x="780796" y="491896"/>
                </a:lnTo>
                <a:cubicBezTo>
                  <a:pt x="780796" y="491896"/>
                  <a:pt x="780796" y="491896"/>
                  <a:pt x="781156" y="491896"/>
                </a:cubicBezTo>
                <a:lnTo>
                  <a:pt x="855312" y="564276"/>
                </a:lnTo>
                <a:cubicBezTo>
                  <a:pt x="866831" y="575439"/>
                  <a:pt x="885550" y="575079"/>
                  <a:pt x="896709" y="563555"/>
                </a:cubicBezTo>
                <a:cubicBezTo>
                  <a:pt x="902109" y="558154"/>
                  <a:pt x="905349" y="550592"/>
                  <a:pt x="904989" y="542670"/>
                </a:cubicBezTo>
                <a:cubicBezTo>
                  <a:pt x="904989" y="534747"/>
                  <a:pt x="901749" y="527545"/>
                  <a:pt x="895989" y="522144"/>
                </a:cubicBezTo>
                <a:lnTo>
                  <a:pt x="711244" y="342013"/>
                </a:lnTo>
                <a:lnTo>
                  <a:pt x="654083" y="286279"/>
                </a:lnTo>
                <a:lnTo>
                  <a:pt x="592887" y="286279"/>
                </a:lnTo>
                <a:lnTo>
                  <a:pt x="415057" y="386387"/>
                </a:lnTo>
                <a:cubicBezTo>
                  <a:pt x="402817" y="393229"/>
                  <a:pt x="389498" y="396830"/>
                  <a:pt x="376179" y="396830"/>
                </a:cubicBezTo>
                <a:cubicBezTo>
                  <a:pt x="355300" y="396830"/>
                  <a:pt x="334421" y="388547"/>
                  <a:pt x="319302" y="372703"/>
                </a:cubicBezTo>
                <a:cubicBezTo>
                  <a:pt x="289064" y="341374"/>
                  <a:pt x="289784" y="291321"/>
                  <a:pt x="320382" y="261072"/>
                </a:cubicBezTo>
                <a:lnTo>
                  <a:pt x="489932" y="93266"/>
                </a:lnTo>
                <a:cubicBezTo>
                  <a:pt x="508291" y="74901"/>
                  <a:pt x="529890" y="60497"/>
                  <a:pt x="552929" y="49694"/>
                </a:cubicBezTo>
                <a:cubicBezTo>
                  <a:pt x="537630" y="47533"/>
                  <a:pt x="522061" y="46633"/>
                  <a:pt x="506492" y="46993"/>
                </a:cubicBezTo>
                <a:close/>
                <a:moveTo>
                  <a:pt x="22319" y="0"/>
                </a:moveTo>
                <a:lnTo>
                  <a:pt x="143272" y="0"/>
                </a:lnTo>
                <a:cubicBezTo>
                  <a:pt x="167391" y="0"/>
                  <a:pt x="187190" y="19445"/>
                  <a:pt x="187910" y="43212"/>
                </a:cubicBezTo>
                <a:lnTo>
                  <a:pt x="270705" y="43212"/>
                </a:lnTo>
                <a:lnTo>
                  <a:pt x="451415" y="7922"/>
                </a:lnTo>
                <a:cubicBezTo>
                  <a:pt x="516931" y="-4681"/>
                  <a:pt x="583527" y="3241"/>
                  <a:pt x="644364" y="30969"/>
                </a:cubicBezTo>
                <a:cubicBezTo>
                  <a:pt x="644364" y="30969"/>
                  <a:pt x="644724" y="30969"/>
                  <a:pt x="645084" y="30969"/>
                </a:cubicBezTo>
                <a:lnTo>
                  <a:pt x="960066" y="30969"/>
                </a:lnTo>
                <a:cubicBezTo>
                  <a:pt x="965825" y="12964"/>
                  <a:pt x="982744" y="0"/>
                  <a:pt x="1002543" y="0"/>
                </a:cubicBezTo>
                <a:lnTo>
                  <a:pt x="1123496" y="0"/>
                </a:lnTo>
                <a:cubicBezTo>
                  <a:pt x="1135736" y="0"/>
                  <a:pt x="1145815" y="10083"/>
                  <a:pt x="1145815" y="22326"/>
                </a:cubicBezTo>
                <a:lnTo>
                  <a:pt x="1145815" y="169607"/>
                </a:lnTo>
                <a:cubicBezTo>
                  <a:pt x="1145815" y="181850"/>
                  <a:pt x="1135736" y="192293"/>
                  <a:pt x="1123496" y="192293"/>
                </a:cubicBezTo>
                <a:cubicBezTo>
                  <a:pt x="1111257" y="192293"/>
                  <a:pt x="1101178" y="181850"/>
                  <a:pt x="1101178" y="169607"/>
                </a:cubicBezTo>
                <a:lnTo>
                  <a:pt x="1101178" y="44652"/>
                </a:lnTo>
                <a:lnTo>
                  <a:pt x="1002543" y="44652"/>
                </a:lnTo>
                <a:lnTo>
                  <a:pt x="1002543" y="236220"/>
                </a:lnTo>
                <a:lnTo>
                  <a:pt x="1002543" y="469209"/>
                </a:lnTo>
                <a:lnTo>
                  <a:pt x="1101178" y="469209"/>
                </a:lnTo>
                <a:lnTo>
                  <a:pt x="1101178" y="343175"/>
                </a:lnTo>
                <a:cubicBezTo>
                  <a:pt x="1101178" y="330931"/>
                  <a:pt x="1111257" y="320849"/>
                  <a:pt x="1123496" y="320849"/>
                </a:cubicBezTo>
                <a:cubicBezTo>
                  <a:pt x="1135736" y="320849"/>
                  <a:pt x="1145815" y="330931"/>
                  <a:pt x="1145815" y="343175"/>
                </a:cubicBezTo>
                <a:lnTo>
                  <a:pt x="1145815" y="491536"/>
                </a:lnTo>
                <a:cubicBezTo>
                  <a:pt x="1145815" y="503779"/>
                  <a:pt x="1135736" y="514222"/>
                  <a:pt x="1123496" y="514222"/>
                </a:cubicBezTo>
                <a:lnTo>
                  <a:pt x="1002543" y="514222"/>
                </a:lnTo>
                <a:cubicBezTo>
                  <a:pt x="978065" y="514222"/>
                  <a:pt x="957906" y="494056"/>
                  <a:pt x="957906" y="469209"/>
                </a:cubicBezTo>
                <a:lnTo>
                  <a:pt x="957906" y="450124"/>
                </a:lnTo>
                <a:lnTo>
                  <a:pt x="911829" y="474971"/>
                </a:lnTo>
                <a:lnTo>
                  <a:pt x="927308" y="490095"/>
                </a:lnTo>
                <a:cubicBezTo>
                  <a:pt x="941707" y="503779"/>
                  <a:pt x="949626" y="522504"/>
                  <a:pt x="949986" y="542310"/>
                </a:cubicBezTo>
                <a:cubicBezTo>
                  <a:pt x="949986" y="561755"/>
                  <a:pt x="942787" y="580840"/>
                  <a:pt x="928748" y="594884"/>
                </a:cubicBezTo>
                <a:cubicBezTo>
                  <a:pt x="914348" y="609648"/>
                  <a:pt x="894909" y="617210"/>
                  <a:pt x="875831" y="617210"/>
                </a:cubicBezTo>
                <a:cubicBezTo>
                  <a:pt x="864311" y="617210"/>
                  <a:pt x="853152" y="614689"/>
                  <a:pt x="843072" y="609648"/>
                </a:cubicBezTo>
                <a:cubicBezTo>
                  <a:pt x="839473" y="620091"/>
                  <a:pt x="833353" y="630174"/>
                  <a:pt x="825433" y="638816"/>
                </a:cubicBezTo>
                <a:cubicBezTo>
                  <a:pt x="811034" y="653580"/>
                  <a:pt x="791595" y="661142"/>
                  <a:pt x="772156" y="661142"/>
                </a:cubicBezTo>
                <a:cubicBezTo>
                  <a:pt x="753437" y="661142"/>
                  <a:pt x="735079" y="654300"/>
                  <a:pt x="720679" y="640256"/>
                </a:cubicBezTo>
                <a:lnTo>
                  <a:pt x="712760" y="632694"/>
                </a:lnTo>
                <a:cubicBezTo>
                  <a:pt x="709520" y="641697"/>
                  <a:pt x="704120" y="650699"/>
                  <a:pt x="696921" y="657901"/>
                </a:cubicBezTo>
                <a:cubicBezTo>
                  <a:pt x="682881" y="671945"/>
                  <a:pt x="664523" y="680227"/>
                  <a:pt x="644364" y="680227"/>
                </a:cubicBezTo>
                <a:cubicBezTo>
                  <a:pt x="644364" y="680227"/>
                  <a:pt x="644004" y="680227"/>
                  <a:pt x="643644" y="680227"/>
                </a:cubicBezTo>
                <a:cubicBezTo>
                  <a:pt x="631404" y="680227"/>
                  <a:pt x="619525" y="677347"/>
                  <a:pt x="608726" y="671585"/>
                </a:cubicBezTo>
                <a:cubicBezTo>
                  <a:pt x="606206" y="679147"/>
                  <a:pt x="602246" y="686349"/>
                  <a:pt x="596846" y="692831"/>
                </a:cubicBezTo>
                <a:lnTo>
                  <a:pt x="578487" y="715157"/>
                </a:lnTo>
                <a:cubicBezTo>
                  <a:pt x="566608" y="729561"/>
                  <a:pt x="549329" y="738563"/>
                  <a:pt x="530250" y="740724"/>
                </a:cubicBezTo>
                <a:cubicBezTo>
                  <a:pt x="528090" y="740724"/>
                  <a:pt x="525930" y="741084"/>
                  <a:pt x="523411" y="741084"/>
                </a:cubicBezTo>
                <a:cubicBezTo>
                  <a:pt x="506851" y="741084"/>
                  <a:pt x="491372" y="735323"/>
                  <a:pt x="478413" y="724880"/>
                </a:cubicBezTo>
                <a:cubicBezTo>
                  <a:pt x="463654" y="712636"/>
                  <a:pt x="455014" y="696072"/>
                  <a:pt x="453215" y="678787"/>
                </a:cubicBezTo>
                <a:cubicBezTo>
                  <a:pt x="451415" y="678787"/>
                  <a:pt x="449975" y="678787"/>
                  <a:pt x="448175" y="678787"/>
                </a:cubicBezTo>
                <a:cubicBezTo>
                  <a:pt x="431616" y="678787"/>
                  <a:pt x="415777" y="673025"/>
                  <a:pt x="402817" y="662583"/>
                </a:cubicBezTo>
                <a:cubicBezTo>
                  <a:pt x="388778" y="651059"/>
                  <a:pt x="379779" y="634495"/>
                  <a:pt x="377619" y="616490"/>
                </a:cubicBezTo>
                <a:cubicBezTo>
                  <a:pt x="376179" y="616490"/>
                  <a:pt x="374379" y="616490"/>
                  <a:pt x="372939" y="616490"/>
                </a:cubicBezTo>
                <a:cubicBezTo>
                  <a:pt x="356740" y="616490"/>
                  <a:pt x="340901" y="611449"/>
                  <a:pt x="327582" y="600646"/>
                </a:cubicBezTo>
                <a:cubicBezTo>
                  <a:pt x="313542" y="589122"/>
                  <a:pt x="304543" y="572558"/>
                  <a:pt x="302383" y="554553"/>
                </a:cubicBezTo>
                <a:cubicBezTo>
                  <a:pt x="300943" y="554553"/>
                  <a:pt x="299143" y="554553"/>
                  <a:pt x="297343" y="554553"/>
                </a:cubicBezTo>
                <a:cubicBezTo>
                  <a:pt x="281504" y="554553"/>
                  <a:pt x="265305" y="549511"/>
                  <a:pt x="252346" y="538348"/>
                </a:cubicBezTo>
                <a:cubicBezTo>
                  <a:pt x="237227" y="526105"/>
                  <a:pt x="228947" y="509180"/>
                  <a:pt x="226787" y="491536"/>
                </a:cubicBezTo>
                <a:lnTo>
                  <a:pt x="216348" y="483253"/>
                </a:lnTo>
                <a:cubicBezTo>
                  <a:pt x="208068" y="476772"/>
                  <a:pt x="198349" y="472090"/>
                  <a:pt x="187910" y="469209"/>
                </a:cubicBezTo>
                <a:cubicBezTo>
                  <a:pt x="187910" y="494056"/>
                  <a:pt x="167751" y="514222"/>
                  <a:pt x="143272" y="514222"/>
                </a:cubicBezTo>
                <a:lnTo>
                  <a:pt x="22319" y="514222"/>
                </a:lnTo>
                <a:cubicBezTo>
                  <a:pt x="9720" y="514222"/>
                  <a:pt x="0" y="503779"/>
                  <a:pt x="0" y="491536"/>
                </a:cubicBezTo>
                <a:lnTo>
                  <a:pt x="0" y="350017"/>
                </a:lnTo>
                <a:cubicBezTo>
                  <a:pt x="0" y="337413"/>
                  <a:pt x="9720" y="327691"/>
                  <a:pt x="22319" y="327691"/>
                </a:cubicBezTo>
                <a:cubicBezTo>
                  <a:pt x="34558" y="327691"/>
                  <a:pt x="44638" y="337413"/>
                  <a:pt x="44638" y="350017"/>
                </a:cubicBezTo>
                <a:lnTo>
                  <a:pt x="44638" y="469209"/>
                </a:lnTo>
                <a:lnTo>
                  <a:pt x="143272" y="469209"/>
                </a:lnTo>
                <a:lnTo>
                  <a:pt x="143272" y="44652"/>
                </a:lnTo>
                <a:lnTo>
                  <a:pt x="44638" y="44652"/>
                </a:lnTo>
                <a:lnTo>
                  <a:pt x="44638" y="166366"/>
                </a:lnTo>
                <a:cubicBezTo>
                  <a:pt x="44638" y="178609"/>
                  <a:pt x="34558" y="188692"/>
                  <a:pt x="22319" y="188692"/>
                </a:cubicBezTo>
                <a:cubicBezTo>
                  <a:pt x="9720" y="188692"/>
                  <a:pt x="0" y="178609"/>
                  <a:pt x="0" y="166366"/>
                </a:cubicBezTo>
                <a:lnTo>
                  <a:pt x="0" y="22326"/>
                </a:lnTo>
                <a:cubicBezTo>
                  <a:pt x="0" y="10083"/>
                  <a:pt x="9720" y="0"/>
                  <a:pt x="22319" y="0"/>
                </a:cubicBezTo>
                <a:close/>
              </a:path>
            </a:pathLst>
          </a:custGeom>
          <a:solidFill>
            <a:srgbClr val="494A4A">
              <a:lumMod val="75000"/>
            </a:srgbClr>
          </a:solidFill>
          <a:ln>
            <a:noFill/>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33" name="Freeform 40">
            <a:extLst>
              <a:ext uri="{FF2B5EF4-FFF2-40B4-BE49-F238E27FC236}">
                <a16:creationId xmlns:a16="http://schemas.microsoft.com/office/drawing/2014/main" id="{C6EB6114-A997-4BA0-98A3-12CF24DDEC92}"/>
              </a:ext>
            </a:extLst>
          </p:cNvPr>
          <p:cNvSpPr>
            <a:spLocks noChangeAspect="1" noChangeArrowheads="1"/>
          </p:cNvSpPr>
          <p:nvPr/>
        </p:nvSpPr>
        <p:spPr bwMode="auto">
          <a:xfrm>
            <a:off x="2004315" y="3124980"/>
            <a:ext cx="536394" cy="608040"/>
          </a:xfrm>
          <a:custGeom>
            <a:avLst/>
            <a:gdLst>
              <a:gd name="connsiteX0" fmla="*/ 216332 w 1093427"/>
              <a:gd name="connsiteY0" fmla="*/ 1190625 h 1239478"/>
              <a:gd name="connsiteX1" fmla="*/ 233701 w 1093427"/>
              <a:gd name="connsiteY1" fmla="*/ 1197916 h 1239478"/>
              <a:gd name="connsiteX2" fmla="*/ 240938 w 1093427"/>
              <a:gd name="connsiteY2" fmla="*/ 1215049 h 1239478"/>
              <a:gd name="connsiteX3" fmla="*/ 233701 w 1093427"/>
              <a:gd name="connsiteY3" fmla="*/ 1232547 h 1239478"/>
              <a:gd name="connsiteX4" fmla="*/ 216332 w 1093427"/>
              <a:gd name="connsiteY4" fmla="*/ 1239474 h 1239478"/>
              <a:gd name="connsiteX5" fmla="*/ 199324 w 1093427"/>
              <a:gd name="connsiteY5" fmla="*/ 1232547 h 1239478"/>
              <a:gd name="connsiteX6" fmla="*/ 192087 w 1093427"/>
              <a:gd name="connsiteY6" fmla="*/ 1215049 h 1239478"/>
              <a:gd name="connsiteX7" fmla="*/ 199324 w 1093427"/>
              <a:gd name="connsiteY7" fmla="*/ 1197916 h 1239478"/>
              <a:gd name="connsiteX8" fmla="*/ 216332 w 1093427"/>
              <a:gd name="connsiteY8" fmla="*/ 1190625 h 1239478"/>
              <a:gd name="connsiteX9" fmla="*/ 927894 w 1093427"/>
              <a:gd name="connsiteY9" fmla="*/ 1060450 h 1239478"/>
              <a:gd name="connsiteX10" fmla="*/ 944901 w 1093427"/>
              <a:gd name="connsiteY10" fmla="*/ 1067741 h 1239478"/>
              <a:gd name="connsiteX11" fmla="*/ 952138 w 1093427"/>
              <a:gd name="connsiteY11" fmla="*/ 1084874 h 1239478"/>
              <a:gd name="connsiteX12" fmla="*/ 944901 w 1093427"/>
              <a:gd name="connsiteY12" fmla="*/ 1102372 h 1239478"/>
              <a:gd name="connsiteX13" fmla="*/ 927894 w 1093427"/>
              <a:gd name="connsiteY13" fmla="*/ 1109299 h 1239478"/>
              <a:gd name="connsiteX14" fmla="*/ 910524 w 1093427"/>
              <a:gd name="connsiteY14" fmla="*/ 1102372 h 1239478"/>
              <a:gd name="connsiteX15" fmla="*/ 903287 w 1093427"/>
              <a:gd name="connsiteY15" fmla="*/ 1084874 h 1239478"/>
              <a:gd name="connsiteX16" fmla="*/ 910524 w 1093427"/>
              <a:gd name="connsiteY16" fmla="*/ 1067741 h 1239478"/>
              <a:gd name="connsiteX17" fmla="*/ 927894 w 1093427"/>
              <a:gd name="connsiteY17" fmla="*/ 1060450 h 1239478"/>
              <a:gd name="connsiteX18" fmla="*/ 753142 w 1093427"/>
              <a:gd name="connsiteY18" fmla="*/ 1060450 h 1239478"/>
              <a:gd name="connsiteX19" fmla="*/ 835944 w 1093427"/>
              <a:gd name="connsiteY19" fmla="*/ 1060450 h 1239478"/>
              <a:gd name="connsiteX20" fmla="*/ 860065 w 1093427"/>
              <a:gd name="connsiteY20" fmla="*/ 1084874 h 1239478"/>
              <a:gd name="connsiteX21" fmla="*/ 835944 w 1093427"/>
              <a:gd name="connsiteY21" fmla="*/ 1109299 h 1239478"/>
              <a:gd name="connsiteX22" fmla="*/ 753142 w 1093427"/>
              <a:gd name="connsiteY22" fmla="*/ 1109299 h 1239478"/>
              <a:gd name="connsiteX23" fmla="*/ 728662 w 1093427"/>
              <a:gd name="connsiteY23" fmla="*/ 1084874 h 1239478"/>
              <a:gd name="connsiteX24" fmla="*/ 753142 w 1093427"/>
              <a:gd name="connsiteY24" fmla="*/ 1060450 h 1239478"/>
              <a:gd name="connsiteX25" fmla="*/ 463842 w 1093427"/>
              <a:gd name="connsiteY25" fmla="*/ 844951 h 1239478"/>
              <a:gd name="connsiteX26" fmla="*/ 463842 w 1093427"/>
              <a:gd name="connsiteY26" fmla="*/ 917678 h 1239478"/>
              <a:gd name="connsiteX27" fmla="*/ 497725 w 1093427"/>
              <a:gd name="connsiteY27" fmla="*/ 951161 h 1239478"/>
              <a:gd name="connsiteX28" fmla="*/ 604421 w 1093427"/>
              <a:gd name="connsiteY28" fmla="*/ 951161 h 1239478"/>
              <a:gd name="connsiteX29" fmla="*/ 638305 w 1093427"/>
              <a:gd name="connsiteY29" fmla="*/ 917678 h 1239478"/>
              <a:gd name="connsiteX30" fmla="*/ 638305 w 1093427"/>
              <a:gd name="connsiteY30" fmla="*/ 844951 h 1239478"/>
              <a:gd name="connsiteX31" fmla="*/ 280557 w 1093427"/>
              <a:gd name="connsiteY31" fmla="*/ 831046 h 1239478"/>
              <a:gd name="connsiteX32" fmla="*/ 310373 w 1093427"/>
              <a:gd name="connsiteY32" fmla="*/ 847239 h 1239478"/>
              <a:gd name="connsiteX33" fmla="*/ 293849 w 1093427"/>
              <a:gd name="connsiteY33" fmla="*/ 877467 h 1239478"/>
              <a:gd name="connsiteX34" fmla="*/ 178177 w 1093427"/>
              <a:gd name="connsiteY34" fmla="*/ 910933 h 1239478"/>
              <a:gd name="connsiteX35" fmla="*/ 48496 w 1093427"/>
              <a:gd name="connsiteY35" fmla="*/ 1083303 h 1239478"/>
              <a:gd name="connsiteX36" fmla="*/ 48496 w 1093427"/>
              <a:gd name="connsiteY36" fmla="*/ 1191258 h 1239478"/>
              <a:gd name="connsiteX37" fmla="*/ 116031 w 1093427"/>
              <a:gd name="connsiteY37" fmla="*/ 1191258 h 1239478"/>
              <a:gd name="connsiteX38" fmla="*/ 140099 w 1093427"/>
              <a:gd name="connsiteY38" fmla="*/ 1215368 h 1239478"/>
              <a:gd name="connsiteX39" fmla="*/ 116031 w 1093427"/>
              <a:gd name="connsiteY39" fmla="*/ 1239478 h 1239478"/>
              <a:gd name="connsiteX40" fmla="*/ 24068 w 1093427"/>
              <a:gd name="connsiteY40" fmla="*/ 1239478 h 1239478"/>
              <a:gd name="connsiteX41" fmla="*/ 0 w 1093427"/>
              <a:gd name="connsiteY41" fmla="*/ 1215368 h 1239478"/>
              <a:gd name="connsiteX42" fmla="*/ 0 w 1093427"/>
              <a:gd name="connsiteY42" fmla="*/ 1083303 h 1239478"/>
              <a:gd name="connsiteX43" fmla="*/ 45981 w 1093427"/>
              <a:gd name="connsiteY43" fmla="*/ 946199 h 1239478"/>
              <a:gd name="connsiteX44" fmla="*/ 164527 w 1093427"/>
              <a:gd name="connsiteY44" fmla="*/ 864152 h 1239478"/>
              <a:gd name="connsiteX45" fmla="*/ 796541 w 1093427"/>
              <a:gd name="connsiteY45" fmla="*/ 825924 h 1239478"/>
              <a:gd name="connsiteX46" fmla="*/ 928611 w 1093427"/>
              <a:gd name="connsiteY46" fmla="*/ 864076 h 1239478"/>
              <a:gd name="connsiteX47" fmla="*/ 1047725 w 1093427"/>
              <a:gd name="connsiteY47" fmla="*/ 946139 h 1239478"/>
              <a:gd name="connsiteX48" fmla="*/ 1093427 w 1093427"/>
              <a:gd name="connsiteY48" fmla="*/ 1083271 h 1239478"/>
              <a:gd name="connsiteX49" fmla="*/ 1093427 w 1093427"/>
              <a:gd name="connsiteY49" fmla="*/ 1215363 h 1239478"/>
              <a:gd name="connsiteX50" fmla="*/ 1069317 w 1093427"/>
              <a:gd name="connsiteY50" fmla="*/ 1239478 h 1239478"/>
              <a:gd name="connsiteX51" fmla="*/ 311448 w 1093427"/>
              <a:gd name="connsiteY51" fmla="*/ 1239478 h 1239478"/>
              <a:gd name="connsiteX52" fmla="*/ 287337 w 1093427"/>
              <a:gd name="connsiteY52" fmla="*/ 1215363 h 1239478"/>
              <a:gd name="connsiteX53" fmla="*/ 311448 w 1093427"/>
              <a:gd name="connsiteY53" fmla="*/ 1191248 h 1239478"/>
              <a:gd name="connsiteX54" fmla="*/ 1045206 w 1093427"/>
              <a:gd name="connsiteY54" fmla="*/ 1191248 h 1239478"/>
              <a:gd name="connsiteX55" fmla="*/ 1045206 w 1093427"/>
              <a:gd name="connsiteY55" fmla="*/ 1083271 h 1239478"/>
              <a:gd name="connsiteX56" fmla="*/ 915296 w 1093427"/>
              <a:gd name="connsiteY56" fmla="*/ 910866 h 1239478"/>
              <a:gd name="connsiteX57" fmla="*/ 782866 w 1093427"/>
              <a:gd name="connsiteY57" fmla="*/ 872354 h 1239478"/>
              <a:gd name="connsiteX58" fmla="*/ 766673 w 1093427"/>
              <a:gd name="connsiteY58" fmla="*/ 842481 h 1239478"/>
              <a:gd name="connsiteX59" fmla="*/ 796541 w 1093427"/>
              <a:gd name="connsiteY59" fmla="*/ 825924 h 1239478"/>
              <a:gd name="connsiteX60" fmla="*/ 546100 w 1093427"/>
              <a:gd name="connsiteY60" fmla="*/ 445197 h 1239478"/>
              <a:gd name="connsiteX61" fmla="*/ 521517 w 1093427"/>
              <a:gd name="connsiteY61" fmla="*/ 469719 h 1239478"/>
              <a:gd name="connsiteX62" fmla="*/ 546100 w 1093427"/>
              <a:gd name="connsiteY62" fmla="*/ 493881 h 1239478"/>
              <a:gd name="connsiteX63" fmla="*/ 570321 w 1093427"/>
              <a:gd name="connsiteY63" fmla="*/ 469719 h 1239478"/>
              <a:gd name="connsiteX64" fmla="*/ 546100 w 1093427"/>
              <a:gd name="connsiteY64" fmla="*/ 445197 h 1239478"/>
              <a:gd name="connsiteX65" fmla="*/ 546100 w 1093427"/>
              <a:gd name="connsiteY65" fmla="*/ 396875 h 1239478"/>
              <a:gd name="connsiteX66" fmla="*/ 618763 w 1093427"/>
              <a:gd name="connsiteY66" fmla="*/ 469719 h 1239478"/>
              <a:gd name="connsiteX67" fmla="*/ 546100 w 1093427"/>
              <a:gd name="connsiteY67" fmla="*/ 542564 h 1239478"/>
              <a:gd name="connsiteX68" fmla="*/ 473075 w 1093427"/>
              <a:gd name="connsiteY68" fmla="*/ 469719 h 1239478"/>
              <a:gd name="connsiteX69" fmla="*/ 546100 w 1093427"/>
              <a:gd name="connsiteY69" fmla="*/ 396875 h 1239478"/>
              <a:gd name="connsiteX70" fmla="*/ 548910 w 1093427"/>
              <a:gd name="connsiteY70" fmla="*/ 179253 h 1239478"/>
              <a:gd name="connsiteX71" fmla="*/ 410854 w 1093427"/>
              <a:gd name="connsiteY71" fmla="*/ 214896 h 1239478"/>
              <a:gd name="connsiteX72" fmla="*/ 324344 w 1093427"/>
              <a:gd name="connsiteY72" fmla="*/ 302744 h 1239478"/>
              <a:gd name="connsiteX73" fmla="*/ 364715 w 1093427"/>
              <a:gd name="connsiteY73" fmla="*/ 618132 h 1239478"/>
              <a:gd name="connsiteX74" fmla="*/ 435005 w 1093427"/>
              <a:gd name="connsiteY74" fmla="*/ 792387 h 1239478"/>
              <a:gd name="connsiteX75" fmla="*/ 438970 w 1093427"/>
              <a:gd name="connsiteY75" fmla="*/ 796347 h 1239478"/>
              <a:gd name="connsiteX76" fmla="*/ 524039 w 1093427"/>
              <a:gd name="connsiteY76" fmla="*/ 796347 h 1239478"/>
              <a:gd name="connsiteX77" fmla="*/ 524039 w 1093427"/>
              <a:gd name="connsiteY77" fmla="*/ 619572 h 1239478"/>
              <a:gd name="connsiteX78" fmla="*/ 548190 w 1093427"/>
              <a:gd name="connsiteY78" fmla="*/ 595450 h 1239478"/>
              <a:gd name="connsiteX79" fmla="*/ 572340 w 1093427"/>
              <a:gd name="connsiteY79" fmla="*/ 619572 h 1239478"/>
              <a:gd name="connsiteX80" fmla="*/ 572340 w 1093427"/>
              <a:gd name="connsiteY80" fmla="*/ 796347 h 1239478"/>
              <a:gd name="connsiteX81" fmla="*/ 658130 w 1093427"/>
              <a:gd name="connsiteY81" fmla="*/ 796347 h 1239478"/>
              <a:gd name="connsiteX82" fmla="*/ 662095 w 1093427"/>
              <a:gd name="connsiteY82" fmla="*/ 792387 h 1239478"/>
              <a:gd name="connsiteX83" fmla="*/ 732745 w 1093427"/>
              <a:gd name="connsiteY83" fmla="*/ 617771 h 1239478"/>
              <a:gd name="connsiteX84" fmla="*/ 807000 w 1093427"/>
              <a:gd name="connsiteY84" fmla="*/ 437036 h 1239478"/>
              <a:gd name="connsiteX85" fmla="*/ 681920 w 1093427"/>
              <a:gd name="connsiteY85" fmla="*/ 216337 h 1239478"/>
              <a:gd name="connsiteX86" fmla="*/ 548910 w 1093427"/>
              <a:gd name="connsiteY86" fmla="*/ 179253 h 1239478"/>
              <a:gd name="connsiteX87" fmla="*/ 552019 w 1093427"/>
              <a:gd name="connsiteY87" fmla="*/ 130649 h 1239478"/>
              <a:gd name="connsiteX88" fmla="*/ 707152 w 1093427"/>
              <a:gd name="connsiteY88" fmla="*/ 174933 h 1239478"/>
              <a:gd name="connsiteX89" fmla="*/ 814569 w 1093427"/>
              <a:gd name="connsiteY89" fmla="*/ 284382 h 1239478"/>
              <a:gd name="connsiteX90" fmla="*/ 855301 w 1093427"/>
              <a:gd name="connsiteY90" fmla="*/ 437036 h 1239478"/>
              <a:gd name="connsiteX91" fmla="*/ 767349 w 1093427"/>
              <a:gd name="connsiteY91" fmla="*/ 651974 h 1239478"/>
              <a:gd name="connsiteX92" fmla="*/ 710397 w 1093427"/>
              <a:gd name="connsiteY92" fmla="*/ 792387 h 1239478"/>
              <a:gd name="connsiteX93" fmla="*/ 686606 w 1093427"/>
              <a:gd name="connsiteY93" fmla="*/ 836311 h 1239478"/>
              <a:gd name="connsiteX94" fmla="*/ 686606 w 1093427"/>
              <a:gd name="connsiteY94" fmla="*/ 917678 h 1239478"/>
              <a:gd name="connsiteX95" fmla="*/ 604421 w 1093427"/>
              <a:gd name="connsiteY95" fmla="*/ 999765 h 1239478"/>
              <a:gd name="connsiteX96" fmla="*/ 497725 w 1093427"/>
              <a:gd name="connsiteY96" fmla="*/ 999765 h 1239478"/>
              <a:gd name="connsiteX97" fmla="*/ 415180 w 1093427"/>
              <a:gd name="connsiteY97" fmla="*/ 917678 h 1239478"/>
              <a:gd name="connsiteX98" fmla="*/ 415180 w 1093427"/>
              <a:gd name="connsiteY98" fmla="*/ 838831 h 1239478"/>
              <a:gd name="connsiteX99" fmla="*/ 386703 w 1093427"/>
              <a:gd name="connsiteY99" fmla="*/ 792387 h 1239478"/>
              <a:gd name="connsiteX100" fmla="*/ 329751 w 1093427"/>
              <a:gd name="connsiteY100" fmla="*/ 651974 h 1239478"/>
              <a:gd name="connsiteX101" fmla="*/ 245764 w 1093427"/>
              <a:gd name="connsiteY101" fmla="*/ 485640 h 1239478"/>
              <a:gd name="connsiteX102" fmla="*/ 281089 w 1093427"/>
              <a:gd name="connsiteY102" fmla="*/ 280422 h 1239478"/>
              <a:gd name="connsiteX103" fmla="*/ 388506 w 1093427"/>
              <a:gd name="connsiteY103" fmla="*/ 171693 h 1239478"/>
              <a:gd name="connsiteX104" fmla="*/ 552019 w 1093427"/>
              <a:gd name="connsiteY104" fmla="*/ 130649 h 1239478"/>
              <a:gd name="connsiteX105" fmla="*/ 755759 w 1093427"/>
              <a:gd name="connsiteY105" fmla="*/ 35763 h 1239478"/>
              <a:gd name="connsiteX106" fmla="*/ 772993 w 1093427"/>
              <a:gd name="connsiteY106" fmla="*/ 43037 h 1239478"/>
              <a:gd name="connsiteX107" fmla="*/ 772993 w 1093427"/>
              <a:gd name="connsiteY107" fmla="*/ 77162 h 1239478"/>
              <a:gd name="connsiteX108" fmla="*/ 725844 w 1093427"/>
              <a:gd name="connsiteY108" fmla="*/ 124219 h 1239478"/>
              <a:gd name="connsiteX109" fmla="*/ 709057 w 1093427"/>
              <a:gd name="connsiteY109" fmla="*/ 131404 h 1239478"/>
              <a:gd name="connsiteX110" fmla="*/ 691912 w 1093427"/>
              <a:gd name="connsiteY110" fmla="*/ 124219 h 1239478"/>
              <a:gd name="connsiteX111" fmla="*/ 691912 w 1093427"/>
              <a:gd name="connsiteY111" fmla="*/ 90094 h 1239478"/>
              <a:gd name="connsiteX112" fmla="*/ 739060 w 1093427"/>
              <a:gd name="connsiteY112" fmla="*/ 43037 h 1239478"/>
              <a:gd name="connsiteX113" fmla="*/ 755759 w 1093427"/>
              <a:gd name="connsiteY113" fmla="*/ 35763 h 1239478"/>
              <a:gd name="connsiteX114" fmla="*/ 337725 w 1093427"/>
              <a:gd name="connsiteY114" fmla="*/ 35754 h 1239478"/>
              <a:gd name="connsiteX115" fmla="*/ 354899 w 1093427"/>
              <a:gd name="connsiteY115" fmla="*/ 43001 h 1239478"/>
              <a:gd name="connsiteX116" fmla="*/ 402626 w 1093427"/>
              <a:gd name="connsiteY116" fmla="*/ 90245 h 1239478"/>
              <a:gd name="connsiteX117" fmla="*/ 402626 w 1093427"/>
              <a:gd name="connsiteY117" fmla="*/ 124247 h 1239478"/>
              <a:gd name="connsiteX118" fmla="*/ 385632 w 1093427"/>
              <a:gd name="connsiteY118" fmla="*/ 131405 h 1239478"/>
              <a:gd name="connsiteX119" fmla="*/ 368277 w 1093427"/>
              <a:gd name="connsiteY119" fmla="*/ 124247 h 1239478"/>
              <a:gd name="connsiteX120" fmla="*/ 320551 w 1093427"/>
              <a:gd name="connsiteY120" fmla="*/ 76645 h 1239478"/>
              <a:gd name="connsiteX121" fmla="*/ 320551 w 1093427"/>
              <a:gd name="connsiteY121" fmla="*/ 43001 h 1239478"/>
              <a:gd name="connsiteX122" fmla="*/ 337725 w 1093427"/>
              <a:gd name="connsiteY122" fmla="*/ 35754 h 1239478"/>
              <a:gd name="connsiteX123" fmla="*/ 548481 w 1093427"/>
              <a:gd name="connsiteY123" fmla="*/ 0 h 1239478"/>
              <a:gd name="connsiteX124" fmla="*/ 572725 w 1093427"/>
              <a:gd name="connsiteY124" fmla="*/ 24067 h 1239478"/>
              <a:gd name="connsiteX125" fmla="*/ 572725 w 1093427"/>
              <a:gd name="connsiteY125" fmla="*/ 73998 h 1239478"/>
              <a:gd name="connsiteX126" fmla="*/ 548481 w 1093427"/>
              <a:gd name="connsiteY126" fmla="*/ 98066 h 1239478"/>
              <a:gd name="connsiteX127" fmla="*/ 523875 w 1093427"/>
              <a:gd name="connsiteY127" fmla="*/ 73998 h 1239478"/>
              <a:gd name="connsiteX128" fmla="*/ 523875 w 1093427"/>
              <a:gd name="connsiteY128" fmla="*/ 24067 h 1239478"/>
              <a:gd name="connsiteX129" fmla="*/ 548481 w 1093427"/>
              <a:gd name="connsiteY129" fmla="*/ 0 h 123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093427" h="1239478">
                <a:moveTo>
                  <a:pt x="216332" y="1190625"/>
                </a:moveTo>
                <a:cubicBezTo>
                  <a:pt x="222845" y="1190625"/>
                  <a:pt x="228997" y="1193542"/>
                  <a:pt x="233701" y="1197916"/>
                </a:cubicBezTo>
                <a:cubicBezTo>
                  <a:pt x="238043" y="1202291"/>
                  <a:pt x="240938" y="1208852"/>
                  <a:pt x="240938" y="1215049"/>
                </a:cubicBezTo>
                <a:cubicBezTo>
                  <a:pt x="240938" y="1221611"/>
                  <a:pt x="238043" y="1227808"/>
                  <a:pt x="233701" y="1232547"/>
                </a:cubicBezTo>
                <a:cubicBezTo>
                  <a:pt x="228997" y="1236922"/>
                  <a:pt x="222845" y="1239474"/>
                  <a:pt x="216332" y="1239474"/>
                </a:cubicBezTo>
                <a:cubicBezTo>
                  <a:pt x="209818" y="1239474"/>
                  <a:pt x="203666" y="1236922"/>
                  <a:pt x="199324" y="1232547"/>
                </a:cubicBezTo>
                <a:cubicBezTo>
                  <a:pt x="194620" y="1227808"/>
                  <a:pt x="192087" y="1221611"/>
                  <a:pt x="192087" y="1215049"/>
                </a:cubicBezTo>
                <a:cubicBezTo>
                  <a:pt x="192087" y="1208852"/>
                  <a:pt x="194620" y="1202291"/>
                  <a:pt x="199324" y="1197916"/>
                </a:cubicBezTo>
                <a:cubicBezTo>
                  <a:pt x="203666" y="1193542"/>
                  <a:pt x="209818" y="1190625"/>
                  <a:pt x="216332" y="1190625"/>
                </a:cubicBezTo>
                <a:close/>
                <a:moveTo>
                  <a:pt x="927894" y="1060450"/>
                </a:moveTo>
                <a:cubicBezTo>
                  <a:pt x="934045" y="1060450"/>
                  <a:pt x="940559" y="1063002"/>
                  <a:pt x="944901" y="1067741"/>
                </a:cubicBezTo>
                <a:cubicBezTo>
                  <a:pt x="949605" y="1072116"/>
                  <a:pt x="952138" y="1078677"/>
                  <a:pt x="952138" y="1084874"/>
                </a:cubicBezTo>
                <a:cubicBezTo>
                  <a:pt x="952138" y="1091436"/>
                  <a:pt x="949605" y="1097633"/>
                  <a:pt x="944901" y="1102372"/>
                </a:cubicBezTo>
                <a:cubicBezTo>
                  <a:pt x="940559" y="1106747"/>
                  <a:pt x="934045" y="1109299"/>
                  <a:pt x="927894" y="1109299"/>
                </a:cubicBezTo>
                <a:cubicBezTo>
                  <a:pt x="921380" y="1109299"/>
                  <a:pt x="915229" y="1106747"/>
                  <a:pt x="910524" y="1102372"/>
                </a:cubicBezTo>
                <a:cubicBezTo>
                  <a:pt x="906182" y="1097633"/>
                  <a:pt x="903287" y="1091436"/>
                  <a:pt x="903287" y="1084874"/>
                </a:cubicBezTo>
                <a:cubicBezTo>
                  <a:pt x="903287" y="1078677"/>
                  <a:pt x="906182" y="1072116"/>
                  <a:pt x="910524" y="1067741"/>
                </a:cubicBezTo>
                <a:cubicBezTo>
                  <a:pt x="915229" y="1063002"/>
                  <a:pt x="921380" y="1060450"/>
                  <a:pt x="927894" y="1060450"/>
                </a:cubicBezTo>
                <a:close/>
                <a:moveTo>
                  <a:pt x="753142" y="1060450"/>
                </a:moveTo>
                <a:lnTo>
                  <a:pt x="835944" y="1060450"/>
                </a:lnTo>
                <a:cubicBezTo>
                  <a:pt x="849265" y="1060450"/>
                  <a:pt x="860065" y="1071386"/>
                  <a:pt x="860065" y="1084874"/>
                </a:cubicBezTo>
                <a:cubicBezTo>
                  <a:pt x="860065" y="1098362"/>
                  <a:pt x="849265" y="1109299"/>
                  <a:pt x="835944" y="1109299"/>
                </a:cubicBezTo>
                <a:lnTo>
                  <a:pt x="753142" y="1109299"/>
                </a:lnTo>
                <a:cubicBezTo>
                  <a:pt x="739462" y="1109299"/>
                  <a:pt x="728662" y="1098362"/>
                  <a:pt x="728662" y="1084874"/>
                </a:cubicBezTo>
                <a:cubicBezTo>
                  <a:pt x="728662" y="1071386"/>
                  <a:pt x="739462" y="1060450"/>
                  <a:pt x="753142" y="1060450"/>
                </a:cubicBezTo>
                <a:close/>
                <a:moveTo>
                  <a:pt x="463842" y="844951"/>
                </a:moveTo>
                <a:lnTo>
                  <a:pt x="463842" y="917678"/>
                </a:lnTo>
                <a:cubicBezTo>
                  <a:pt x="463842" y="936039"/>
                  <a:pt x="478981" y="951161"/>
                  <a:pt x="497725" y="951161"/>
                </a:cubicBezTo>
                <a:lnTo>
                  <a:pt x="604421" y="951161"/>
                </a:lnTo>
                <a:cubicBezTo>
                  <a:pt x="623165" y="951161"/>
                  <a:pt x="638305" y="936039"/>
                  <a:pt x="638305" y="917678"/>
                </a:cubicBezTo>
                <a:lnTo>
                  <a:pt x="638305" y="844951"/>
                </a:lnTo>
                <a:close/>
                <a:moveTo>
                  <a:pt x="280557" y="831046"/>
                </a:moveTo>
                <a:cubicBezTo>
                  <a:pt x="293130" y="827088"/>
                  <a:pt x="306781" y="834645"/>
                  <a:pt x="310373" y="847239"/>
                </a:cubicBezTo>
                <a:cubicBezTo>
                  <a:pt x="313966" y="860194"/>
                  <a:pt x="306781" y="873509"/>
                  <a:pt x="293849" y="877467"/>
                </a:cubicBezTo>
                <a:lnTo>
                  <a:pt x="178177" y="910933"/>
                </a:lnTo>
                <a:cubicBezTo>
                  <a:pt x="101662" y="932884"/>
                  <a:pt x="48496" y="1003775"/>
                  <a:pt x="48496" y="1083303"/>
                </a:cubicBezTo>
                <a:lnTo>
                  <a:pt x="48496" y="1191258"/>
                </a:lnTo>
                <a:lnTo>
                  <a:pt x="116031" y="1191258"/>
                </a:lnTo>
                <a:cubicBezTo>
                  <a:pt x="129322" y="1191258"/>
                  <a:pt x="140099" y="1202054"/>
                  <a:pt x="140099" y="1215368"/>
                </a:cubicBezTo>
                <a:cubicBezTo>
                  <a:pt x="140099" y="1228683"/>
                  <a:pt x="129322" y="1239478"/>
                  <a:pt x="116031" y="1239478"/>
                </a:cubicBezTo>
                <a:lnTo>
                  <a:pt x="24068" y="1239478"/>
                </a:lnTo>
                <a:cubicBezTo>
                  <a:pt x="10777" y="1239478"/>
                  <a:pt x="0" y="1228683"/>
                  <a:pt x="0" y="1215368"/>
                </a:cubicBezTo>
                <a:lnTo>
                  <a:pt x="0" y="1083303"/>
                </a:lnTo>
                <a:cubicBezTo>
                  <a:pt x="0" y="1033643"/>
                  <a:pt x="15806" y="986142"/>
                  <a:pt x="45981" y="946199"/>
                </a:cubicBezTo>
                <a:cubicBezTo>
                  <a:pt x="75438" y="906255"/>
                  <a:pt x="116749" y="878187"/>
                  <a:pt x="164527" y="864152"/>
                </a:cubicBezTo>
                <a:close/>
                <a:moveTo>
                  <a:pt x="796541" y="825924"/>
                </a:moveTo>
                <a:lnTo>
                  <a:pt x="928611" y="864076"/>
                </a:lnTo>
                <a:cubicBezTo>
                  <a:pt x="976472" y="878113"/>
                  <a:pt x="1017856" y="906187"/>
                  <a:pt x="1047725" y="946139"/>
                </a:cubicBezTo>
                <a:cubicBezTo>
                  <a:pt x="1077593" y="986091"/>
                  <a:pt x="1093427" y="1033601"/>
                  <a:pt x="1093427" y="1083271"/>
                </a:cubicBezTo>
                <a:lnTo>
                  <a:pt x="1093427" y="1215363"/>
                </a:lnTo>
                <a:cubicBezTo>
                  <a:pt x="1093427" y="1228681"/>
                  <a:pt x="1082631" y="1239478"/>
                  <a:pt x="1069317" y="1239478"/>
                </a:cubicBezTo>
                <a:lnTo>
                  <a:pt x="311448" y="1239478"/>
                </a:lnTo>
                <a:cubicBezTo>
                  <a:pt x="298133" y="1239478"/>
                  <a:pt x="287337" y="1228681"/>
                  <a:pt x="287337" y="1215363"/>
                </a:cubicBezTo>
                <a:cubicBezTo>
                  <a:pt x="287337" y="1202046"/>
                  <a:pt x="298133" y="1191248"/>
                  <a:pt x="311448" y="1191248"/>
                </a:cubicBezTo>
                <a:lnTo>
                  <a:pt x="1045206" y="1191248"/>
                </a:lnTo>
                <a:lnTo>
                  <a:pt x="1045206" y="1083271"/>
                </a:lnTo>
                <a:cubicBezTo>
                  <a:pt x="1045206" y="1003727"/>
                  <a:pt x="991586" y="932822"/>
                  <a:pt x="915296" y="910866"/>
                </a:cubicBezTo>
                <a:lnTo>
                  <a:pt x="782866" y="872354"/>
                </a:lnTo>
                <a:cubicBezTo>
                  <a:pt x="770271" y="868755"/>
                  <a:pt x="762714" y="855438"/>
                  <a:pt x="766673" y="842481"/>
                </a:cubicBezTo>
                <a:cubicBezTo>
                  <a:pt x="770271" y="829883"/>
                  <a:pt x="783586" y="822325"/>
                  <a:pt x="796541" y="825924"/>
                </a:cubicBezTo>
                <a:close/>
                <a:moveTo>
                  <a:pt x="546100" y="445197"/>
                </a:moveTo>
                <a:cubicBezTo>
                  <a:pt x="532362" y="445197"/>
                  <a:pt x="521517" y="456016"/>
                  <a:pt x="521517" y="469719"/>
                </a:cubicBezTo>
                <a:cubicBezTo>
                  <a:pt x="521517" y="483062"/>
                  <a:pt x="532362" y="493881"/>
                  <a:pt x="546100" y="493881"/>
                </a:cubicBezTo>
                <a:cubicBezTo>
                  <a:pt x="559114" y="493881"/>
                  <a:pt x="570321" y="483062"/>
                  <a:pt x="570321" y="469719"/>
                </a:cubicBezTo>
                <a:cubicBezTo>
                  <a:pt x="570321" y="456016"/>
                  <a:pt x="559114" y="445197"/>
                  <a:pt x="546100" y="445197"/>
                </a:cubicBezTo>
                <a:close/>
                <a:moveTo>
                  <a:pt x="546100" y="396875"/>
                </a:moveTo>
                <a:cubicBezTo>
                  <a:pt x="586227" y="396875"/>
                  <a:pt x="618763" y="429691"/>
                  <a:pt x="618763" y="469719"/>
                </a:cubicBezTo>
                <a:cubicBezTo>
                  <a:pt x="618763" y="509748"/>
                  <a:pt x="586227" y="542564"/>
                  <a:pt x="546100" y="542564"/>
                </a:cubicBezTo>
                <a:cubicBezTo>
                  <a:pt x="505972" y="542564"/>
                  <a:pt x="473075" y="509748"/>
                  <a:pt x="473075" y="469719"/>
                </a:cubicBezTo>
                <a:cubicBezTo>
                  <a:pt x="473075" y="429691"/>
                  <a:pt x="505972" y="396875"/>
                  <a:pt x="546100" y="396875"/>
                </a:cubicBezTo>
                <a:close/>
                <a:moveTo>
                  <a:pt x="548910" y="179253"/>
                </a:moveTo>
                <a:cubicBezTo>
                  <a:pt x="503132" y="179253"/>
                  <a:pt x="456272" y="191134"/>
                  <a:pt x="410854" y="214896"/>
                </a:cubicBezTo>
                <a:cubicBezTo>
                  <a:pt x="374087" y="234338"/>
                  <a:pt x="343809" y="264581"/>
                  <a:pt x="324344" y="302744"/>
                </a:cubicBezTo>
                <a:cubicBezTo>
                  <a:pt x="255857" y="435956"/>
                  <a:pt x="300193" y="552966"/>
                  <a:pt x="364715" y="618132"/>
                </a:cubicBezTo>
                <a:cubicBezTo>
                  <a:pt x="410133" y="664216"/>
                  <a:pt x="435005" y="726141"/>
                  <a:pt x="435005" y="792387"/>
                </a:cubicBezTo>
                <a:cubicBezTo>
                  <a:pt x="435005" y="794547"/>
                  <a:pt x="436807" y="796347"/>
                  <a:pt x="438970" y="796347"/>
                </a:cubicBezTo>
                <a:lnTo>
                  <a:pt x="524039" y="796347"/>
                </a:lnTo>
                <a:lnTo>
                  <a:pt x="524039" y="619572"/>
                </a:lnTo>
                <a:cubicBezTo>
                  <a:pt x="524039" y="606250"/>
                  <a:pt x="534853" y="595450"/>
                  <a:pt x="548190" y="595450"/>
                </a:cubicBezTo>
                <a:cubicBezTo>
                  <a:pt x="561887" y="595450"/>
                  <a:pt x="572340" y="606250"/>
                  <a:pt x="572340" y="619572"/>
                </a:cubicBezTo>
                <a:lnTo>
                  <a:pt x="572340" y="796347"/>
                </a:lnTo>
                <a:lnTo>
                  <a:pt x="658130" y="796347"/>
                </a:lnTo>
                <a:cubicBezTo>
                  <a:pt x="660293" y="796347"/>
                  <a:pt x="662095" y="794547"/>
                  <a:pt x="662095" y="792387"/>
                </a:cubicBezTo>
                <a:cubicBezTo>
                  <a:pt x="662095" y="726141"/>
                  <a:pt x="686967" y="664216"/>
                  <a:pt x="732745" y="617771"/>
                </a:cubicBezTo>
                <a:cubicBezTo>
                  <a:pt x="780326" y="569527"/>
                  <a:pt x="807000" y="505082"/>
                  <a:pt x="807000" y="437036"/>
                </a:cubicBezTo>
                <a:cubicBezTo>
                  <a:pt x="807000" y="345948"/>
                  <a:pt x="760140" y="263501"/>
                  <a:pt x="681920" y="216337"/>
                </a:cubicBezTo>
                <a:cubicBezTo>
                  <a:pt x="641188" y="191494"/>
                  <a:pt x="595770" y="179253"/>
                  <a:pt x="548910" y="179253"/>
                </a:cubicBezTo>
                <a:close/>
                <a:moveTo>
                  <a:pt x="552019" y="130649"/>
                </a:moveTo>
                <a:cubicBezTo>
                  <a:pt x="606404" y="131189"/>
                  <a:pt x="659391" y="145950"/>
                  <a:pt x="707152" y="174933"/>
                </a:cubicBezTo>
                <a:cubicBezTo>
                  <a:pt x="751489" y="201575"/>
                  <a:pt x="788616" y="239739"/>
                  <a:pt x="814569" y="284382"/>
                </a:cubicBezTo>
                <a:cubicBezTo>
                  <a:pt x="841243" y="330826"/>
                  <a:pt x="855301" y="383391"/>
                  <a:pt x="855301" y="437036"/>
                </a:cubicBezTo>
                <a:cubicBezTo>
                  <a:pt x="855301" y="518043"/>
                  <a:pt x="823941" y="594009"/>
                  <a:pt x="767349" y="651974"/>
                </a:cubicBezTo>
                <a:cubicBezTo>
                  <a:pt x="730582" y="689058"/>
                  <a:pt x="710397" y="739102"/>
                  <a:pt x="710397" y="792387"/>
                </a:cubicBezTo>
                <a:cubicBezTo>
                  <a:pt x="710397" y="810748"/>
                  <a:pt x="701025" y="826950"/>
                  <a:pt x="686606" y="836311"/>
                </a:cubicBezTo>
                <a:lnTo>
                  <a:pt x="686606" y="917678"/>
                </a:lnTo>
                <a:cubicBezTo>
                  <a:pt x="686606" y="963042"/>
                  <a:pt x="649839" y="999765"/>
                  <a:pt x="604421" y="999765"/>
                </a:cubicBezTo>
                <a:lnTo>
                  <a:pt x="497725" y="999765"/>
                </a:lnTo>
                <a:cubicBezTo>
                  <a:pt x="452307" y="999765"/>
                  <a:pt x="415180" y="963042"/>
                  <a:pt x="415180" y="917678"/>
                </a:cubicBezTo>
                <a:lnTo>
                  <a:pt x="415180" y="838831"/>
                </a:lnTo>
                <a:cubicBezTo>
                  <a:pt x="398238" y="830550"/>
                  <a:pt x="386703" y="812908"/>
                  <a:pt x="386703" y="792387"/>
                </a:cubicBezTo>
                <a:cubicBezTo>
                  <a:pt x="386703" y="739102"/>
                  <a:pt x="366518" y="689058"/>
                  <a:pt x="329751" y="651974"/>
                </a:cubicBezTo>
                <a:cubicBezTo>
                  <a:pt x="284693" y="606250"/>
                  <a:pt x="255857" y="548645"/>
                  <a:pt x="245764" y="485640"/>
                </a:cubicBezTo>
                <a:cubicBezTo>
                  <a:pt x="234950" y="417954"/>
                  <a:pt x="247206" y="347028"/>
                  <a:pt x="281089" y="280422"/>
                </a:cubicBezTo>
                <a:cubicBezTo>
                  <a:pt x="305240" y="233618"/>
                  <a:pt x="342367" y="196175"/>
                  <a:pt x="388506" y="171693"/>
                </a:cubicBezTo>
                <a:cubicBezTo>
                  <a:pt x="441854" y="143790"/>
                  <a:pt x="497635" y="130109"/>
                  <a:pt x="552019" y="130649"/>
                </a:cubicBezTo>
                <a:close/>
                <a:moveTo>
                  <a:pt x="755759" y="35763"/>
                </a:moveTo>
                <a:cubicBezTo>
                  <a:pt x="761920" y="35763"/>
                  <a:pt x="768171" y="38187"/>
                  <a:pt x="772993" y="43037"/>
                </a:cubicBezTo>
                <a:cubicBezTo>
                  <a:pt x="782280" y="52376"/>
                  <a:pt x="782280" y="67463"/>
                  <a:pt x="772993" y="77162"/>
                </a:cubicBezTo>
                <a:lnTo>
                  <a:pt x="725844" y="124219"/>
                </a:lnTo>
                <a:cubicBezTo>
                  <a:pt x="721201" y="128889"/>
                  <a:pt x="715129" y="131404"/>
                  <a:pt x="709057" y="131404"/>
                </a:cubicBezTo>
                <a:cubicBezTo>
                  <a:pt x="702984" y="131404"/>
                  <a:pt x="696555" y="128889"/>
                  <a:pt x="691912" y="124219"/>
                </a:cubicBezTo>
                <a:cubicBezTo>
                  <a:pt x="682625" y="114880"/>
                  <a:pt x="682625" y="99433"/>
                  <a:pt x="691912" y="90094"/>
                </a:cubicBezTo>
                <a:lnTo>
                  <a:pt x="739060" y="43037"/>
                </a:lnTo>
                <a:cubicBezTo>
                  <a:pt x="743525" y="38187"/>
                  <a:pt x="749597" y="35763"/>
                  <a:pt x="755759" y="35763"/>
                </a:cubicBezTo>
                <a:close/>
                <a:moveTo>
                  <a:pt x="337725" y="35754"/>
                </a:moveTo>
                <a:cubicBezTo>
                  <a:pt x="343962" y="35754"/>
                  <a:pt x="350199" y="38170"/>
                  <a:pt x="354899" y="43001"/>
                </a:cubicBezTo>
                <a:lnTo>
                  <a:pt x="402626" y="90245"/>
                </a:lnTo>
                <a:cubicBezTo>
                  <a:pt x="412388" y="99551"/>
                  <a:pt x="412388" y="114941"/>
                  <a:pt x="402626" y="124247"/>
                </a:cubicBezTo>
                <a:cubicBezTo>
                  <a:pt x="397926" y="128899"/>
                  <a:pt x="391779" y="131405"/>
                  <a:pt x="385632" y="131405"/>
                </a:cubicBezTo>
                <a:cubicBezTo>
                  <a:pt x="379486" y="131405"/>
                  <a:pt x="373339" y="128899"/>
                  <a:pt x="368277" y="124247"/>
                </a:cubicBezTo>
                <a:lnTo>
                  <a:pt x="320551" y="76645"/>
                </a:lnTo>
                <a:cubicBezTo>
                  <a:pt x="311150" y="67339"/>
                  <a:pt x="311150" y="51949"/>
                  <a:pt x="320551" y="43001"/>
                </a:cubicBezTo>
                <a:cubicBezTo>
                  <a:pt x="325251" y="38170"/>
                  <a:pt x="331488" y="35754"/>
                  <a:pt x="337725" y="35754"/>
                </a:cubicBezTo>
                <a:close/>
                <a:moveTo>
                  <a:pt x="548481" y="0"/>
                </a:moveTo>
                <a:cubicBezTo>
                  <a:pt x="561869" y="0"/>
                  <a:pt x="572725" y="10417"/>
                  <a:pt x="572725" y="24067"/>
                </a:cubicBezTo>
                <a:lnTo>
                  <a:pt x="572725" y="73998"/>
                </a:lnTo>
                <a:cubicBezTo>
                  <a:pt x="572725" y="87289"/>
                  <a:pt x="561869" y="98066"/>
                  <a:pt x="548481" y="98066"/>
                </a:cubicBezTo>
                <a:cubicBezTo>
                  <a:pt x="535092" y="98066"/>
                  <a:pt x="523875" y="87289"/>
                  <a:pt x="523875" y="73998"/>
                </a:cubicBezTo>
                <a:lnTo>
                  <a:pt x="523875" y="24067"/>
                </a:lnTo>
                <a:cubicBezTo>
                  <a:pt x="523875" y="10417"/>
                  <a:pt x="535092" y="0"/>
                  <a:pt x="548481" y="0"/>
                </a:cubicBezTo>
                <a:close/>
              </a:path>
            </a:pathLst>
          </a:custGeom>
          <a:solidFill>
            <a:srgbClr val="15466D">
              <a:lumMod val="75000"/>
            </a:srgbClr>
          </a:solidFill>
          <a:ln>
            <a:noFill/>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ndParaRPr>
          </a:p>
        </p:txBody>
      </p:sp>
      <p:grpSp>
        <p:nvGrpSpPr>
          <p:cNvPr id="39" name="Group 38">
            <a:extLst>
              <a:ext uri="{FF2B5EF4-FFF2-40B4-BE49-F238E27FC236}">
                <a16:creationId xmlns:a16="http://schemas.microsoft.com/office/drawing/2014/main" id="{DDC3B818-B869-4A99-A135-E948F8D236BB}"/>
              </a:ext>
            </a:extLst>
          </p:cNvPr>
          <p:cNvGrpSpPr/>
          <p:nvPr/>
        </p:nvGrpSpPr>
        <p:grpSpPr>
          <a:xfrm>
            <a:off x="1229856" y="3429000"/>
            <a:ext cx="6650376" cy="832282"/>
            <a:chOff x="2161309" y="4216692"/>
            <a:chExt cx="13300751" cy="1664563"/>
          </a:xfrm>
        </p:grpSpPr>
        <p:cxnSp>
          <p:nvCxnSpPr>
            <p:cNvPr id="40" name="Straight Connector 39">
              <a:extLst>
                <a:ext uri="{FF2B5EF4-FFF2-40B4-BE49-F238E27FC236}">
                  <a16:creationId xmlns:a16="http://schemas.microsoft.com/office/drawing/2014/main" id="{C98ED35B-BAAC-4B14-BB38-A51EFA696650}"/>
                </a:ext>
              </a:extLst>
            </p:cNvPr>
            <p:cNvCxnSpPr/>
            <p:nvPr/>
          </p:nvCxnSpPr>
          <p:spPr>
            <a:xfrm flipH="1">
              <a:off x="6320391" y="4216692"/>
              <a:ext cx="9141669" cy="22799"/>
            </a:xfrm>
            <a:prstGeom prst="line">
              <a:avLst/>
            </a:prstGeom>
            <a:noFill/>
            <a:ln w="38100" cap="flat" cmpd="sng" algn="ctr">
              <a:solidFill>
                <a:srgbClr val="15466D">
                  <a:lumMod val="40000"/>
                  <a:lumOff val="60000"/>
                </a:srgbClr>
              </a:solidFill>
              <a:prstDash val="solid"/>
              <a:miter lim="800000"/>
            </a:ln>
            <a:effectLst/>
          </p:spPr>
        </p:cxnSp>
        <p:cxnSp>
          <p:nvCxnSpPr>
            <p:cNvPr id="41" name="Straight Connector 40">
              <a:extLst>
                <a:ext uri="{FF2B5EF4-FFF2-40B4-BE49-F238E27FC236}">
                  <a16:creationId xmlns:a16="http://schemas.microsoft.com/office/drawing/2014/main" id="{A06D305F-B015-4188-B1F4-F0E882F11EFE}"/>
                </a:ext>
              </a:extLst>
            </p:cNvPr>
            <p:cNvCxnSpPr/>
            <p:nvPr/>
          </p:nvCxnSpPr>
          <p:spPr>
            <a:xfrm flipH="1">
              <a:off x="5559136" y="4218709"/>
              <a:ext cx="761255" cy="1652155"/>
            </a:xfrm>
            <a:prstGeom prst="line">
              <a:avLst/>
            </a:prstGeom>
            <a:noFill/>
            <a:ln w="38100" cap="flat" cmpd="sng" algn="ctr">
              <a:solidFill>
                <a:srgbClr val="15466D">
                  <a:lumMod val="40000"/>
                  <a:lumOff val="60000"/>
                </a:srgbClr>
              </a:solidFill>
              <a:prstDash val="solid"/>
              <a:miter lim="800000"/>
            </a:ln>
            <a:effectLst/>
          </p:spPr>
        </p:cxnSp>
        <p:cxnSp>
          <p:nvCxnSpPr>
            <p:cNvPr id="42" name="Straight Connector 41">
              <a:extLst>
                <a:ext uri="{FF2B5EF4-FFF2-40B4-BE49-F238E27FC236}">
                  <a16:creationId xmlns:a16="http://schemas.microsoft.com/office/drawing/2014/main" id="{73C64417-4F17-445C-9800-7A51642EC473}"/>
                </a:ext>
              </a:extLst>
            </p:cNvPr>
            <p:cNvCxnSpPr/>
            <p:nvPr/>
          </p:nvCxnSpPr>
          <p:spPr>
            <a:xfrm flipH="1">
              <a:off x="2989787" y="5881255"/>
              <a:ext cx="2579740" cy="0"/>
            </a:xfrm>
            <a:prstGeom prst="line">
              <a:avLst/>
            </a:prstGeom>
            <a:noFill/>
            <a:ln w="38100" cap="flat" cmpd="sng" algn="ctr">
              <a:solidFill>
                <a:srgbClr val="15466D">
                  <a:lumMod val="40000"/>
                  <a:lumOff val="60000"/>
                </a:srgbClr>
              </a:solidFill>
              <a:prstDash val="solid"/>
              <a:miter lim="800000"/>
            </a:ln>
            <a:effectLst/>
          </p:spPr>
        </p:cxnSp>
        <p:cxnSp>
          <p:nvCxnSpPr>
            <p:cNvPr id="43" name="Straight Connector 42">
              <a:extLst>
                <a:ext uri="{FF2B5EF4-FFF2-40B4-BE49-F238E27FC236}">
                  <a16:creationId xmlns:a16="http://schemas.microsoft.com/office/drawing/2014/main" id="{92132C36-06F6-446B-8145-5CD3579AFEB5}"/>
                </a:ext>
              </a:extLst>
            </p:cNvPr>
            <p:cNvCxnSpPr/>
            <p:nvPr/>
          </p:nvCxnSpPr>
          <p:spPr>
            <a:xfrm flipH="1" flipV="1">
              <a:off x="2161309" y="4239491"/>
              <a:ext cx="848463" cy="1641764"/>
            </a:xfrm>
            <a:prstGeom prst="line">
              <a:avLst/>
            </a:prstGeom>
            <a:noFill/>
            <a:ln w="38100" cap="flat" cmpd="sng" algn="ctr">
              <a:solidFill>
                <a:srgbClr val="15466D">
                  <a:lumMod val="40000"/>
                  <a:lumOff val="60000"/>
                </a:srgbClr>
              </a:solidFill>
              <a:prstDash val="solid"/>
              <a:miter lim="800000"/>
            </a:ln>
            <a:effectLst/>
          </p:spPr>
        </p:cxnSp>
      </p:grpSp>
      <p:grpSp>
        <p:nvGrpSpPr>
          <p:cNvPr id="44" name="Group 43">
            <a:extLst>
              <a:ext uri="{FF2B5EF4-FFF2-40B4-BE49-F238E27FC236}">
                <a16:creationId xmlns:a16="http://schemas.microsoft.com/office/drawing/2014/main" id="{CC3E102C-5C88-4AFD-A8F6-DCE3511DE664}"/>
              </a:ext>
            </a:extLst>
          </p:cNvPr>
          <p:cNvGrpSpPr/>
          <p:nvPr/>
        </p:nvGrpSpPr>
        <p:grpSpPr>
          <a:xfrm>
            <a:off x="1229856" y="5244290"/>
            <a:ext cx="6650376" cy="832282"/>
            <a:chOff x="2161309" y="4216692"/>
            <a:chExt cx="13300751" cy="1664563"/>
          </a:xfrm>
        </p:grpSpPr>
        <p:cxnSp>
          <p:nvCxnSpPr>
            <p:cNvPr id="45" name="Straight Connector 44">
              <a:extLst>
                <a:ext uri="{FF2B5EF4-FFF2-40B4-BE49-F238E27FC236}">
                  <a16:creationId xmlns:a16="http://schemas.microsoft.com/office/drawing/2014/main" id="{B8B7D5A8-5E53-4F64-9667-911EBC5E6E59}"/>
                </a:ext>
              </a:extLst>
            </p:cNvPr>
            <p:cNvCxnSpPr/>
            <p:nvPr/>
          </p:nvCxnSpPr>
          <p:spPr>
            <a:xfrm flipH="1">
              <a:off x="6320391" y="4216692"/>
              <a:ext cx="9141669" cy="22799"/>
            </a:xfrm>
            <a:prstGeom prst="line">
              <a:avLst/>
            </a:prstGeom>
            <a:noFill/>
            <a:ln w="38100" cap="flat" cmpd="sng" algn="ctr">
              <a:solidFill>
                <a:srgbClr val="494A4A">
                  <a:lumMod val="40000"/>
                  <a:lumOff val="60000"/>
                </a:srgbClr>
              </a:solidFill>
              <a:prstDash val="solid"/>
              <a:miter lim="800000"/>
            </a:ln>
            <a:effectLst/>
          </p:spPr>
        </p:cxnSp>
        <p:cxnSp>
          <p:nvCxnSpPr>
            <p:cNvPr id="46" name="Straight Connector 45">
              <a:extLst>
                <a:ext uri="{FF2B5EF4-FFF2-40B4-BE49-F238E27FC236}">
                  <a16:creationId xmlns:a16="http://schemas.microsoft.com/office/drawing/2014/main" id="{5332B21D-6717-4BF9-84C9-32E2F0F186F4}"/>
                </a:ext>
              </a:extLst>
            </p:cNvPr>
            <p:cNvCxnSpPr/>
            <p:nvPr/>
          </p:nvCxnSpPr>
          <p:spPr>
            <a:xfrm flipH="1">
              <a:off x="5559136" y="4218709"/>
              <a:ext cx="761255" cy="1652155"/>
            </a:xfrm>
            <a:prstGeom prst="line">
              <a:avLst/>
            </a:prstGeom>
            <a:noFill/>
            <a:ln w="38100" cap="flat" cmpd="sng" algn="ctr">
              <a:solidFill>
                <a:srgbClr val="494A4A">
                  <a:lumMod val="40000"/>
                  <a:lumOff val="60000"/>
                </a:srgbClr>
              </a:solidFill>
              <a:prstDash val="solid"/>
              <a:miter lim="800000"/>
            </a:ln>
            <a:effectLst/>
          </p:spPr>
        </p:cxnSp>
        <p:cxnSp>
          <p:nvCxnSpPr>
            <p:cNvPr id="47" name="Straight Connector 46">
              <a:extLst>
                <a:ext uri="{FF2B5EF4-FFF2-40B4-BE49-F238E27FC236}">
                  <a16:creationId xmlns:a16="http://schemas.microsoft.com/office/drawing/2014/main" id="{6B029CDD-296F-47B4-AA3D-951BB766C843}"/>
                </a:ext>
              </a:extLst>
            </p:cNvPr>
            <p:cNvCxnSpPr/>
            <p:nvPr/>
          </p:nvCxnSpPr>
          <p:spPr>
            <a:xfrm flipH="1">
              <a:off x="2989787" y="5881255"/>
              <a:ext cx="2579740" cy="0"/>
            </a:xfrm>
            <a:prstGeom prst="line">
              <a:avLst/>
            </a:prstGeom>
            <a:noFill/>
            <a:ln w="38100" cap="flat" cmpd="sng" algn="ctr">
              <a:solidFill>
                <a:srgbClr val="494A4A">
                  <a:lumMod val="40000"/>
                  <a:lumOff val="60000"/>
                </a:srgbClr>
              </a:solidFill>
              <a:prstDash val="solid"/>
              <a:miter lim="800000"/>
            </a:ln>
            <a:effectLst/>
          </p:spPr>
        </p:cxnSp>
        <p:cxnSp>
          <p:nvCxnSpPr>
            <p:cNvPr id="48" name="Straight Connector 47">
              <a:extLst>
                <a:ext uri="{FF2B5EF4-FFF2-40B4-BE49-F238E27FC236}">
                  <a16:creationId xmlns:a16="http://schemas.microsoft.com/office/drawing/2014/main" id="{710E65BF-6D53-4ED7-98E8-05ABBAC9C43F}"/>
                </a:ext>
              </a:extLst>
            </p:cNvPr>
            <p:cNvCxnSpPr/>
            <p:nvPr/>
          </p:nvCxnSpPr>
          <p:spPr>
            <a:xfrm flipH="1" flipV="1">
              <a:off x="2161309" y="4239491"/>
              <a:ext cx="848463" cy="1641764"/>
            </a:xfrm>
            <a:prstGeom prst="line">
              <a:avLst/>
            </a:prstGeom>
            <a:noFill/>
            <a:ln w="38100" cap="flat" cmpd="sng" algn="ctr">
              <a:solidFill>
                <a:srgbClr val="494A4A">
                  <a:lumMod val="40000"/>
                  <a:lumOff val="60000"/>
                </a:srgbClr>
              </a:solidFill>
              <a:prstDash val="solid"/>
              <a:miter lim="800000"/>
            </a:ln>
            <a:effectLst/>
          </p:spPr>
        </p:cxnSp>
      </p:grpSp>
      <p:grpSp>
        <p:nvGrpSpPr>
          <p:cNvPr id="49" name="Group 48">
            <a:extLst>
              <a:ext uri="{FF2B5EF4-FFF2-40B4-BE49-F238E27FC236}">
                <a16:creationId xmlns:a16="http://schemas.microsoft.com/office/drawing/2014/main" id="{2891D8FE-D691-4207-B1EA-6B7D8BEA24D6}"/>
              </a:ext>
            </a:extLst>
          </p:cNvPr>
          <p:cNvGrpSpPr/>
          <p:nvPr/>
        </p:nvGrpSpPr>
        <p:grpSpPr>
          <a:xfrm>
            <a:off x="2885166" y="2474791"/>
            <a:ext cx="6650376" cy="832282"/>
            <a:chOff x="2161309" y="4216692"/>
            <a:chExt cx="13300751" cy="1664563"/>
          </a:xfrm>
        </p:grpSpPr>
        <p:cxnSp>
          <p:nvCxnSpPr>
            <p:cNvPr id="50" name="Straight Connector 49">
              <a:extLst>
                <a:ext uri="{FF2B5EF4-FFF2-40B4-BE49-F238E27FC236}">
                  <a16:creationId xmlns:a16="http://schemas.microsoft.com/office/drawing/2014/main" id="{2BEC01F8-03DE-4FAA-94E3-D9C73CADE614}"/>
                </a:ext>
              </a:extLst>
            </p:cNvPr>
            <p:cNvCxnSpPr/>
            <p:nvPr/>
          </p:nvCxnSpPr>
          <p:spPr>
            <a:xfrm flipH="1">
              <a:off x="6320391" y="4216692"/>
              <a:ext cx="9141669" cy="22799"/>
            </a:xfrm>
            <a:prstGeom prst="line">
              <a:avLst/>
            </a:prstGeom>
            <a:noFill/>
            <a:ln w="38100" cap="flat" cmpd="sng" algn="ctr">
              <a:solidFill>
                <a:srgbClr val="5090C4">
                  <a:lumMod val="40000"/>
                  <a:lumOff val="60000"/>
                </a:srgbClr>
              </a:solidFill>
              <a:prstDash val="solid"/>
              <a:miter lim="800000"/>
            </a:ln>
            <a:effectLst/>
          </p:spPr>
        </p:cxnSp>
        <p:cxnSp>
          <p:nvCxnSpPr>
            <p:cNvPr id="51" name="Straight Connector 50">
              <a:extLst>
                <a:ext uri="{FF2B5EF4-FFF2-40B4-BE49-F238E27FC236}">
                  <a16:creationId xmlns:a16="http://schemas.microsoft.com/office/drawing/2014/main" id="{DB0D4A34-624F-4AB7-93FF-C516F38D9C0D}"/>
                </a:ext>
              </a:extLst>
            </p:cNvPr>
            <p:cNvCxnSpPr/>
            <p:nvPr/>
          </p:nvCxnSpPr>
          <p:spPr>
            <a:xfrm flipH="1">
              <a:off x="5559136" y="4218709"/>
              <a:ext cx="761255" cy="1652155"/>
            </a:xfrm>
            <a:prstGeom prst="line">
              <a:avLst/>
            </a:prstGeom>
            <a:noFill/>
            <a:ln w="38100" cap="flat" cmpd="sng" algn="ctr">
              <a:solidFill>
                <a:srgbClr val="5090C4">
                  <a:lumMod val="40000"/>
                  <a:lumOff val="60000"/>
                </a:srgbClr>
              </a:solidFill>
              <a:prstDash val="solid"/>
              <a:miter lim="800000"/>
            </a:ln>
            <a:effectLst/>
          </p:spPr>
        </p:cxnSp>
        <p:cxnSp>
          <p:nvCxnSpPr>
            <p:cNvPr id="52" name="Straight Connector 51">
              <a:extLst>
                <a:ext uri="{FF2B5EF4-FFF2-40B4-BE49-F238E27FC236}">
                  <a16:creationId xmlns:a16="http://schemas.microsoft.com/office/drawing/2014/main" id="{69B9091A-53B4-430F-9C29-176DE802F616}"/>
                </a:ext>
              </a:extLst>
            </p:cNvPr>
            <p:cNvCxnSpPr/>
            <p:nvPr/>
          </p:nvCxnSpPr>
          <p:spPr>
            <a:xfrm flipH="1">
              <a:off x="2989787" y="5881255"/>
              <a:ext cx="2579740" cy="0"/>
            </a:xfrm>
            <a:prstGeom prst="line">
              <a:avLst/>
            </a:prstGeom>
            <a:noFill/>
            <a:ln w="38100" cap="flat" cmpd="sng" algn="ctr">
              <a:solidFill>
                <a:srgbClr val="5090C4">
                  <a:lumMod val="40000"/>
                  <a:lumOff val="60000"/>
                </a:srgbClr>
              </a:solidFill>
              <a:prstDash val="solid"/>
              <a:miter lim="800000"/>
            </a:ln>
            <a:effectLst/>
          </p:spPr>
        </p:cxnSp>
        <p:cxnSp>
          <p:nvCxnSpPr>
            <p:cNvPr id="53" name="Straight Connector 52">
              <a:extLst>
                <a:ext uri="{FF2B5EF4-FFF2-40B4-BE49-F238E27FC236}">
                  <a16:creationId xmlns:a16="http://schemas.microsoft.com/office/drawing/2014/main" id="{63FE6544-6AE7-4EB9-A550-E2F00B1773F0}"/>
                </a:ext>
              </a:extLst>
            </p:cNvPr>
            <p:cNvCxnSpPr/>
            <p:nvPr/>
          </p:nvCxnSpPr>
          <p:spPr>
            <a:xfrm flipH="1" flipV="1">
              <a:off x="2161309" y="4239491"/>
              <a:ext cx="848463" cy="1641764"/>
            </a:xfrm>
            <a:prstGeom prst="line">
              <a:avLst/>
            </a:prstGeom>
            <a:noFill/>
            <a:ln w="38100" cap="flat" cmpd="sng" algn="ctr">
              <a:solidFill>
                <a:srgbClr val="5090C4">
                  <a:lumMod val="40000"/>
                  <a:lumOff val="60000"/>
                </a:srgbClr>
              </a:solidFill>
              <a:prstDash val="solid"/>
              <a:miter lim="800000"/>
            </a:ln>
            <a:effectLst/>
          </p:spPr>
        </p:cxnSp>
      </p:grpSp>
      <p:grpSp>
        <p:nvGrpSpPr>
          <p:cNvPr id="54" name="Group 53">
            <a:extLst>
              <a:ext uri="{FF2B5EF4-FFF2-40B4-BE49-F238E27FC236}">
                <a16:creationId xmlns:a16="http://schemas.microsoft.com/office/drawing/2014/main" id="{BAAD50FF-26C2-4318-831D-9F9C017D28A8}"/>
              </a:ext>
            </a:extLst>
          </p:cNvPr>
          <p:cNvGrpSpPr/>
          <p:nvPr/>
        </p:nvGrpSpPr>
        <p:grpSpPr>
          <a:xfrm>
            <a:off x="2885166" y="4313212"/>
            <a:ext cx="6650376" cy="832282"/>
            <a:chOff x="2161309" y="4216692"/>
            <a:chExt cx="13300751" cy="1664563"/>
          </a:xfrm>
        </p:grpSpPr>
        <p:cxnSp>
          <p:nvCxnSpPr>
            <p:cNvPr id="55" name="Straight Connector 54">
              <a:extLst>
                <a:ext uri="{FF2B5EF4-FFF2-40B4-BE49-F238E27FC236}">
                  <a16:creationId xmlns:a16="http://schemas.microsoft.com/office/drawing/2014/main" id="{D697A857-F4BB-42FF-AAE4-0536EC860B34}"/>
                </a:ext>
              </a:extLst>
            </p:cNvPr>
            <p:cNvCxnSpPr/>
            <p:nvPr/>
          </p:nvCxnSpPr>
          <p:spPr>
            <a:xfrm flipH="1">
              <a:off x="6320391" y="4216692"/>
              <a:ext cx="9141669" cy="22799"/>
            </a:xfrm>
            <a:prstGeom prst="line">
              <a:avLst/>
            </a:prstGeom>
            <a:noFill/>
            <a:ln w="38100" cap="flat" cmpd="sng" algn="ctr">
              <a:solidFill>
                <a:srgbClr val="299C47">
                  <a:lumMod val="40000"/>
                  <a:lumOff val="60000"/>
                </a:srgbClr>
              </a:solidFill>
              <a:prstDash val="solid"/>
              <a:miter lim="800000"/>
            </a:ln>
            <a:effectLst/>
          </p:spPr>
        </p:cxnSp>
        <p:cxnSp>
          <p:nvCxnSpPr>
            <p:cNvPr id="56" name="Straight Connector 55">
              <a:extLst>
                <a:ext uri="{FF2B5EF4-FFF2-40B4-BE49-F238E27FC236}">
                  <a16:creationId xmlns:a16="http://schemas.microsoft.com/office/drawing/2014/main" id="{9FECE693-8281-422E-8399-AEB776B299C1}"/>
                </a:ext>
              </a:extLst>
            </p:cNvPr>
            <p:cNvCxnSpPr/>
            <p:nvPr/>
          </p:nvCxnSpPr>
          <p:spPr>
            <a:xfrm flipH="1">
              <a:off x="5559136" y="4218709"/>
              <a:ext cx="761255" cy="1652155"/>
            </a:xfrm>
            <a:prstGeom prst="line">
              <a:avLst/>
            </a:prstGeom>
            <a:noFill/>
            <a:ln w="38100" cap="flat" cmpd="sng" algn="ctr">
              <a:solidFill>
                <a:srgbClr val="299C47">
                  <a:lumMod val="40000"/>
                  <a:lumOff val="60000"/>
                </a:srgbClr>
              </a:solidFill>
              <a:prstDash val="solid"/>
              <a:miter lim="800000"/>
            </a:ln>
            <a:effectLst/>
          </p:spPr>
        </p:cxnSp>
        <p:cxnSp>
          <p:nvCxnSpPr>
            <p:cNvPr id="57" name="Straight Connector 56">
              <a:extLst>
                <a:ext uri="{FF2B5EF4-FFF2-40B4-BE49-F238E27FC236}">
                  <a16:creationId xmlns:a16="http://schemas.microsoft.com/office/drawing/2014/main" id="{437C7B9A-75A1-4396-924C-B5B76268E697}"/>
                </a:ext>
              </a:extLst>
            </p:cNvPr>
            <p:cNvCxnSpPr/>
            <p:nvPr/>
          </p:nvCxnSpPr>
          <p:spPr>
            <a:xfrm flipH="1">
              <a:off x="2989787" y="5881255"/>
              <a:ext cx="2579740" cy="0"/>
            </a:xfrm>
            <a:prstGeom prst="line">
              <a:avLst/>
            </a:prstGeom>
            <a:noFill/>
            <a:ln w="38100" cap="flat" cmpd="sng" algn="ctr">
              <a:solidFill>
                <a:srgbClr val="299C47">
                  <a:lumMod val="40000"/>
                  <a:lumOff val="60000"/>
                </a:srgbClr>
              </a:solidFill>
              <a:prstDash val="solid"/>
              <a:miter lim="800000"/>
            </a:ln>
            <a:effectLst/>
          </p:spPr>
        </p:cxnSp>
        <p:cxnSp>
          <p:nvCxnSpPr>
            <p:cNvPr id="58" name="Straight Connector 57">
              <a:extLst>
                <a:ext uri="{FF2B5EF4-FFF2-40B4-BE49-F238E27FC236}">
                  <a16:creationId xmlns:a16="http://schemas.microsoft.com/office/drawing/2014/main" id="{B7586D87-AAD5-4B18-9259-D208FDBFB7E2}"/>
                </a:ext>
              </a:extLst>
            </p:cNvPr>
            <p:cNvCxnSpPr/>
            <p:nvPr/>
          </p:nvCxnSpPr>
          <p:spPr>
            <a:xfrm flipH="1" flipV="1">
              <a:off x="2161309" y="4239491"/>
              <a:ext cx="848463" cy="1641764"/>
            </a:xfrm>
            <a:prstGeom prst="line">
              <a:avLst/>
            </a:prstGeom>
            <a:noFill/>
            <a:ln w="38100" cap="flat" cmpd="sng" algn="ctr">
              <a:solidFill>
                <a:srgbClr val="299C47">
                  <a:lumMod val="40000"/>
                  <a:lumOff val="60000"/>
                </a:srgbClr>
              </a:solidFill>
              <a:prstDash val="solid"/>
              <a:miter lim="800000"/>
            </a:ln>
            <a:effectLst/>
          </p:spPr>
        </p:cxnSp>
      </p:grpSp>
      <p:sp>
        <p:nvSpPr>
          <p:cNvPr id="60" name="Subtitle 2">
            <a:extLst>
              <a:ext uri="{FF2B5EF4-FFF2-40B4-BE49-F238E27FC236}">
                <a16:creationId xmlns:a16="http://schemas.microsoft.com/office/drawing/2014/main" id="{EFD428CD-AFC6-46B4-9F5F-9457296B3F33}"/>
              </a:ext>
            </a:extLst>
          </p:cNvPr>
          <p:cNvSpPr txBox="1">
            <a:spLocks/>
          </p:cNvSpPr>
          <p:nvPr/>
        </p:nvSpPr>
        <p:spPr>
          <a:xfrm>
            <a:off x="4756731" y="1669364"/>
            <a:ext cx="4778810" cy="698653"/>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600" b="1"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GOVERNANCE</a:t>
            </a:r>
          </a:p>
          <a:p>
            <a:pPr>
              <a:lnSpc>
                <a:spcPct val="100000"/>
              </a:lnSpc>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Strong governance (stakeholder and risk management, KPIs) is key to executing on what is important and to keeping your team on track.  </a:t>
            </a:r>
          </a:p>
        </p:txBody>
      </p:sp>
      <p:sp>
        <p:nvSpPr>
          <p:cNvPr id="61" name="Subtitle 2">
            <a:extLst>
              <a:ext uri="{FF2B5EF4-FFF2-40B4-BE49-F238E27FC236}">
                <a16:creationId xmlns:a16="http://schemas.microsoft.com/office/drawing/2014/main" id="{77ABC535-4C4B-4983-B367-7F1238582995}"/>
              </a:ext>
            </a:extLst>
          </p:cNvPr>
          <p:cNvSpPr txBox="1">
            <a:spLocks/>
          </p:cNvSpPr>
          <p:nvPr/>
        </p:nvSpPr>
        <p:spPr>
          <a:xfrm>
            <a:off x="5080052" y="3562563"/>
            <a:ext cx="3054211" cy="698653"/>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600" b="1"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BUDGET</a:t>
            </a:r>
          </a:p>
          <a:p>
            <a:pPr>
              <a:lnSpc>
                <a:spcPct val="100000"/>
              </a:lnSpc>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Evaluate budgetary changes and requirements to support your strategy.</a:t>
            </a:r>
          </a:p>
        </p:txBody>
      </p:sp>
      <p:sp>
        <p:nvSpPr>
          <p:cNvPr id="62" name="Subtitle 2">
            <a:extLst>
              <a:ext uri="{FF2B5EF4-FFF2-40B4-BE49-F238E27FC236}">
                <a16:creationId xmlns:a16="http://schemas.microsoft.com/office/drawing/2014/main" id="{08D0E3FE-557F-4E21-BF37-2FE713DEADB4}"/>
              </a:ext>
            </a:extLst>
          </p:cNvPr>
          <p:cNvSpPr txBox="1">
            <a:spLocks/>
          </p:cNvSpPr>
          <p:nvPr/>
        </p:nvSpPr>
        <p:spPr>
          <a:xfrm>
            <a:off x="4756730" y="2647737"/>
            <a:ext cx="3219962" cy="698653"/>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600" b="1"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ORGANIZATIONAL CHANGES</a:t>
            </a:r>
          </a:p>
          <a:p>
            <a:pPr>
              <a:lnSpc>
                <a:spcPct val="100000"/>
              </a:lnSpc>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Evaluate resourcing and the current operating model to ensure the work gets done.</a:t>
            </a:r>
          </a:p>
        </p:txBody>
      </p:sp>
      <p:sp>
        <p:nvSpPr>
          <p:cNvPr id="63" name="Subtitle 2">
            <a:extLst>
              <a:ext uri="{FF2B5EF4-FFF2-40B4-BE49-F238E27FC236}">
                <a16:creationId xmlns:a16="http://schemas.microsoft.com/office/drawing/2014/main" id="{4146750C-2917-49CC-AD75-6671E21FA4FC}"/>
              </a:ext>
            </a:extLst>
          </p:cNvPr>
          <p:cNvSpPr txBox="1">
            <a:spLocks/>
          </p:cNvSpPr>
          <p:nvPr/>
        </p:nvSpPr>
        <p:spPr>
          <a:xfrm>
            <a:off x="4855057" y="4510393"/>
            <a:ext cx="2801502" cy="698653"/>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600" b="1"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FUNCTIONAL ROADMAPS</a:t>
            </a:r>
          </a:p>
          <a:p>
            <a:pPr>
              <a:lnSpc>
                <a:spcPct val="100000"/>
              </a:lnSpc>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Evaluate the team-level projects required to complete key initiatives.</a:t>
            </a:r>
          </a:p>
        </p:txBody>
      </p:sp>
      <p:sp>
        <p:nvSpPr>
          <p:cNvPr id="64" name="Text Placeholder 3">
            <a:extLst>
              <a:ext uri="{FF2B5EF4-FFF2-40B4-BE49-F238E27FC236}">
                <a16:creationId xmlns:a16="http://schemas.microsoft.com/office/drawing/2014/main" id="{82ED5ECB-7A51-4E92-867A-6AA534CAF54D}"/>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4.0 Operational Strategy </a:t>
            </a:r>
          </a:p>
        </p:txBody>
      </p:sp>
    </p:spTree>
    <p:extLst>
      <p:ext uri="{BB962C8B-B14F-4D97-AF65-F5344CB8AC3E}">
        <p14:creationId xmlns:p14="http://schemas.microsoft.com/office/powerpoint/2010/main" val="39694707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3C4ED-B05F-4F1B-988A-0629E04996E2}"/>
              </a:ext>
            </a:extLst>
          </p:cNvPr>
          <p:cNvSpPr>
            <a:spLocks noGrp="1"/>
          </p:cNvSpPr>
          <p:nvPr>
            <p:ph type="title"/>
          </p:nvPr>
        </p:nvSpPr>
        <p:spPr>
          <a:xfrm>
            <a:off x="354105" y="530021"/>
            <a:ext cx="11206523" cy="1130188"/>
          </a:xfrm>
        </p:spPr>
        <p:txBody>
          <a:bodyPr/>
          <a:lstStyle/>
          <a:p>
            <a:r>
              <a:rPr lang="en-US" dirty="0"/>
              <a:t>Establish governance practices to ensure the success of your team </a:t>
            </a:r>
            <a:endParaRPr lang="en-CA" dirty="0"/>
          </a:p>
        </p:txBody>
      </p:sp>
      <p:sp>
        <p:nvSpPr>
          <p:cNvPr id="3" name="Text Placeholder 2">
            <a:extLst>
              <a:ext uri="{FF2B5EF4-FFF2-40B4-BE49-F238E27FC236}">
                <a16:creationId xmlns:a16="http://schemas.microsoft.com/office/drawing/2014/main" id="{1D05B7E1-00B1-4688-A33A-E7D10654C46F}"/>
              </a:ext>
            </a:extLst>
          </p:cNvPr>
          <p:cNvSpPr>
            <a:spLocks noGrp="1"/>
          </p:cNvSpPr>
          <p:nvPr>
            <p:ph type="body" sz="quarter" idx="10"/>
          </p:nvPr>
        </p:nvSpPr>
        <p:spPr>
          <a:xfrm>
            <a:off x="507052" y="1868835"/>
            <a:ext cx="11053576" cy="726888"/>
          </a:xfrm>
        </p:spPr>
        <p:txBody>
          <a:bodyPr/>
          <a:lstStyle/>
          <a:p>
            <a:r>
              <a:rPr lang="en-US" sz="1400" dirty="0">
                <a:solidFill>
                  <a:schemeClr val="tx1"/>
                </a:solidFill>
              </a:rPr>
              <a:t>IT governance sets direction through prioritization and decision making and monitors overall IT performance. Governance aligns with the mission and vision of the organization to guide IT.</a:t>
            </a:r>
          </a:p>
          <a:p>
            <a:endParaRPr lang="en-CA" sz="1400" dirty="0">
              <a:solidFill>
                <a:schemeClr val="tx1"/>
              </a:solidFill>
            </a:endParaRPr>
          </a:p>
        </p:txBody>
      </p:sp>
      <p:sp>
        <p:nvSpPr>
          <p:cNvPr id="4" name="Shape 7002">
            <a:extLst>
              <a:ext uri="{FF2B5EF4-FFF2-40B4-BE49-F238E27FC236}">
                <a16:creationId xmlns:a16="http://schemas.microsoft.com/office/drawing/2014/main" id="{D8058D04-5AD0-4FC4-9D6C-4FF8C3AC9501}"/>
              </a:ext>
            </a:extLst>
          </p:cNvPr>
          <p:cNvSpPr/>
          <p:nvPr/>
        </p:nvSpPr>
        <p:spPr>
          <a:xfrm>
            <a:off x="2443306" y="2768922"/>
            <a:ext cx="469275" cy="3523629"/>
          </a:xfrm>
          <a:custGeom>
            <a:avLst/>
            <a:gdLst/>
            <a:ahLst/>
            <a:cxnLst>
              <a:cxn ang="0">
                <a:pos x="wd2" y="hd2"/>
              </a:cxn>
              <a:cxn ang="5400000">
                <a:pos x="wd2" y="hd2"/>
              </a:cxn>
              <a:cxn ang="10800000">
                <a:pos x="wd2" y="hd2"/>
              </a:cxn>
              <a:cxn ang="16200000">
                <a:pos x="wd2" y="hd2"/>
              </a:cxn>
            </a:cxnLst>
            <a:rect l="0" t="0" r="r" b="b"/>
            <a:pathLst>
              <a:path w="21600" h="21416" extrusionOk="0">
                <a:moveTo>
                  <a:pt x="20509" y="40"/>
                </a:moveTo>
                <a:cubicBezTo>
                  <a:pt x="16917" y="-112"/>
                  <a:pt x="13214" y="176"/>
                  <a:pt x="11124" y="771"/>
                </a:cubicBezTo>
                <a:cubicBezTo>
                  <a:pt x="10302" y="1005"/>
                  <a:pt x="9791" y="1275"/>
                  <a:pt x="9636" y="1558"/>
                </a:cubicBezTo>
                <a:cubicBezTo>
                  <a:pt x="8526" y="3015"/>
                  <a:pt x="8437" y="4480"/>
                  <a:pt x="9364" y="5936"/>
                </a:cubicBezTo>
                <a:cubicBezTo>
                  <a:pt x="10278" y="7373"/>
                  <a:pt x="11948" y="8880"/>
                  <a:pt x="4487" y="10124"/>
                </a:cubicBezTo>
                <a:cubicBezTo>
                  <a:pt x="3223" y="10334"/>
                  <a:pt x="1718" y="10530"/>
                  <a:pt x="0" y="10707"/>
                </a:cubicBezTo>
                <a:cubicBezTo>
                  <a:pt x="1906" y="10914"/>
                  <a:pt x="3528" y="11144"/>
                  <a:pt x="4824" y="11393"/>
                </a:cubicBezTo>
                <a:cubicBezTo>
                  <a:pt x="10275" y="12437"/>
                  <a:pt x="9593" y="13648"/>
                  <a:pt x="9059" y="14817"/>
                </a:cubicBezTo>
                <a:cubicBezTo>
                  <a:pt x="8633" y="15748"/>
                  <a:pt x="8372" y="16682"/>
                  <a:pt x="8549" y="17613"/>
                </a:cubicBezTo>
                <a:cubicBezTo>
                  <a:pt x="8705" y="18436"/>
                  <a:pt x="9200" y="19254"/>
                  <a:pt x="10029" y="20064"/>
                </a:cubicBezTo>
                <a:cubicBezTo>
                  <a:pt x="10681" y="20470"/>
                  <a:pt x="11996" y="20822"/>
                  <a:pt x="13770" y="21065"/>
                </a:cubicBezTo>
                <a:cubicBezTo>
                  <a:pt x="16048" y="21378"/>
                  <a:pt x="18889" y="21488"/>
                  <a:pt x="21600" y="21368"/>
                </a:cubicBezTo>
              </a:path>
            </a:pathLst>
          </a:custGeom>
          <a:noFill/>
          <a:ln w="38100" cap="flat">
            <a:solidFill>
              <a:srgbClr val="FFFFFF">
                <a:lumMod val="85000"/>
              </a:srgbClr>
            </a:solidFill>
            <a:prstDash val="solid"/>
            <a:miter lim="400000"/>
          </a:ln>
          <a:effectLst/>
        </p:spPr>
        <p:txBody>
          <a:bodyPr wrap="square" lIns="35719" tIns="35719" rIns="35719" bIns="3571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5" name="TextBox 4">
            <a:extLst>
              <a:ext uri="{FF2B5EF4-FFF2-40B4-BE49-F238E27FC236}">
                <a16:creationId xmlns:a16="http://schemas.microsoft.com/office/drawing/2014/main" id="{45946AC6-FCE9-4E98-A61A-CDB9A41D7A01}"/>
              </a:ext>
            </a:extLst>
          </p:cNvPr>
          <p:cNvSpPr txBox="1"/>
          <p:nvPr/>
        </p:nvSpPr>
        <p:spPr>
          <a:xfrm>
            <a:off x="3238547" y="3092304"/>
            <a:ext cx="3847046" cy="788357"/>
          </a:xfrm>
          <a:prstGeom prst="rect">
            <a:avLst/>
          </a:prstGeom>
          <a:noFill/>
        </p:spPr>
        <p:txBody>
          <a:bodyPr wrap="square" rtlCol="0" anchor="t">
            <a:spAutoFit/>
          </a:bodyPr>
          <a:lstStyle/>
          <a:p>
            <a:pPr>
              <a:lnSpc>
                <a:spcPct val="110000"/>
              </a:lnSpc>
            </a:pPr>
            <a:r>
              <a:rPr lang="en-US" sz="14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Governance ensures that business goals are achieved by evaluating stakeholder needs, criteria, metrics, portfolio, risk, and definition of value. </a:t>
            </a:r>
          </a:p>
        </p:txBody>
      </p:sp>
      <p:sp>
        <p:nvSpPr>
          <p:cNvPr id="6" name="TextBox 5">
            <a:extLst>
              <a:ext uri="{FF2B5EF4-FFF2-40B4-BE49-F238E27FC236}">
                <a16:creationId xmlns:a16="http://schemas.microsoft.com/office/drawing/2014/main" id="{0D083CF7-EC3F-4817-A267-D812B7E77975}"/>
              </a:ext>
            </a:extLst>
          </p:cNvPr>
          <p:cNvSpPr txBox="1"/>
          <p:nvPr/>
        </p:nvSpPr>
        <p:spPr>
          <a:xfrm>
            <a:off x="3238545" y="2768921"/>
            <a:ext cx="1104790" cy="338554"/>
          </a:xfrm>
          <a:prstGeom prst="rect">
            <a:avLst/>
          </a:prstGeom>
          <a:noFill/>
        </p:spPr>
        <p:txBody>
          <a:bodyPr wrap="none" rtlCol="0" anchor="t">
            <a:spAutoFit/>
          </a:bodyPr>
          <a:lstStyle/>
          <a:p>
            <a:r>
              <a:rPr lang="en-US" sz="1600" dirty="0">
                <a:solidFill>
                  <a:srgbClr val="2576B7"/>
                </a:solidFill>
                <a:latin typeface="Montserrat SemiBold" pitchFamily="2" charset="77"/>
                <a:ea typeface="Roboto Condensed Light" panose="02000000000000000000" pitchFamily="2" charset="0"/>
                <a:cs typeface="Poppins" pitchFamily="2" charset="77"/>
              </a:rPr>
              <a:t>Evaluate</a:t>
            </a:r>
          </a:p>
        </p:txBody>
      </p:sp>
      <p:sp>
        <p:nvSpPr>
          <p:cNvPr id="7" name="TextBox 6">
            <a:extLst>
              <a:ext uri="{FF2B5EF4-FFF2-40B4-BE49-F238E27FC236}">
                <a16:creationId xmlns:a16="http://schemas.microsoft.com/office/drawing/2014/main" id="{762C480B-A398-4167-B089-90BB4C8CE88B}"/>
              </a:ext>
            </a:extLst>
          </p:cNvPr>
          <p:cNvSpPr txBox="1"/>
          <p:nvPr/>
        </p:nvSpPr>
        <p:spPr>
          <a:xfrm>
            <a:off x="3238547" y="4370915"/>
            <a:ext cx="3847046" cy="788357"/>
          </a:xfrm>
          <a:prstGeom prst="rect">
            <a:avLst/>
          </a:prstGeom>
          <a:noFill/>
        </p:spPr>
        <p:txBody>
          <a:bodyPr wrap="square" rtlCol="0" anchor="t">
            <a:spAutoFit/>
          </a:bodyPr>
          <a:lstStyle/>
          <a:p>
            <a:pPr>
              <a:lnSpc>
                <a:spcPct val="110000"/>
              </a:lnSpc>
            </a:pPr>
            <a:r>
              <a:rPr lang="en-US" sz="14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Governance sets the direction of IT by delegating priorities and determining the decisions that will guide the IT organization. </a:t>
            </a:r>
          </a:p>
        </p:txBody>
      </p:sp>
      <p:sp>
        <p:nvSpPr>
          <p:cNvPr id="8" name="TextBox 7">
            <a:extLst>
              <a:ext uri="{FF2B5EF4-FFF2-40B4-BE49-F238E27FC236}">
                <a16:creationId xmlns:a16="http://schemas.microsoft.com/office/drawing/2014/main" id="{3A1CE114-789B-4645-9EAF-525D79B3474B}"/>
              </a:ext>
            </a:extLst>
          </p:cNvPr>
          <p:cNvSpPr txBox="1"/>
          <p:nvPr/>
        </p:nvSpPr>
        <p:spPr>
          <a:xfrm>
            <a:off x="3238546" y="4047531"/>
            <a:ext cx="833883" cy="338554"/>
          </a:xfrm>
          <a:prstGeom prst="rect">
            <a:avLst/>
          </a:prstGeom>
          <a:noFill/>
        </p:spPr>
        <p:txBody>
          <a:bodyPr wrap="none" rtlCol="0" anchor="t">
            <a:spAutoFit/>
          </a:bodyPr>
          <a:lstStyle/>
          <a:p>
            <a:r>
              <a:rPr lang="en-US" sz="1600" dirty="0">
                <a:solidFill>
                  <a:srgbClr val="5090C4"/>
                </a:solidFill>
                <a:latin typeface="Montserrat SemiBold" pitchFamily="2" charset="77"/>
                <a:ea typeface="Roboto Condensed Light" panose="02000000000000000000" pitchFamily="2" charset="0"/>
                <a:cs typeface="Poppins" pitchFamily="2" charset="77"/>
              </a:rPr>
              <a:t>Direct</a:t>
            </a:r>
          </a:p>
        </p:txBody>
      </p:sp>
      <p:sp>
        <p:nvSpPr>
          <p:cNvPr id="9" name="TextBox 8">
            <a:extLst>
              <a:ext uri="{FF2B5EF4-FFF2-40B4-BE49-F238E27FC236}">
                <a16:creationId xmlns:a16="http://schemas.microsoft.com/office/drawing/2014/main" id="{53740643-E7FB-4E1C-B064-F6B514C0FB27}"/>
              </a:ext>
            </a:extLst>
          </p:cNvPr>
          <p:cNvSpPr txBox="1"/>
          <p:nvPr/>
        </p:nvSpPr>
        <p:spPr>
          <a:xfrm>
            <a:off x="3238547" y="5641957"/>
            <a:ext cx="3847046" cy="788357"/>
          </a:xfrm>
          <a:prstGeom prst="rect">
            <a:avLst/>
          </a:prstGeom>
          <a:noFill/>
        </p:spPr>
        <p:txBody>
          <a:bodyPr wrap="square" rtlCol="0" anchor="t">
            <a:spAutoFit/>
          </a:bodyPr>
          <a:lstStyle/>
          <a:p>
            <a:pPr>
              <a:lnSpc>
                <a:spcPct val="110000"/>
              </a:lnSpc>
            </a:pPr>
            <a:r>
              <a:rPr lang="en-US" sz="14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Governance establishes a framework to monitor performance, compliance to regulation, and progress on expected outcomes. </a:t>
            </a:r>
          </a:p>
        </p:txBody>
      </p:sp>
      <p:sp>
        <p:nvSpPr>
          <p:cNvPr id="10" name="TextBox 9">
            <a:extLst>
              <a:ext uri="{FF2B5EF4-FFF2-40B4-BE49-F238E27FC236}">
                <a16:creationId xmlns:a16="http://schemas.microsoft.com/office/drawing/2014/main" id="{49C70270-95F2-478D-9A8C-01ACCF3B422C}"/>
              </a:ext>
            </a:extLst>
          </p:cNvPr>
          <p:cNvSpPr txBox="1"/>
          <p:nvPr/>
        </p:nvSpPr>
        <p:spPr>
          <a:xfrm>
            <a:off x="3238546" y="5318573"/>
            <a:ext cx="1019831" cy="338554"/>
          </a:xfrm>
          <a:prstGeom prst="rect">
            <a:avLst/>
          </a:prstGeom>
          <a:noFill/>
        </p:spPr>
        <p:txBody>
          <a:bodyPr wrap="none" rtlCol="0" anchor="t">
            <a:spAutoFit/>
          </a:bodyPr>
          <a:lstStyle/>
          <a:p>
            <a:r>
              <a:rPr lang="en-US" sz="1600" dirty="0">
                <a:solidFill>
                  <a:srgbClr val="15466D"/>
                </a:solidFill>
                <a:latin typeface="Montserrat SemiBold" pitchFamily="2" charset="77"/>
                <a:ea typeface="Roboto Condensed Light" panose="02000000000000000000" pitchFamily="2" charset="0"/>
                <a:cs typeface="Poppins" pitchFamily="2" charset="77"/>
              </a:rPr>
              <a:t>Monitor</a:t>
            </a:r>
          </a:p>
        </p:txBody>
      </p:sp>
      <p:sp>
        <p:nvSpPr>
          <p:cNvPr id="11" name="Text Placeholder 2">
            <a:extLst>
              <a:ext uri="{FF2B5EF4-FFF2-40B4-BE49-F238E27FC236}">
                <a16:creationId xmlns:a16="http://schemas.microsoft.com/office/drawing/2014/main" id="{C8237C14-B5A1-4CA1-AA50-40887EFCE45D}"/>
              </a:ext>
            </a:extLst>
          </p:cNvPr>
          <p:cNvSpPr txBox="1">
            <a:spLocks/>
          </p:cNvSpPr>
          <p:nvPr/>
        </p:nvSpPr>
        <p:spPr>
          <a:xfrm>
            <a:off x="507052" y="4022641"/>
            <a:ext cx="1936254" cy="726888"/>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1"/>
                </a:solidFill>
              </a:rPr>
              <a:t>Governance is performed in three ways:</a:t>
            </a:r>
          </a:p>
          <a:p>
            <a:endParaRPr lang="en-CA" sz="1800" dirty="0">
              <a:solidFill>
                <a:schemeClr val="tx1"/>
              </a:solidFill>
            </a:endParaRPr>
          </a:p>
        </p:txBody>
      </p:sp>
      <p:sp>
        <p:nvSpPr>
          <p:cNvPr id="12" name="Text Placeholder 2">
            <a:extLst>
              <a:ext uri="{FF2B5EF4-FFF2-40B4-BE49-F238E27FC236}">
                <a16:creationId xmlns:a16="http://schemas.microsoft.com/office/drawing/2014/main" id="{FB8A78CD-164F-4CA9-99A1-7006B2E000B4}"/>
              </a:ext>
            </a:extLst>
          </p:cNvPr>
          <p:cNvSpPr txBox="1">
            <a:spLocks/>
          </p:cNvSpPr>
          <p:nvPr/>
        </p:nvSpPr>
        <p:spPr>
          <a:xfrm>
            <a:off x="7579101" y="2585422"/>
            <a:ext cx="3970120" cy="1533418"/>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In this section, we will cover stakeholder management, risk management, and establishing metrics and targets as a </a:t>
            </a:r>
            <a:r>
              <a:rPr lang="en-US" sz="1400" i="1" dirty="0">
                <a:solidFill>
                  <a:schemeClr val="tx1"/>
                </a:solidFill>
              </a:rPr>
              <a:t>minimum</a:t>
            </a:r>
            <a:r>
              <a:rPr lang="en-US" sz="1400" dirty="0">
                <a:solidFill>
                  <a:schemeClr val="tx1"/>
                </a:solidFill>
              </a:rPr>
              <a:t> effort to establish strategic governance. </a:t>
            </a:r>
            <a:endParaRPr lang="en-CA" sz="1400" dirty="0">
              <a:solidFill>
                <a:schemeClr val="tx1"/>
              </a:solidFill>
            </a:endParaRPr>
          </a:p>
        </p:txBody>
      </p:sp>
      <p:grpSp>
        <p:nvGrpSpPr>
          <p:cNvPr id="14" name="Group 13">
            <a:extLst>
              <a:ext uri="{FF2B5EF4-FFF2-40B4-BE49-F238E27FC236}">
                <a16:creationId xmlns:a16="http://schemas.microsoft.com/office/drawing/2014/main" id="{0BB096F7-A195-43BD-BACD-09839BA8BEEC}"/>
              </a:ext>
            </a:extLst>
          </p:cNvPr>
          <p:cNvGrpSpPr/>
          <p:nvPr/>
        </p:nvGrpSpPr>
        <p:grpSpPr>
          <a:xfrm>
            <a:off x="7590508" y="5611211"/>
            <a:ext cx="3947306" cy="614375"/>
            <a:chOff x="2179926" y="3280346"/>
            <a:chExt cx="3947306" cy="468000"/>
          </a:xfrm>
        </p:grpSpPr>
        <p:grpSp>
          <p:nvGrpSpPr>
            <p:cNvPr id="15" name="Group 14">
              <a:extLst>
                <a:ext uri="{FF2B5EF4-FFF2-40B4-BE49-F238E27FC236}">
                  <a16:creationId xmlns:a16="http://schemas.microsoft.com/office/drawing/2014/main" id="{D926DFBA-E21F-434B-8784-AD1ECEBF0232}"/>
                </a:ext>
              </a:extLst>
            </p:cNvPr>
            <p:cNvGrpSpPr/>
            <p:nvPr/>
          </p:nvGrpSpPr>
          <p:grpSpPr>
            <a:xfrm>
              <a:off x="2179926" y="3280346"/>
              <a:ext cx="3947306" cy="468000"/>
              <a:chOff x="2179926" y="2709431"/>
              <a:chExt cx="3947306" cy="468000"/>
            </a:xfrm>
          </p:grpSpPr>
          <p:sp>
            <p:nvSpPr>
              <p:cNvPr id="17" name="Rectangle 16">
                <a:hlinkClick r:id="rId2"/>
                <a:extLst>
                  <a:ext uri="{FF2B5EF4-FFF2-40B4-BE49-F238E27FC236}">
                    <a16:creationId xmlns:a16="http://schemas.microsoft.com/office/drawing/2014/main" id="{6878AEED-AEFF-4028-9D54-F60F7AB11505}"/>
                  </a:ext>
                </a:extLst>
              </p:cNvPr>
              <p:cNvSpPr/>
              <p:nvPr/>
            </p:nvSpPr>
            <p:spPr>
              <a:xfrm>
                <a:off x="2648067" y="2709431"/>
                <a:ext cx="3479165" cy="468000"/>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Exo" panose="02000503000000000000" pitchFamily="2" charset="77"/>
                  </a:rPr>
                  <a:t>Visit Info-Tech’s </a:t>
                </a:r>
                <a:r>
                  <a:rPr lang="en-US" sz="1200" i="1" dirty="0">
                    <a:solidFill>
                      <a:schemeClr val="bg1"/>
                    </a:solidFill>
                    <a:latin typeface="Exo" panose="02000503000000000000" pitchFamily="2" charset="77"/>
                  </a:rPr>
                  <a:t>Improve IT Governance </a:t>
                </a:r>
                <a:r>
                  <a:rPr lang="en-US" sz="1200" dirty="0">
                    <a:solidFill>
                      <a:schemeClr val="bg1"/>
                    </a:solidFill>
                    <a:latin typeface="Exo" panose="02000503000000000000" pitchFamily="2" charset="77"/>
                  </a:rPr>
                  <a:t>blueprint to download the full methodology. </a:t>
                </a:r>
              </a:p>
            </p:txBody>
          </p:sp>
          <p:sp>
            <p:nvSpPr>
              <p:cNvPr id="18" name="Rectangle 17">
                <a:extLst>
                  <a:ext uri="{FF2B5EF4-FFF2-40B4-BE49-F238E27FC236}">
                    <a16:creationId xmlns:a16="http://schemas.microsoft.com/office/drawing/2014/main" id="{67CA8E2A-D5F2-4D09-9A30-5B3C0C6E5C4A}"/>
                  </a:ext>
                </a:extLst>
              </p:cNvPr>
              <p:cNvSpPr>
                <a:spLocks noChangeAspect="1"/>
              </p:cNvSpPr>
              <p:nvPr/>
            </p:nvSpPr>
            <p:spPr>
              <a:xfrm>
                <a:off x="2179926" y="2709431"/>
                <a:ext cx="468000" cy="46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Exo" panose="02000503000000000000" pitchFamily="2" charset="77"/>
                </a:endParaRPr>
              </a:p>
            </p:txBody>
          </p:sp>
        </p:grpSp>
        <p:pic>
          <p:nvPicPr>
            <p:cNvPr id="16" name="Picture 15">
              <a:extLst>
                <a:ext uri="{FF2B5EF4-FFF2-40B4-BE49-F238E27FC236}">
                  <a16:creationId xmlns:a16="http://schemas.microsoft.com/office/drawing/2014/main" id="{353D3A9D-CF68-4EEF-8CB1-EDFC9CF64A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1634" y="3332054"/>
              <a:ext cx="364583" cy="364584"/>
            </a:xfrm>
            <a:prstGeom prst="rect">
              <a:avLst/>
            </a:prstGeom>
          </p:spPr>
        </p:pic>
      </p:grpSp>
      <p:sp>
        <p:nvSpPr>
          <p:cNvPr id="19" name="Text Placeholder 3">
            <a:extLst>
              <a:ext uri="{FF2B5EF4-FFF2-40B4-BE49-F238E27FC236}">
                <a16:creationId xmlns:a16="http://schemas.microsoft.com/office/drawing/2014/main" id="{8DF9708D-FE6A-4105-A6FA-6C390CCDF2AA}"/>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4.1 Establish Governance</a:t>
            </a:r>
          </a:p>
        </p:txBody>
      </p:sp>
      <p:grpSp>
        <p:nvGrpSpPr>
          <p:cNvPr id="20" name="Group 19">
            <a:extLst>
              <a:ext uri="{FF2B5EF4-FFF2-40B4-BE49-F238E27FC236}">
                <a16:creationId xmlns:a16="http://schemas.microsoft.com/office/drawing/2014/main" id="{AE2E9704-B1CD-4DD4-A34A-B24653733860}"/>
              </a:ext>
            </a:extLst>
          </p:cNvPr>
          <p:cNvGrpSpPr/>
          <p:nvPr/>
        </p:nvGrpSpPr>
        <p:grpSpPr>
          <a:xfrm>
            <a:off x="7590508" y="3759772"/>
            <a:ext cx="3947306" cy="1613405"/>
            <a:chOff x="6353842" y="3127248"/>
            <a:chExt cx="3887438" cy="1664208"/>
          </a:xfrm>
        </p:grpSpPr>
        <p:sp>
          <p:nvSpPr>
            <p:cNvPr id="21" name="Rectangle 20">
              <a:extLst>
                <a:ext uri="{FF2B5EF4-FFF2-40B4-BE49-F238E27FC236}">
                  <a16:creationId xmlns:a16="http://schemas.microsoft.com/office/drawing/2014/main" id="{307BFEC3-1C94-4735-87AD-C0D7B7C66E10}"/>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Developing an IT strategy is a wasted effort if no mechanisms are put in place to govern the journey.</a:t>
              </a:r>
            </a:p>
          </p:txBody>
        </p:sp>
        <p:sp>
          <p:nvSpPr>
            <p:cNvPr id="22" name="Rectangle 21">
              <a:extLst>
                <a:ext uri="{FF2B5EF4-FFF2-40B4-BE49-F238E27FC236}">
                  <a16:creationId xmlns:a16="http://schemas.microsoft.com/office/drawing/2014/main" id="{FF92D432-A6E1-4B72-B16A-BF8D438A601E}"/>
                </a:ext>
              </a:extLst>
            </p:cNvPr>
            <p:cNvSpPr/>
            <p:nvPr/>
          </p:nvSpPr>
          <p:spPr>
            <a:xfrm>
              <a:off x="6353842" y="3127248"/>
              <a:ext cx="3887438" cy="1664208"/>
            </a:xfrm>
            <a:prstGeom prst="rect">
              <a:avLst/>
            </a:prstGeom>
            <a:noFill/>
            <a:ln w="3175" cmpd="thinThick">
              <a:gradFill>
                <a:gsLst>
                  <a:gs pos="0">
                    <a:srgbClr val="2576B7"/>
                  </a:gs>
                  <a:gs pos="47000">
                    <a:srgbClr val="2576B7">
                      <a:alpha val="0"/>
                    </a:srgbClr>
                  </a:gs>
                  <a:gs pos="100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8443447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60BA4-C10C-428F-B060-BEBFA665B979}"/>
              </a:ext>
            </a:extLst>
          </p:cNvPr>
          <p:cNvSpPr>
            <a:spLocks noGrp="1"/>
          </p:cNvSpPr>
          <p:nvPr>
            <p:ph type="title"/>
          </p:nvPr>
        </p:nvSpPr>
        <p:spPr>
          <a:xfrm>
            <a:off x="354105" y="530021"/>
            <a:ext cx="11178531" cy="1130188"/>
          </a:xfrm>
        </p:spPr>
        <p:txBody>
          <a:bodyPr/>
          <a:lstStyle/>
          <a:p>
            <a:r>
              <a:rPr lang="en-US" sz="3200" dirty="0"/>
              <a:t>IT must commit to frequent and effective stakeholder communication</a:t>
            </a:r>
            <a:endParaRPr lang="en-CA" sz="3200" dirty="0"/>
          </a:p>
        </p:txBody>
      </p:sp>
      <p:sp>
        <p:nvSpPr>
          <p:cNvPr id="3" name="Text Placeholder 2">
            <a:extLst>
              <a:ext uri="{FF2B5EF4-FFF2-40B4-BE49-F238E27FC236}">
                <a16:creationId xmlns:a16="http://schemas.microsoft.com/office/drawing/2014/main" id="{FE6D9635-E165-4D08-84E8-F944EA7F09B9}"/>
              </a:ext>
            </a:extLst>
          </p:cNvPr>
          <p:cNvSpPr>
            <a:spLocks noGrp="1"/>
          </p:cNvSpPr>
          <p:nvPr>
            <p:ph type="body" sz="quarter" idx="10"/>
          </p:nvPr>
        </p:nvSpPr>
        <p:spPr>
          <a:xfrm>
            <a:off x="409120" y="1556779"/>
            <a:ext cx="9627345" cy="726888"/>
          </a:xfrm>
        </p:spPr>
        <p:txBody>
          <a:bodyPr/>
          <a:lstStyle/>
          <a:p>
            <a:r>
              <a:rPr lang="en-US" sz="1600" dirty="0"/>
              <a:t>For each business support initiative, evaluate and identify the following:</a:t>
            </a:r>
            <a:endParaRPr lang="en-CA" sz="1600" dirty="0"/>
          </a:p>
        </p:txBody>
      </p:sp>
      <p:pic>
        <p:nvPicPr>
          <p:cNvPr id="35" name="Picture 34">
            <a:extLst>
              <a:ext uri="{FF2B5EF4-FFF2-40B4-BE49-F238E27FC236}">
                <a16:creationId xmlns:a16="http://schemas.microsoft.com/office/drawing/2014/main" id="{7800B6B0-103A-4AA5-B1C2-AE027F943B6F}"/>
              </a:ext>
            </a:extLst>
          </p:cNvPr>
          <p:cNvPicPr>
            <a:picLocks noChangeAspect="1"/>
          </p:cNvPicPr>
          <p:nvPr/>
        </p:nvPicPr>
        <p:blipFill>
          <a:blip r:embed="rId2"/>
          <a:stretch>
            <a:fillRect/>
          </a:stretch>
        </p:blipFill>
        <p:spPr>
          <a:xfrm rot="5400000">
            <a:off x="4185278" y="4239034"/>
            <a:ext cx="3081284" cy="1663967"/>
          </a:xfrm>
          <a:prstGeom prst="rect">
            <a:avLst/>
          </a:prstGeom>
        </p:spPr>
      </p:pic>
      <p:sp>
        <p:nvSpPr>
          <p:cNvPr id="37" name="Rectangle 36">
            <a:extLst>
              <a:ext uri="{FF2B5EF4-FFF2-40B4-BE49-F238E27FC236}">
                <a16:creationId xmlns:a16="http://schemas.microsoft.com/office/drawing/2014/main" id="{E5CC6E2D-C7E2-494E-A437-8D5E78B464C0}"/>
              </a:ext>
            </a:extLst>
          </p:cNvPr>
          <p:cNvSpPr/>
          <p:nvPr/>
        </p:nvSpPr>
        <p:spPr>
          <a:xfrm>
            <a:off x="7644158" y="3530375"/>
            <a:ext cx="1152000" cy="204480"/>
          </a:xfrm>
          <a:prstGeom prst="rec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defTabSz="914400"/>
            <a:r>
              <a:rPr lang="en-CA" sz="1100" dirty="0">
                <a:solidFill>
                  <a:prstClr val="white"/>
                </a:solidFill>
                <a:latin typeface="Roboto Condensed Light"/>
              </a:rPr>
              <a:t>SVP</a:t>
            </a:r>
            <a:endParaRPr lang="en-US" sz="1100" dirty="0">
              <a:solidFill>
                <a:prstClr val="white"/>
              </a:solidFill>
              <a:latin typeface="Roboto Condensed Light"/>
            </a:endParaRPr>
          </a:p>
        </p:txBody>
      </p:sp>
      <p:sp>
        <p:nvSpPr>
          <p:cNvPr id="38" name="Rectangle 37">
            <a:extLst>
              <a:ext uri="{FF2B5EF4-FFF2-40B4-BE49-F238E27FC236}">
                <a16:creationId xmlns:a16="http://schemas.microsoft.com/office/drawing/2014/main" id="{9EE3D2DE-6167-43B3-A500-6ED7066E8991}"/>
              </a:ext>
            </a:extLst>
          </p:cNvPr>
          <p:cNvSpPr/>
          <p:nvPr/>
        </p:nvSpPr>
        <p:spPr>
          <a:xfrm>
            <a:off x="7644158" y="3818237"/>
            <a:ext cx="1152000" cy="204480"/>
          </a:xfrm>
          <a:prstGeom prst="rect">
            <a:avLst/>
          </a:prstGeom>
          <a:solidFill>
            <a:schemeClr val="accent4">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defTabSz="914400"/>
            <a:r>
              <a:rPr lang="en-CA" sz="1100" dirty="0">
                <a:solidFill>
                  <a:prstClr val="white"/>
                </a:solidFill>
                <a:latin typeface="Roboto Condensed Light"/>
              </a:rPr>
              <a:t>VP</a:t>
            </a:r>
            <a:endParaRPr lang="en-US" sz="1100" dirty="0">
              <a:solidFill>
                <a:prstClr val="white"/>
              </a:solidFill>
              <a:latin typeface="Roboto Condensed Light"/>
            </a:endParaRPr>
          </a:p>
        </p:txBody>
      </p:sp>
      <p:sp>
        <p:nvSpPr>
          <p:cNvPr id="39" name="Rectangle 38">
            <a:extLst>
              <a:ext uri="{FF2B5EF4-FFF2-40B4-BE49-F238E27FC236}">
                <a16:creationId xmlns:a16="http://schemas.microsoft.com/office/drawing/2014/main" id="{EA32F0CA-C939-46D7-8A23-210300F74A87}"/>
              </a:ext>
            </a:extLst>
          </p:cNvPr>
          <p:cNvSpPr/>
          <p:nvPr/>
        </p:nvSpPr>
        <p:spPr>
          <a:xfrm>
            <a:off x="7644158" y="4112718"/>
            <a:ext cx="1152000" cy="204480"/>
          </a:xfrm>
          <a:prstGeom prst="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defTabSz="914400"/>
            <a:r>
              <a:rPr lang="en-CA" sz="1100" dirty="0">
                <a:solidFill>
                  <a:prstClr val="white"/>
                </a:solidFill>
                <a:latin typeface="Roboto Condensed Light"/>
              </a:rPr>
              <a:t>Product Owner</a:t>
            </a:r>
            <a:endParaRPr lang="en-US" sz="1100" dirty="0">
              <a:solidFill>
                <a:prstClr val="white"/>
              </a:solidFill>
              <a:latin typeface="Roboto Condensed Light"/>
            </a:endParaRPr>
          </a:p>
        </p:txBody>
      </p:sp>
      <p:sp>
        <p:nvSpPr>
          <p:cNvPr id="40" name="Rectangle 39">
            <a:extLst>
              <a:ext uri="{FF2B5EF4-FFF2-40B4-BE49-F238E27FC236}">
                <a16:creationId xmlns:a16="http://schemas.microsoft.com/office/drawing/2014/main" id="{AD020218-D411-4C77-9EE2-37D98BE2302B}"/>
              </a:ext>
            </a:extLst>
          </p:cNvPr>
          <p:cNvSpPr/>
          <p:nvPr/>
        </p:nvSpPr>
        <p:spPr>
          <a:xfrm>
            <a:off x="7653504" y="4407199"/>
            <a:ext cx="1152000" cy="204480"/>
          </a:xfrm>
          <a:prstGeom prst="rect">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defTabSz="914400"/>
            <a:r>
              <a:rPr lang="en-US" sz="1100" dirty="0">
                <a:solidFill>
                  <a:prstClr val="white"/>
                </a:solidFill>
                <a:latin typeface="Roboto Condensed Light"/>
              </a:rPr>
              <a:t>P</a:t>
            </a:r>
            <a:r>
              <a:rPr lang="en-CA" sz="1100" dirty="0">
                <a:solidFill>
                  <a:prstClr val="white"/>
                </a:solidFill>
                <a:latin typeface="Roboto Condensed Light"/>
              </a:rPr>
              <a:t>roduct Specialist</a:t>
            </a:r>
            <a:endParaRPr lang="en-US" sz="1100" dirty="0">
              <a:solidFill>
                <a:prstClr val="white"/>
              </a:solidFill>
              <a:latin typeface="Roboto Condensed Light"/>
            </a:endParaRPr>
          </a:p>
        </p:txBody>
      </p:sp>
      <p:sp>
        <p:nvSpPr>
          <p:cNvPr id="41" name="Rectangle 40">
            <a:extLst>
              <a:ext uri="{FF2B5EF4-FFF2-40B4-BE49-F238E27FC236}">
                <a16:creationId xmlns:a16="http://schemas.microsoft.com/office/drawing/2014/main" id="{1B82AE2C-05C3-4A56-BD0D-8DC1D8957361}"/>
              </a:ext>
            </a:extLst>
          </p:cNvPr>
          <p:cNvSpPr/>
          <p:nvPr/>
        </p:nvSpPr>
        <p:spPr>
          <a:xfrm>
            <a:off x="7653504" y="4701681"/>
            <a:ext cx="1152000" cy="204480"/>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defTabSz="914400"/>
            <a:r>
              <a:rPr lang="en-CA" sz="1100" dirty="0">
                <a:solidFill>
                  <a:prstClr val="white"/>
                </a:solidFill>
                <a:latin typeface="Roboto Condensed Light"/>
              </a:rPr>
              <a:t>Liaison</a:t>
            </a:r>
            <a:endParaRPr lang="en-US" sz="1100" dirty="0">
              <a:solidFill>
                <a:prstClr val="white"/>
              </a:solidFill>
              <a:latin typeface="Roboto Condensed Light"/>
            </a:endParaRPr>
          </a:p>
        </p:txBody>
      </p:sp>
      <p:sp>
        <p:nvSpPr>
          <p:cNvPr id="42" name="Rectangle 41">
            <a:extLst>
              <a:ext uri="{FF2B5EF4-FFF2-40B4-BE49-F238E27FC236}">
                <a16:creationId xmlns:a16="http://schemas.microsoft.com/office/drawing/2014/main" id="{03B6EF5E-19E1-4D0F-98D8-861ADC779A0B}"/>
              </a:ext>
            </a:extLst>
          </p:cNvPr>
          <p:cNvSpPr/>
          <p:nvPr/>
        </p:nvSpPr>
        <p:spPr>
          <a:xfrm>
            <a:off x="9543350" y="3530375"/>
            <a:ext cx="1853840" cy="378382"/>
          </a:xfrm>
          <a:prstGeom prst="rect">
            <a:avLst/>
          </a:prstGeom>
          <a:solidFill>
            <a:srgbClr val="299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xo" panose="02000303000000000000" pitchFamily="2" charset="0"/>
              </a:rPr>
              <a:t>Weekly Status Update meeting</a:t>
            </a:r>
            <a:endParaRPr lang="en-CA" dirty="0">
              <a:latin typeface="Exo" panose="02000303000000000000" pitchFamily="2" charset="0"/>
            </a:endParaRPr>
          </a:p>
        </p:txBody>
      </p:sp>
      <p:sp>
        <p:nvSpPr>
          <p:cNvPr id="43" name="Rectangle 42">
            <a:extLst>
              <a:ext uri="{FF2B5EF4-FFF2-40B4-BE49-F238E27FC236}">
                <a16:creationId xmlns:a16="http://schemas.microsoft.com/office/drawing/2014/main" id="{D89482F2-70F3-4FFF-936E-1D794187E9C3}"/>
              </a:ext>
            </a:extLst>
          </p:cNvPr>
          <p:cNvSpPr/>
          <p:nvPr/>
        </p:nvSpPr>
        <p:spPr>
          <a:xfrm>
            <a:off x="9543349" y="3953000"/>
            <a:ext cx="1853841" cy="207108"/>
          </a:xfrm>
          <a:prstGeom prst="rect">
            <a:avLst/>
          </a:prstGeom>
          <a:solidFill>
            <a:srgbClr val="299C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Exo" panose="02000303000000000000" pitchFamily="2" charset="0"/>
              </a:rPr>
              <a:t>Weekly Demo</a:t>
            </a:r>
            <a:endParaRPr kumimoji="0" lang="en-CA" sz="1000" b="0" i="0" u="none" strike="noStrike" kern="0" cap="none" spc="0" normalizeH="0" baseline="0" noProof="0" dirty="0">
              <a:ln>
                <a:noFill/>
              </a:ln>
              <a:solidFill>
                <a:prstClr val="white"/>
              </a:solidFill>
              <a:effectLst/>
              <a:uLnTx/>
              <a:uFillTx/>
              <a:latin typeface="Exo" panose="02000303000000000000" pitchFamily="2" charset="0"/>
            </a:endParaRPr>
          </a:p>
        </p:txBody>
      </p:sp>
      <p:sp>
        <p:nvSpPr>
          <p:cNvPr id="44" name="Rectangle 43">
            <a:extLst>
              <a:ext uri="{FF2B5EF4-FFF2-40B4-BE49-F238E27FC236}">
                <a16:creationId xmlns:a16="http://schemas.microsoft.com/office/drawing/2014/main" id="{DE167075-9848-41A1-B6E4-003DCCCF25B0}"/>
              </a:ext>
            </a:extLst>
          </p:cNvPr>
          <p:cNvSpPr/>
          <p:nvPr/>
        </p:nvSpPr>
        <p:spPr>
          <a:xfrm>
            <a:off x="9543348" y="4190500"/>
            <a:ext cx="1853841" cy="207108"/>
          </a:xfrm>
          <a:prstGeom prst="rect">
            <a:avLst/>
          </a:prstGeom>
          <a:solidFill>
            <a:srgbClr val="299C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Exo" panose="02000303000000000000" pitchFamily="2" charset="0"/>
              </a:rPr>
              <a:t>Daily Standup</a:t>
            </a:r>
            <a:endParaRPr kumimoji="0" lang="en-CA" sz="1000" b="0" i="0" u="none" strike="noStrike" kern="0" cap="none" spc="0" normalizeH="0" baseline="0" noProof="0" dirty="0">
              <a:ln>
                <a:noFill/>
              </a:ln>
              <a:solidFill>
                <a:prstClr val="white"/>
              </a:solidFill>
              <a:effectLst/>
              <a:uLnTx/>
              <a:uFillTx/>
              <a:latin typeface="Exo" panose="02000303000000000000" pitchFamily="2" charset="0"/>
            </a:endParaRPr>
          </a:p>
        </p:txBody>
      </p:sp>
      <p:sp>
        <p:nvSpPr>
          <p:cNvPr id="45" name="Rectangle 44">
            <a:extLst>
              <a:ext uri="{FF2B5EF4-FFF2-40B4-BE49-F238E27FC236}">
                <a16:creationId xmlns:a16="http://schemas.microsoft.com/office/drawing/2014/main" id="{B9B640B8-F6A5-4F41-A1C8-D9D4706D6134}"/>
              </a:ext>
            </a:extLst>
          </p:cNvPr>
          <p:cNvSpPr/>
          <p:nvPr/>
        </p:nvSpPr>
        <p:spPr>
          <a:xfrm>
            <a:off x="9543348" y="4434914"/>
            <a:ext cx="1853842" cy="177988"/>
          </a:xfrm>
          <a:prstGeom prst="rect">
            <a:avLst/>
          </a:prstGeom>
          <a:solidFill>
            <a:srgbClr val="299C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Exo" panose="02000303000000000000" pitchFamily="2" charset="0"/>
              </a:rPr>
              <a:t>General Communications</a:t>
            </a:r>
            <a:endParaRPr kumimoji="0" lang="en-CA" sz="1000" b="0" i="0" u="none" strike="noStrike" kern="0" cap="none" spc="0" normalizeH="0" baseline="0" noProof="0" dirty="0">
              <a:ln>
                <a:noFill/>
              </a:ln>
              <a:solidFill>
                <a:prstClr val="white"/>
              </a:solidFill>
              <a:effectLst/>
              <a:uLnTx/>
              <a:uFillTx/>
              <a:latin typeface="Exo" panose="02000303000000000000" pitchFamily="2" charset="0"/>
            </a:endParaRPr>
          </a:p>
        </p:txBody>
      </p:sp>
      <p:sp>
        <p:nvSpPr>
          <p:cNvPr id="46" name="TextBox 45">
            <a:extLst>
              <a:ext uri="{FF2B5EF4-FFF2-40B4-BE49-F238E27FC236}">
                <a16:creationId xmlns:a16="http://schemas.microsoft.com/office/drawing/2014/main" id="{CF3AA5F5-2D84-420A-8479-3DA826C96F13}"/>
              </a:ext>
            </a:extLst>
          </p:cNvPr>
          <p:cNvSpPr txBox="1"/>
          <p:nvPr/>
        </p:nvSpPr>
        <p:spPr>
          <a:xfrm>
            <a:off x="354105" y="4080287"/>
            <a:ext cx="1401951" cy="314445"/>
          </a:xfrm>
          <a:prstGeom prst="rect">
            <a:avLst/>
          </a:prstGeom>
          <a:noFill/>
        </p:spPr>
        <p:txBody>
          <a:bodyPr wrap="square" rtlCol="0" anchor="ctr" anchorCtr="0">
            <a:spAutoFit/>
          </a:bodyPr>
          <a:lstStyle/>
          <a:p>
            <a:pPr algn="ctr">
              <a:lnSpc>
                <a:spcPct val="110000"/>
              </a:lnSpc>
            </a:pPr>
            <a:r>
              <a:rPr lang="en-US" sz="1400" b="1" dirty="0">
                <a:solidFill>
                  <a:srgbClr val="717171"/>
                </a:solidFill>
                <a:latin typeface="Montserrat SemiBold" pitchFamily="2" charset="77"/>
                <a:ea typeface="League Spartan" charset="0"/>
                <a:cs typeface="Poppins" pitchFamily="2" charset="77"/>
              </a:rPr>
              <a:t>Examples</a:t>
            </a:r>
          </a:p>
        </p:txBody>
      </p:sp>
      <p:sp>
        <p:nvSpPr>
          <p:cNvPr id="48" name="Text Placeholder 3">
            <a:extLst>
              <a:ext uri="{FF2B5EF4-FFF2-40B4-BE49-F238E27FC236}">
                <a16:creationId xmlns:a16="http://schemas.microsoft.com/office/drawing/2014/main" id="{0F0CE85F-EB89-4732-BBA6-1E14D4820EF2}"/>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4.1 Establish Governance</a:t>
            </a:r>
          </a:p>
        </p:txBody>
      </p:sp>
      <p:sp>
        <p:nvSpPr>
          <p:cNvPr id="62" name="Rectangle 61">
            <a:extLst>
              <a:ext uri="{FF2B5EF4-FFF2-40B4-BE49-F238E27FC236}">
                <a16:creationId xmlns:a16="http://schemas.microsoft.com/office/drawing/2014/main" id="{DD60E4CC-839F-461A-B345-55B0E00D6656}"/>
              </a:ext>
            </a:extLst>
          </p:cNvPr>
          <p:cNvSpPr/>
          <p:nvPr/>
        </p:nvSpPr>
        <p:spPr>
          <a:xfrm>
            <a:off x="394255" y="2407543"/>
            <a:ext cx="1657934" cy="764674"/>
          </a:xfrm>
          <a:prstGeom prst="rect">
            <a:avLst/>
          </a:prstGeom>
          <a:solidFill>
            <a:srgbClr val="717171">
              <a:alpha val="16000"/>
            </a:srgbClr>
          </a:solidFill>
          <a:ln w="38100" cap="flat" cmpd="sng" algn="ctr">
            <a:solidFill>
              <a:srgbClr val="FFFFFF"/>
            </a:solidFill>
            <a:prstDash val="solid"/>
            <a:miter lim="800000"/>
          </a:ln>
          <a:effectLst/>
        </p:spPr>
        <p:txBody>
          <a:bodyPr rtlCol="0" anchor="ctr"/>
          <a:lstStyle/>
          <a:p>
            <a:pPr algn="ctr" defTabSz="914400">
              <a:lnSpc>
                <a:spcPct val="110000"/>
              </a:lnSpc>
              <a:defRPr/>
            </a:pPr>
            <a:endParaRPr lang="en-US" sz="900" b="1" kern="0" dirty="0">
              <a:solidFill>
                <a:srgbClr val="FFFFFF"/>
              </a:solidFill>
              <a:latin typeface="Montserrat SemiBold" pitchFamily="2" charset="77"/>
            </a:endParaRPr>
          </a:p>
        </p:txBody>
      </p:sp>
      <p:sp>
        <p:nvSpPr>
          <p:cNvPr id="63" name="Rectangle 62">
            <a:extLst>
              <a:ext uri="{FF2B5EF4-FFF2-40B4-BE49-F238E27FC236}">
                <a16:creationId xmlns:a16="http://schemas.microsoft.com/office/drawing/2014/main" id="{423BA6A7-D8B2-4B95-9E17-848685697C66}"/>
              </a:ext>
            </a:extLst>
          </p:cNvPr>
          <p:cNvSpPr/>
          <p:nvPr/>
        </p:nvSpPr>
        <p:spPr>
          <a:xfrm>
            <a:off x="4601152" y="2407543"/>
            <a:ext cx="2329838" cy="764674"/>
          </a:xfrm>
          <a:prstGeom prst="rect">
            <a:avLst/>
          </a:prstGeom>
          <a:solidFill>
            <a:srgbClr val="FFFFFF">
              <a:lumMod val="95000"/>
            </a:srgbClr>
          </a:solidFill>
          <a:ln w="38100" cap="flat" cmpd="sng" algn="ctr">
            <a:solidFill>
              <a:srgbClr val="FFFFFF"/>
            </a:solidFill>
            <a:prstDash val="solid"/>
            <a:miter lim="800000"/>
          </a:ln>
          <a:effectLst/>
        </p:spPr>
        <p:txBody>
          <a:bodyPr rtlCol="0" anchor="ctr"/>
          <a:lstStyle/>
          <a:p>
            <a:pPr defTabSz="914400">
              <a:lnSpc>
                <a:spcPct val="110000"/>
              </a:lnSpc>
              <a:defRPr/>
            </a:pPr>
            <a:endParaRPr lang="en-US" sz="1100" kern="0" dirty="0">
              <a:solidFill>
                <a:srgbClr val="000000"/>
              </a:solidFill>
              <a:latin typeface="Roboto Condensed Light" panose="02000000000000000000" pitchFamily="2" charset="0"/>
              <a:ea typeface="Roboto Condensed Light" panose="02000000000000000000" pitchFamily="2" charset="0"/>
              <a:cs typeface="Roboto Light" panose="02000000000000000000" pitchFamily="2" charset="0"/>
            </a:endParaRPr>
          </a:p>
        </p:txBody>
      </p:sp>
      <p:sp>
        <p:nvSpPr>
          <p:cNvPr id="64" name="Rectangle 63">
            <a:extLst>
              <a:ext uri="{FF2B5EF4-FFF2-40B4-BE49-F238E27FC236}">
                <a16:creationId xmlns:a16="http://schemas.microsoft.com/office/drawing/2014/main" id="{22EA70F1-D856-4AF9-A389-20A0B64C25F9}"/>
              </a:ext>
            </a:extLst>
          </p:cNvPr>
          <p:cNvSpPr/>
          <p:nvPr/>
        </p:nvSpPr>
        <p:spPr>
          <a:xfrm>
            <a:off x="6967575" y="2418338"/>
            <a:ext cx="2329838" cy="764674"/>
          </a:xfrm>
          <a:prstGeom prst="rect">
            <a:avLst/>
          </a:prstGeom>
          <a:solidFill>
            <a:srgbClr val="FFFFFF">
              <a:lumMod val="95000"/>
            </a:srgbClr>
          </a:solidFill>
          <a:ln w="38100" cap="flat" cmpd="sng" algn="ctr">
            <a:solidFill>
              <a:srgbClr val="FFFFFF"/>
            </a:solidFill>
            <a:prstDash val="solid"/>
            <a:miter lim="800000"/>
          </a:ln>
          <a:effectLst/>
        </p:spPr>
        <p:txBody>
          <a:bodyPr rtlCol="0" anchor="ctr"/>
          <a:lstStyle/>
          <a:p>
            <a:pPr defTabSz="914400">
              <a:lnSpc>
                <a:spcPct val="110000"/>
              </a:lnSpc>
              <a:defRPr/>
            </a:pPr>
            <a:endParaRPr lang="en-US" sz="1100" kern="0" dirty="0">
              <a:solidFill>
                <a:srgbClr val="000000"/>
              </a:solidFill>
              <a:latin typeface="Roboto Condensed Light" panose="02000000000000000000" pitchFamily="2" charset="0"/>
              <a:ea typeface="Roboto Condensed Light" panose="02000000000000000000" pitchFamily="2" charset="0"/>
              <a:cs typeface="Roboto Light" panose="02000000000000000000" pitchFamily="2" charset="0"/>
            </a:endParaRPr>
          </a:p>
        </p:txBody>
      </p:sp>
      <p:sp>
        <p:nvSpPr>
          <p:cNvPr id="65" name="Rectangle 64">
            <a:extLst>
              <a:ext uri="{FF2B5EF4-FFF2-40B4-BE49-F238E27FC236}">
                <a16:creationId xmlns:a16="http://schemas.microsoft.com/office/drawing/2014/main" id="{A266274B-5A7E-4F7A-B97D-3C2BDF052201}"/>
              </a:ext>
            </a:extLst>
          </p:cNvPr>
          <p:cNvSpPr/>
          <p:nvPr/>
        </p:nvSpPr>
        <p:spPr>
          <a:xfrm>
            <a:off x="9315500" y="2413836"/>
            <a:ext cx="2329839" cy="764674"/>
          </a:xfrm>
          <a:prstGeom prst="rect">
            <a:avLst/>
          </a:prstGeom>
          <a:solidFill>
            <a:srgbClr val="FFFFFF">
              <a:lumMod val="95000"/>
            </a:srgbClr>
          </a:solidFill>
          <a:ln w="38100" cap="flat" cmpd="sng" algn="ctr">
            <a:solidFill>
              <a:srgbClr val="FFFFFF"/>
            </a:solidFill>
            <a:prstDash val="solid"/>
            <a:miter lim="800000"/>
          </a:ln>
          <a:effectLst/>
        </p:spPr>
        <p:txBody>
          <a:bodyPr rtlCol="0" anchor="ctr"/>
          <a:lstStyle/>
          <a:p>
            <a:pPr defTabSz="914400">
              <a:lnSpc>
                <a:spcPct val="110000"/>
              </a:lnSpc>
              <a:defRPr/>
            </a:pPr>
            <a:endParaRPr lang="en-US" sz="1100" kern="0" dirty="0">
              <a:solidFill>
                <a:srgbClr val="000000"/>
              </a:solidFill>
              <a:latin typeface="Roboto Condensed Light" panose="02000000000000000000" pitchFamily="2" charset="0"/>
              <a:ea typeface="Roboto Condensed Light" panose="02000000000000000000" pitchFamily="2" charset="0"/>
              <a:cs typeface="Roboto Light" panose="02000000000000000000" pitchFamily="2" charset="0"/>
            </a:endParaRPr>
          </a:p>
        </p:txBody>
      </p:sp>
      <p:sp>
        <p:nvSpPr>
          <p:cNvPr id="66" name="TextBox 65">
            <a:extLst>
              <a:ext uri="{FF2B5EF4-FFF2-40B4-BE49-F238E27FC236}">
                <a16:creationId xmlns:a16="http://schemas.microsoft.com/office/drawing/2014/main" id="{730654CA-26F5-44EA-8A62-53B6C532C609}"/>
              </a:ext>
            </a:extLst>
          </p:cNvPr>
          <p:cNvSpPr txBox="1"/>
          <p:nvPr/>
        </p:nvSpPr>
        <p:spPr>
          <a:xfrm>
            <a:off x="522247" y="2648527"/>
            <a:ext cx="1512917" cy="282706"/>
          </a:xfrm>
          <a:prstGeom prst="rect">
            <a:avLst/>
          </a:prstGeom>
          <a:noFill/>
        </p:spPr>
        <p:txBody>
          <a:bodyPr wrap="square" rtlCol="0" anchor="ctr" anchorCtr="0">
            <a:spAutoFit/>
          </a:bodyPr>
          <a:lstStyle/>
          <a:p>
            <a:pPr>
              <a:lnSpc>
                <a:spcPct val="110000"/>
              </a:lnSpc>
            </a:pPr>
            <a:r>
              <a:rPr lang="en-US" sz="1200" dirty="0">
                <a:solidFill>
                  <a:srgbClr val="494A4A"/>
                </a:solidFill>
                <a:latin typeface="Montserrat" pitchFamily="2" charset="77"/>
                <a:ea typeface="League Spartan" charset="0"/>
                <a:cs typeface="Poppins" pitchFamily="2" charset="77"/>
              </a:rPr>
              <a:t>Initiative Name</a:t>
            </a:r>
          </a:p>
        </p:txBody>
      </p:sp>
      <p:sp>
        <p:nvSpPr>
          <p:cNvPr id="67" name="TextBox 66">
            <a:extLst>
              <a:ext uri="{FF2B5EF4-FFF2-40B4-BE49-F238E27FC236}">
                <a16:creationId xmlns:a16="http://schemas.microsoft.com/office/drawing/2014/main" id="{F6BBD477-3E4A-46BE-853E-99D9967B883D}"/>
              </a:ext>
            </a:extLst>
          </p:cNvPr>
          <p:cNvSpPr txBox="1"/>
          <p:nvPr/>
        </p:nvSpPr>
        <p:spPr>
          <a:xfrm>
            <a:off x="1999693" y="2020429"/>
            <a:ext cx="2164677" cy="266804"/>
          </a:xfrm>
          <a:prstGeom prst="rect">
            <a:avLst/>
          </a:prstGeom>
          <a:noFill/>
        </p:spPr>
        <p:txBody>
          <a:bodyPr wrap="square" rtlCol="0" anchor="ctr" anchorCtr="0">
            <a:spAutoFit/>
          </a:bodyPr>
          <a:lstStyle/>
          <a:p>
            <a:pPr>
              <a:lnSpc>
                <a:spcPct val="110000"/>
              </a:lnSpc>
            </a:pPr>
            <a:r>
              <a:rPr lang="en-US" sz="1100" b="1" dirty="0">
                <a:solidFill>
                  <a:srgbClr val="2576B7"/>
                </a:solidFill>
                <a:latin typeface="Montserrat SemiBold" pitchFamily="2" charset="77"/>
                <a:ea typeface="League Spartan" charset="0"/>
                <a:cs typeface="Poppins" pitchFamily="2" charset="77"/>
              </a:rPr>
              <a:t>Key IT Teams</a:t>
            </a:r>
          </a:p>
        </p:txBody>
      </p:sp>
      <p:sp>
        <p:nvSpPr>
          <p:cNvPr id="68" name="TextBox 67">
            <a:extLst>
              <a:ext uri="{FF2B5EF4-FFF2-40B4-BE49-F238E27FC236}">
                <a16:creationId xmlns:a16="http://schemas.microsoft.com/office/drawing/2014/main" id="{DF8E48E1-89BF-4E79-8BD7-86798B5CC626}"/>
              </a:ext>
            </a:extLst>
          </p:cNvPr>
          <p:cNvSpPr txBox="1"/>
          <p:nvPr/>
        </p:nvSpPr>
        <p:spPr>
          <a:xfrm>
            <a:off x="4529711" y="2037455"/>
            <a:ext cx="2014654" cy="266804"/>
          </a:xfrm>
          <a:prstGeom prst="rect">
            <a:avLst/>
          </a:prstGeom>
          <a:noFill/>
        </p:spPr>
        <p:txBody>
          <a:bodyPr wrap="square" rtlCol="0" anchor="t" anchorCtr="0">
            <a:spAutoFit/>
          </a:bodyPr>
          <a:lstStyle/>
          <a:p>
            <a:pPr>
              <a:lnSpc>
                <a:spcPct val="110000"/>
              </a:lnSpc>
            </a:pPr>
            <a:r>
              <a:rPr lang="en-US" sz="1100" b="1" dirty="0">
                <a:solidFill>
                  <a:srgbClr val="2576B7"/>
                </a:solidFill>
                <a:latin typeface="Montserrat SemiBold" pitchFamily="2" charset="77"/>
                <a:ea typeface="League Spartan" charset="0"/>
                <a:cs typeface="Poppins" pitchFamily="2" charset="77"/>
              </a:rPr>
              <a:t>Business Units Impacted</a:t>
            </a:r>
          </a:p>
        </p:txBody>
      </p:sp>
      <p:sp>
        <p:nvSpPr>
          <p:cNvPr id="69" name="TextBox 68">
            <a:extLst>
              <a:ext uri="{FF2B5EF4-FFF2-40B4-BE49-F238E27FC236}">
                <a16:creationId xmlns:a16="http://schemas.microsoft.com/office/drawing/2014/main" id="{46D89856-6551-4D2E-B0D5-960C37F5E154}"/>
              </a:ext>
            </a:extLst>
          </p:cNvPr>
          <p:cNvSpPr txBox="1"/>
          <p:nvPr/>
        </p:nvSpPr>
        <p:spPr>
          <a:xfrm>
            <a:off x="6909706" y="2043747"/>
            <a:ext cx="2518480" cy="266804"/>
          </a:xfrm>
          <a:prstGeom prst="rect">
            <a:avLst/>
          </a:prstGeom>
          <a:noFill/>
        </p:spPr>
        <p:txBody>
          <a:bodyPr wrap="square" rtlCol="0" anchor="t" anchorCtr="0">
            <a:spAutoFit/>
          </a:bodyPr>
          <a:lstStyle/>
          <a:p>
            <a:pPr>
              <a:lnSpc>
                <a:spcPct val="110000"/>
              </a:lnSpc>
            </a:pPr>
            <a:r>
              <a:rPr lang="en-US" sz="1100" b="1" dirty="0">
                <a:solidFill>
                  <a:srgbClr val="4A4A4A"/>
                </a:solidFill>
                <a:latin typeface="Montserrat SemiBold" pitchFamily="2" charset="77"/>
                <a:ea typeface="League Spartan" charset="0"/>
                <a:cs typeface="Poppins" pitchFamily="2" charset="77"/>
              </a:rPr>
              <a:t>Key Contacts in Business Unit</a:t>
            </a:r>
          </a:p>
        </p:txBody>
      </p:sp>
      <p:sp>
        <p:nvSpPr>
          <p:cNvPr id="70" name="TextBox 69">
            <a:extLst>
              <a:ext uri="{FF2B5EF4-FFF2-40B4-BE49-F238E27FC236}">
                <a16:creationId xmlns:a16="http://schemas.microsoft.com/office/drawing/2014/main" id="{82490FC8-5237-4DFC-9640-C6E24DD4E6BE}"/>
              </a:ext>
            </a:extLst>
          </p:cNvPr>
          <p:cNvSpPr txBox="1"/>
          <p:nvPr/>
        </p:nvSpPr>
        <p:spPr>
          <a:xfrm>
            <a:off x="9225013" y="2043748"/>
            <a:ext cx="2329838" cy="266804"/>
          </a:xfrm>
          <a:prstGeom prst="rect">
            <a:avLst/>
          </a:prstGeom>
          <a:noFill/>
        </p:spPr>
        <p:txBody>
          <a:bodyPr wrap="square" rtlCol="0" anchor="t" anchorCtr="0">
            <a:spAutoFit/>
          </a:bodyPr>
          <a:lstStyle/>
          <a:p>
            <a:pPr>
              <a:lnSpc>
                <a:spcPct val="110000"/>
              </a:lnSpc>
            </a:pPr>
            <a:r>
              <a:rPr lang="en-US" sz="1100" b="1" dirty="0">
                <a:solidFill>
                  <a:srgbClr val="299C47"/>
                </a:solidFill>
                <a:latin typeface="Montserrat SemiBold" pitchFamily="2" charset="77"/>
                <a:ea typeface="League Spartan" charset="0"/>
                <a:cs typeface="Poppins" pitchFamily="2" charset="77"/>
              </a:rPr>
              <a:t>Communication Methods</a:t>
            </a:r>
          </a:p>
        </p:txBody>
      </p:sp>
      <p:sp>
        <p:nvSpPr>
          <p:cNvPr id="71" name="Rectangle 70">
            <a:extLst>
              <a:ext uri="{FF2B5EF4-FFF2-40B4-BE49-F238E27FC236}">
                <a16:creationId xmlns:a16="http://schemas.microsoft.com/office/drawing/2014/main" id="{D298BA9A-9383-45D0-93E3-3D4A4C2621E0}"/>
              </a:ext>
            </a:extLst>
          </p:cNvPr>
          <p:cNvSpPr/>
          <p:nvPr/>
        </p:nvSpPr>
        <p:spPr>
          <a:xfrm>
            <a:off x="4814685" y="2642782"/>
            <a:ext cx="1868155" cy="281248"/>
          </a:xfrm>
          <a:prstGeom prst="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2576B7"/>
                </a:solidFill>
                <a:effectLst/>
                <a:uLnTx/>
                <a:uFillTx/>
                <a:latin typeface="Roboto Condensed Light" panose="02000000000000000000" pitchFamily="2" charset="0"/>
                <a:ea typeface="Roboto Condensed Light" panose="02000000000000000000" pitchFamily="2" charset="0"/>
                <a:cs typeface="Roboto Light" panose="02000000000000000000" pitchFamily="2" charset="0"/>
              </a:rPr>
              <a:t>Which stakeholder groups are impacted by this initiative?</a:t>
            </a:r>
          </a:p>
        </p:txBody>
      </p:sp>
      <p:sp>
        <p:nvSpPr>
          <p:cNvPr id="72" name="Rectangle 71">
            <a:extLst>
              <a:ext uri="{FF2B5EF4-FFF2-40B4-BE49-F238E27FC236}">
                <a16:creationId xmlns:a16="http://schemas.microsoft.com/office/drawing/2014/main" id="{3F4A3A95-34B0-48F3-9910-87A2449CBB7C}"/>
              </a:ext>
            </a:extLst>
          </p:cNvPr>
          <p:cNvSpPr/>
          <p:nvPr/>
        </p:nvSpPr>
        <p:spPr>
          <a:xfrm>
            <a:off x="7158922" y="2649081"/>
            <a:ext cx="2030316" cy="267288"/>
          </a:xfrm>
          <a:prstGeom prst="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4A4A4A"/>
                </a:solidFill>
                <a:effectLst/>
                <a:uLnTx/>
                <a:uFillTx/>
                <a:latin typeface="Roboto Condensed Light" panose="02000000000000000000" pitchFamily="2" charset="0"/>
                <a:ea typeface="Roboto Condensed Light" panose="02000000000000000000" pitchFamily="2" charset="0"/>
                <a:cs typeface="Roboto Light" panose="02000000000000000000" pitchFamily="2" charset="0"/>
              </a:rPr>
              <a:t>Who is the primary contact within each impacted stakeholder group? </a:t>
            </a:r>
          </a:p>
        </p:txBody>
      </p:sp>
      <p:sp>
        <p:nvSpPr>
          <p:cNvPr id="73" name="Rectangle 72">
            <a:extLst>
              <a:ext uri="{FF2B5EF4-FFF2-40B4-BE49-F238E27FC236}">
                <a16:creationId xmlns:a16="http://schemas.microsoft.com/office/drawing/2014/main" id="{429FCA17-922C-4AD9-B436-38ABAFFD6F07}"/>
              </a:ext>
            </a:extLst>
          </p:cNvPr>
          <p:cNvSpPr/>
          <p:nvPr/>
        </p:nvSpPr>
        <p:spPr>
          <a:xfrm>
            <a:off x="9437387" y="2603885"/>
            <a:ext cx="1959802" cy="378382"/>
          </a:xfrm>
          <a:prstGeom prst="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299C47"/>
                </a:solidFill>
                <a:effectLst/>
                <a:uLnTx/>
                <a:uFillTx/>
                <a:latin typeface="Roboto Condensed Light" panose="02000000000000000000" pitchFamily="2" charset="0"/>
                <a:ea typeface="Roboto Condensed Light" panose="02000000000000000000" pitchFamily="2" charset="0"/>
                <a:cs typeface="Roboto Light" panose="02000000000000000000" pitchFamily="2" charset="0"/>
              </a:rPr>
              <a:t>What communication methods are most effective for each business contact?</a:t>
            </a:r>
          </a:p>
        </p:txBody>
      </p:sp>
      <p:sp>
        <p:nvSpPr>
          <p:cNvPr id="74" name="TextBox 73">
            <a:extLst>
              <a:ext uri="{FF2B5EF4-FFF2-40B4-BE49-F238E27FC236}">
                <a16:creationId xmlns:a16="http://schemas.microsoft.com/office/drawing/2014/main" id="{7174D337-1671-467A-B537-85895B688BAC}"/>
              </a:ext>
            </a:extLst>
          </p:cNvPr>
          <p:cNvSpPr txBox="1"/>
          <p:nvPr/>
        </p:nvSpPr>
        <p:spPr>
          <a:xfrm>
            <a:off x="354105" y="2044305"/>
            <a:ext cx="1401951" cy="266804"/>
          </a:xfrm>
          <a:prstGeom prst="rect">
            <a:avLst/>
          </a:prstGeom>
          <a:noFill/>
        </p:spPr>
        <p:txBody>
          <a:bodyPr wrap="square" rtlCol="0" anchor="ctr" anchorCtr="0">
            <a:spAutoFit/>
          </a:bodyPr>
          <a:lstStyle/>
          <a:p>
            <a:pPr>
              <a:lnSpc>
                <a:spcPct val="110000"/>
              </a:lnSpc>
            </a:pPr>
            <a:r>
              <a:rPr lang="en-US" sz="1100" b="1" dirty="0">
                <a:solidFill>
                  <a:srgbClr val="2576B7"/>
                </a:solidFill>
                <a:latin typeface="Montserrat SemiBold" pitchFamily="2" charset="77"/>
                <a:ea typeface="League Spartan" charset="0"/>
                <a:cs typeface="Poppins" pitchFamily="2" charset="77"/>
              </a:rPr>
              <a:t>Initiative</a:t>
            </a:r>
          </a:p>
        </p:txBody>
      </p:sp>
      <p:graphicFrame>
        <p:nvGraphicFramePr>
          <p:cNvPr id="75" name="Table 74">
            <a:extLst>
              <a:ext uri="{FF2B5EF4-FFF2-40B4-BE49-F238E27FC236}">
                <a16:creationId xmlns:a16="http://schemas.microsoft.com/office/drawing/2014/main" id="{8D9DE454-EC9F-49D8-A58D-A1DBF833063F}"/>
              </a:ext>
            </a:extLst>
          </p:cNvPr>
          <p:cNvGraphicFramePr>
            <a:graphicFrameLocks noGrp="1"/>
          </p:cNvGraphicFramePr>
          <p:nvPr>
            <p:extLst>
              <p:ext uri="{D42A27DB-BD31-4B8C-83A1-F6EECF244321}">
                <p14:modId xmlns:p14="http://schemas.microsoft.com/office/powerpoint/2010/main" val="397468546"/>
              </p:ext>
            </p:extLst>
          </p:nvPr>
        </p:nvGraphicFramePr>
        <p:xfrm>
          <a:off x="2087833" y="2440346"/>
          <a:ext cx="2503330" cy="722385"/>
        </p:xfrm>
        <a:graphic>
          <a:graphicData uri="http://schemas.openxmlformats.org/drawingml/2006/table">
            <a:tbl>
              <a:tblPr firstRow="1" bandRow="1"/>
              <a:tblGrid>
                <a:gridCol w="1251665">
                  <a:extLst>
                    <a:ext uri="{9D8B030D-6E8A-4147-A177-3AD203B41FA5}">
                      <a16:colId xmlns:a16="http://schemas.microsoft.com/office/drawing/2014/main" val="2168426538"/>
                    </a:ext>
                  </a:extLst>
                </a:gridCol>
                <a:gridCol w="1251665">
                  <a:extLst>
                    <a:ext uri="{9D8B030D-6E8A-4147-A177-3AD203B41FA5}">
                      <a16:colId xmlns:a16="http://schemas.microsoft.com/office/drawing/2014/main" val="1237640231"/>
                    </a:ext>
                  </a:extLst>
                </a:gridCol>
              </a:tblGrid>
              <a:tr h="72238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accent2"/>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Which are the key IT teams involved?</a:t>
                      </a:r>
                    </a:p>
                  </a:txBody>
                  <a:tcPr marL="90000" marR="90000" marT="36000" marB="3600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rgbClr val="7030A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5D3291">
                        <a:lumMod val="20000"/>
                        <a:lumOff val="80000"/>
                        <a:alpha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accent1"/>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endParaRPr>
                    </a:p>
                  </a:txBody>
                  <a:tcPr marL="90000" marR="90000" marT="36000" marB="3600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rgbClr val="267BBE"/>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576B6">
                        <a:lumMod val="20000"/>
                        <a:lumOff val="80000"/>
                        <a:alpha val="40000"/>
                      </a:srgbClr>
                    </a:solidFill>
                  </a:tcPr>
                </a:tc>
                <a:extLst>
                  <a:ext uri="{0D108BD9-81ED-4DB2-BD59-A6C34878D82A}">
                    <a16:rowId xmlns:a16="http://schemas.microsoft.com/office/drawing/2014/main" val="3491740327"/>
                  </a:ext>
                </a:extLst>
              </a:tr>
            </a:tbl>
          </a:graphicData>
        </a:graphic>
      </p:graphicFrame>
      <p:sp>
        <p:nvSpPr>
          <p:cNvPr id="76" name="Rectangle 75">
            <a:extLst>
              <a:ext uri="{FF2B5EF4-FFF2-40B4-BE49-F238E27FC236}">
                <a16:creationId xmlns:a16="http://schemas.microsoft.com/office/drawing/2014/main" id="{C17A63E6-D911-4028-B4BD-3F3390881896}"/>
              </a:ext>
            </a:extLst>
          </p:cNvPr>
          <p:cNvSpPr/>
          <p:nvPr/>
        </p:nvSpPr>
        <p:spPr>
          <a:xfrm>
            <a:off x="2654574" y="3530375"/>
            <a:ext cx="1153108" cy="344219"/>
          </a:xfrm>
          <a:prstGeom prst="rect">
            <a:avLst/>
          </a:prstGeom>
          <a:solidFill>
            <a:srgbClr val="289C47"/>
          </a:solidFill>
          <a:ln>
            <a:noFill/>
          </a:ln>
          <a:effectLst/>
          <a:scene3d>
            <a:camera prst="orthographicFront">
              <a:rot lat="0" lon="0" rev="0"/>
            </a:camera>
            <a:lightRig rig="glow" dir="t">
              <a:rot lat="0" lon="0" rev="4800000"/>
            </a:lightRig>
          </a:scene3d>
          <a:sp3d prstMaterial="matte"/>
        </p:spPr>
        <p:style>
          <a:lnRef idx="0">
            <a:scrgbClr r="0" g="0" b="0"/>
          </a:lnRef>
          <a:fillRef idx="0">
            <a:scrgbClr r="0" g="0" b="0"/>
          </a:fillRef>
          <a:effectRef idx="0">
            <a:scrgbClr r="0" g="0" b="0"/>
          </a:effectRef>
          <a:fontRef idx="minor">
            <a:schemeClr val="lt1"/>
          </a:fontRef>
        </p:style>
        <p:txBody>
          <a:bodyPr rtlCol="0" anchor="ctr"/>
          <a:lstStyle/>
          <a:p>
            <a:pPr algn="ctr" defTabSz="914400"/>
            <a:r>
              <a:rPr lang="en-CA" sz="1000" dirty="0">
                <a:solidFill>
                  <a:prstClr val="white"/>
                </a:solidFill>
                <a:latin typeface="Montserrat" pitchFamily="2" charset="77"/>
                <a:ea typeface="Roboto" panose="02000000000000000000" pitchFamily="2" charset="0"/>
              </a:rPr>
              <a:t>Web Team</a:t>
            </a:r>
            <a:endParaRPr lang="en-US" sz="1000" dirty="0">
              <a:solidFill>
                <a:prstClr val="white"/>
              </a:solidFill>
              <a:latin typeface="Montserrat" pitchFamily="2" charset="77"/>
              <a:ea typeface="Roboto" panose="02000000000000000000" pitchFamily="2" charset="0"/>
            </a:endParaRPr>
          </a:p>
        </p:txBody>
      </p:sp>
      <p:sp>
        <p:nvSpPr>
          <p:cNvPr id="77" name="Rectangle 76">
            <a:extLst>
              <a:ext uri="{FF2B5EF4-FFF2-40B4-BE49-F238E27FC236}">
                <a16:creationId xmlns:a16="http://schemas.microsoft.com/office/drawing/2014/main" id="{4F8F6C22-28AE-4051-A321-D829F432887C}"/>
              </a:ext>
            </a:extLst>
          </p:cNvPr>
          <p:cNvSpPr/>
          <p:nvPr/>
        </p:nvSpPr>
        <p:spPr>
          <a:xfrm>
            <a:off x="2654574" y="3972320"/>
            <a:ext cx="1153108" cy="344219"/>
          </a:xfrm>
          <a:prstGeom prst="rect">
            <a:avLst/>
          </a:prstGeom>
          <a:solidFill>
            <a:srgbClr val="267BBE"/>
          </a:solidFill>
          <a:ln>
            <a:noFill/>
          </a:ln>
          <a:effectLst/>
          <a:scene3d>
            <a:camera prst="orthographicFront">
              <a:rot lat="0" lon="0" rev="0"/>
            </a:camera>
            <a:lightRig rig="glow" dir="t">
              <a:rot lat="0" lon="0" rev="4800000"/>
            </a:lightRig>
          </a:scene3d>
          <a:sp3d prstMaterial="matte"/>
        </p:spPr>
        <p:style>
          <a:lnRef idx="0">
            <a:scrgbClr r="0" g="0" b="0"/>
          </a:lnRef>
          <a:fillRef idx="0">
            <a:scrgbClr r="0" g="0" b="0"/>
          </a:fillRef>
          <a:effectRef idx="0">
            <a:scrgbClr r="0" g="0" b="0"/>
          </a:effectRef>
          <a:fontRef idx="minor">
            <a:schemeClr val="lt1"/>
          </a:fontRef>
        </p:style>
        <p:txBody>
          <a:bodyPr rtlCol="0" anchor="ctr"/>
          <a:lstStyle/>
          <a:p>
            <a:pPr algn="ctr" defTabSz="914400"/>
            <a:r>
              <a:rPr lang="en-CA" sz="1000" dirty="0">
                <a:solidFill>
                  <a:prstClr val="white"/>
                </a:solidFill>
                <a:latin typeface="Montserrat" pitchFamily="2" charset="77"/>
                <a:ea typeface="Roboto" panose="02000000000000000000" pitchFamily="2" charset="0"/>
              </a:rPr>
              <a:t>Sales Ops</a:t>
            </a:r>
            <a:endParaRPr lang="en-US" sz="1000" dirty="0">
              <a:solidFill>
                <a:prstClr val="white"/>
              </a:solidFill>
              <a:latin typeface="Montserrat" pitchFamily="2" charset="77"/>
              <a:ea typeface="Roboto" panose="02000000000000000000" pitchFamily="2" charset="0"/>
            </a:endParaRPr>
          </a:p>
        </p:txBody>
      </p:sp>
      <p:sp>
        <p:nvSpPr>
          <p:cNvPr id="78" name="Rectangle 77">
            <a:extLst>
              <a:ext uri="{FF2B5EF4-FFF2-40B4-BE49-F238E27FC236}">
                <a16:creationId xmlns:a16="http://schemas.microsoft.com/office/drawing/2014/main" id="{06606C9C-8D72-4666-93B1-CE98F295C816}"/>
              </a:ext>
            </a:extLst>
          </p:cNvPr>
          <p:cNvSpPr/>
          <p:nvPr/>
        </p:nvSpPr>
        <p:spPr>
          <a:xfrm>
            <a:off x="2654574" y="4414265"/>
            <a:ext cx="1153108" cy="344219"/>
          </a:xfrm>
          <a:prstGeom prst="rect">
            <a:avLst/>
          </a:prstGeom>
          <a:solidFill>
            <a:srgbClr val="195A8D"/>
          </a:solidFill>
          <a:ln>
            <a:noFill/>
          </a:ln>
          <a:effectLst/>
          <a:scene3d>
            <a:camera prst="orthographicFront">
              <a:rot lat="0" lon="0" rev="0"/>
            </a:camera>
            <a:lightRig rig="glow" dir="t">
              <a:rot lat="0" lon="0" rev="4800000"/>
            </a:lightRig>
          </a:scene3d>
          <a:sp3d prstMaterial="matte"/>
        </p:spPr>
        <p:style>
          <a:lnRef idx="0">
            <a:scrgbClr r="0" g="0" b="0"/>
          </a:lnRef>
          <a:fillRef idx="0">
            <a:scrgbClr r="0" g="0" b="0"/>
          </a:fillRef>
          <a:effectRef idx="0">
            <a:scrgbClr r="0" g="0" b="0"/>
          </a:effectRef>
          <a:fontRef idx="minor">
            <a:schemeClr val="lt1"/>
          </a:fontRef>
        </p:style>
        <p:txBody>
          <a:bodyPr rtlCol="0" anchor="ctr"/>
          <a:lstStyle/>
          <a:p>
            <a:pPr algn="ctr" defTabSz="914400"/>
            <a:r>
              <a:rPr lang="en-CA" sz="1000" dirty="0">
                <a:solidFill>
                  <a:prstClr val="white"/>
                </a:solidFill>
                <a:latin typeface="Montserrat" pitchFamily="2" charset="77"/>
                <a:ea typeface="Roboto" panose="02000000000000000000" pitchFamily="2" charset="0"/>
              </a:rPr>
              <a:t>Infrastructure</a:t>
            </a:r>
            <a:endParaRPr lang="en-US" sz="1000" dirty="0">
              <a:solidFill>
                <a:prstClr val="white"/>
              </a:solidFill>
              <a:latin typeface="Montserrat" pitchFamily="2" charset="77"/>
              <a:ea typeface="Roboto" panose="02000000000000000000" pitchFamily="2" charset="0"/>
            </a:endParaRPr>
          </a:p>
        </p:txBody>
      </p:sp>
      <p:sp>
        <p:nvSpPr>
          <p:cNvPr id="79" name="Rectangle 78">
            <a:extLst>
              <a:ext uri="{FF2B5EF4-FFF2-40B4-BE49-F238E27FC236}">
                <a16:creationId xmlns:a16="http://schemas.microsoft.com/office/drawing/2014/main" id="{0ECCFE9B-1188-4ED6-A5ED-237EBA2B36EE}"/>
              </a:ext>
            </a:extLst>
          </p:cNvPr>
          <p:cNvSpPr/>
          <p:nvPr/>
        </p:nvSpPr>
        <p:spPr>
          <a:xfrm>
            <a:off x="2663929" y="4856210"/>
            <a:ext cx="1153108" cy="344219"/>
          </a:xfrm>
          <a:prstGeom prst="rect">
            <a:avLst/>
          </a:prstGeom>
          <a:solidFill>
            <a:srgbClr val="08762B"/>
          </a:solidFill>
          <a:ln>
            <a:noFill/>
          </a:ln>
          <a:effectLst/>
          <a:scene3d>
            <a:camera prst="orthographicFront">
              <a:rot lat="0" lon="0" rev="0"/>
            </a:camera>
            <a:lightRig rig="glow" dir="t">
              <a:rot lat="0" lon="0" rev="4800000"/>
            </a:lightRig>
          </a:scene3d>
          <a:sp3d prstMaterial="matte"/>
        </p:spPr>
        <p:style>
          <a:lnRef idx="0">
            <a:scrgbClr r="0" g="0" b="0"/>
          </a:lnRef>
          <a:fillRef idx="0">
            <a:scrgbClr r="0" g="0" b="0"/>
          </a:fillRef>
          <a:effectRef idx="0">
            <a:scrgbClr r="0" g="0" b="0"/>
          </a:effectRef>
          <a:fontRef idx="minor">
            <a:schemeClr val="lt1"/>
          </a:fontRef>
        </p:style>
        <p:txBody>
          <a:bodyPr rtlCol="0" anchor="ctr"/>
          <a:lstStyle/>
          <a:p>
            <a:pPr algn="ctr" defTabSz="914400"/>
            <a:r>
              <a:rPr lang="en-CA" sz="1000" dirty="0">
                <a:solidFill>
                  <a:prstClr val="white"/>
                </a:solidFill>
                <a:latin typeface="Montserrat" pitchFamily="2" charset="77"/>
                <a:ea typeface="Roboto" panose="02000000000000000000" pitchFamily="2" charset="0"/>
              </a:rPr>
              <a:t>Service Desk</a:t>
            </a:r>
            <a:endParaRPr lang="en-US" sz="1000" dirty="0">
              <a:solidFill>
                <a:prstClr val="white"/>
              </a:solidFill>
              <a:latin typeface="Montserrat" pitchFamily="2" charset="77"/>
              <a:ea typeface="Roboto" panose="02000000000000000000" pitchFamily="2" charset="0"/>
            </a:endParaRPr>
          </a:p>
        </p:txBody>
      </p:sp>
      <p:sp>
        <p:nvSpPr>
          <p:cNvPr id="80" name="Rectangle 79">
            <a:extLst>
              <a:ext uri="{FF2B5EF4-FFF2-40B4-BE49-F238E27FC236}">
                <a16:creationId xmlns:a16="http://schemas.microsoft.com/office/drawing/2014/main" id="{72C44CFF-48F2-4A14-A37D-E1CA232C63F5}"/>
              </a:ext>
            </a:extLst>
          </p:cNvPr>
          <p:cNvSpPr/>
          <p:nvPr/>
        </p:nvSpPr>
        <p:spPr>
          <a:xfrm>
            <a:off x="2663929" y="5298156"/>
            <a:ext cx="1153108" cy="344219"/>
          </a:xfrm>
          <a:prstGeom prst="rect">
            <a:avLst/>
          </a:prstGeom>
          <a:solidFill>
            <a:schemeClr val="bg2">
              <a:lumMod val="50000"/>
            </a:schemeClr>
          </a:solidFill>
          <a:ln>
            <a:noFill/>
          </a:ln>
          <a:effectLst/>
          <a:scene3d>
            <a:camera prst="orthographicFront">
              <a:rot lat="0" lon="0" rev="0"/>
            </a:camera>
            <a:lightRig rig="glow" dir="t">
              <a:rot lat="0" lon="0" rev="4800000"/>
            </a:lightRig>
          </a:scene3d>
          <a:sp3d prstMaterial="matte"/>
        </p:spPr>
        <p:style>
          <a:lnRef idx="0">
            <a:scrgbClr r="0" g="0" b="0"/>
          </a:lnRef>
          <a:fillRef idx="0">
            <a:scrgbClr r="0" g="0" b="0"/>
          </a:fillRef>
          <a:effectRef idx="0">
            <a:scrgbClr r="0" g="0" b="0"/>
          </a:effectRef>
          <a:fontRef idx="minor">
            <a:schemeClr val="lt1"/>
          </a:fontRef>
        </p:style>
        <p:txBody>
          <a:bodyPr rtlCol="0" anchor="ctr"/>
          <a:lstStyle/>
          <a:p>
            <a:pPr algn="ctr" defTabSz="914400"/>
            <a:r>
              <a:rPr lang="en-CA" sz="1000" dirty="0">
                <a:solidFill>
                  <a:prstClr val="white"/>
                </a:solidFill>
                <a:latin typeface="Montserrat" pitchFamily="2" charset="77"/>
                <a:ea typeface="Roboto" panose="02000000000000000000" pitchFamily="2" charset="0"/>
              </a:rPr>
              <a:t>Creative Team</a:t>
            </a:r>
            <a:endParaRPr lang="en-US" sz="1000" dirty="0">
              <a:solidFill>
                <a:prstClr val="white"/>
              </a:solidFill>
              <a:latin typeface="Montserrat" pitchFamily="2" charset="77"/>
              <a:ea typeface="Roboto" panose="02000000000000000000" pitchFamily="2" charset="0"/>
            </a:endParaRPr>
          </a:p>
        </p:txBody>
      </p:sp>
    </p:spTree>
    <p:extLst>
      <p:ext uri="{BB962C8B-B14F-4D97-AF65-F5344CB8AC3E}">
        <p14:creationId xmlns:p14="http://schemas.microsoft.com/office/powerpoint/2010/main" val="23964234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7299263" y="1158329"/>
            <a:ext cx="4460259" cy="3654853"/>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3295939965"/>
              </p:ext>
            </p:extLst>
          </p:nvPr>
        </p:nvGraphicFramePr>
        <p:xfrm>
          <a:off x="7283905" y="832383"/>
          <a:ext cx="4454018" cy="4456412"/>
        </p:xfrm>
        <a:graphic>
          <a:graphicData uri="http://schemas.openxmlformats.org/drawingml/2006/table">
            <a:tbl>
              <a:tblPr firstRow="1" bandRow="1">
                <a:effectLst/>
                <a:tableStyleId>{5C22544A-7EE6-4342-B048-85BDC9FD1C3A}</a:tableStyleId>
              </a:tblPr>
              <a:tblGrid>
                <a:gridCol w="2227009">
                  <a:extLst>
                    <a:ext uri="{9D8B030D-6E8A-4147-A177-3AD203B41FA5}">
                      <a16:colId xmlns:a16="http://schemas.microsoft.com/office/drawing/2014/main" val="866264451"/>
                    </a:ext>
                  </a:extLst>
                </a:gridCol>
                <a:gridCol w="2227009">
                  <a:extLst>
                    <a:ext uri="{9D8B030D-6E8A-4147-A177-3AD203B41FA5}">
                      <a16:colId xmlns:a16="http://schemas.microsoft.com/office/drawing/2014/main" val="2703970457"/>
                    </a:ext>
                  </a:extLst>
                </a:gridCol>
              </a:tblGrid>
              <a:tr h="751712">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308660">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IT initiatives</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IT teams and stakeholders </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Impacted stakeholders and business contacts </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Communication methods</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712">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328106">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Roboto Condensed Light" panose="02000000000000000000" pitchFamily="2" charset="0"/>
                          <a:ea typeface="Roboto Condensed Light" panose="02000000000000000000" pitchFamily="2" charset="0"/>
                        </a:rPr>
                        <a:t>IT Strategy Workbook</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Collaboration/ brainstorming tool (whiteboard, flip chart, digital equivalent) </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Senior IT Team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6914441" cy="1130188"/>
          </a:xfrm>
        </p:spPr>
        <p:txBody>
          <a:bodyPr/>
          <a:lstStyle/>
          <a:p>
            <a:r>
              <a:rPr lang="en-US" sz="3200" dirty="0">
                <a:solidFill>
                  <a:srgbClr val="2576B7"/>
                </a:solidFill>
              </a:rPr>
              <a:t>4.1.1 </a:t>
            </a:r>
            <a:r>
              <a:rPr lang="en-US" sz="3200" dirty="0"/>
              <a:t>Establish stakeholder communication </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32507" y="1903356"/>
            <a:ext cx="4116208" cy="514337"/>
          </a:xfrm>
        </p:spPr>
        <p:txBody>
          <a:bodyPr/>
          <a:lstStyle/>
          <a:p>
            <a:r>
              <a:rPr lang="en-US" sz="1600" dirty="0">
                <a:latin typeface="Exo" panose="02000503000000000000" pitchFamily="2" charset="77"/>
              </a:rPr>
              <a:t>30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54106" y="2301985"/>
            <a:ext cx="6632876" cy="2846446"/>
          </a:xfrm>
          <a:prstGeom prst="rect">
            <a:avLst/>
          </a:prstGeom>
        </p:spPr>
        <p:txBody>
          <a:bodyPr lIns="0" tIns="0" rIns="0" bIns="0" numCol="1" spcCol="292608" anchor="t"/>
          <a:lstStyle/>
          <a:p>
            <a:pPr marL="342900" indent="-342900">
              <a:buFont typeface="+mj-lt"/>
              <a:buAutoNum type="arabicPeriod"/>
            </a:pPr>
            <a:r>
              <a:rPr lang="en-US" sz="1800" dirty="0">
                <a:latin typeface="Roboto Condensed Light"/>
                <a:ea typeface="Roboto Condensed Light"/>
              </a:rPr>
              <a:t>Gather the IT strategy creation team and revisit your IT initiatives. </a:t>
            </a:r>
          </a:p>
          <a:p>
            <a:pPr marL="342900" indent="-342900">
              <a:buFont typeface="+mj-lt"/>
              <a:buAutoNum type="arabicPeriod"/>
            </a:pPr>
            <a:r>
              <a:rPr lang="en-US" sz="1800" dirty="0"/>
              <a:t>Brainstorm in smaller groups.</a:t>
            </a:r>
          </a:p>
          <a:p>
            <a:pPr marL="342900" indent="-342900">
              <a:buFont typeface="+mj-lt"/>
              <a:buAutoNum type="arabicPeriod"/>
            </a:pPr>
            <a:r>
              <a:rPr lang="en-US" sz="1800" dirty="0"/>
              <a:t>Assign one initiative to each group and answer the following questions for each:</a:t>
            </a:r>
          </a:p>
          <a:p>
            <a:pPr marL="735012" lvl="1" indent="-285750">
              <a:buFont typeface="Wingdings" panose="05000000000000000000" pitchFamily="2" charset="2"/>
              <a:buChar char="q"/>
            </a:pPr>
            <a:r>
              <a:rPr lang="en-US" sz="1800" dirty="0">
                <a:latin typeface="Roboto Condensed Light"/>
                <a:ea typeface="Roboto Condensed Light"/>
              </a:rPr>
              <a:t>Which are the key IT teams involved?</a:t>
            </a:r>
          </a:p>
          <a:p>
            <a:pPr marL="735012" lvl="1" indent="-285750">
              <a:buFont typeface="Wingdings" panose="05000000000000000000" pitchFamily="2" charset="2"/>
              <a:buChar char="q"/>
            </a:pPr>
            <a:r>
              <a:rPr lang="en-US" sz="1800" dirty="0">
                <a:latin typeface="Roboto Condensed Light"/>
                <a:ea typeface="Roboto Condensed Light"/>
              </a:rPr>
              <a:t>Which stakeholder groups are impacted by this initiative?</a:t>
            </a:r>
          </a:p>
          <a:p>
            <a:pPr marL="735012" lvl="1" indent="-285750">
              <a:buFont typeface="Wingdings" panose="05000000000000000000" pitchFamily="2" charset="2"/>
              <a:buChar char="q"/>
            </a:pPr>
            <a:r>
              <a:rPr lang="en-US" sz="1800" dirty="0">
                <a:latin typeface="Roboto Condensed Light"/>
                <a:ea typeface="Roboto Condensed Light"/>
              </a:rPr>
              <a:t>Who is the primary contact within each impacted stakeholder group? </a:t>
            </a:r>
          </a:p>
          <a:p>
            <a:pPr marL="735012" lvl="1" indent="-285750">
              <a:buFont typeface="Wingdings" panose="05000000000000000000" pitchFamily="2" charset="2"/>
              <a:buChar char="q"/>
            </a:pPr>
            <a:r>
              <a:rPr lang="en-US" sz="1800" dirty="0">
                <a:latin typeface="Roboto Condensed Light"/>
                <a:ea typeface="Roboto Condensed Light"/>
              </a:rPr>
              <a:t>What communication methods are most effective for each business contact?</a:t>
            </a:r>
            <a:endParaRPr lang="en-CA" sz="1800" dirty="0">
              <a:latin typeface="Roboto Condensed Light"/>
              <a:ea typeface="Roboto Condensed Light"/>
            </a:endParaRPr>
          </a:p>
          <a:p>
            <a:pPr marL="342900" indent="-342900">
              <a:buFont typeface="+mj-lt"/>
              <a:buAutoNum type="arabicPeriod"/>
            </a:pPr>
            <a:r>
              <a:rPr lang="en-CA" sz="1800" dirty="0">
                <a:latin typeface="Roboto Condensed Light"/>
                <a:ea typeface="Roboto Condensed Light"/>
              </a:rPr>
              <a:t>Share in the larger group and assign a notetaker to document in the </a:t>
            </a:r>
            <a:r>
              <a:rPr lang="en-CA" sz="1800" i="1" dirty="0">
                <a:latin typeface="Roboto Condensed Light"/>
                <a:ea typeface="Roboto Condensed Light"/>
              </a:rPr>
              <a:t>Workbook.</a:t>
            </a:r>
            <a:endParaRPr lang="en-US" sz="1800" i="1" dirty="0">
              <a:latin typeface="Roboto Condensed Light"/>
              <a:ea typeface="Roboto Condensed Light"/>
            </a:endParaRPr>
          </a:p>
          <a:p>
            <a:pPr marL="0" indent="0">
              <a:buNone/>
            </a:pPr>
            <a:endParaRPr lang="en-US" sz="1800" dirty="0">
              <a:latin typeface="Roboto Condensed Light"/>
              <a:ea typeface="Roboto Condensed Light"/>
            </a:endParaRPr>
          </a:p>
          <a:p>
            <a:pPr marL="0" indent="0">
              <a:buNone/>
            </a:pPr>
            <a:endParaRPr lang="en-US" sz="1800" dirty="0"/>
          </a:p>
          <a:p>
            <a:pPr marL="0" indent="0">
              <a:buNone/>
            </a:pPr>
            <a:endParaRPr lang="en-US" sz="1800" dirty="0">
              <a:latin typeface="Roboto Condensed Light"/>
              <a:ea typeface="Roboto Condensed Light"/>
            </a:endParaRPr>
          </a:p>
        </p:txBody>
      </p:sp>
      <p:grpSp>
        <p:nvGrpSpPr>
          <p:cNvPr id="41" name="Group 40">
            <a:extLst>
              <a:ext uri="{FF2B5EF4-FFF2-40B4-BE49-F238E27FC236}">
                <a16:creationId xmlns:a16="http://schemas.microsoft.com/office/drawing/2014/main" id="{DA0D6ED9-4036-C240-81AF-31DD45FA9BB7}"/>
              </a:ext>
            </a:extLst>
          </p:cNvPr>
          <p:cNvGrpSpPr/>
          <p:nvPr/>
        </p:nvGrpSpPr>
        <p:grpSpPr>
          <a:xfrm>
            <a:off x="7268547" y="5783796"/>
            <a:ext cx="4553565" cy="468002"/>
            <a:chOff x="469426" y="5628818"/>
            <a:chExt cx="4585350" cy="554002"/>
          </a:xfrm>
        </p:grpSpPr>
        <p:sp>
          <p:nvSpPr>
            <p:cNvPr id="42" name="Rectangle 41">
              <a:hlinkClick r:id="rId3"/>
              <a:extLst>
                <a:ext uri="{FF2B5EF4-FFF2-40B4-BE49-F238E27FC236}">
                  <a16:creationId xmlns:a16="http://schemas.microsoft.com/office/drawing/2014/main" id="{A000B179-89C7-724D-8FA3-FA0977082975}"/>
                </a:ext>
              </a:extLst>
            </p:cNvPr>
            <p:cNvSpPr/>
            <p:nvPr/>
          </p:nvSpPr>
          <p:spPr>
            <a:xfrm>
              <a:off x="907389" y="5628818"/>
              <a:ext cx="4147387"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Download the </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IT Strategy Presentation Template </a:t>
              </a: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to document your findings. </a:t>
              </a:r>
            </a:p>
          </p:txBody>
        </p:sp>
        <p:sp>
          <p:nvSpPr>
            <p:cNvPr id="43" name="Rectangle 42">
              <a:extLst>
                <a:ext uri="{FF2B5EF4-FFF2-40B4-BE49-F238E27FC236}">
                  <a16:creationId xmlns:a16="http://schemas.microsoft.com/office/drawing/2014/main" id="{13D0E41C-A640-D04F-A9CB-65F81949503A}"/>
                </a:ext>
              </a:extLst>
            </p:cNvPr>
            <p:cNvSpPr>
              <a:spLocks noChangeAspect="1"/>
            </p:cNvSpPr>
            <p:nvPr/>
          </p:nvSpPr>
          <p:spPr>
            <a:xfrm>
              <a:off x="469426" y="5628820"/>
              <a:ext cx="437964"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pic>
          <p:nvPicPr>
            <p:cNvPr id="44" name="Picture 43">
              <a:extLst>
                <a:ext uri="{FF2B5EF4-FFF2-40B4-BE49-F238E27FC236}">
                  <a16:creationId xmlns:a16="http://schemas.microsoft.com/office/drawing/2014/main" id="{BAB8D2D5-A0FD-6249-92ED-396170EB90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33996" y="5751405"/>
              <a:ext cx="308823" cy="308824"/>
            </a:xfrm>
            <a:prstGeom prst="rect">
              <a:avLst/>
            </a:prstGeom>
          </p:spPr>
        </p:pic>
      </p:grpSp>
      <p:sp>
        <p:nvSpPr>
          <p:cNvPr id="11" name="Text Placeholder 3">
            <a:extLst>
              <a:ext uri="{FF2B5EF4-FFF2-40B4-BE49-F238E27FC236}">
                <a16:creationId xmlns:a16="http://schemas.microsoft.com/office/drawing/2014/main" id="{C2E43F28-EA20-4540-9DD4-1C38045AB3C9}"/>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4.1 Establish Governance</a:t>
            </a:r>
          </a:p>
        </p:txBody>
      </p:sp>
      <p:sp>
        <p:nvSpPr>
          <p:cNvPr id="16" name="Text Placeholder 6">
            <a:extLst>
              <a:ext uri="{FF2B5EF4-FFF2-40B4-BE49-F238E27FC236}">
                <a16:creationId xmlns:a16="http://schemas.microsoft.com/office/drawing/2014/main" id="{0D4BAFE3-386F-4AD6-A640-DB55A3F19304}"/>
              </a:ext>
            </a:extLst>
          </p:cNvPr>
          <p:cNvSpPr txBox="1">
            <a:spLocks/>
          </p:cNvSpPr>
          <p:nvPr/>
        </p:nvSpPr>
        <p:spPr>
          <a:xfrm>
            <a:off x="332507" y="1545951"/>
            <a:ext cx="6827162" cy="48942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Objective: Build an effective stakeholder communication program.</a:t>
            </a:r>
          </a:p>
        </p:txBody>
      </p:sp>
    </p:spTree>
    <p:extLst>
      <p:ext uri="{BB962C8B-B14F-4D97-AF65-F5344CB8AC3E}">
        <p14:creationId xmlns:p14="http://schemas.microsoft.com/office/powerpoint/2010/main" val="3857689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 Placeholder 92">
            <a:extLst>
              <a:ext uri="{FF2B5EF4-FFF2-40B4-BE49-F238E27FC236}">
                <a16:creationId xmlns:a16="http://schemas.microsoft.com/office/drawing/2014/main" id="{090DBE26-3DB1-724E-85FC-A199A7150EB7}"/>
              </a:ext>
            </a:extLst>
          </p:cNvPr>
          <p:cNvSpPr>
            <a:spLocks noGrp="1"/>
          </p:cNvSpPr>
          <p:nvPr>
            <p:ph type="body" sz="quarter" idx="16"/>
          </p:nvPr>
        </p:nvSpPr>
        <p:spPr>
          <a:xfrm>
            <a:off x="1814517" y="2717704"/>
            <a:ext cx="2076769" cy="371902"/>
          </a:xfrm>
        </p:spPr>
        <p:txBody>
          <a:bodyPr>
            <a:noAutofit/>
          </a:bodyPr>
          <a:lstStyle/>
          <a:p>
            <a:r>
              <a:rPr lang="en-US" dirty="0"/>
              <a:t>Phase 1</a:t>
            </a:r>
          </a:p>
        </p:txBody>
      </p:sp>
      <p:sp>
        <p:nvSpPr>
          <p:cNvPr id="94" name="Text Placeholder 93">
            <a:extLst>
              <a:ext uri="{FF2B5EF4-FFF2-40B4-BE49-F238E27FC236}">
                <a16:creationId xmlns:a16="http://schemas.microsoft.com/office/drawing/2014/main" id="{631CBB7A-02D0-FB41-A88C-2B3C715E9A88}"/>
              </a:ext>
            </a:extLst>
          </p:cNvPr>
          <p:cNvSpPr>
            <a:spLocks noGrp="1"/>
          </p:cNvSpPr>
          <p:nvPr>
            <p:ph type="body" sz="quarter" idx="17"/>
          </p:nvPr>
        </p:nvSpPr>
        <p:spPr>
          <a:xfrm>
            <a:off x="1943582" y="3075442"/>
            <a:ext cx="1818640" cy="1048604"/>
          </a:xfrm>
        </p:spPr>
        <p:txBody>
          <a:bodyPr>
            <a:noAutofit/>
          </a:bodyPr>
          <a:lstStyle/>
          <a:p>
            <a:r>
              <a:rPr lang="en-US" dirty="0"/>
              <a:t>1.1 Mission &amp; Vision Statement</a:t>
            </a:r>
          </a:p>
          <a:p>
            <a:r>
              <a:rPr lang="en-US" dirty="0"/>
              <a:t>1.2 Guiding Principles</a:t>
            </a:r>
          </a:p>
          <a:p>
            <a:r>
              <a:rPr lang="en-US" dirty="0"/>
              <a:t>1.3 Finalize Scope</a:t>
            </a:r>
          </a:p>
        </p:txBody>
      </p:sp>
      <p:sp>
        <p:nvSpPr>
          <p:cNvPr id="95" name="Text Placeholder 94">
            <a:extLst>
              <a:ext uri="{FF2B5EF4-FFF2-40B4-BE49-F238E27FC236}">
                <a16:creationId xmlns:a16="http://schemas.microsoft.com/office/drawing/2014/main" id="{6D45175C-96B0-FA42-A01D-C9921B5CAC73}"/>
              </a:ext>
            </a:extLst>
          </p:cNvPr>
          <p:cNvSpPr>
            <a:spLocks noGrp="1"/>
          </p:cNvSpPr>
          <p:nvPr>
            <p:ph type="body" sz="quarter" idx="18"/>
          </p:nvPr>
        </p:nvSpPr>
        <p:spPr>
          <a:xfrm>
            <a:off x="4091029" y="3075442"/>
            <a:ext cx="2076769" cy="371902"/>
          </a:xfrm>
        </p:spPr>
        <p:txBody>
          <a:bodyPr>
            <a:noAutofit/>
          </a:bodyPr>
          <a:lstStyle/>
          <a:p>
            <a:r>
              <a:rPr lang="en-US" dirty="0"/>
              <a:t>Phase 2</a:t>
            </a:r>
          </a:p>
          <a:p>
            <a:endParaRPr lang="en-US" dirty="0"/>
          </a:p>
        </p:txBody>
      </p:sp>
      <p:sp>
        <p:nvSpPr>
          <p:cNvPr id="91" name="Text Placeholder 90">
            <a:extLst>
              <a:ext uri="{FF2B5EF4-FFF2-40B4-BE49-F238E27FC236}">
                <a16:creationId xmlns:a16="http://schemas.microsoft.com/office/drawing/2014/main" id="{FF25254A-0B75-B54A-A0EC-5FB311ABF968}"/>
              </a:ext>
            </a:extLst>
          </p:cNvPr>
          <p:cNvSpPr>
            <a:spLocks noGrp="1"/>
          </p:cNvSpPr>
          <p:nvPr>
            <p:ph type="body" sz="quarter" idx="14"/>
          </p:nvPr>
        </p:nvSpPr>
        <p:spPr>
          <a:xfrm>
            <a:off x="9362364" y="4720830"/>
            <a:ext cx="2542732" cy="473616"/>
          </a:xfrm>
        </p:spPr>
        <p:txBody>
          <a:bodyPr>
            <a:noAutofit/>
          </a:bodyPr>
          <a:lstStyle/>
          <a:p>
            <a:r>
              <a:rPr lang="en-US" dirty="0"/>
              <a:t>Build a Business-Aligned IT Strategy</a:t>
            </a:r>
          </a:p>
        </p:txBody>
      </p:sp>
      <p:sp>
        <p:nvSpPr>
          <p:cNvPr id="97" name="Text Placeholder 96">
            <a:extLst>
              <a:ext uri="{FF2B5EF4-FFF2-40B4-BE49-F238E27FC236}">
                <a16:creationId xmlns:a16="http://schemas.microsoft.com/office/drawing/2014/main" id="{ECED2766-C2B7-DD48-95E2-7B3E7D31497C}"/>
              </a:ext>
            </a:extLst>
          </p:cNvPr>
          <p:cNvSpPr>
            <a:spLocks noGrp="1"/>
          </p:cNvSpPr>
          <p:nvPr>
            <p:ph type="body" sz="quarter" idx="22"/>
          </p:nvPr>
        </p:nvSpPr>
        <p:spPr>
          <a:xfrm>
            <a:off x="2939887" y="5008495"/>
            <a:ext cx="2076769" cy="371902"/>
          </a:xfrm>
        </p:spPr>
        <p:txBody>
          <a:bodyPr>
            <a:noAutofit/>
          </a:bodyPr>
          <a:lstStyle/>
          <a:p>
            <a:r>
              <a:rPr lang="en-US" dirty="0"/>
              <a:t>Phase 3</a:t>
            </a:r>
          </a:p>
          <a:p>
            <a:endParaRPr lang="en-US" dirty="0"/>
          </a:p>
        </p:txBody>
      </p:sp>
      <p:sp>
        <p:nvSpPr>
          <p:cNvPr id="99" name="Text Placeholder 98">
            <a:extLst>
              <a:ext uri="{FF2B5EF4-FFF2-40B4-BE49-F238E27FC236}">
                <a16:creationId xmlns:a16="http://schemas.microsoft.com/office/drawing/2014/main" id="{ACE32365-1642-014C-9DDC-D50886466CED}"/>
              </a:ext>
            </a:extLst>
          </p:cNvPr>
          <p:cNvSpPr>
            <a:spLocks noGrp="1"/>
          </p:cNvSpPr>
          <p:nvPr>
            <p:ph type="body" sz="quarter" idx="24"/>
          </p:nvPr>
        </p:nvSpPr>
        <p:spPr>
          <a:xfrm>
            <a:off x="5246203" y="5008495"/>
            <a:ext cx="2076769" cy="371902"/>
          </a:xfrm>
        </p:spPr>
        <p:txBody>
          <a:bodyPr>
            <a:noAutofit/>
          </a:bodyPr>
          <a:lstStyle/>
          <a:p>
            <a:r>
              <a:rPr lang="en-US" dirty="0"/>
              <a:t>Phase 4</a:t>
            </a:r>
          </a:p>
        </p:txBody>
      </p:sp>
      <p:sp>
        <p:nvSpPr>
          <p:cNvPr id="104" name="Text Placeholder 103">
            <a:extLst>
              <a:ext uri="{FF2B5EF4-FFF2-40B4-BE49-F238E27FC236}">
                <a16:creationId xmlns:a16="http://schemas.microsoft.com/office/drawing/2014/main" id="{74945CFD-538C-D74D-BCA6-EAFFCAFFE3AF}"/>
              </a:ext>
            </a:extLst>
          </p:cNvPr>
          <p:cNvSpPr>
            <a:spLocks noGrp="1"/>
          </p:cNvSpPr>
          <p:nvPr>
            <p:ph type="body" sz="quarter" idx="12"/>
          </p:nvPr>
        </p:nvSpPr>
        <p:spPr>
          <a:xfrm>
            <a:off x="9362364" y="662318"/>
            <a:ext cx="2531187" cy="3783558"/>
          </a:xfrm>
          <a:prstGeom prst="rect">
            <a:avLst/>
          </a:prstGeom>
        </p:spPr>
        <p:txBody>
          <a:bodyPr>
            <a:noAutofit/>
          </a:bodyPr>
          <a:lstStyle/>
          <a:p>
            <a:r>
              <a:rPr lang="en-CA" b="1" dirty="0"/>
              <a:t>This phase will walk you through the following activities:</a:t>
            </a:r>
          </a:p>
          <a:p>
            <a:pPr marL="171450" indent="-171450">
              <a:buFont typeface="Arial" panose="020B0604020202020204" pitchFamily="34" charset="0"/>
              <a:buChar char="•"/>
            </a:pPr>
            <a:r>
              <a:rPr lang="en-CA" dirty="0"/>
              <a:t>How to build IT mission and vision statements</a:t>
            </a:r>
          </a:p>
          <a:p>
            <a:pPr marL="171450" indent="-171450">
              <a:buFont typeface="Arial" panose="020B0604020202020204" pitchFamily="34" charset="0"/>
              <a:buChar char="•"/>
            </a:pPr>
            <a:r>
              <a:rPr lang="en-CA" dirty="0"/>
              <a:t>How to elicit IT guiding principles </a:t>
            </a:r>
          </a:p>
          <a:p>
            <a:pPr marL="171450" indent="-171450">
              <a:buFont typeface="Arial" panose="020B0604020202020204" pitchFamily="34" charset="0"/>
              <a:buChar char="•"/>
            </a:pPr>
            <a:r>
              <a:rPr lang="en-CA" dirty="0"/>
              <a:t>How to finalize and communicate your IT strategy scope </a:t>
            </a:r>
          </a:p>
          <a:p>
            <a:r>
              <a:rPr lang="en-CA" b="1" dirty="0"/>
              <a:t>This phase involves the following participants:</a:t>
            </a:r>
          </a:p>
          <a:p>
            <a:pPr marL="171450" indent="-171450">
              <a:buFont typeface="Arial" panose="020B0604020202020204" pitchFamily="34" charset="0"/>
              <a:buChar char="•"/>
            </a:pPr>
            <a:r>
              <a:rPr lang="en-US" dirty="0"/>
              <a:t>CIO</a:t>
            </a:r>
          </a:p>
          <a:p>
            <a:pPr marL="171450" indent="-171450">
              <a:buFont typeface="Arial" panose="020B0604020202020204" pitchFamily="34" charset="0"/>
              <a:buChar char="•"/>
            </a:pPr>
            <a:r>
              <a:rPr lang="en-US" dirty="0"/>
              <a:t>Senior IT Team</a:t>
            </a:r>
          </a:p>
        </p:txBody>
      </p:sp>
      <p:sp>
        <p:nvSpPr>
          <p:cNvPr id="83" name="Title 82">
            <a:extLst>
              <a:ext uri="{FF2B5EF4-FFF2-40B4-BE49-F238E27FC236}">
                <a16:creationId xmlns:a16="http://schemas.microsoft.com/office/drawing/2014/main" id="{AA1245FF-C799-1E46-8B7E-4881D150B6B0}"/>
              </a:ext>
            </a:extLst>
          </p:cNvPr>
          <p:cNvSpPr>
            <a:spLocks noGrp="1"/>
          </p:cNvSpPr>
          <p:nvPr>
            <p:ph type="title"/>
          </p:nvPr>
        </p:nvSpPr>
        <p:spPr>
          <a:xfrm>
            <a:off x="354106" y="530021"/>
            <a:ext cx="8480612" cy="519691"/>
          </a:xfrm>
        </p:spPr>
        <p:txBody>
          <a:bodyPr>
            <a:noAutofit/>
          </a:bodyPr>
          <a:lstStyle/>
          <a:p>
            <a:r>
              <a:rPr lang="en-CA" dirty="0"/>
              <a:t>Phase 1</a:t>
            </a:r>
            <a:endParaRPr lang="en-US" dirty="0"/>
          </a:p>
        </p:txBody>
      </p:sp>
      <p:sp>
        <p:nvSpPr>
          <p:cNvPr id="4" name="Text Placeholder 3"/>
          <p:cNvSpPr>
            <a:spLocks noGrp="1"/>
          </p:cNvSpPr>
          <p:nvPr>
            <p:ph type="body" sz="quarter" idx="11"/>
          </p:nvPr>
        </p:nvSpPr>
        <p:spPr>
          <a:prstGeom prst="rect">
            <a:avLst/>
          </a:prstGeom>
        </p:spPr>
        <p:txBody>
          <a:bodyPr>
            <a:noAutofit/>
          </a:bodyPr>
          <a:lstStyle/>
          <a:p>
            <a:r>
              <a:rPr lang="en-CA" dirty="0"/>
              <a:t>Establish Scope of Your IT Strategy </a:t>
            </a:r>
          </a:p>
          <a:p>
            <a:endParaRPr lang="en-CA" dirty="0"/>
          </a:p>
        </p:txBody>
      </p:sp>
      <p:sp>
        <p:nvSpPr>
          <p:cNvPr id="18" name="object 19">
            <a:extLst>
              <a:ext uri="{FF2B5EF4-FFF2-40B4-BE49-F238E27FC236}">
                <a16:creationId xmlns:a16="http://schemas.microsoft.com/office/drawing/2014/main" id="{77A429DF-B0A2-4744-97E1-C69E0B50C7D2}"/>
              </a:ext>
            </a:extLst>
          </p:cNvPr>
          <p:cNvSpPr/>
          <p:nvPr/>
        </p:nvSpPr>
        <p:spPr>
          <a:xfrm rot="5400000" flipH="1">
            <a:off x="10528109" y="3250481"/>
            <a:ext cx="72994" cy="2392942"/>
          </a:xfrm>
          <a:custGeom>
            <a:avLst/>
            <a:gdLst/>
            <a:ahLst/>
            <a:cxnLst/>
            <a:rect l="l" t="t" r="r" b="b"/>
            <a:pathLst>
              <a:path h="7791450">
                <a:moveTo>
                  <a:pt x="0" y="0"/>
                </a:moveTo>
                <a:lnTo>
                  <a:pt x="0" y="7790956"/>
                </a:lnTo>
              </a:path>
            </a:pathLst>
          </a:custGeom>
          <a:ln w="3175">
            <a:solidFill>
              <a:schemeClr val="bg1">
                <a:alpha val="40000"/>
              </a:schemeClr>
            </a:solidFill>
          </a:ln>
        </p:spPr>
        <p:txBody>
          <a:bodyPr wrap="square" lIns="0" tIns="0" rIns="0" bIns="0" rtlCol="0">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662"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37893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827F74-546A-4DDF-8309-48C895DFE47F}"/>
              </a:ext>
            </a:extLst>
          </p:cNvPr>
          <p:cNvSpPr>
            <a:spLocks noGrp="1"/>
          </p:cNvSpPr>
          <p:nvPr>
            <p:ph type="title"/>
          </p:nvPr>
        </p:nvSpPr>
        <p:spPr>
          <a:xfrm>
            <a:off x="381793" y="545358"/>
            <a:ext cx="6924615" cy="1130188"/>
          </a:xfrm>
        </p:spPr>
        <p:txBody>
          <a:bodyPr/>
          <a:lstStyle/>
          <a:p>
            <a:r>
              <a:rPr lang="en-US" dirty="0"/>
              <a:t>Case Study</a:t>
            </a:r>
            <a:endParaRPr lang="en-CA" dirty="0"/>
          </a:p>
        </p:txBody>
      </p:sp>
      <p:sp>
        <p:nvSpPr>
          <p:cNvPr id="4" name="Text Placeholder 3">
            <a:extLst>
              <a:ext uri="{FF2B5EF4-FFF2-40B4-BE49-F238E27FC236}">
                <a16:creationId xmlns:a16="http://schemas.microsoft.com/office/drawing/2014/main" id="{A8FB7103-9836-43AD-8A00-2D7AF5D67EE9}"/>
              </a:ext>
            </a:extLst>
          </p:cNvPr>
          <p:cNvSpPr>
            <a:spLocks noGrp="1"/>
          </p:cNvSpPr>
          <p:nvPr>
            <p:ph type="body" sz="quarter" idx="15"/>
          </p:nvPr>
        </p:nvSpPr>
        <p:spPr/>
        <p:txBody>
          <a:bodyPr/>
          <a:lstStyle/>
          <a:p>
            <a:r>
              <a:rPr lang="en-US" dirty="0"/>
              <a:t>Professional Services</a:t>
            </a:r>
            <a:endParaRPr lang="en-CA" dirty="0"/>
          </a:p>
        </p:txBody>
      </p:sp>
      <p:sp>
        <p:nvSpPr>
          <p:cNvPr id="5" name="Text Placeholder 4">
            <a:extLst>
              <a:ext uri="{FF2B5EF4-FFF2-40B4-BE49-F238E27FC236}">
                <a16:creationId xmlns:a16="http://schemas.microsoft.com/office/drawing/2014/main" id="{5C4F0B46-7CDB-4E3E-AEB4-D20B5E1EC7F8}"/>
              </a:ext>
            </a:extLst>
          </p:cNvPr>
          <p:cNvSpPr>
            <a:spLocks noGrp="1"/>
          </p:cNvSpPr>
          <p:nvPr>
            <p:ph type="body" sz="quarter" idx="16"/>
          </p:nvPr>
        </p:nvSpPr>
        <p:spPr/>
        <p:txBody>
          <a:bodyPr/>
          <a:lstStyle/>
          <a:p>
            <a:r>
              <a:rPr lang="en-US" dirty="0"/>
              <a:t>INDUSTRY</a:t>
            </a:r>
            <a:endParaRPr lang="en-CA" dirty="0"/>
          </a:p>
        </p:txBody>
      </p:sp>
      <p:sp>
        <p:nvSpPr>
          <p:cNvPr id="6" name="Text Placeholder 5">
            <a:extLst>
              <a:ext uri="{FF2B5EF4-FFF2-40B4-BE49-F238E27FC236}">
                <a16:creationId xmlns:a16="http://schemas.microsoft.com/office/drawing/2014/main" id="{FFFE08FD-2405-4DFC-AF87-878CFEB6821F}"/>
              </a:ext>
            </a:extLst>
          </p:cNvPr>
          <p:cNvSpPr>
            <a:spLocks noGrp="1"/>
          </p:cNvSpPr>
          <p:nvPr>
            <p:ph type="body" sz="quarter" idx="17"/>
          </p:nvPr>
        </p:nvSpPr>
        <p:spPr/>
        <p:txBody>
          <a:bodyPr/>
          <a:lstStyle/>
          <a:p>
            <a:r>
              <a:rPr lang="en-US" dirty="0"/>
              <a:t>Acme Corp. </a:t>
            </a:r>
            <a:endParaRPr lang="en-CA" dirty="0"/>
          </a:p>
        </p:txBody>
      </p:sp>
      <p:sp>
        <p:nvSpPr>
          <p:cNvPr id="7" name="Text Placeholder 6">
            <a:extLst>
              <a:ext uri="{FF2B5EF4-FFF2-40B4-BE49-F238E27FC236}">
                <a16:creationId xmlns:a16="http://schemas.microsoft.com/office/drawing/2014/main" id="{E1782323-BA95-445C-87D1-AE7AC3D57E5B}"/>
              </a:ext>
            </a:extLst>
          </p:cNvPr>
          <p:cNvSpPr>
            <a:spLocks noGrp="1"/>
          </p:cNvSpPr>
          <p:nvPr>
            <p:ph type="body" sz="quarter" idx="18"/>
          </p:nvPr>
        </p:nvSpPr>
        <p:spPr/>
        <p:txBody>
          <a:bodyPr/>
          <a:lstStyle/>
          <a:p>
            <a:r>
              <a:rPr lang="en-US" dirty="0"/>
              <a:t>COMPANY</a:t>
            </a:r>
            <a:endParaRPr lang="en-CA" dirty="0"/>
          </a:p>
        </p:txBody>
      </p:sp>
      <p:sp>
        <p:nvSpPr>
          <p:cNvPr id="8" name="Text Placeholder 7">
            <a:extLst>
              <a:ext uri="{FF2B5EF4-FFF2-40B4-BE49-F238E27FC236}">
                <a16:creationId xmlns:a16="http://schemas.microsoft.com/office/drawing/2014/main" id="{752FED69-2749-4CF8-897A-B7EC1E5CA7AE}"/>
              </a:ext>
            </a:extLst>
          </p:cNvPr>
          <p:cNvSpPr>
            <a:spLocks noGrp="1"/>
          </p:cNvSpPr>
          <p:nvPr>
            <p:ph type="body" sz="quarter" idx="31"/>
          </p:nvPr>
        </p:nvSpPr>
        <p:spPr>
          <a:xfrm>
            <a:off x="381794" y="1337122"/>
            <a:ext cx="6827898" cy="466166"/>
          </a:xfrm>
        </p:spPr>
        <p:txBody>
          <a:bodyPr/>
          <a:lstStyle/>
          <a:p>
            <a:r>
              <a:rPr lang="en-US" dirty="0"/>
              <a:t>Acme Corp’s Stakeholder Management Approach:</a:t>
            </a:r>
            <a:endParaRPr lang="en-CA" dirty="0"/>
          </a:p>
        </p:txBody>
      </p:sp>
      <p:sp>
        <p:nvSpPr>
          <p:cNvPr id="10" name="Text Placeholder 3">
            <a:extLst>
              <a:ext uri="{FF2B5EF4-FFF2-40B4-BE49-F238E27FC236}">
                <a16:creationId xmlns:a16="http://schemas.microsoft.com/office/drawing/2014/main" id="{879869B8-AAF5-46BC-B135-A941B1DFC389}"/>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4.1 Establish Governance</a:t>
            </a:r>
          </a:p>
        </p:txBody>
      </p:sp>
      <p:pic>
        <p:nvPicPr>
          <p:cNvPr id="2" name="Picture 1">
            <a:extLst>
              <a:ext uri="{FF2B5EF4-FFF2-40B4-BE49-F238E27FC236}">
                <a16:creationId xmlns:a16="http://schemas.microsoft.com/office/drawing/2014/main" id="{BBF95421-F4C7-444E-A85C-D0F466251B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759436" y="2232353"/>
            <a:ext cx="8674715" cy="3836753"/>
          </a:xfrm>
          <a:prstGeom prst="rect">
            <a:avLst/>
          </a:prstGeom>
        </p:spPr>
      </p:pic>
    </p:spTree>
    <p:extLst>
      <p:ext uri="{BB962C8B-B14F-4D97-AF65-F5344CB8AC3E}">
        <p14:creationId xmlns:p14="http://schemas.microsoft.com/office/powerpoint/2010/main" val="32846545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D243-6B87-413D-B8BF-1571241865EA}"/>
              </a:ext>
            </a:extLst>
          </p:cNvPr>
          <p:cNvSpPr>
            <a:spLocks noGrp="1"/>
          </p:cNvSpPr>
          <p:nvPr>
            <p:ph type="title"/>
          </p:nvPr>
        </p:nvSpPr>
        <p:spPr>
          <a:xfrm>
            <a:off x="354105" y="530021"/>
            <a:ext cx="11375079" cy="1130188"/>
          </a:xfrm>
        </p:spPr>
        <p:txBody>
          <a:bodyPr/>
          <a:lstStyle/>
          <a:p>
            <a:r>
              <a:rPr lang="en-US" dirty="0"/>
              <a:t>Create a strategy for managing and mitigating risks for your key initiatives</a:t>
            </a:r>
            <a:endParaRPr lang="en-CA" dirty="0"/>
          </a:p>
        </p:txBody>
      </p:sp>
      <p:sp>
        <p:nvSpPr>
          <p:cNvPr id="3" name="Text Placeholder 2">
            <a:extLst>
              <a:ext uri="{FF2B5EF4-FFF2-40B4-BE49-F238E27FC236}">
                <a16:creationId xmlns:a16="http://schemas.microsoft.com/office/drawing/2014/main" id="{A3C619B4-1B10-4973-ACDC-A4331D709718}"/>
              </a:ext>
            </a:extLst>
          </p:cNvPr>
          <p:cNvSpPr>
            <a:spLocks noGrp="1"/>
          </p:cNvSpPr>
          <p:nvPr>
            <p:ph type="body" sz="quarter" idx="10"/>
          </p:nvPr>
        </p:nvSpPr>
        <p:spPr>
          <a:xfrm>
            <a:off x="354105" y="1873317"/>
            <a:ext cx="11375079" cy="726888"/>
          </a:xfrm>
        </p:spPr>
        <p:txBody>
          <a:bodyPr/>
          <a:lstStyle/>
          <a:p>
            <a:r>
              <a:rPr lang="en-US" sz="1400" dirty="0"/>
              <a:t>Take a proactive stance against IT threats and vulnerabilities by identifying and assessing IT’s greatest risks before they occur and have serious implications.</a:t>
            </a:r>
            <a:r>
              <a:rPr lang="en-CA" sz="1400" dirty="0"/>
              <a:t> This is important information needed for the business to trust that IT is going to deliver on strategic priorities and to be aware of the risks IT will be mitigating vs. accepting. After all, </a:t>
            </a:r>
            <a:r>
              <a:rPr lang="en-US" sz="1400" dirty="0"/>
              <a:t>IT risk is business risk. Every IT risk has business implications. Create an IT risk management program that shares accountability with the business. </a:t>
            </a:r>
          </a:p>
          <a:p>
            <a:endParaRPr lang="en-US" sz="1400" dirty="0"/>
          </a:p>
        </p:txBody>
      </p:sp>
      <p:sp>
        <p:nvSpPr>
          <p:cNvPr id="5" name="Text Placeholder 3">
            <a:extLst>
              <a:ext uri="{FF2B5EF4-FFF2-40B4-BE49-F238E27FC236}">
                <a16:creationId xmlns:a16="http://schemas.microsoft.com/office/drawing/2014/main" id="{9819950B-5285-4A71-AB20-188998AE6A9A}"/>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4.1 Establish Governance</a:t>
            </a:r>
          </a:p>
        </p:txBody>
      </p:sp>
      <p:grpSp>
        <p:nvGrpSpPr>
          <p:cNvPr id="30" name="Group 29">
            <a:extLst>
              <a:ext uri="{FF2B5EF4-FFF2-40B4-BE49-F238E27FC236}">
                <a16:creationId xmlns:a16="http://schemas.microsoft.com/office/drawing/2014/main" id="{2BF0EDF7-1A96-4DB8-9446-5AB21C4DC974}"/>
              </a:ext>
            </a:extLst>
          </p:cNvPr>
          <p:cNvGrpSpPr/>
          <p:nvPr/>
        </p:nvGrpSpPr>
        <p:grpSpPr>
          <a:xfrm>
            <a:off x="6891208" y="2920935"/>
            <a:ext cx="3721724" cy="3688145"/>
            <a:chOff x="6290023" y="2218149"/>
            <a:chExt cx="5016364" cy="5015629"/>
          </a:xfrm>
        </p:grpSpPr>
        <p:sp>
          <p:nvSpPr>
            <p:cNvPr id="6" name="Shape 31596">
              <a:extLst>
                <a:ext uri="{FF2B5EF4-FFF2-40B4-BE49-F238E27FC236}">
                  <a16:creationId xmlns:a16="http://schemas.microsoft.com/office/drawing/2014/main" id="{6EA7FFA9-71A3-4997-A45E-E85AF3F8A4DF}"/>
                </a:ext>
              </a:extLst>
            </p:cNvPr>
            <p:cNvSpPr/>
            <p:nvPr/>
          </p:nvSpPr>
          <p:spPr>
            <a:xfrm rot="5400000" flipH="1">
              <a:off x="6290023" y="2218151"/>
              <a:ext cx="2421698" cy="2421697"/>
            </a:xfrm>
            <a:custGeom>
              <a:avLst/>
              <a:gdLst/>
              <a:ahLst/>
              <a:cxnLst>
                <a:cxn ang="0">
                  <a:pos x="wd2" y="hd2"/>
                </a:cxn>
                <a:cxn ang="5400000">
                  <a:pos x="wd2" y="hd2"/>
                </a:cxn>
                <a:cxn ang="10800000">
                  <a:pos x="wd2" y="hd2"/>
                </a:cxn>
                <a:cxn ang="16200000">
                  <a:pos x="wd2" y="hd2"/>
                </a:cxn>
              </a:cxnLst>
              <a:rect l="0" t="0" r="r" b="b"/>
              <a:pathLst>
                <a:path w="21600" h="21600" extrusionOk="0">
                  <a:moveTo>
                    <a:pt x="529" y="529"/>
                  </a:moveTo>
                  <a:cubicBezTo>
                    <a:pt x="201" y="857"/>
                    <a:pt x="0" y="1311"/>
                    <a:pt x="0" y="1811"/>
                  </a:cubicBezTo>
                  <a:lnTo>
                    <a:pt x="0" y="12484"/>
                  </a:lnTo>
                  <a:cubicBezTo>
                    <a:pt x="0" y="12985"/>
                    <a:pt x="201" y="13439"/>
                    <a:pt x="529" y="13767"/>
                  </a:cubicBezTo>
                  <a:lnTo>
                    <a:pt x="8362" y="21600"/>
                  </a:lnTo>
                  <a:lnTo>
                    <a:pt x="21600" y="8362"/>
                  </a:lnTo>
                  <a:lnTo>
                    <a:pt x="13767" y="529"/>
                  </a:lnTo>
                  <a:cubicBezTo>
                    <a:pt x="13439" y="201"/>
                    <a:pt x="12985" y="0"/>
                    <a:pt x="12484" y="0"/>
                  </a:cubicBezTo>
                  <a:lnTo>
                    <a:pt x="1811" y="0"/>
                  </a:lnTo>
                  <a:cubicBezTo>
                    <a:pt x="1311" y="0"/>
                    <a:pt x="857" y="201"/>
                    <a:pt x="529" y="529"/>
                  </a:cubicBezTo>
                  <a:close/>
                </a:path>
              </a:pathLst>
            </a:custGeom>
            <a:solidFill>
              <a:srgbClr val="2576B7"/>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7" name="Shape 31601">
              <a:extLst>
                <a:ext uri="{FF2B5EF4-FFF2-40B4-BE49-F238E27FC236}">
                  <a16:creationId xmlns:a16="http://schemas.microsoft.com/office/drawing/2014/main" id="{A0D95299-377E-429D-B742-CBF3F46E2EE6}"/>
                </a:ext>
              </a:extLst>
            </p:cNvPr>
            <p:cNvSpPr/>
            <p:nvPr/>
          </p:nvSpPr>
          <p:spPr>
            <a:xfrm rot="5400000">
              <a:off x="6290023" y="4812081"/>
              <a:ext cx="2421697" cy="2421697"/>
            </a:xfrm>
            <a:custGeom>
              <a:avLst/>
              <a:gdLst/>
              <a:ahLst/>
              <a:cxnLst>
                <a:cxn ang="0">
                  <a:pos x="wd2" y="hd2"/>
                </a:cxn>
                <a:cxn ang="5400000">
                  <a:pos x="wd2" y="hd2"/>
                </a:cxn>
                <a:cxn ang="10800000">
                  <a:pos x="wd2" y="hd2"/>
                </a:cxn>
                <a:cxn ang="16200000">
                  <a:pos x="wd2" y="hd2"/>
                </a:cxn>
              </a:cxnLst>
              <a:rect l="0" t="0" r="r" b="b"/>
              <a:pathLst>
                <a:path w="21600" h="21600" extrusionOk="0">
                  <a:moveTo>
                    <a:pt x="529" y="529"/>
                  </a:moveTo>
                  <a:cubicBezTo>
                    <a:pt x="201" y="857"/>
                    <a:pt x="0" y="1311"/>
                    <a:pt x="0" y="1811"/>
                  </a:cubicBezTo>
                  <a:lnTo>
                    <a:pt x="0" y="12484"/>
                  </a:lnTo>
                  <a:cubicBezTo>
                    <a:pt x="0" y="12985"/>
                    <a:pt x="201" y="13439"/>
                    <a:pt x="529" y="13767"/>
                  </a:cubicBezTo>
                  <a:lnTo>
                    <a:pt x="8362" y="21600"/>
                  </a:lnTo>
                  <a:lnTo>
                    <a:pt x="21600" y="8362"/>
                  </a:lnTo>
                  <a:lnTo>
                    <a:pt x="13767" y="529"/>
                  </a:lnTo>
                  <a:cubicBezTo>
                    <a:pt x="13439" y="201"/>
                    <a:pt x="12985" y="0"/>
                    <a:pt x="12484" y="0"/>
                  </a:cubicBezTo>
                  <a:lnTo>
                    <a:pt x="1811" y="0"/>
                  </a:lnTo>
                  <a:cubicBezTo>
                    <a:pt x="1311" y="0"/>
                    <a:pt x="857" y="201"/>
                    <a:pt x="529" y="529"/>
                  </a:cubicBezTo>
                  <a:close/>
                </a:path>
              </a:pathLst>
            </a:custGeom>
            <a:solidFill>
              <a:srgbClr val="299C47"/>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8" name="Shape 31606">
              <a:extLst>
                <a:ext uri="{FF2B5EF4-FFF2-40B4-BE49-F238E27FC236}">
                  <a16:creationId xmlns:a16="http://schemas.microsoft.com/office/drawing/2014/main" id="{F03A0FFA-8FA1-4ED0-8A85-6681A6CE8758}"/>
                </a:ext>
              </a:extLst>
            </p:cNvPr>
            <p:cNvSpPr/>
            <p:nvPr/>
          </p:nvSpPr>
          <p:spPr>
            <a:xfrm rot="16200000">
              <a:off x="8884689" y="2218149"/>
              <a:ext cx="2421697" cy="2421698"/>
            </a:xfrm>
            <a:custGeom>
              <a:avLst/>
              <a:gdLst/>
              <a:ahLst/>
              <a:cxnLst>
                <a:cxn ang="0">
                  <a:pos x="wd2" y="hd2"/>
                </a:cxn>
                <a:cxn ang="5400000">
                  <a:pos x="wd2" y="hd2"/>
                </a:cxn>
                <a:cxn ang="10800000">
                  <a:pos x="wd2" y="hd2"/>
                </a:cxn>
                <a:cxn ang="16200000">
                  <a:pos x="wd2" y="hd2"/>
                </a:cxn>
              </a:cxnLst>
              <a:rect l="0" t="0" r="r" b="b"/>
              <a:pathLst>
                <a:path w="21600" h="21600" extrusionOk="0">
                  <a:moveTo>
                    <a:pt x="529" y="529"/>
                  </a:moveTo>
                  <a:cubicBezTo>
                    <a:pt x="201" y="857"/>
                    <a:pt x="0" y="1311"/>
                    <a:pt x="0" y="1811"/>
                  </a:cubicBezTo>
                  <a:lnTo>
                    <a:pt x="0" y="12484"/>
                  </a:lnTo>
                  <a:cubicBezTo>
                    <a:pt x="0" y="12985"/>
                    <a:pt x="201" y="13439"/>
                    <a:pt x="529" y="13767"/>
                  </a:cubicBezTo>
                  <a:lnTo>
                    <a:pt x="8362" y="21600"/>
                  </a:lnTo>
                  <a:lnTo>
                    <a:pt x="21600" y="8362"/>
                  </a:lnTo>
                  <a:lnTo>
                    <a:pt x="13767" y="529"/>
                  </a:lnTo>
                  <a:cubicBezTo>
                    <a:pt x="13439" y="201"/>
                    <a:pt x="12985" y="0"/>
                    <a:pt x="12484" y="0"/>
                  </a:cubicBezTo>
                  <a:lnTo>
                    <a:pt x="1811" y="0"/>
                  </a:lnTo>
                  <a:cubicBezTo>
                    <a:pt x="1311" y="0"/>
                    <a:pt x="857" y="201"/>
                    <a:pt x="529" y="529"/>
                  </a:cubicBezTo>
                  <a:close/>
                </a:path>
              </a:pathLst>
            </a:custGeom>
            <a:solidFill>
              <a:srgbClr val="5090C4"/>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9" name="Shape 31611">
              <a:extLst>
                <a:ext uri="{FF2B5EF4-FFF2-40B4-BE49-F238E27FC236}">
                  <a16:creationId xmlns:a16="http://schemas.microsoft.com/office/drawing/2014/main" id="{F5514ACE-489A-403A-8FC9-35EB2699FD56}"/>
                </a:ext>
              </a:extLst>
            </p:cNvPr>
            <p:cNvSpPr/>
            <p:nvPr/>
          </p:nvSpPr>
          <p:spPr>
            <a:xfrm rot="16200000" flipH="1">
              <a:off x="8884689" y="4812081"/>
              <a:ext cx="2421697" cy="2421697"/>
            </a:xfrm>
            <a:custGeom>
              <a:avLst/>
              <a:gdLst/>
              <a:ahLst/>
              <a:cxnLst>
                <a:cxn ang="0">
                  <a:pos x="wd2" y="hd2"/>
                </a:cxn>
                <a:cxn ang="5400000">
                  <a:pos x="wd2" y="hd2"/>
                </a:cxn>
                <a:cxn ang="10800000">
                  <a:pos x="wd2" y="hd2"/>
                </a:cxn>
                <a:cxn ang="16200000">
                  <a:pos x="wd2" y="hd2"/>
                </a:cxn>
              </a:cxnLst>
              <a:rect l="0" t="0" r="r" b="b"/>
              <a:pathLst>
                <a:path w="21600" h="21600" extrusionOk="0">
                  <a:moveTo>
                    <a:pt x="529" y="529"/>
                  </a:moveTo>
                  <a:cubicBezTo>
                    <a:pt x="201" y="857"/>
                    <a:pt x="0" y="1311"/>
                    <a:pt x="0" y="1811"/>
                  </a:cubicBezTo>
                  <a:lnTo>
                    <a:pt x="0" y="12484"/>
                  </a:lnTo>
                  <a:cubicBezTo>
                    <a:pt x="0" y="12985"/>
                    <a:pt x="201" y="13439"/>
                    <a:pt x="529" y="13767"/>
                  </a:cubicBezTo>
                  <a:lnTo>
                    <a:pt x="8362" y="21600"/>
                  </a:lnTo>
                  <a:lnTo>
                    <a:pt x="21600" y="8362"/>
                  </a:lnTo>
                  <a:lnTo>
                    <a:pt x="13767" y="529"/>
                  </a:lnTo>
                  <a:cubicBezTo>
                    <a:pt x="13439" y="201"/>
                    <a:pt x="12985" y="0"/>
                    <a:pt x="12484" y="0"/>
                  </a:cubicBezTo>
                  <a:lnTo>
                    <a:pt x="1811" y="0"/>
                  </a:lnTo>
                  <a:cubicBezTo>
                    <a:pt x="1311" y="0"/>
                    <a:pt x="857" y="201"/>
                    <a:pt x="529" y="529"/>
                  </a:cubicBezTo>
                  <a:close/>
                </a:path>
              </a:pathLst>
            </a:custGeom>
            <a:solidFill>
              <a:srgbClr val="15466D"/>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4" name="TextBox 13">
              <a:extLst>
                <a:ext uri="{FF2B5EF4-FFF2-40B4-BE49-F238E27FC236}">
                  <a16:creationId xmlns:a16="http://schemas.microsoft.com/office/drawing/2014/main" id="{E25E549D-6C69-4409-9016-BA419CAE8EBC}"/>
                </a:ext>
              </a:extLst>
            </p:cNvPr>
            <p:cNvSpPr txBox="1"/>
            <p:nvPr/>
          </p:nvSpPr>
          <p:spPr>
            <a:xfrm rot="18900000">
              <a:off x="6363293" y="3012649"/>
              <a:ext cx="2281580" cy="839030"/>
            </a:xfrm>
            <a:prstGeom prst="rect">
              <a:avLst/>
            </a:prstGeom>
            <a:noFill/>
          </p:spPr>
          <p:txBody>
            <a:bodyPr wrap="square" rtlCol="0" anchor="t">
              <a:spAutoFit/>
            </a:bodyPr>
            <a:lstStyle/>
            <a:p>
              <a:pPr algn="ctr">
                <a:lnSpc>
                  <a:spcPct val="110000"/>
                </a:lnSpc>
              </a:pPr>
              <a:r>
                <a:rPr lang="en-US" sz="1600" b="1" dirty="0">
                  <a:solidFill>
                    <a:srgbClr val="FFFFFF"/>
                  </a:solidFill>
                  <a:latin typeface="Montserrat" pitchFamily="2" charset="77"/>
                  <a:cs typeface="Poppins" pitchFamily="2" charset="77"/>
                </a:rPr>
                <a:t>Risk Identification</a:t>
              </a:r>
            </a:p>
          </p:txBody>
        </p:sp>
        <p:sp>
          <p:nvSpPr>
            <p:cNvPr id="15" name="TextBox 14">
              <a:extLst>
                <a:ext uri="{FF2B5EF4-FFF2-40B4-BE49-F238E27FC236}">
                  <a16:creationId xmlns:a16="http://schemas.microsoft.com/office/drawing/2014/main" id="{49032C85-22CA-4102-812F-05D48EEE7A62}"/>
                </a:ext>
              </a:extLst>
            </p:cNvPr>
            <p:cNvSpPr txBox="1"/>
            <p:nvPr/>
          </p:nvSpPr>
          <p:spPr>
            <a:xfrm rot="18900000">
              <a:off x="9184762" y="5523822"/>
              <a:ext cx="1821546" cy="839030"/>
            </a:xfrm>
            <a:prstGeom prst="rect">
              <a:avLst/>
            </a:prstGeom>
            <a:noFill/>
          </p:spPr>
          <p:txBody>
            <a:bodyPr wrap="square" rtlCol="0" anchor="b">
              <a:spAutoFit/>
            </a:bodyPr>
            <a:lstStyle/>
            <a:p>
              <a:pPr algn="ctr">
                <a:lnSpc>
                  <a:spcPct val="110000"/>
                </a:lnSpc>
              </a:pPr>
              <a:r>
                <a:rPr lang="en-US" sz="1600" b="1" dirty="0">
                  <a:solidFill>
                    <a:srgbClr val="FFFFFF"/>
                  </a:solidFill>
                  <a:latin typeface="Montserrat" pitchFamily="2" charset="77"/>
                  <a:cs typeface="Poppins" pitchFamily="2" charset="77"/>
                </a:rPr>
                <a:t>Risk Response</a:t>
              </a:r>
            </a:p>
          </p:txBody>
        </p:sp>
        <p:sp>
          <p:nvSpPr>
            <p:cNvPr id="16" name="TextBox 15">
              <a:extLst>
                <a:ext uri="{FF2B5EF4-FFF2-40B4-BE49-F238E27FC236}">
                  <a16:creationId xmlns:a16="http://schemas.microsoft.com/office/drawing/2014/main" id="{E0801133-4924-4E58-9C65-CEE7DBD5139B}"/>
                </a:ext>
              </a:extLst>
            </p:cNvPr>
            <p:cNvSpPr txBox="1"/>
            <p:nvPr/>
          </p:nvSpPr>
          <p:spPr>
            <a:xfrm rot="2700000">
              <a:off x="9010368" y="2999232"/>
              <a:ext cx="2170340" cy="831581"/>
            </a:xfrm>
            <a:prstGeom prst="rect">
              <a:avLst/>
            </a:prstGeom>
            <a:noFill/>
          </p:spPr>
          <p:txBody>
            <a:bodyPr wrap="square" rtlCol="0" anchor="t">
              <a:spAutoFit/>
            </a:bodyPr>
            <a:lstStyle/>
            <a:p>
              <a:pPr algn="ctr">
                <a:lnSpc>
                  <a:spcPct val="110000"/>
                </a:lnSpc>
              </a:pPr>
              <a:r>
                <a:rPr lang="en-US" sz="1600" b="1" dirty="0">
                  <a:solidFill>
                    <a:srgbClr val="FFFFFF"/>
                  </a:solidFill>
                  <a:latin typeface="Montserrat" pitchFamily="2" charset="77"/>
                  <a:cs typeface="Poppins" pitchFamily="2" charset="77"/>
                </a:rPr>
                <a:t>Risk Assessment</a:t>
              </a:r>
            </a:p>
          </p:txBody>
        </p:sp>
        <p:sp>
          <p:nvSpPr>
            <p:cNvPr id="17" name="TextBox 16">
              <a:extLst>
                <a:ext uri="{FF2B5EF4-FFF2-40B4-BE49-F238E27FC236}">
                  <a16:creationId xmlns:a16="http://schemas.microsoft.com/office/drawing/2014/main" id="{3C2F1FE2-4AE9-407D-934F-72FEDE25C67A}"/>
                </a:ext>
              </a:extLst>
            </p:cNvPr>
            <p:cNvSpPr txBox="1"/>
            <p:nvPr/>
          </p:nvSpPr>
          <p:spPr>
            <a:xfrm rot="2700000">
              <a:off x="6422353" y="5607137"/>
              <a:ext cx="2157037" cy="831581"/>
            </a:xfrm>
            <a:prstGeom prst="rect">
              <a:avLst/>
            </a:prstGeom>
            <a:noFill/>
          </p:spPr>
          <p:txBody>
            <a:bodyPr wrap="square" rtlCol="0" anchor="b">
              <a:spAutoFit/>
            </a:bodyPr>
            <a:lstStyle/>
            <a:p>
              <a:pPr algn="ctr">
                <a:lnSpc>
                  <a:spcPct val="110000"/>
                </a:lnSpc>
              </a:pPr>
              <a:r>
                <a:rPr lang="en-US" sz="1600" b="1" dirty="0">
                  <a:solidFill>
                    <a:srgbClr val="FFFFFF"/>
                  </a:solidFill>
                  <a:latin typeface="Montserrat" pitchFamily="2" charset="77"/>
                  <a:cs typeface="Poppins" pitchFamily="2" charset="77"/>
                </a:rPr>
                <a:t>Risk Governance</a:t>
              </a:r>
            </a:p>
          </p:txBody>
        </p:sp>
      </p:grpSp>
      <p:sp>
        <p:nvSpPr>
          <p:cNvPr id="18" name="Rectangle 17">
            <a:extLst>
              <a:ext uri="{FF2B5EF4-FFF2-40B4-BE49-F238E27FC236}">
                <a16:creationId xmlns:a16="http://schemas.microsoft.com/office/drawing/2014/main" id="{37127DBE-7113-4BDB-9B2C-384F8E4D04D3}"/>
              </a:ext>
            </a:extLst>
          </p:cNvPr>
          <p:cNvSpPr/>
          <p:nvPr/>
        </p:nvSpPr>
        <p:spPr>
          <a:xfrm>
            <a:off x="1455575" y="3117175"/>
            <a:ext cx="282302" cy="282302"/>
          </a:xfrm>
          <a:prstGeom prst="rect">
            <a:avLst/>
          </a:prstGeom>
          <a:solidFill>
            <a:srgbClr val="2576B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2B67D5D4-3786-4E5D-A503-70097B4BCBED}"/>
              </a:ext>
            </a:extLst>
          </p:cNvPr>
          <p:cNvSpPr txBox="1"/>
          <p:nvPr/>
        </p:nvSpPr>
        <p:spPr>
          <a:xfrm>
            <a:off x="1909445" y="3332914"/>
            <a:ext cx="4056219" cy="390556"/>
          </a:xfrm>
          <a:prstGeom prst="rect">
            <a:avLst/>
          </a:prstGeom>
          <a:noFill/>
        </p:spPr>
        <p:txBody>
          <a:bodyPr wrap="square" lIns="0" tIns="0" rIns="0" bIns="0" rtlCol="0" anchor="t">
            <a:spAutoFit/>
          </a:bodyPr>
          <a:lstStyle/>
          <a:p>
            <a:pPr>
              <a:lnSpc>
                <a:spcPct val="11000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You’ve begun identifying risks associated with your strategy on your initiative profiles. </a:t>
            </a:r>
          </a:p>
        </p:txBody>
      </p:sp>
      <p:sp>
        <p:nvSpPr>
          <p:cNvPr id="20" name="TextBox 19">
            <a:extLst>
              <a:ext uri="{FF2B5EF4-FFF2-40B4-BE49-F238E27FC236}">
                <a16:creationId xmlns:a16="http://schemas.microsoft.com/office/drawing/2014/main" id="{3CCA4137-A6B0-4909-AA44-345954ADCC3F}"/>
              </a:ext>
            </a:extLst>
          </p:cNvPr>
          <p:cNvSpPr txBox="1"/>
          <p:nvPr/>
        </p:nvSpPr>
        <p:spPr>
          <a:xfrm>
            <a:off x="1909444" y="3059520"/>
            <a:ext cx="2337178" cy="253787"/>
          </a:xfrm>
          <a:prstGeom prst="rect">
            <a:avLst/>
          </a:prstGeom>
          <a:noFill/>
        </p:spPr>
        <p:txBody>
          <a:bodyPr wrap="none" lIns="0" tIns="0" rIns="0" bIns="0" rtlCol="0" anchor="b">
            <a:spAutoFit/>
          </a:bodyPr>
          <a:lstStyle/>
          <a:p>
            <a:pPr>
              <a:lnSpc>
                <a:spcPct val="110000"/>
              </a:lnSpc>
            </a:pPr>
            <a:r>
              <a:rPr lang="en-US" sz="1600" b="1" dirty="0">
                <a:solidFill>
                  <a:srgbClr val="717171"/>
                </a:solidFill>
                <a:latin typeface="Montserrat SemiBold" pitchFamily="2" charset="77"/>
                <a:cs typeface="Poppins" pitchFamily="2" charset="77"/>
              </a:rPr>
              <a:t>Identify Strategic Risk</a:t>
            </a:r>
          </a:p>
        </p:txBody>
      </p:sp>
      <p:sp>
        <p:nvSpPr>
          <p:cNvPr id="21" name="Rectangle 20">
            <a:extLst>
              <a:ext uri="{FF2B5EF4-FFF2-40B4-BE49-F238E27FC236}">
                <a16:creationId xmlns:a16="http://schemas.microsoft.com/office/drawing/2014/main" id="{ADA399CE-FD6A-4C78-959A-6F63A20B96A9}"/>
              </a:ext>
            </a:extLst>
          </p:cNvPr>
          <p:cNvSpPr/>
          <p:nvPr/>
        </p:nvSpPr>
        <p:spPr>
          <a:xfrm>
            <a:off x="1455575" y="3897759"/>
            <a:ext cx="282302" cy="282302"/>
          </a:xfrm>
          <a:prstGeom prst="rect">
            <a:avLst/>
          </a:prstGeom>
          <a:solidFill>
            <a:srgbClr val="5090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A24D49A5-A302-487E-ABD3-E2003E803D87}"/>
              </a:ext>
            </a:extLst>
          </p:cNvPr>
          <p:cNvSpPr txBox="1"/>
          <p:nvPr/>
        </p:nvSpPr>
        <p:spPr>
          <a:xfrm>
            <a:off x="1909445" y="4113498"/>
            <a:ext cx="4494847" cy="390556"/>
          </a:xfrm>
          <a:prstGeom prst="rect">
            <a:avLst/>
          </a:prstGeom>
          <a:noFill/>
        </p:spPr>
        <p:txBody>
          <a:bodyPr wrap="square" lIns="0" tIns="0" rIns="0" bIns="0" rtlCol="0" anchor="t">
            <a:spAutoFit/>
          </a:bodyPr>
          <a:lstStyle/>
          <a:p>
            <a:pPr>
              <a:lnSpc>
                <a:spcPct val="11000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Consolidate all initiative risks from your initiative profiles and identify the groups of strategic risk that are posed to your portfolio. </a:t>
            </a:r>
          </a:p>
        </p:txBody>
      </p:sp>
      <p:sp>
        <p:nvSpPr>
          <p:cNvPr id="23" name="TextBox 22">
            <a:extLst>
              <a:ext uri="{FF2B5EF4-FFF2-40B4-BE49-F238E27FC236}">
                <a16:creationId xmlns:a16="http://schemas.microsoft.com/office/drawing/2014/main" id="{8D14524F-8E46-413E-AA2E-F5E6E7F95149}"/>
              </a:ext>
            </a:extLst>
          </p:cNvPr>
          <p:cNvSpPr txBox="1"/>
          <p:nvPr/>
        </p:nvSpPr>
        <p:spPr>
          <a:xfrm>
            <a:off x="1909444" y="3840104"/>
            <a:ext cx="2226572" cy="253787"/>
          </a:xfrm>
          <a:prstGeom prst="rect">
            <a:avLst/>
          </a:prstGeom>
          <a:noFill/>
        </p:spPr>
        <p:txBody>
          <a:bodyPr wrap="none" lIns="0" tIns="0" rIns="0" bIns="0" rtlCol="0" anchor="b">
            <a:spAutoFit/>
          </a:bodyPr>
          <a:lstStyle/>
          <a:p>
            <a:pPr>
              <a:lnSpc>
                <a:spcPct val="110000"/>
              </a:lnSpc>
            </a:pPr>
            <a:r>
              <a:rPr lang="en-US" sz="1600" b="1" dirty="0">
                <a:solidFill>
                  <a:srgbClr val="717171"/>
                </a:solidFill>
                <a:latin typeface="Montserrat SemiBold" pitchFamily="2" charset="77"/>
                <a:cs typeface="Poppins" pitchFamily="2" charset="77"/>
              </a:rPr>
              <a:t>Assess Strategic Risk</a:t>
            </a:r>
          </a:p>
        </p:txBody>
      </p:sp>
      <p:sp>
        <p:nvSpPr>
          <p:cNvPr id="24" name="Rectangle 23">
            <a:extLst>
              <a:ext uri="{FF2B5EF4-FFF2-40B4-BE49-F238E27FC236}">
                <a16:creationId xmlns:a16="http://schemas.microsoft.com/office/drawing/2014/main" id="{49394621-4039-43DE-9621-9DAD64A579B6}"/>
              </a:ext>
            </a:extLst>
          </p:cNvPr>
          <p:cNvSpPr/>
          <p:nvPr/>
        </p:nvSpPr>
        <p:spPr>
          <a:xfrm>
            <a:off x="1455575" y="4695770"/>
            <a:ext cx="282302" cy="282302"/>
          </a:xfrm>
          <a:prstGeom prst="rect">
            <a:avLst/>
          </a:prstGeom>
          <a:solidFill>
            <a:srgbClr val="1546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92B58F7E-A948-419D-ADC9-27F8E6A56C81}"/>
              </a:ext>
            </a:extLst>
          </p:cNvPr>
          <p:cNvSpPr txBox="1"/>
          <p:nvPr/>
        </p:nvSpPr>
        <p:spPr>
          <a:xfrm>
            <a:off x="1909445" y="4911509"/>
            <a:ext cx="4056219" cy="390556"/>
          </a:xfrm>
          <a:prstGeom prst="rect">
            <a:avLst/>
          </a:prstGeom>
          <a:noFill/>
        </p:spPr>
        <p:txBody>
          <a:bodyPr wrap="square" lIns="0" tIns="0" rIns="0" bIns="0" rtlCol="0" anchor="t">
            <a:spAutoFit/>
          </a:bodyPr>
          <a:lstStyle/>
          <a:p>
            <a:pPr>
              <a:lnSpc>
                <a:spcPct val="11000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Create a plan to mitigate high-priority risks and include this in your final strategy presentation. </a:t>
            </a:r>
          </a:p>
        </p:txBody>
      </p:sp>
      <p:sp>
        <p:nvSpPr>
          <p:cNvPr id="26" name="TextBox 25">
            <a:extLst>
              <a:ext uri="{FF2B5EF4-FFF2-40B4-BE49-F238E27FC236}">
                <a16:creationId xmlns:a16="http://schemas.microsoft.com/office/drawing/2014/main" id="{F86EE62A-D08C-4BFD-A873-8174DDD70107}"/>
              </a:ext>
            </a:extLst>
          </p:cNvPr>
          <p:cNvSpPr txBox="1"/>
          <p:nvPr/>
        </p:nvSpPr>
        <p:spPr>
          <a:xfrm>
            <a:off x="1909444" y="4638115"/>
            <a:ext cx="3225242" cy="253787"/>
          </a:xfrm>
          <a:prstGeom prst="rect">
            <a:avLst/>
          </a:prstGeom>
          <a:noFill/>
        </p:spPr>
        <p:txBody>
          <a:bodyPr wrap="none" lIns="0" tIns="0" rIns="0" bIns="0" rtlCol="0" anchor="b">
            <a:spAutoFit/>
          </a:bodyPr>
          <a:lstStyle/>
          <a:p>
            <a:pPr>
              <a:lnSpc>
                <a:spcPct val="110000"/>
              </a:lnSpc>
            </a:pPr>
            <a:r>
              <a:rPr lang="en-US" sz="1600" b="1" dirty="0">
                <a:solidFill>
                  <a:srgbClr val="717171"/>
                </a:solidFill>
                <a:latin typeface="Montserrat SemiBold" pitchFamily="2" charset="77"/>
                <a:cs typeface="Poppins" pitchFamily="2" charset="77"/>
              </a:rPr>
              <a:t>Respond to High Priority Risks</a:t>
            </a:r>
          </a:p>
        </p:txBody>
      </p:sp>
      <p:sp>
        <p:nvSpPr>
          <p:cNvPr id="27" name="Rectangle 26">
            <a:extLst>
              <a:ext uri="{FF2B5EF4-FFF2-40B4-BE49-F238E27FC236}">
                <a16:creationId xmlns:a16="http://schemas.microsoft.com/office/drawing/2014/main" id="{2F255A10-3D7F-4D7C-8223-8D1885279C99}"/>
              </a:ext>
            </a:extLst>
          </p:cNvPr>
          <p:cNvSpPr/>
          <p:nvPr/>
        </p:nvSpPr>
        <p:spPr>
          <a:xfrm>
            <a:off x="1455575" y="5504343"/>
            <a:ext cx="282302" cy="282302"/>
          </a:xfrm>
          <a:prstGeom prst="rect">
            <a:avLst/>
          </a:prstGeom>
          <a:solidFill>
            <a:srgbClr val="299C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8" name="TextBox 27">
            <a:extLst>
              <a:ext uri="{FF2B5EF4-FFF2-40B4-BE49-F238E27FC236}">
                <a16:creationId xmlns:a16="http://schemas.microsoft.com/office/drawing/2014/main" id="{E189AF14-75CD-45AB-B8BB-712440191026}"/>
              </a:ext>
            </a:extLst>
          </p:cNvPr>
          <p:cNvSpPr txBox="1"/>
          <p:nvPr/>
        </p:nvSpPr>
        <p:spPr>
          <a:xfrm>
            <a:off x="1909445" y="5720082"/>
            <a:ext cx="4187349" cy="390556"/>
          </a:xfrm>
          <a:prstGeom prst="rect">
            <a:avLst/>
          </a:prstGeom>
          <a:noFill/>
        </p:spPr>
        <p:txBody>
          <a:bodyPr wrap="square" lIns="0" tIns="0" rIns="0" bIns="0" rtlCol="0" anchor="t">
            <a:spAutoFit/>
          </a:bodyPr>
          <a:lstStyle/>
          <a:p>
            <a:pPr>
              <a:lnSpc>
                <a:spcPct val="11000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Ensure there is continued governance to manage the risks identified and include key stakeholders in all communication. </a:t>
            </a:r>
          </a:p>
        </p:txBody>
      </p:sp>
      <p:sp>
        <p:nvSpPr>
          <p:cNvPr id="29" name="TextBox 28">
            <a:extLst>
              <a:ext uri="{FF2B5EF4-FFF2-40B4-BE49-F238E27FC236}">
                <a16:creationId xmlns:a16="http://schemas.microsoft.com/office/drawing/2014/main" id="{FCA3B757-AF32-457F-8CA0-F24F979E561B}"/>
              </a:ext>
            </a:extLst>
          </p:cNvPr>
          <p:cNvSpPr txBox="1"/>
          <p:nvPr/>
        </p:nvSpPr>
        <p:spPr>
          <a:xfrm>
            <a:off x="1909444" y="5446688"/>
            <a:ext cx="2487861" cy="253787"/>
          </a:xfrm>
          <a:prstGeom prst="rect">
            <a:avLst/>
          </a:prstGeom>
          <a:noFill/>
        </p:spPr>
        <p:txBody>
          <a:bodyPr wrap="none" lIns="0" tIns="0" rIns="0" bIns="0" rtlCol="0" anchor="b">
            <a:spAutoFit/>
          </a:bodyPr>
          <a:lstStyle/>
          <a:p>
            <a:pPr>
              <a:lnSpc>
                <a:spcPct val="110000"/>
              </a:lnSpc>
            </a:pPr>
            <a:r>
              <a:rPr lang="en-US" sz="1600" b="1" dirty="0">
                <a:solidFill>
                  <a:srgbClr val="717171"/>
                </a:solidFill>
                <a:latin typeface="Montserrat SemiBold" pitchFamily="2" charset="77"/>
                <a:cs typeface="Poppins" pitchFamily="2" charset="77"/>
              </a:rPr>
              <a:t>Govern &amp; Manage Risks</a:t>
            </a:r>
          </a:p>
        </p:txBody>
      </p:sp>
    </p:spTree>
    <p:extLst>
      <p:ext uri="{BB962C8B-B14F-4D97-AF65-F5344CB8AC3E}">
        <p14:creationId xmlns:p14="http://schemas.microsoft.com/office/powerpoint/2010/main" val="5451522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hape 9641">
            <a:extLst>
              <a:ext uri="{FF2B5EF4-FFF2-40B4-BE49-F238E27FC236}">
                <a16:creationId xmlns:a16="http://schemas.microsoft.com/office/drawing/2014/main" id="{0E8F53AC-2925-4441-84DA-8804369BE175}"/>
              </a:ext>
            </a:extLst>
          </p:cNvPr>
          <p:cNvSpPr/>
          <p:nvPr/>
        </p:nvSpPr>
        <p:spPr>
          <a:xfrm>
            <a:off x="762795" y="1623807"/>
            <a:ext cx="477447" cy="5234193"/>
          </a:xfrm>
          <a:prstGeom prst="round2SameRect">
            <a:avLst>
              <a:gd name="adj1" fmla="val 50000"/>
              <a:gd name="adj2" fmla="val 0"/>
            </a:avLst>
          </a:prstGeom>
          <a:solidFill>
            <a:srgbClr val="B9B9B9"/>
          </a:solidFill>
          <a:ln w="12700" cap="flat">
            <a:noFill/>
            <a:miter lim="400000"/>
          </a:ln>
          <a:effectLst/>
        </p:spPr>
        <p:txBody>
          <a:bodyPr wrap="square" lIns="0" tIns="0" rIns="0" bIns="0" numCol="1" anchor="t">
            <a:noAutofit/>
          </a:bodyPr>
          <a:lstStyle/>
          <a:p>
            <a:pPr>
              <a:lnSpc>
                <a:spcPct val="110000"/>
              </a:lnSpc>
            </a:pPr>
            <a:endParaRPr sz="2532" dirty="0">
              <a:solidFill>
                <a:srgbClr val="494949"/>
              </a:solidFill>
              <a:latin typeface="Arial" panose="020B0604020202020204" pitchFamily="34" charset="0"/>
            </a:endParaRPr>
          </a:p>
        </p:txBody>
      </p:sp>
      <p:sp>
        <p:nvSpPr>
          <p:cNvPr id="2" name="Title 1">
            <a:extLst>
              <a:ext uri="{FF2B5EF4-FFF2-40B4-BE49-F238E27FC236}">
                <a16:creationId xmlns:a16="http://schemas.microsoft.com/office/drawing/2014/main" id="{120FA85E-0B5B-4410-B1FE-1FE2371D8FD3}"/>
              </a:ext>
            </a:extLst>
          </p:cNvPr>
          <p:cNvSpPr>
            <a:spLocks noGrp="1"/>
          </p:cNvSpPr>
          <p:nvPr>
            <p:ph type="title"/>
          </p:nvPr>
        </p:nvSpPr>
        <p:spPr>
          <a:xfrm>
            <a:off x="354106" y="530021"/>
            <a:ext cx="11437300" cy="1130188"/>
          </a:xfrm>
        </p:spPr>
        <p:txBody>
          <a:bodyPr/>
          <a:lstStyle/>
          <a:p>
            <a:r>
              <a:rPr lang="en-US" dirty="0"/>
              <a:t>Track progress towards IT goals with effective metrics and targets in place</a:t>
            </a:r>
            <a:endParaRPr lang="en-CA" dirty="0"/>
          </a:p>
        </p:txBody>
      </p:sp>
      <p:sp>
        <p:nvSpPr>
          <p:cNvPr id="4" name="Shape 9642">
            <a:extLst>
              <a:ext uri="{FF2B5EF4-FFF2-40B4-BE49-F238E27FC236}">
                <a16:creationId xmlns:a16="http://schemas.microsoft.com/office/drawing/2014/main" id="{50721F33-7472-4F0A-AA22-7CD43DCFF97A}"/>
              </a:ext>
            </a:extLst>
          </p:cNvPr>
          <p:cNvSpPr/>
          <p:nvPr/>
        </p:nvSpPr>
        <p:spPr>
          <a:xfrm>
            <a:off x="1240241" y="2013050"/>
            <a:ext cx="4546396" cy="7460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8971" y="21600"/>
                </a:lnTo>
                <a:lnTo>
                  <a:pt x="21600" y="10800"/>
                </a:lnTo>
                <a:lnTo>
                  <a:pt x="18971" y="0"/>
                </a:lnTo>
                <a:lnTo>
                  <a:pt x="0" y="0"/>
                </a:lnTo>
                <a:close/>
              </a:path>
            </a:pathLst>
          </a:custGeom>
          <a:solidFill>
            <a:srgbClr val="2576B7"/>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5" name="Shape 9643">
            <a:extLst>
              <a:ext uri="{FF2B5EF4-FFF2-40B4-BE49-F238E27FC236}">
                <a16:creationId xmlns:a16="http://schemas.microsoft.com/office/drawing/2014/main" id="{73A49769-B71B-4018-9B68-F4DA30F87104}"/>
              </a:ext>
            </a:extLst>
          </p:cNvPr>
          <p:cNvSpPr/>
          <p:nvPr/>
        </p:nvSpPr>
        <p:spPr>
          <a:xfrm>
            <a:off x="762795" y="2013008"/>
            <a:ext cx="477447" cy="746054"/>
          </a:xfrm>
          <a:prstGeom prst="rect">
            <a:avLst/>
          </a:prstGeom>
          <a:solidFill>
            <a:srgbClr val="2576B7">
              <a:lumMod val="75000"/>
            </a:srgbClr>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6" name="Shape 9649">
            <a:extLst>
              <a:ext uri="{FF2B5EF4-FFF2-40B4-BE49-F238E27FC236}">
                <a16:creationId xmlns:a16="http://schemas.microsoft.com/office/drawing/2014/main" id="{9239B2C0-4E48-4CC1-A79D-06661A3EAE91}"/>
              </a:ext>
            </a:extLst>
          </p:cNvPr>
          <p:cNvSpPr/>
          <p:nvPr/>
        </p:nvSpPr>
        <p:spPr>
          <a:xfrm>
            <a:off x="1240241" y="3143123"/>
            <a:ext cx="4546396" cy="7460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8971" y="21600"/>
                </a:lnTo>
                <a:lnTo>
                  <a:pt x="21600" y="10800"/>
                </a:lnTo>
                <a:lnTo>
                  <a:pt x="18971" y="0"/>
                </a:lnTo>
                <a:lnTo>
                  <a:pt x="0" y="0"/>
                </a:lnTo>
                <a:close/>
              </a:path>
            </a:pathLst>
          </a:custGeom>
          <a:solidFill>
            <a:srgbClr val="5090C4"/>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7" name="Shape 9650">
            <a:extLst>
              <a:ext uri="{FF2B5EF4-FFF2-40B4-BE49-F238E27FC236}">
                <a16:creationId xmlns:a16="http://schemas.microsoft.com/office/drawing/2014/main" id="{CC6C3E22-C1E3-4695-ACD0-650C76EE6CE4}"/>
              </a:ext>
            </a:extLst>
          </p:cNvPr>
          <p:cNvSpPr/>
          <p:nvPr/>
        </p:nvSpPr>
        <p:spPr>
          <a:xfrm>
            <a:off x="762795" y="3143083"/>
            <a:ext cx="477447" cy="746055"/>
          </a:xfrm>
          <a:prstGeom prst="rect">
            <a:avLst/>
          </a:prstGeom>
          <a:solidFill>
            <a:srgbClr val="5090C4">
              <a:lumMod val="75000"/>
            </a:srgbClr>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8" name="Shape 9656">
            <a:extLst>
              <a:ext uri="{FF2B5EF4-FFF2-40B4-BE49-F238E27FC236}">
                <a16:creationId xmlns:a16="http://schemas.microsoft.com/office/drawing/2014/main" id="{C23C4DAE-56B7-4128-8DA2-819F9465C382}"/>
              </a:ext>
            </a:extLst>
          </p:cNvPr>
          <p:cNvSpPr/>
          <p:nvPr/>
        </p:nvSpPr>
        <p:spPr>
          <a:xfrm>
            <a:off x="1240241" y="4273197"/>
            <a:ext cx="4546396" cy="7460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8971" y="21600"/>
                </a:lnTo>
                <a:lnTo>
                  <a:pt x="21600" y="10800"/>
                </a:lnTo>
                <a:lnTo>
                  <a:pt x="18971" y="0"/>
                </a:lnTo>
                <a:lnTo>
                  <a:pt x="0" y="0"/>
                </a:lnTo>
                <a:close/>
              </a:path>
            </a:pathLst>
          </a:custGeom>
          <a:solidFill>
            <a:srgbClr val="15466D"/>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9" name="Shape 9657">
            <a:extLst>
              <a:ext uri="{FF2B5EF4-FFF2-40B4-BE49-F238E27FC236}">
                <a16:creationId xmlns:a16="http://schemas.microsoft.com/office/drawing/2014/main" id="{CAD0D7F0-0591-4F70-8801-8B6E0BE7F699}"/>
              </a:ext>
            </a:extLst>
          </p:cNvPr>
          <p:cNvSpPr/>
          <p:nvPr/>
        </p:nvSpPr>
        <p:spPr>
          <a:xfrm>
            <a:off x="762795" y="4273157"/>
            <a:ext cx="477447" cy="746055"/>
          </a:xfrm>
          <a:prstGeom prst="rect">
            <a:avLst/>
          </a:prstGeom>
          <a:solidFill>
            <a:srgbClr val="15466D">
              <a:lumMod val="75000"/>
            </a:srgbClr>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0" name="Shape 9663">
            <a:extLst>
              <a:ext uri="{FF2B5EF4-FFF2-40B4-BE49-F238E27FC236}">
                <a16:creationId xmlns:a16="http://schemas.microsoft.com/office/drawing/2014/main" id="{ACE6275C-A3F2-4957-A91D-C4E9F8EC98F7}"/>
              </a:ext>
            </a:extLst>
          </p:cNvPr>
          <p:cNvSpPr/>
          <p:nvPr/>
        </p:nvSpPr>
        <p:spPr>
          <a:xfrm>
            <a:off x="1240241" y="5403273"/>
            <a:ext cx="4546396" cy="7460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8971" y="21600"/>
                </a:lnTo>
                <a:lnTo>
                  <a:pt x="21600" y="10800"/>
                </a:lnTo>
                <a:lnTo>
                  <a:pt x="18971" y="0"/>
                </a:lnTo>
                <a:lnTo>
                  <a:pt x="0" y="0"/>
                </a:lnTo>
                <a:close/>
              </a:path>
            </a:pathLst>
          </a:custGeom>
          <a:solidFill>
            <a:srgbClr val="299C47"/>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1" name="Shape 9664">
            <a:extLst>
              <a:ext uri="{FF2B5EF4-FFF2-40B4-BE49-F238E27FC236}">
                <a16:creationId xmlns:a16="http://schemas.microsoft.com/office/drawing/2014/main" id="{24E45BE2-089D-483F-A08B-D781A1AB27B6}"/>
              </a:ext>
            </a:extLst>
          </p:cNvPr>
          <p:cNvSpPr/>
          <p:nvPr/>
        </p:nvSpPr>
        <p:spPr>
          <a:xfrm>
            <a:off x="762795" y="5403233"/>
            <a:ext cx="477447" cy="746055"/>
          </a:xfrm>
          <a:prstGeom prst="rect">
            <a:avLst/>
          </a:prstGeom>
          <a:solidFill>
            <a:srgbClr val="299C47">
              <a:lumMod val="75000"/>
            </a:srgbClr>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6" name="TextBox 15">
            <a:extLst>
              <a:ext uri="{FF2B5EF4-FFF2-40B4-BE49-F238E27FC236}">
                <a16:creationId xmlns:a16="http://schemas.microsoft.com/office/drawing/2014/main" id="{810E2697-902A-48E9-B3FA-C54FDEC0BB45}"/>
              </a:ext>
            </a:extLst>
          </p:cNvPr>
          <p:cNvSpPr txBox="1"/>
          <p:nvPr/>
        </p:nvSpPr>
        <p:spPr>
          <a:xfrm>
            <a:off x="1371032" y="2212977"/>
            <a:ext cx="3877243" cy="346120"/>
          </a:xfrm>
          <a:prstGeom prst="rect">
            <a:avLst/>
          </a:prstGeom>
          <a:noFill/>
        </p:spPr>
        <p:txBody>
          <a:bodyPr wrap="square" rtlCol="0" anchor="ctr">
            <a:spAutoFit/>
          </a:bodyPr>
          <a:lstStyle/>
          <a:p>
            <a:pPr>
              <a:lnSpc>
                <a:spcPct val="110000"/>
              </a:lnSpc>
            </a:pPr>
            <a:r>
              <a:rPr lang="en-US" sz="1600" dirty="0">
                <a:solidFill>
                  <a:srgbClr val="FFFFFF"/>
                </a:solidFill>
                <a:latin typeface="Montserrat SemiBold" pitchFamily="2" charset="77"/>
                <a:ea typeface="Roboto Condensed Light" panose="02000000000000000000" pitchFamily="2" charset="0"/>
                <a:cs typeface="Poppins" pitchFamily="2" charset="77"/>
              </a:rPr>
              <a:t>Refer to IT Goals Defined</a:t>
            </a:r>
          </a:p>
        </p:txBody>
      </p:sp>
      <p:sp>
        <p:nvSpPr>
          <p:cNvPr id="17" name="TextBox 16">
            <a:extLst>
              <a:ext uri="{FF2B5EF4-FFF2-40B4-BE49-F238E27FC236}">
                <a16:creationId xmlns:a16="http://schemas.microsoft.com/office/drawing/2014/main" id="{C48082E1-966A-4CF8-974B-46B07FE2850D}"/>
              </a:ext>
            </a:extLst>
          </p:cNvPr>
          <p:cNvSpPr txBox="1"/>
          <p:nvPr/>
        </p:nvSpPr>
        <p:spPr>
          <a:xfrm>
            <a:off x="1454356" y="3207629"/>
            <a:ext cx="3519052" cy="616964"/>
          </a:xfrm>
          <a:prstGeom prst="rect">
            <a:avLst/>
          </a:prstGeom>
          <a:noFill/>
        </p:spPr>
        <p:txBody>
          <a:bodyPr wrap="square" rtlCol="0" anchor="ctr">
            <a:spAutoFit/>
          </a:bodyPr>
          <a:lstStyle/>
          <a:p>
            <a:pPr>
              <a:lnSpc>
                <a:spcPct val="110000"/>
              </a:lnSpc>
            </a:pPr>
            <a:r>
              <a:rPr lang="en-US" sz="1600" dirty="0">
                <a:solidFill>
                  <a:srgbClr val="FFFFFF"/>
                </a:solidFill>
                <a:latin typeface="Montserrat SemiBold" pitchFamily="2" charset="77"/>
                <a:ea typeface="Roboto Condensed Light" panose="02000000000000000000" pitchFamily="2" charset="0"/>
                <a:cs typeface="Poppins" pitchFamily="2" charset="77"/>
              </a:rPr>
              <a:t>Identify Metrics to Align to Each IT Goal</a:t>
            </a:r>
          </a:p>
        </p:txBody>
      </p:sp>
      <p:sp>
        <p:nvSpPr>
          <p:cNvPr id="18" name="TextBox 17">
            <a:extLst>
              <a:ext uri="{FF2B5EF4-FFF2-40B4-BE49-F238E27FC236}">
                <a16:creationId xmlns:a16="http://schemas.microsoft.com/office/drawing/2014/main" id="{BB70F8AE-7705-43FE-B3EE-70CB1A4CDAC1}"/>
              </a:ext>
            </a:extLst>
          </p:cNvPr>
          <p:cNvSpPr txBox="1"/>
          <p:nvPr/>
        </p:nvSpPr>
        <p:spPr>
          <a:xfrm>
            <a:off x="1454356" y="4473125"/>
            <a:ext cx="3519052" cy="346120"/>
          </a:xfrm>
          <a:prstGeom prst="rect">
            <a:avLst/>
          </a:prstGeom>
          <a:noFill/>
        </p:spPr>
        <p:txBody>
          <a:bodyPr wrap="square" rtlCol="0" anchor="ctr">
            <a:spAutoFit/>
          </a:bodyPr>
          <a:lstStyle/>
          <a:p>
            <a:pPr>
              <a:lnSpc>
                <a:spcPct val="110000"/>
              </a:lnSpc>
            </a:pPr>
            <a:r>
              <a:rPr lang="en-US" sz="1600" dirty="0">
                <a:solidFill>
                  <a:srgbClr val="FFFFFF"/>
                </a:solidFill>
                <a:latin typeface="Montserrat SemiBold" pitchFamily="2" charset="77"/>
                <a:ea typeface="Roboto Condensed Light" panose="02000000000000000000" pitchFamily="2" charset="0"/>
                <a:cs typeface="Poppins" pitchFamily="2" charset="77"/>
              </a:rPr>
              <a:t>Identify Target and Reports</a:t>
            </a:r>
          </a:p>
        </p:txBody>
      </p:sp>
      <p:sp>
        <p:nvSpPr>
          <p:cNvPr id="19" name="TextBox 18">
            <a:extLst>
              <a:ext uri="{FF2B5EF4-FFF2-40B4-BE49-F238E27FC236}">
                <a16:creationId xmlns:a16="http://schemas.microsoft.com/office/drawing/2014/main" id="{EF655764-F078-4488-AF5D-B7EA50E670CC}"/>
              </a:ext>
            </a:extLst>
          </p:cNvPr>
          <p:cNvSpPr txBox="1"/>
          <p:nvPr/>
        </p:nvSpPr>
        <p:spPr>
          <a:xfrm>
            <a:off x="1454356" y="5467779"/>
            <a:ext cx="3670094" cy="616964"/>
          </a:xfrm>
          <a:prstGeom prst="rect">
            <a:avLst/>
          </a:prstGeom>
          <a:noFill/>
        </p:spPr>
        <p:txBody>
          <a:bodyPr wrap="square" rtlCol="0" anchor="ctr">
            <a:spAutoFit/>
          </a:bodyPr>
          <a:lstStyle/>
          <a:p>
            <a:pPr>
              <a:lnSpc>
                <a:spcPct val="110000"/>
              </a:lnSpc>
            </a:pPr>
            <a:r>
              <a:rPr lang="en-US" sz="1600" dirty="0">
                <a:solidFill>
                  <a:srgbClr val="FFFFFF"/>
                </a:solidFill>
                <a:latin typeface="Montserrat SemiBold" pitchFamily="2" charset="77"/>
                <a:ea typeface="Roboto Condensed Light" panose="02000000000000000000" pitchFamily="2" charset="0"/>
                <a:cs typeface="Poppins" pitchFamily="2" charset="77"/>
              </a:rPr>
              <a:t>Create Effective Communication in Your Strategy</a:t>
            </a:r>
          </a:p>
        </p:txBody>
      </p:sp>
      <p:sp>
        <p:nvSpPr>
          <p:cNvPr id="24" name="TextBox 23">
            <a:extLst>
              <a:ext uri="{FF2B5EF4-FFF2-40B4-BE49-F238E27FC236}">
                <a16:creationId xmlns:a16="http://schemas.microsoft.com/office/drawing/2014/main" id="{50D5D093-4828-4265-B054-44AE6FC3126F}"/>
              </a:ext>
            </a:extLst>
          </p:cNvPr>
          <p:cNvSpPr txBox="1"/>
          <p:nvPr/>
        </p:nvSpPr>
        <p:spPr>
          <a:xfrm>
            <a:off x="6000749" y="1921258"/>
            <a:ext cx="5705475" cy="929550"/>
          </a:xfrm>
          <a:prstGeom prst="rect">
            <a:avLst/>
          </a:prstGeom>
          <a:noFill/>
        </p:spPr>
        <p:txBody>
          <a:bodyPr wrap="square" lIns="0" tIns="0" rIns="0" bIns="0" rtlCol="0" anchor="ctr">
            <a:spAutoFit/>
          </a:bodyPr>
          <a:lstStyle/>
          <a:p>
            <a:pPr>
              <a:lnSpc>
                <a:spcPct val="110000"/>
              </a:lnSpc>
            </a:pPr>
            <a:r>
              <a:rPr lang="en-US" sz="14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Refer back to the IT goals defined in the first section of your operational strategy. IT goals can also be referred to IT’s critical success factors that must be met to reach your strategic vision. Consider them the starting point to determine which metrics you want to track.</a:t>
            </a:r>
          </a:p>
        </p:txBody>
      </p:sp>
      <p:sp>
        <p:nvSpPr>
          <p:cNvPr id="25" name="TextBox 24">
            <a:extLst>
              <a:ext uri="{FF2B5EF4-FFF2-40B4-BE49-F238E27FC236}">
                <a16:creationId xmlns:a16="http://schemas.microsoft.com/office/drawing/2014/main" id="{A8C08E8A-5F1A-4402-86EC-1019A606BC55}"/>
              </a:ext>
            </a:extLst>
          </p:cNvPr>
          <p:cNvSpPr txBox="1"/>
          <p:nvPr/>
        </p:nvSpPr>
        <p:spPr>
          <a:xfrm>
            <a:off x="6000750" y="3048216"/>
            <a:ext cx="5705474" cy="929550"/>
          </a:xfrm>
          <a:prstGeom prst="rect">
            <a:avLst/>
          </a:prstGeom>
          <a:noFill/>
        </p:spPr>
        <p:txBody>
          <a:bodyPr wrap="square" lIns="0" tIns="0" rIns="0" bIns="0" rtlCol="0" anchor="ctr">
            <a:spAutoFit/>
          </a:bodyPr>
          <a:lstStyle/>
          <a:p>
            <a:pPr>
              <a:lnSpc>
                <a:spcPct val="110000"/>
              </a:lnSpc>
            </a:pPr>
            <a:r>
              <a:rPr lang="en-US" sz="14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Determine which metrics will be appropriate for your organization and prepare for reporting. Look for potential problems or areas for improvement and plan for capacity growth/contraction depending on expected changes to system demand, strategic projects, and so on. </a:t>
            </a:r>
          </a:p>
        </p:txBody>
      </p:sp>
      <p:sp>
        <p:nvSpPr>
          <p:cNvPr id="26" name="TextBox 25">
            <a:extLst>
              <a:ext uri="{FF2B5EF4-FFF2-40B4-BE49-F238E27FC236}">
                <a16:creationId xmlns:a16="http://schemas.microsoft.com/office/drawing/2014/main" id="{80DB9C18-3F4A-4795-8B5E-0590330F470C}"/>
              </a:ext>
            </a:extLst>
          </p:cNvPr>
          <p:cNvSpPr txBox="1"/>
          <p:nvPr/>
        </p:nvSpPr>
        <p:spPr>
          <a:xfrm>
            <a:off x="6000750" y="4299900"/>
            <a:ext cx="5431632" cy="692562"/>
          </a:xfrm>
          <a:prstGeom prst="rect">
            <a:avLst/>
          </a:prstGeom>
          <a:noFill/>
        </p:spPr>
        <p:txBody>
          <a:bodyPr wrap="square" lIns="0" tIns="0" rIns="0" bIns="0" rtlCol="0" anchor="ctr">
            <a:spAutoFit/>
          </a:bodyPr>
          <a:lstStyle/>
          <a:p>
            <a:pPr>
              <a:lnSpc>
                <a:spcPct val="110000"/>
              </a:lnSpc>
            </a:pPr>
            <a:r>
              <a:rPr lang="en-US" sz="14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Progress towards IT goals must be tracked through realistic and actionable targets that your team can deliver on. Spend your time where you can have the greatest impact.</a:t>
            </a:r>
          </a:p>
        </p:txBody>
      </p:sp>
      <p:sp>
        <p:nvSpPr>
          <p:cNvPr id="27" name="TextBox 26">
            <a:extLst>
              <a:ext uri="{FF2B5EF4-FFF2-40B4-BE49-F238E27FC236}">
                <a16:creationId xmlns:a16="http://schemas.microsoft.com/office/drawing/2014/main" id="{5109A47B-497F-46ED-B483-E39D40ADA257}"/>
              </a:ext>
            </a:extLst>
          </p:cNvPr>
          <p:cNvSpPr txBox="1"/>
          <p:nvPr/>
        </p:nvSpPr>
        <p:spPr>
          <a:xfrm>
            <a:off x="6000750" y="5548470"/>
            <a:ext cx="5431632" cy="455574"/>
          </a:xfrm>
          <a:prstGeom prst="rect">
            <a:avLst/>
          </a:prstGeom>
          <a:noFill/>
        </p:spPr>
        <p:txBody>
          <a:bodyPr wrap="square" lIns="0" tIns="0" rIns="0" bIns="0" rtlCol="0" anchor="ctr">
            <a:spAutoFit/>
          </a:bodyPr>
          <a:lstStyle/>
          <a:p>
            <a:pPr>
              <a:lnSpc>
                <a:spcPct val="110000"/>
              </a:lnSpc>
            </a:pPr>
            <a:r>
              <a:rPr lang="en-US" sz="14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Document your metrics and targets in your </a:t>
            </a:r>
            <a:r>
              <a:rPr lang="en-US" sz="1400" i="1"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IT Strategy Presentation Template </a:t>
            </a:r>
            <a:r>
              <a:rPr lang="en-US" sz="14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along with the alignment back to IT goals. </a:t>
            </a:r>
          </a:p>
        </p:txBody>
      </p:sp>
      <p:sp>
        <p:nvSpPr>
          <p:cNvPr id="20" name="Text Placeholder 3">
            <a:extLst>
              <a:ext uri="{FF2B5EF4-FFF2-40B4-BE49-F238E27FC236}">
                <a16:creationId xmlns:a16="http://schemas.microsoft.com/office/drawing/2014/main" id="{605079D4-F480-4AD0-ADE7-FFE14E92F3D0}"/>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4.1 Establish Governance</a:t>
            </a:r>
          </a:p>
        </p:txBody>
      </p:sp>
    </p:spTree>
    <p:extLst>
      <p:ext uri="{BB962C8B-B14F-4D97-AF65-F5344CB8AC3E}">
        <p14:creationId xmlns:p14="http://schemas.microsoft.com/office/powerpoint/2010/main" val="8840523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7299263" y="1158329"/>
            <a:ext cx="4460259" cy="3654853"/>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570910270"/>
              </p:ext>
            </p:extLst>
          </p:nvPr>
        </p:nvGraphicFramePr>
        <p:xfrm>
          <a:off x="7283905" y="832383"/>
          <a:ext cx="4454018" cy="4456412"/>
        </p:xfrm>
        <a:graphic>
          <a:graphicData uri="http://schemas.openxmlformats.org/drawingml/2006/table">
            <a:tbl>
              <a:tblPr firstRow="1" bandRow="1">
                <a:effectLst/>
                <a:tableStyleId>{5C22544A-7EE6-4342-B048-85BDC9FD1C3A}</a:tableStyleId>
              </a:tblPr>
              <a:tblGrid>
                <a:gridCol w="2227009">
                  <a:extLst>
                    <a:ext uri="{9D8B030D-6E8A-4147-A177-3AD203B41FA5}">
                      <a16:colId xmlns:a16="http://schemas.microsoft.com/office/drawing/2014/main" val="866264451"/>
                    </a:ext>
                  </a:extLst>
                </a:gridCol>
                <a:gridCol w="2227009">
                  <a:extLst>
                    <a:ext uri="{9D8B030D-6E8A-4147-A177-3AD203B41FA5}">
                      <a16:colId xmlns:a16="http://schemas.microsoft.com/office/drawing/2014/main" val="2703970457"/>
                    </a:ext>
                  </a:extLst>
                </a:gridCol>
              </a:tblGrid>
              <a:tr h="751712">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308660">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IT goals</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IT teams and stakeholders </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Metrics </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Targets</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712">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328106">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Roboto Condensed Light" panose="02000000000000000000" pitchFamily="2" charset="0"/>
                          <a:ea typeface="Roboto Condensed Light" panose="02000000000000000000" pitchFamily="2" charset="0"/>
                        </a:rPr>
                        <a:t>IT Strategy Workbook</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Collaboration/ brainstorming tool (whiteboard, flip chart, digital equivalent) </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Senior IT Team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7349368" cy="613558"/>
          </a:xfrm>
        </p:spPr>
        <p:txBody>
          <a:bodyPr/>
          <a:lstStyle/>
          <a:p>
            <a:r>
              <a:rPr lang="en-US" sz="3200" dirty="0">
                <a:solidFill>
                  <a:srgbClr val="2576B7"/>
                </a:solidFill>
              </a:rPr>
              <a:t>4.1.2 </a:t>
            </a:r>
            <a:r>
              <a:rPr lang="en-US" sz="3200" dirty="0"/>
              <a:t>Identify metrics and targets</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38748" y="1630988"/>
            <a:ext cx="4116208" cy="514337"/>
          </a:xfrm>
        </p:spPr>
        <p:txBody>
          <a:bodyPr/>
          <a:lstStyle/>
          <a:p>
            <a:r>
              <a:rPr lang="en-US" sz="1600" dirty="0">
                <a:latin typeface="Exo" panose="02000503000000000000" pitchFamily="2" charset="77"/>
              </a:rPr>
              <a:t>30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63814" y="1993884"/>
            <a:ext cx="6908200" cy="3964251"/>
          </a:xfrm>
          <a:prstGeom prst="rect">
            <a:avLst/>
          </a:prstGeom>
        </p:spPr>
        <p:txBody>
          <a:bodyPr lIns="0" tIns="0" rIns="0" bIns="0" numCol="1" spcCol="292608" anchor="t"/>
          <a:lstStyle/>
          <a:p>
            <a:pPr marL="342900" indent="-342900">
              <a:lnSpc>
                <a:spcPct val="100000"/>
              </a:lnSpc>
              <a:buFont typeface="+mj-lt"/>
              <a:buAutoNum type="arabicPeriod"/>
            </a:pPr>
            <a:r>
              <a:rPr lang="en-US" dirty="0">
                <a:latin typeface="Roboto Condensed Light"/>
                <a:ea typeface="Roboto Condensed Light"/>
              </a:rPr>
              <a:t>Gather the IT strategy creation team and revisit your IT goals. Break out into smaller random groups (as many groups as the number of IT goals you have).</a:t>
            </a:r>
          </a:p>
          <a:p>
            <a:pPr marL="342900" indent="-342900">
              <a:lnSpc>
                <a:spcPct val="100000"/>
              </a:lnSpc>
              <a:buFont typeface="+mj-lt"/>
              <a:buAutoNum type="arabicPeriod"/>
            </a:pPr>
            <a:r>
              <a:rPr lang="en-US" dirty="0"/>
              <a:t>Assign one goal to each group and brainstorm the following:</a:t>
            </a:r>
          </a:p>
          <a:p>
            <a:pPr marL="735012" lvl="1" indent="-285750">
              <a:lnSpc>
                <a:spcPct val="100000"/>
              </a:lnSpc>
              <a:buFont typeface="Wingdings" panose="05000000000000000000" pitchFamily="2" charset="2"/>
              <a:buChar char="q"/>
            </a:pPr>
            <a:r>
              <a:rPr lang="en-US" dirty="0">
                <a:latin typeface="Roboto Condensed Light"/>
                <a:ea typeface="Roboto Condensed Light"/>
              </a:rPr>
              <a:t>Key metrics (2-3 per goal)</a:t>
            </a:r>
          </a:p>
          <a:p>
            <a:pPr marL="735012" lvl="1" indent="-285750">
              <a:lnSpc>
                <a:spcPct val="100000"/>
              </a:lnSpc>
              <a:buFont typeface="Wingdings" panose="05000000000000000000" pitchFamily="2" charset="2"/>
              <a:buChar char="q"/>
            </a:pPr>
            <a:r>
              <a:rPr lang="en-US" dirty="0">
                <a:latin typeface="Roboto Condensed Light"/>
                <a:ea typeface="Roboto Condensed Light"/>
              </a:rPr>
              <a:t>Targets (1 per key metric)</a:t>
            </a:r>
          </a:p>
          <a:p>
            <a:pPr marL="342900" indent="-342900">
              <a:lnSpc>
                <a:spcPct val="100000"/>
              </a:lnSpc>
              <a:buFont typeface="+mj-lt"/>
              <a:buAutoNum type="arabicPeriod"/>
            </a:pPr>
            <a:r>
              <a:rPr lang="en-US" dirty="0">
                <a:latin typeface="Roboto Condensed Light"/>
                <a:ea typeface="Roboto Condensed Light"/>
              </a:rPr>
              <a:t>Identify key metrics for each goal. Consider metrics that:</a:t>
            </a:r>
          </a:p>
          <a:p>
            <a:pPr marL="735012" lvl="1" indent="-285750">
              <a:lnSpc>
                <a:spcPct val="100000"/>
              </a:lnSpc>
              <a:buFont typeface="Wingdings" panose="05000000000000000000" pitchFamily="2" charset="2"/>
              <a:buChar char="q"/>
            </a:pPr>
            <a:r>
              <a:rPr lang="en-US" dirty="0">
                <a:latin typeface="Roboto Condensed Light"/>
                <a:ea typeface="Roboto Condensed Light"/>
              </a:rPr>
              <a:t>Are related to critical business services, functions, or corporate goals</a:t>
            </a:r>
          </a:p>
          <a:p>
            <a:pPr marL="735012" lvl="1" indent="-285750">
              <a:lnSpc>
                <a:spcPct val="100000"/>
              </a:lnSpc>
              <a:buFont typeface="Wingdings" panose="05000000000000000000" pitchFamily="2" charset="2"/>
              <a:buChar char="q"/>
            </a:pPr>
            <a:r>
              <a:rPr lang="en-US" dirty="0">
                <a:latin typeface="Roboto Condensed Light"/>
                <a:ea typeface="Roboto Condensed Light"/>
              </a:rPr>
              <a:t>Address known/visible pain points for the business            </a:t>
            </a:r>
          </a:p>
          <a:p>
            <a:pPr marL="735012" lvl="1" indent="-285750">
              <a:lnSpc>
                <a:spcPct val="100000"/>
              </a:lnSpc>
              <a:buFont typeface="Wingdings" panose="05000000000000000000" pitchFamily="2" charset="2"/>
              <a:buChar char="q"/>
            </a:pPr>
            <a:r>
              <a:rPr lang="en-US" dirty="0">
                <a:latin typeface="Roboto Condensed Light"/>
                <a:ea typeface="Roboto Condensed Light"/>
              </a:rPr>
              <a:t>Were designed for supportive or influential stakeholders</a:t>
            </a:r>
          </a:p>
          <a:p>
            <a:pPr marL="342900" indent="-342900">
              <a:lnSpc>
                <a:spcPct val="100000"/>
              </a:lnSpc>
              <a:buFont typeface="+mj-lt"/>
              <a:buAutoNum type="arabicPeriod"/>
            </a:pPr>
            <a:r>
              <a:rPr lang="en-US" dirty="0">
                <a:latin typeface="Roboto Condensed Light"/>
                <a:ea typeface="Roboto Condensed Light"/>
              </a:rPr>
              <a:t>Identify corresponding targets for each metric. Identify an initial service objective based on one or more of the following options:</a:t>
            </a:r>
          </a:p>
          <a:p>
            <a:pPr marL="735012" lvl="1" indent="-285750">
              <a:lnSpc>
                <a:spcPct val="100000"/>
              </a:lnSpc>
              <a:buFont typeface="Wingdings" panose="05000000000000000000" pitchFamily="2" charset="2"/>
              <a:buChar char="q"/>
            </a:pPr>
            <a:r>
              <a:rPr lang="en-US" dirty="0">
                <a:latin typeface="Roboto Condensed Light"/>
                <a:ea typeface="Roboto Condensed Light"/>
              </a:rPr>
              <a:t>Realistic and achievable by your team </a:t>
            </a:r>
          </a:p>
          <a:p>
            <a:pPr marL="735012" lvl="1" indent="-285750">
              <a:lnSpc>
                <a:spcPct val="100000"/>
              </a:lnSpc>
              <a:buFont typeface="Wingdings" panose="05000000000000000000" pitchFamily="2" charset="2"/>
              <a:buChar char="q"/>
            </a:pPr>
            <a:r>
              <a:rPr lang="en-US" dirty="0">
                <a:latin typeface="Roboto Condensed Light"/>
                <a:ea typeface="Roboto Condensed Light"/>
              </a:rPr>
              <a:t>Easy to measure and track </a:t>
            </a:r>
          </a:p>
          <a:p>
            <a:pPr marL="735012" lvl="1" indent="-285750">
              <a:lnSpc>
                <a:spcPct val="100000"/>
              </a:lnSpc>
              <a:buFont typeface="Wingdings" panose="05000000000000000000" pitchFamily="2" charset="2"/>
              <a:buChar char="q"/>
            </a:pPr>
            <a:r>
              <a:rPr lang="en-US" dirty="0">
                <a:latin typeface="Roboto Condensed Light"/>
                <a:ea typeface="Roboto Condensed Light"/>
              </a:rPr>
              <a:t>Establish an initial target using historical data and trends of performance</a:t>
            </a:r>
          </a:p>
          <a:p>
            <a:pPr marL="735012" lvl="1" indent="-285750">
              <a:lnSpc>
                <a:spcPct val="100000"/>
              </a:lnSpc>
              <a:buFont typeface="Wingdings" panose="05000000000000000000" pitchFamily="2" charset="2"/>
              <a:buChar char="q"/>
            </a:pPr>
            <a:r>
              <a:rPr lang="en-US" dirty="0">
                <a:latin typeface="Roboto Condensed Light"/>
                <a:ea typeface="Roboto Condensed Light"/>
              </a:rPr>
              <a:t>Establish an initial target based on stakeholder-identified requirements and expectations</a:t>
            </a:r>
          </a:p>
          <a:p>
            <a:pPr marL="342900" indent="-342900">
              <a:lnSpc>
                <a:spcPct val="100000"/>
              </a:lnSpc>
              <a:buFont typeface="+mj-lt"/>
              <a:buAutoNum type="arabicPeriod"/>
            </a:pPr>
            <a:r>
              <a:rPr lang="en-CA" dirty="0">
                <a:latin typeface="Roboto Condensed Light"/>
                <a:ea typeface="Roboto Condensed Light"/>
              </a:rPr>
              <a:t>Prioritize one metric that is of highest value for each goal. Share in the larger group and assign a note taker to document in the </a:t>
            </a:r>
            <a:r>
              <a:rPr lang="en-CA" i="1" dirty="0">
                <a:latin typeface="Roboto Condensed Light"/>
                <a:ea typeface="Roboto Condensed Light"/>
              </a:rPr>
              <a:t>IT Strategy Presentation Template. </a:t>
            </a:r>
          </a:p>
          <a:p>
            <a:pPr marL="0" indent="0">
              <a:lnSpc>
                <a:spcPct val="100000"/>
              </a:lnSpc>
              <a:buNone/>
            </a:pPr>
            <a:endParaRPr lang="en-US" dirty="0">
              <a:latin typeface="Roboto Condensed Light"/>
              <a:ea typeface="Roboto Condensed Light"/>
            </a:endParaRPr>
          </a:p>
        </p:txBody>
      </p:sp>
      <p:grpSp>
        <p:nvGrpSpPr>
          <p:cNvPr id="41" name="Group 40">
            <a:extLst>
              <a:ext uri="{FF2B5EF4-FFF2-40B4-BE49-F238E27FC236}">
                <a16:creationId xmlns:a16="http://schemas.microsoft.com/office/drawing/2014/main" id="{DA0D6ED9-4036-C240-81AF-31DD45FA9BB7}"/>
              </a:ext>
            </a:extLst>
          </p:cNvPr>
          <p:cNvGrpSpPr/>
          <p:nvPr/>
        </p:nvGrpSpPr>
        <p:grpSpPr>
          <a:xfrm>
            <a:off x="7268547" y="5783796"/>
            <a:ext cx="4553565" cy="468002"/>
            <a:chOff x="469426" y="5628818"/>
            <a:chExt cx="4585350" cy="554002"/>
          </a:xfrm>
        </p:grpSpPr>
        <p:sp>
          <p:nvSpPr>
            <p:cNvPr id="42" name="Rectangle 41">
              <a:hlinkClick r:id="rId3"/>
              <a:extLst>
                <a:ext uri="{FF2B5EF4-FFF2-40B4-BE49-F238E27FC236}">
                  <a16:creationId xmlns:a16="http://schemas.microsoft.com/office/drawing/2014/main" id="{A000B179-89C7-724D-8FA3-FA0977082975}"/>
                </a:ext>
              </a:extLst>
            </p:cNvPr>
            <p:cNvSpPr/>
            <p:nvPr/>
          </p:nvSpPr>
          <p:spPr>
            <a:xfrm>
              <a:off x="907389" y="5628818"/>
              <a:ext cx="4147387"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Download the </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IT Strategy Presentation Template </a:t>
              </a: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to document your findings </a:t>
              </a:r>
            </a:p>
          </p:txBody>
        </p:sp>
        <p:sp>
          <p:nvSpPr>
            <p:cNvPr id="43" name="Rectangle 42">
              <a:extLst>
                <a:ext uri="{FF2B5EF4-FFF2-40B4-BE49-F238E27FC236}">
                  <a16:creationId xmlns:a16="http://schemas.microsoft.com/office/drawing/2014/main" id="{13D0E41C-A640-D04F-A9CB-65F81949503A}"/>
                </a:ext>
              </a:extLst>
            </p:cNvPr>
            <p:cNvSpPr>
              <a:spLocks noChangeAspect="1"/>
            </p:cNvSpPr>
            <p:nvPr/>
          </p:nvSpPr>
          <p:spPr>
            <a:xfrm>
              <a:off x="469426" y="5628820"/>
              <a:ext cx="437964"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pic>
          <p:nvPicPr>
            <p:cNvPr id="44" name="Picture 43">
              <a:extLst>
                <a:ext uri="{FF2B5EF4-FFF2-40B4-BE49-F238E27FC236}">
                  <a16:creationId xmlns:a16="http://schemas.microsoft.com/office/drawing/2014/main" id="{BAB8D2D5-A0FD-6249-92ED-396170EB90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33996" y="5751405"/>
              <a:ext cx="308823" cy="308824"/>
            </a:xfrm>
            <a:prstGeom prst="rect">
              <a:avLst/>
            </a:prstGeom>
          </p:spPr>
        </p:pic>
      </p:grpSp>
      <p:sp>
        <p:nvSpPr>
          <p:cNvPr id="11" name="Text Placeholder 3">
            <a:extLst>
              <a:ext uri="{FF2B5EF4-FFF2-40B4-BE49-F238E27FC236}">
                <a16:creationId xmlns:a16="http://schemas.microsoft.com/office/drawing/2014/main" id="{0108AC8A-7F00-490C-850D-069FAA2FAAF8}"/>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4.1 Establish Governance</a:t>
            </a:r>
          </a:p>
        </p:txBody>
      </p:sp>
      <p:sp>
        <p:nvSpPr>
          <p:cNvPr id="12" name="Text Placeholder 6">
            <a:extLst>
              <a:ext uri="{FF2B5EF4-FFF2-40B4-BE49-F238E27FC236}">
                <a16:creationId xmlns:a16="http://schemas.microsoft.com/office/drawing/2014/main" id="{EBE5DBC6-D010-4655-BF58-2763DCED9AAB}"/>
              </a:ext>
            </a:extLst>
          </p:cNvPr>
          <p:cNvSpPr txBox="1">
            <a:spLocks/>
          </p:cNvSpPr>
          <p:nvPr/>
        </p:nvSpPr>
        <p:spPr>
          <a:xfrm>
            <a:off x="338748" y="1086678"/>
            <a:ext cx="6827162" cy="48942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Objective: Identify metrics and targets that will help track your team’s progress towards your strategic goals. </a:t>
            </a:r>
          </a:p>
        </p:txBody>
      </p:sp>
    </p:spTree>
    <p:extLst>
      <p:ext uri="{BB962C8B-B14F-4D97-AF65-F5344CB8AC3E}">
        <p14:creationId xmlns:p14="http://schemas.microsoft.com/office/powerpoint/2010/main" val="25639161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65451-B748-4DF1-8EC3-ECFB6680C4E0}"/>
              </a:ext>
            </a:extLst>
          </p:cNvPr>
          <p:cNvSpPr>
            <a:spLocks noGrp="1"/>
          </p:cNvSpPr>
          <p:nvPr>
            <p:ph type="title"/>
          </p:nvPr>
        </p:nvSpPr>
        <p:spPr>
          <a:xfrm>
            <a:off x="354106" y="544769"/>
            <a:ext cx="11271836" cy="1130188"/>
          </a:xfrm>
        </p:spPr>
        <p:txBody>
          <a:bodyPr/>
          <a:lstStyle/>
          <a:p>
            <a:r>
              <a:rPr lang="en-US" dirty="0"/>
              <a:t>Evaluate any resourcing changes required to support your strategy </a:t>
            </a:r>
            <a:endParaRPr lang="en-CA" dirty="0"/>
          </a:p>
        </p:txBody>
      </p:sp>
      <p:sp>
        <p:nvSpPr>
          <p:cNvPr id="3" name="Text Placeholder 2">
            <a:extLst>
              <a:ext uri="{FF2B5EF4-FFF2-40B4-BE49-F238E27FC236}">
                <a16:creationId xmlns:a16="http://schemas.microsoft.com/office/drawing/2014/main" id="{03F5F28E-250D-4F8B-9CB1-D42A68C1C689}"/>
              </a:ext>
            </a:extLst>
          </p:cNvPr>
          <p:cNvSpPr>
            <a:spLocks noGrp="1"/>
          </p:cNvSpPr>
          <p:nvPr>
            <p:ph type="body" sz="quarter" idx="11"/>
          </p:nvPr>
        </p:nvSpPr>
        <p:spPr>
          <a:xfrm>
            <a:off x="487199" y="2671057"/>
            <a:ext cx="6008311" cy="1912104"/>
          </a:xfrm>
        </p:spPr>
        <p:txBody>
          <a:bodyPr/>
          <a:lstStyle/>
          <a:p>
            <a:r>
              <a:rPr lang="en-US" sz="2400" dirty="0">
                <a:solidFill>
                  <a:schemeClr val="tx1"/>
                </a:solidFill>
                <a:latin typeface="Roboto Condensed Light" panose="02000000000000000000" pitchFamily="2" charset="0"/>
                <a:ea typeface="Roboto Condensed Light" panose="02000000000000000000" pitchFamily="2" charset="0"/>
              </a:rPr>
              <a:t>Part of your operational strategy is identifying how your key initiatives will impact the way your team currently operates. The CIO and the IT organization establish the appropriate IT operating model after strategic planning is complete. The organizational structure determines how teams will be structured and staffed to deliver services to consumers in the most appropriate way.</a:t>
            </a:r>
          </a:p>
          <a:p>
            <a:endParaRPr lang="en-US" sz="2400" dirty="0">
              <a:solidFill>
                <a:schemeClr val="tx1"/>
              </a:solidFill>
              <a:latin typeface="Roboto Condensed Light" panose="02000000000000000000" pitchFamily="2" charset="0"/>
              <a:ea typeface="Roboto Condensed Light" panose="02000000000000000000" pitchFamily="2" charset="0"/>
            </a:endParaRPr>
          </a:p>
        </p:txBody>
      </p:sp>
      <p:sp>
        <p:nvSpPr>
          <p:cNvPr id="13" name="Text Placeholder 2">
            <a:extLst>
              <a:ext uri="{FF2B5EF4-FFF2-40B4-BE49-F238E27FC236}">
                <a16:creationId xmlns:a16="http://schemas.microsoft.com/office/drawing/2014/main" id="{6B230AA2-99DA-41B9-B4B5-0CCCE1108373}"/>
              </a:ext>
            </a:extLst>
          </p:cNvPr>
          <p:cNvSpPr txBox="1">
            <a:spLocks/>
          </p:cNvSpPr>
          <p:nvPr/>
        </p:nvSpPr>
        <p:spPr>
          <a:xfrm>
            <a:off x="7110172" y="2617000"/>
            <a:ext cx="4700503" cy="624479"/>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What is organizational structure? </a:t>
            </a:r>
          </a:p>
          <a:p>
            <a:endParaRPr lang="en-US" dirty="0">
              <a:solidFill>
                <a:schemeClr val="tx1"/>
              </a:solidFill>
            </a:endParaRPr>
          </a:p>
        </p:txBody>
      </p:sp>
      <p:sp>
        <p:nvSpPr>
          <p:cNvPr id="14" name="Freeform 1">
            <a:extLst>
              <a:ext uri="{FF2B5EF4-FFF2-40B4-BE49-F238E27FC236}">
                <a16:creationId xmlns:a16="http://schemas.microsoft.com/office/drawing/2014/main" id="{BE32BC1D-9157-4268-A783-BF76ED57CD5F}"/>
              </a:ext>
            </a:extLst>
          </p:cNvPr>
          <p:cNvSpPr>
            <a:spLocks noChangeArrowheads="1"/>
          </p:cNvSpPr>
          <p:nvPr/>
        </p:nvSpPr>
        <p:spPr bwMode="auto">
          <a:xfrm rot="5400000">
            <a:off x="4686171" y="4248703"/>
            <a:ext cx="4067476" cy="61578"/>
          </a:xfrm>
          <a:custGeom>
            <a:avLst/>
            <a:gdLst>
              <a:gd name="T0" fmla="*/ 18929 w 18930"/>
              <a:gd name="T1" fmla="*/ 244 h 245"/>
              <a:gd name="T2" fmla="*/ 0 w 18930"/>
              <a:gd name="T3" fmla="*/ 244 h 245"/>
              <a:gd name="T4" fmla="*/ 0 w 18930"/>
              <a:gd name="T5" fmla="*/ 0 h 245"/>
              <a:gd name="T6" fmla="*/ 18929 w 18930"/>
              <a:gd name="T7" fmla="*/ 0 h 245"/>
              <a:gd name="T8" fmla="*/ 18929 w 18930"/>
              <a:gd name="T9" fmla="*/ 244 h 245"/>
            </a:gdLst>
            <a:ahLst/>
            <a:cxnLst>
              <a:cxn ang="0">
                <a:pos x="T0" y="T1"/>
              </a:cxn>
              <a:cxn ang="0">
                <a:pos x="T2" y="T3"/>
              </a:cxn>
              <a:cxn ang="0">
                <a:pos x="T4" y="T5"/>
              </a:cxn>
              <a:cxn ang="0">
                <a:pos x="T6" y="T7"/>
              </a:cxn>
              <a:cxn ang="0">
                <a:pos x="T8" y="T9"/>
              </a:cxn>
            </a:cxnLst>
            <a:rect l="0" t="0" r="r" b="b"/>
            <a:pathLst>
              <a:path w="18930" h="245">
                <a:moveTo>
                  <a:pt x="18929" y="244"/>
                </a:moveTo>
                <a:lnTo>
                  <a:pt x="0" y="244"/>
                </a:lnTo>
                <a:lnTo>
                  <a:pt x="0" y="0"/>
                </a:lnTo>
                <a:lnTo>
                  <a:pt x="18929" y="0"/>
                </a:lnTo>
                <a:lnTo>
                  <a:pt x="18929" y="244"/>
                </a:lnTo>
              </a:path>
            </a:pathLst>
          </a:custGeom>
          <a:solidFill>
            <a:schemeClr val="bg1">
              <a:lumMod val="95000"/>
            </a:schemeClr>
          </a:solidFill>
          <a:ln>
            <a:noFill/>
          </a:ln>
          <a:effectLst/>
        </p:spPr>
        <p:txBody>
          <a:bodyPr wrap="none" anchor="ctr"/>
          <a:lstStyle/>
          <a:p>
            <a:pPr>
              <a:lnSpc>
                <a:spcPct val="110000"/>
              </a:lnSpc>
            </a:pPr>
            <a:endParaRPr lang="en-US" sz="3266" dirty="0">
              <a:latin typeface="Arial" panose="020B0604020202020204" pitchFamily="34" charset="0"/>
            </a:endParaRPr>
          </a:p>
        </p:txBody>
      </p:sp>
      <p:sp>
        <p:nvSpPr>
          <p:cNvPr id="16" name="TextBox 15">
            <a:extLst>
              <a:ext uri="{FF2B5EF4-FFF2-40B4-BE49-F238E27FC236}">
                <a16:creationId xmlns:a16="http://schemas.microsoft.com/office/drawing/2014/main" id="{976E2D22-C4F5-4140-AFFE-9430DB111933}"/>
              </a:ext>
            </a:extLst>
          </p:cNvPr>
          <p:cNvSpPr txBox="1"/>
          <p:nvPr/>
        </p:nvSpPr>
        <p:spPr>
          <a:xfrm>
            <a:off x="7042978" y="3097476"/>
            <a:ext cx="457734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The arrangement of lines of authority, rights, communications, and duties of an organization. The structure determines how the roles, power, and responsibilities are assigned, controlled, and coordinated across the IT organization. </a:t>
            </a:r>
          </a:p>
        </p:txBody>
      </p:sp>
      <p:grpSp>
        <p:nvGrpSpPr>
          <p:cNvPr id="23" name="Group 22">
            <a:extLst>
              <a:ext uri="{FF2B5EF4-FFF2-40B4-BE49-F238E27FC236}">
                <a16:creationId xmlns:a16="http://schemas.microsoft.com/office/drawing/2014/main" id="{B86B81B2-EC53-476B-B3BC-AA229D560F99}"/>
              </a:ext>
            </a:extLst>
          </p:cNvPr>
          <p:cNvGrpSpPr/>
          <p:nvPr/>
        </p:nvGrpSpPr>
        <p:grpSpPr>
          <a:xfrm>
            <a:off x="7042978" y="4979662"/>
            <a:ext cx="4767697" cy="721341"/>
            <a:chOff x="7110172" y="4894853"/>
            <a:chExt cx="3556019" cy="445792"/>
          </a:xfrm>
        </p:grpSpPr>
        <p:sp>
          <p:nvSpPr>
            <p:cNvPr id="17" name="Freeform 1047">
              <a:extLst>
                <a:ext uri="{FF2B5EF4-FFF2-40B4-BE49-F238E27FC236}">
                  <a16:creationId xmlns:a16="http://schemas.microsoft.com/office/drawing/2014/main" id="{CE99AF90-9CAF-404F-A9EC-E042DD9A0DA8}"/>
                </a:ext>
              </a:extLst>
            </p:cNvPr>
            <p:cNvSpPr>
              <a:spLocks noChangeAspect="1" noChangeArrowheads="1"/>
            </p:cNvSpPr>
            <p:nvPr/>
          </p:nvSpPr>
          <p:spPr bwMode="auto">
            <a:xfrm>
              <a:off x="7110172" y="4897587"/>
              <a:ext cx="445519" cy="443058"/>
            </a:xfrm>
            <a:custGeom>
              <a:avLst/>
              <a:gdLst>
                <a:gd name="T0" fmla="*/ 229384 w 286977"/>
                <a:gd name="T1" fmla="*/ 251968 h 285393"/>
                <a:gd name="T2" fmla="*/ 224597 w 286977"/>
                <a:gd name="T3" fmla="*/ 286823 h 285393"/>
                <a:gd name="T4" fmla="*/ 220180 w 286977"/>
                <a:gd name="T5" fmla="*/ 251968 h 285393"/>
                <a:gd name="T6" fmla="*/ 63245 w 286977"/>
                <a:gd name="T7" fmla="*/ 247297 h 285393"/>
                <a:gd name="T8" fmla="*/ 68224 w 286977"/>
                <a:gd name="T9" fmla="*/ 282512 h 285393"/>
                <a:gd name="T10" fmla="*/ 59034 w 286977"/>
                <a:gd name="T11" fmla="*/ 282512 h 285393"/>
                <a:gd name="T12" fmla="*/ 63245 w 286977"/>
                <a:gd name="T13" fmla="*/ 247297 h 285393"/>
                <a:gd name="T14" fmla="*/ 151287 w 286977"/>
                <a:gd name="T15" fmla="*/ 193983 h 285393"/>
                <a:gd name="T16" fmla="*/ 200264 w 286977"/>
                <a:gd name="T17" fmla="*/ 182424 h 285393"/>
                <a:gd name="T18" fmla="*/ 103397 w 286977"/>
                <a:gd name="T19" fmla="*/ 171948 h 285393"/>
                <a:gd name="T20" fmla="*/ 111015 w 286977"/>
                <a:gd name="T21" fmla="*/ 217103 h 285393"/>
                <a:gd name="T22" fmla="*/ 103397 w 286977"/>
                <a:gd name="T23" fmla="*/ 171948 h 285393"/>
                <a:gd name="T24" fmla="*/ 111015 w 286977"/>
                <a:gd name="T25" fmla="*/ 158221 h 285393"/>
                <a:gd name="T26" fmla="*/ 144030 w 286977"/>
                <a:gd name="T27" fmla="*/ 188204 h 285393"/>
                <a:gd name="T28" fmla="*/ 177045 w 286977"/>
                <a:gd name="T29" fmla="*/ 158221 h 285393"/>
                <a:gd name="T30" fmla="*/ 144030 w 286977"/>
                <a:gd name="T31" fmla="*/ 156776 h 285393"/>
                <a:gd name="T32" fmla="*/ 167250 w 286977"/>
                <a:gd name="T33" fmla="*/ 38651 h 285393"/>
                <a:gd name="T34" fmla="*/ 164347 w 286977"/>
                <a:gd name="T35" fmla="*/ 52741 h 285393"/>
                <a:gd name="T36" fmla="*/ 87071 w 286977"/>
                <a:gd name="T37" fmla="*/ 44794 h 285393"/>
                <a:gd name="T38" fmla="*/ 144030 w 286977"/>
                <a:gd name="T39" fmla="*/ 148107 h 285393"/>
                <a:gd name="T40" fmla="*/ 198450 w 286977"/>
                <a:gd name="T41" fmla="*/ 39015 h 285393"/>
                <a:gd name="T42" fmla="*/ 179585 w 286977"/>
                <a:gd name="T43" fmla="*/ 46239 h 285393"/>
                <a:gd name="T44" fmla="*/ 144030 w 286977"/>
                <a:gd name="T45" fmla="*/ 9030 h 285393"/>
                <a:gd name="T46" fmla="*/ 158542 w 286977"/>
                <a:gd name="T47" fmla="*/ 45153 h 285393"/>
                <a:gd name="T48" fmla="*/ 160719 w 286977"/>
                <a:gd name="T49" fmla="*/ 27093 h 285393"/>
                <a:gd name="T50" fmla="*/ 182487 w 286977"/>
                <a:gd name="T51" fmla="*/ 37569 h 285393"/>
                <a:gd name="T52" fmla="*/ 144030 w 286977"/>
                <a:gd name="T53" fmla="*/ 9030 h 285393"/>
                <a:gd name="T54" fmla="*/ 214776 w 286977"/>
                <a:gd name="T55" fmla="*/ 72247 h 285393"/>
                <a:gd name="T56" fmla="*/ 185751 w 286977"/>
                <a:gd name="T57" fmla="*/ 155693 h 285393"/>
                <a:gd name="T58" fmla="*/ 245977 w 286977"/>
                <a:gd name="T59" fmla="*/ 182062 h 285393"/>
                <a:gd name="T60" fmla="*/ 288423 w 286977"/>
                <a:gd name="T61" fmla="*/ 282487 h 285393"/>
                <a:gd name="T62" fmla="*/ 279355 w 286977"/>
                <a:gd name="T63" fmla="*/ 282487 h 285393"/>
                <a:gd name="T64" fmla="*/ 244163 w 286977"/>
                <a:gd name="T65" fmla="*/ 190732 h 285393"/>
                <a:gd name="T66" fmla="*/ 181399 w 286977"/>
                <a:gd name="T67" fmla="*/ 225772 h 285393"/>
                <a:gd name="T68" fmla="*/ 178134 w 286977"/>
                <a:gd name="T69" fmla="*/ 227578 h 285393"/>
                <a:gd name="T70" fmla="*/ 148384 w 286977"/>
                <a:gd name="T71" fmla="*/ 203015 h 285393"/>
                <a:gd name="T72" fmla="*/ 144030 w 286977"/>
                <a:gd name="T73" fmla="*/ 286821 h 285393"/>
                <a:gd name="T74" fmla="*/ 139676 w 286977"/>
                <a:gd name="T75" fmla="*/ 203015 h 285393"/>
                <a:gd name="T76" fmla="*/ 109928 w 286977"/>
                <a:gd name="T77" fmla="*/ 227578 h 285393"/>
                <a:gd name="T78" fmla="*/ 106299 w 286977"/>
                <a:gd name="T79" fmla="*/ 225772 h 285393"/>
                <a:gd name="T80" fmla="*/ 43898 w 286977"/>
                <a:gd name="T81" fmla="*/ 190732 h 285393"/>
                <a:gd name="T82" fmla="*/ 8707 w 286977"/>
                <a:gd name="T83" fmla="*/ 282487 h 285393"/>
                <a:gd name="T84" fmla="*/ 0 w 286977"/>
                <a:gd name="T85" fmla="*/ 282487 h 285393"/>
                <a:gd name="T86" fmla="*/ 42446 w 286977"/>
                <a:gd name="T87" fmla="*/ 182062 h 285393"/>
                <a:gd name="T88" fmla="*/ 102309 w 286977"/>
                <a:gd name="T89" fmla="*/ 155693 h 285393"/>
                <a:gd name="T90" fmla="*/ 73647 w 286977"/>
                <a:gd name="T91" fmla="*/ 72247 h 285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86977" h="285393">
                  <a:moveTo>
                    <a:pt x="223471" y="246063"/>
                  </a:moveTo>
                  <a:cubicBezTo>
                    <a:pt x="226036" y="246063"/>
                    <a:pt x="228234" y="248208"/>
                    <a:pt x="228234" y="250711"/>
                  </a:cubicBezTo>
                  <a:lnTo>
                    <a:pt x="228234" y="281102"/>
                  </a:lnTo>
                  <a:cubicBezTo>
                    <a:pt x="228234" y="283247"/>
                    <a:pt x="226036" y="285393"/>
                    <a:pt x="223471" y="285393"/>
                  </a:cubicBezTo>
                  <a:cubicBezTo>
                    <a:pt x="221273" y="285393"/>
                    <a:pt x="219075" y="283247"/>
                    <a:pt x="219075" y="281102"/>
                  </a:cubicBezTo>
                  <a:lnTo>
                    <a:pt x="219075" y="250711"/>
                  </a:lnTo>
                  <a:cubicBezTo>
                    <a:pt x="219075" y="248208"/>
                    <a:pt x="221273" y="246063"/>
                    <a:pt x="223471" y="246063"/>
                  </a:cubicBezTo>
                  <a:close/>
                  <a:moveTo>
                    <a:pt x="62929" y="246063"/>
                  </a:moveTo>
                  <a:cubicBezTo>
                    <a:pt x="65596" y="246063"/>
                    <a:pt x="67882" y="248208"/>
                    <a:pt x="67882" y="250711"/>
                  </a:cubicBezTo>
                  <a:lnTo>
                    <a:pt x="67882" y="281102"/>
                  </a:lnTo>
                  <a:cubicBezTo>
                    <a:pt x="67882" y="283247"/>
                    <a:pt x="65596" y="285393"/>
                    <a:pt x="62929" y="285393"/>
                  </a:cubicBezTo>
                  <a:cubicBezTo>
                    <a:pt x="61024" y="285393"/>
                    <a:pt x="58738" y="283247"/>
                    <a:pt x="58738" y="281102"/>
                  </a:cubicBezTo>
                  <a:lnTo>
                    <a:pt x="58738" y="250711"/>
                  </a:lnTo>
                  <a:cubicBezTo>
                    <a:pt x="58738" y="248208"/>
                    <a:pt x="61024" y="246063"/>
                    <a:pt x="62929" y="246063"/>
                  </a:cubicBezTo>
                  <a:close/>
                  <a:moveTo>
                    <a:pt x="183376" y="171090"/>
                  </a:moveTo>
                  <a:lnTo>
                    <a:pt x="150528" y="193016"/>
                  </a:lnTo>
                  <a:lnTo>
                    <a:pt x="176518" y="216020"/>
                  </a:lnTo>
                  <a:lnTo>
                    <a:pt x="199259" y="181514"/>
                  </a:lnTo>
                  <a:cubicBezTo>
                    <a:pt x="193123" y="180076"/>
                    <a:pt x="188069" y="176122"/>
                    <a:pt x="183376" y="171090"/>
                  </a:cubicBezTo>
                  <a:close/>
                  <a:moveTo>
                    <a:pt x="102878" y="171090"/>
                  </a:moveTo>
                  <a:cubicBezTo>
                    <a:pt x="98908" y="176122"/>
                    <a:pt x="93132" y="180076"/>
                    <a:pt x="86995" y="181514"/>
                  </a:cubicBezTo>
                  <a:lnTo>
                    <a:pt x="110459" y="216020"/>
                  </a:lnTo>
                  <a:lnTo>
                    <a:pt x="136088" y="193016"/>
                  </a:lnTo>
                  <a:lnTo>
                    <a:pt x="102878" y="171090"/>
                  </a:lnTo>
                  <a:close/>
                  <a:moveTo>
                    <a:pt x="112986" y="147368"/>
                  </a:moveTo>
                  <a:lnTo>
                    <a:pt x="110459" y="157432"/>
                  </a:lnTo>
                  <a:cubicBezTo>
                    <a:pt x="110098" y="159588"/>
                    <a:pt x="108654" y="161745"/>
                    <a:pt x="107932" y="163902"/>
                  </a:cubicBezTo>
                  <a:lnTo>
                    <a:pt x="143308" y="187265"/>
                  </a:lnTo>
                  <a:lnTo>
                    <a:pt x="179045" y="163902"/>
                  </a:lnTo>
                  <a:cubicBezTo>
                    <a:pt x="177601" y="161745"/>
                    <a:pt x="176879" y="159588"/>
                    <a:pt x="176157" y="157432"/>
                  </a:cubicBezTo>
                  <a:lnTo>
                    <a:pt x="173630" y="147368"/>
                  </a:lnTo>
                  <a:cubicBezTo>
                    <a:pt x="164245" y="152759"/>
                    <a:pt x="154137" y="155994"/>
                    <a:pt x="143308" y="155994"/>
                  </a:cubicBezTo>
                  <a:cubicBezTo>
                    <a:pt x="132479" y="155994"/>
                    <a:pt x="122371" y="152759"/>
                    <a:pt x="112986" y="147368"/>
                  </a:cubicBezTo>
                  <a:close/>
                  <a:moveTo>
                    <a:pt x="166411" y="38459"/>
                  </a:moveTo>
                  <a:lnTo>
                    <a:pt x="166411" y="48164"/>
                  </a:lnTo>
                  <a:cubicBezTo>
                    <a:pt x="166411" y="50321"/>
                    <a:pt x="164967" y="52118"/>
                    <a:pt x="163523" y="52477"/>
                  </a:cubicBezTo>
                  <a:cubicBezTo>
                    <a:pt x="151249" y="56071"/>
                    <a:pt x="140420" y="57509"/>
                    <a:pt x="130674" y="57509"/>
                  </a:cubicBezTo>
                  <a:cubicBezTo>
                    <a:pt x="108654" y="57509"/>
                    <a:pt x="93493" y="49961"/>
                    <a:pt x="86635" y="44570"/>
                  </a:cubicBezTo>
                  <a:cubicBezTo>
                    <a:pt x="83386" y="52837"/>
                    <a:pt x="81942" y="61822"/>
                    <a:pt x="81942" y="71887"/>
                  </a:cubicBezTo>
                  <a:cubicBezTo>
                    <a:pt x="81942" y="113221"/>
                    <a:pt x="109376" y="147368"/>
                    <a:pt x="143308" y="147368"/>
                  </a:cubicBezTo>
                  <a:cubicBezTo>
                    <a:pt x="177240" y="147368"/>
                    <a:pt x="205035" y="113221"/>
                    <a:pt x="205035" y="71887"/>
                  </a:cubicBezTo>
                  <a:cubicBezTo>
                    <a:pt x="205035" y="59306"/>
                    <a:pt x="202147" y="48164"/>
                    <a:pt x="197455" y="38819"/>
                  </a:cubicBezTo>
                  <a:cubicBezTo>
                    <a:pt x="191318" y="43132"/>
                    <a:pt x="182654" y="46007"/>
                    <a:pt x="182294" y="46367"/>
                  </a:cubicBezTo>
                  <a:cubicBezTo>
                    <a:pt x="180850" y="46726"/>
                    <a:pt x="179767" y="46367"/>
                    <a:pt x="178684" y="46007"/>
                  </a:cubicBezTo>
                  <a:lnTo>
                    <a:pt x="166411" y="38459"/>
                  </a:lnTo>
                  <a:close/>
                  <a:moveTo>
                    <a:pt x="143308" y="8986"/>
                  </a:moveTo>
                  <a:cubicBezTo>
                    <a:pt x="118761" y="8986"/>
                    <a:pt x="100713" y="19050"/>
                    <a:pt x="89883" y="37021"/>
                  </a:cubicBezTo>
                  <a:cubicBezTo>
                    <a:pt x="97825" y="42054"/>
                    <a:pt x="120927" y="55712"/>
                    <a:pt x="157747" y="44929"/>
                  </a:cubicBezTo>
                  <a:lnTo>
                    <a:pt x="157747" y="30911"/>
                  </a:lnTo>
                  <a:cubicBezTo>
                    <a:pt x="157747" y="29114"/>
                    <a:pt x="158469" y="27676"/>
                    <a:pt x="159913" y="26957"/>
                  </a:cubicBezTo>
                  <a:cubicBezTo>
                    <a:pt x="161357" y="26238"/>
                    <a:pt x="163162" y="26238"/>
                    <a:pt x="164245" y="26957"/>
                  </a:cubicBezTo>
                  <a:lnTo>
                    <a:pt x="181572" y="37381"/>
                  </a:lnTo>
                  <a:cubicBezTo>
                    <a:pt x="184459" y="35943"/>
                    <a:pt x="189152" y="34146"/>
                    <a:pt x="192762" y="31630"/>
                  </a:cubicBezTo>
                  <a:cubicBezTo>
                    <a:pt x="182654" y="16893"/>
                    <a:pt x="164967" y="8986"/>
                    <a:pt x="143308" y="8986"/>
                  </a:cubicBezTo>
                  <a:close/>
                  <a:moveTo>
                    <a:pt x="143308" y="0"/>
                  </a:moveTo>
                  <a:cubicBezTo>
                    <a:pt x="185542" y="0"/>
                    <a:pt x="213699" y="28754"/>
                    <a:pt x="213699" y="71887"/>
                  </a:cubicBezTo>
                  <a:cubicBezTo>
                    <a:pt x="213699" y="101001"/>
                    <a:pt x="200703" y="127239"/>
                    <a:pt x="181572" y="142336"/>
                  </a:cubicBezTo>
                  <a:lnTo>
                    <a:pt x="184820" y="154916"/>
                  </a:lnTo>
                  <a:cubicBezTo>
                    <a:pt x="186986" y="164980"/>
                    <a:pt x="195650" y="173247"/>
                    <a:pt x="206118" y="174685"/>
                  </a:cubicBezTo>
                  <a:lnTo>
                    <a:pt x="244743" y="181154"/>
                  </a:lnTo>
                  <a:cubicBezTo>
                    <a:pt x="268928" y="185468"/>
                    <a:pt x="286977" y="206674"/>
                    <a:pt x="286977" y="230756"/>
                  </a:cubicBezTo>
                  <a:lnTo>
                    <a:pt x="286977" y="281078"/>
                  </a:lnTo>
                  <a:cubicBezTo>
                    <a:pt x="286977" y="283234"/>
                    <a:pt x="284811" y="285391"/>
                    <a:pt x="282284" y="285391"/>
                  </a:cubicBezTo>
                  <a:cubicBezTo>
                    <a:pt x="279758" y="285391"/>
                    <a:pt x="277953" y="283234"/>
                    <a:pt x="277953" y="281078"/>
                  </a:cubicBezTo>
                  <a:lnTo>
                    <a:pt x="277953" y="230756"/>
                  </a:lnTo>
                  <a:cubicBezTo>
                    <a:pt x="277953" y="210628"/>
                    <a:pt x="263153" y="193375"/>
                    <a:pt x="242938" y="189781"/>
                  </a:cubicBezTo>
                  <a:lnTo>
                    <a:pt x="208645" y="184030"/>
                  </a:lnTo>
                  <a:lnTo>
                    <a:pt x="180489" y="224646"/>
                  </a:lnTo>
                  <a:cubicBezTo>
                    <a:pt x="180128" y="225724"/>
                    <a:pt x="179045" y="226443"/>
                    <a:pt x="177601" y="226443"/>
                  </a:cubicBezTo>
                  <a:cubicBezTo>
                    <a:pt x="177240" y="226443"/>
                    <a:pt x="177240" y="226443"/>
                    <a:pt x="177240" y="226443"/>
                  </a:cubicBezTo>
                  <a:cubicBezTo>
                    <a:pt x="176157" y="226443"/>
                    <a:pt x="175435" y="226443"/>
                    <a:pt x="174352" y="225724"/>
                  </a:cubicBezTo>
                  <a:lnTo>
                    <a:pt x="147640" y="202002"/>
                  </a:lnTo>
                  <a:lnTo>
                    <a:pt x="147640" y="281078"/>
                  </a:lnTo>
                  <a:cubicBezTo>
                    <a:pt x="147640" y="283234"/>
                    <a:pt x="145835" y="285391"/>
                    <a:pt x="143308" y="285391"/>
                  </a:cubicBezTo>
                  <a:cubicBezTo>
                    <a:pt x="141142" y="285391"/>
                    <a:pt x="138976" y="283234"/>
                    <a:pt x="138976" y="281078"/>
                  </a:cubicBezTo>
                  <a:lnTo>
                    <a:pt x="138976" y="202002"/>
                  </a:lnTo>
                  <a:lnTo>
                    <a:pt x="112264" y="225724"/>
                  </a:lnTo>
                  <a:cubicBezTo>
                    <a:pt x="111542" y="226443"/>
                    <a:pt x="110459" y="226443"/>
                    <a:pt x="109376" y="226443"/>
                  </a:cubicBezTo>
                  <a:cubicBezTo>
                    <a:pt x="109015" y="226443"/>
                    <a:pt x="109015" y="226443"/>
                    <a:pt x="108654" y="226443"/>
                  </a:cubicBezTo>
                  <a:cubicBezTo>
                    <a:pt x="107571" y="226443"/>
                    <a:pt x="106127" y="225724"/>
                    <a:pt x="105766" y="224646"/>
                  </a:cubicBezTo>
                  <a:lnTo>
                    <a:pt x="77610" y="184030"/>
                  </a:lnTo>
                  <a:lnTo>
                    <a:pt x="43678" y="189781"/>
                  </a:lnTo>
                  <a:cubicBezTo>
                    <a:pt x="23463" y="193375"/>
                    <a:pt x="8663" y="210628"/>
                    <a:pt x="8663" y="230756"/>
                  </a:cubicBezTo>
                  <a:lnTo>
                    <a:pt x="8663" y="281078"/>
                  </a:lnTo>
                  <a:cubicBezTo>
                    <a:pt x="8663" y="283234"/>
                    <a:pt x="6859" y="285391"/>
                    <a:pt x="4693" y="285391"/>
                  </a:cubicBezTo>
                  <a:cubicBezTo>
                    <a:pt x="2166" y="285391"/>
                    <a:pt x="0" y="283234"/>
                    <a:pt x="0" y="281078"/>
                  </a:cubicBezTo>
                  <a:lnTo>
                    <a:pt x="0" y="230756"/>
                  </a:lnTo>
                  <a:cubicBezTo>
                    <a:pt x="0" y="206674"/>
                    <a:pt x="17688" y="185468"/>
                    <a:pt x="42234" y="181154"/>
                  </a:cubicBezTo>
                  <a:lnTo>
                    <a:pt x="80498" y="174685"/>
                  </a:lnTo>
                  <a:cubicBezTo>
                    <a:pt x="90605" y="173247"/>
                    <a:pt x="99269" y="164980"/>
                    <a:pt x="101796" y="154916"/>
                  </a:cubicBezTo>
                  <a:lnTo>
                    <a:pt x="105044" y="142336"/>
                  </a:lnTo>
                  <a:cubicBezTo>
                    <a:pt x="85913" y="127239"/>
                    <a:pt x="73278" y="101001"/>
                    <a:pt x="73278" y="71887"/>
                  </a:cubicBezTo>
                  <a:cubicBezTo>
                    <a:pt x="73278" y="28754"/>
                    <a:pt x="101435" y="0"/>
                    <a:pt x="143308" y="0"/>
                  </a:cubicBezTo>
                  <a:close/>
                </a:path>
              </a:pathLst>
            </a:custGeom>
            <a:solidFill>
              <a:srgbClr val="1A171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sz="900" b="1" dirty="0">
                <a:latin typeface="Montserrat SemiBold" pitchFamily="2" charset="77"/>
              </a:endParaRPr>
            </a:p>
          </p:txBody>
        </p:sp>
        <p:sp>
          <p:nvSpPr>
            <p:cNvPr id="18" name="Freeform 1048">
              <a:extLst>
                <a:ext uri="{FF2B5EF4-FFF2-40B4-BE49-F238E27FC236}">
                  <a16:creationId xmlns:a16="http://schemas.microsoft.com/office/drawing/2014/main" id="{F2A5372F-723C-48D5-A99B-07D49A4583A4}"/>
                </a:ext>
              </a:extLst>
            </p:cNvPr>
            <p:cNvSpPr>
              <a:spLocks noChangeAspect="1" noChangeArrowheads="1"/>
            </p:cNvSpPr>
            <p:nvPr/>
          </p:nvSpPr>
          <p:spPr bwMode="auto">
            <a:xfrm>
              <a:off x="7739656" y="4894853"/>
              <a:ext cx="433213" cy="443058"/>
            </a:xfrm>
            <a:custGeom>
              <a:avLst/>
              <a:gdLst>
                <a:gd name="T0" fmla="*/ 232587 w 279041"/>
                <a:gd name="T1" fmla="*/ 257945 h 285396"/>
                <a:gd name="T2" fmla="*/ 227992 w 279041"/>
                <a:gd name="T3" fmla="*/ 286814 h 285396"/>
                <a:gd name="T4" fmla="*/ 223396 w 279041"/>
                <a:gd name="T5" fmla="*/ 257945 h 285396"/>
                <a:gd name="T6" fmla="*/ 53885 w 279041"/>
                <a:gd name="T7" fmla="*/ 253667 h 285396"/>
                <a:gd name="T8" fmla="*/ 58672 w 279041"/>
                <a:gd name="T9" fmla="*/ 282538 h 285396"/>
                <a:gd name="T10" fmla="*/ 49466 w 279041"/>
                <a:gd name="T11" fmla="*/ 282538 h 285396"/>
                <a:gd name="T12" fmla="*/ 53885 w 279041"/>
                <a:gd name="T13" fmla="*/ 253667 h 285396"/>
                <a:gd name="T14" fmla="*/ 110098 w 279041"/>
                <a:gd name="T15" fmla="*/ 180972 h 285396"/>
                <a:gd name="T16" fmla="*/ 140059 w 279041"/>
                <a:gd name="T17" fmla="*/ 247075 h 285396"/>
                <a:gd name="T18" fmla="*/ 170743 w 279041"/>
                <a:gd name="T19" fmla="*/ 180972 h 285396"/>
                <a:gd name="T20" fmla="*/ 140059 w 279041"/>
                <a:gd name="T21" fmla="*/ 188558 h 285396"/>
                <a:gd name="T22" fmla="*/ 169434 w 279041"/>
                <a:gd name="T23" fmla="*/ 78791 h 285396"/>
                <a:gd name="T24" fmla="*/ 84108 w 279041"/>
                <a:gd name="T25" fmla="*/ 89221 h 285396"/>
                <a:gd name="T26" fmla="*/ 140059 w 279041"/>
                <a:gd name="T27" fmla="*/ 180249 h 285396"/>
                <a:gd name="T28" fmla="*/ 196372 w 279041"/>
                <a:gd name="T29" fmla="*/ 87777 h 285396"/>
                <a:gd name="T30" fmla="*/ 140059 w 279041"/>
                <a:gd name="T31" fmla="*/ 9030 h 285396"/>
                <a:gd name="T32" fmla="*/ 63532 w 279041"/>
                <a:gd name="T33" fmla="*/ 201923 h 285396"/>
                <a:gd name="T34" fmla="*/ 102157 w 279041"/>
                <a:gd name="T35" fmla="*/ 178805 h 285396"/>
                <a:gd name="T36" fmla="*/ 72918 w 279041"/>
                <a:gd name="T37" fmla="*/ 107644 h 285396"/>
                <a:gd name="T38" fmla="*/ 80138 w 279041"/>
                <a:gd name="T39" fmla="*/ 78746 h 285396"/>
                <a:gd name="T40" fmla="*/ 137532 w 279041"/>
                <a:gd name="T41" fmla="*/ 79468 h 285396"/>
                <a:gd name="T42" fmla="*/ 204314 w 279041"/>
                <a:gd name="T43" fmla="*/ 83804 h 285396"/>
                <a:gd name="T44" fmla="*/ 177962 w 279041"/>
                <a:gd name="T45" fmla="*/ 175192 h 285396"/>
                <a:gd name="T46" fmla="*/ 199982 w 279041"/>
                <a:gd name="T47" fmla="*/ 199033 h 285396"/>
                <a:gd name="T48" fmla="*/ 237523 w 279041"/>
                <a:gd name="T49" fmla="*/ 120287 h 285396"/>
                <a:gd name="T50" fmla="*/ 140059 w 279041"/>
                <a:gd name="T51" fmla="*/ 0 h 285396"/>
                <a:gd name="T52" fmla="*/ 226333 w 279041"/>
                <a:gd name="T53" fmla="*/ 203368 h 285396"/>
                <a:gd name="T54" fmla="*/ 280479 w 279041"/>
                <a:gd name="T55" fmla="*/ 265136 h 285396"/>
                <a:gd name="T56" fmla="*/ 276148 w 279041"/>
                <a:gd name="T57" fmla="*/ 286809 h 285396"/>
                <a:gd name="T58" fmla="*/ 272177 w 279041"/>
                <a:gd name="T59" fmla="*/ 265136 h 285396"/>
                <a:gd name="T60" fmla="*/ 205757 w 279041"/>
                <a:gd name="T61" fmla="*/ 208786 h 285396"/>
                <a:gd name="T62" fmla="*/ 144392 w 279041"/>
                <a:gd name="T63" fmla="*/ 282476 h 285396"/>
                <a:gd name="T64" fmla="*/ 136089 w 279041"/>
                <a:gd name="T65" fmla="*/ 282476 h 285396"/>
                <a:gd name="T66" fmla="*/ 74723 w 279041"/>
                <a:gd name="T67" fmla="*/ 208786 h 285396"/>
                <a:gd name="T68" fmla="*/ 9026 w 279041"/>
                <a:gd name="T69" fmla="*/ 265136 h 285396"/>
                <a:gd name="T70" fmla="*/ 4334 w 279041"/>
                <a:gd name="T71" fmla="*/ 286809 h 285396"/>
                <a:gd name="T72" fmla="*/ 0 w 279041"/>
                <a:gd name="T73" fmla="*/ 265136 h 285396"/>
                <a:gd name="T74" fmla="*/ 54146 w 279041"/>
                <a:gd name="T75" fmla="*/ 203368 h 285396"/>
                <a:gd name="T76" fmla="*/ 140059 w 279041"/>
                <a:gd name="T77" fmla="*/ 0 h 2853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9041" h="285396">
                  <a:moveTo>
                    <a:pt x="226822" y="252413"/>
                  </a:moveTo>
                  <a:cubicBezTo>
                    <a:pt x="229489" y="252413"/>
                    <a:pt x="231394" y="254186"/>
                    <a:pt x="231394" y="256669"/>
                  </a:cubicBezTo>
                  <a:lnTo>
                    <a:pt x="231394" y="281140"/>
                  </a:lnTo>
                  <a:cubicBezTo>
                    <a:pt x="231394" y="283268"/>
                    <a:pt x="229489" y="285396"/>
                    <a:pt x="226822" y="285396"/>
                  </a:cubicBezTo>
                  <a:cubicBezTo>
                    <a:pt x="224155" y="285396"/>
                    <a:pt x="222250" y="283268"/>
                    <a:pt x="222250" y="281140"/>
                  </a:cubicBezTo>
                  <a:lnTo>
                    <a:pt x="222250" y="256669"/>
                  </a:lnTo>
                  <a:cubicBezTo>
                    <a:pt x="222250" y="254186"/>
                    <a:pt x="224155" y="252413"/>
                    <a:pt x="226822" y="252413"/>
                  </a:cubicBezTo>
                  <a:close/>
                  <a:moveTo>
                    <a:pt x="53609" y="252413"/>
                  </a:moveTo>
                  <a:cubicBezTo>
                    <a:pt x="56174" y="252413"/>
                    <a:pt x="58372" y="254186"/>
                    <a:pt x="58372" y="256669"/>
                  </a:cubicBezTo>
                  <a:lnTo>
                    <a:pt x="58372" y="281140"/>
                  </a:lnTo>
                  <a:cubicBezTo>
                    <a:pt x="58372" y="283268"/>
                    <a:pt x="56174" y="285396"/>
                    <a:pt x="53609" y="285396"/>
                  </a:cubicBezTo>
                  <a:cubicBezTo>
                    <a:pt x="51045" y="285396"/>
                    <a:pt x="49213" y="283268"/>
                    <a:pt x="49213" y="281140"/>
                  </a:cubicBezTo>
                  <a:lnTo>
                    <a:pt x="49213" y="256669"/>
                  </a:lnTo>
                  <a:cubicBezTo>
                    <a:pt x="49213" y="254186"/>
                    <a:pt x="51045" y="252413"/>
                    <a:pt x="53609" y="252413"/>
                  </a:cubicBezTo>
                  <a:close/>
                  <a:moveTo>
                    <a:pt x="110252" y="179358"/>
                  </a:moveTo>
                  <a:lnTo>
                    <a:pt x="109534" y="180077"/>
                  </a:lnTo>
                  <a:cubicBezTo>
                    <a:pt x="106301" y="193376"/>
                    <a:pt x="95887" y="203080"/>
                    <a:pt x="82958" y="205956"/>
                  </a:cubicBezTo>
                  <a:cubicBezTo>
                    <a:pt x="86909" y="223928"/>
                    <a:pt x="123539" y="240102"/>
                    <a:pt x="139341" y="245853"/>
                  </a:cubicBezTo>
                  <a:cubicBezTo>
                    <a:pt x="155502" y="240102"/>
                    <a:pt x="192133" y="223928"/>
                    <a:pt x="196801" y="205956"/>
                  </a:cubicBezTo>
                  <a:cubicBezTo>
                    <a:pt x="183514" y="203080"/>
                    <a:pt x="173099" y="193376"/>
                    <a:pt x="169867" y="180077"/>
                  </a:cubicBezTo>
                  <a:lnTo>
                    <a:pt x="169508" y="179358"/>
                  </a:lnTo>
                  <a:cubicBezTo>
                    <a:pt x="160529" y="185109"/>
                    <a:pt x="150474" y="187625"/>
                    <a:pt x="139341" y="187625"/>
                  </a:cubicBezTo>
                  <a:cubicBezTo>
                    <a:pt x="129285" y="187625"/>
                    <a:pt x="118512" y="185109"/>
                    <a:pt x="110252" y="179358"/>
                  </a:cubicBezTo>
                  <a:close/>
                  <a:moveTo>
                    <a:pt x="168565" y="78402"/>
                  </a:moveTo>
                  <a:cubicBezTo>
                    <a:pt x="159721" y="78357"/>
                    <a:pt x="150833" y="81232"/>
                    <a:pt x="141496" y="86983"/>
                  </a:cubicBezTo>
                  <a:cubicBezTo>
                    <a:pt x="118871" y="100282"/>
                    <a:pt x="96246" y="95610"/>
                    <a:pt x="83676" y="88780"/>
                  </a:cubicBezTo>
                  <a:cubicBezTo>
                    <a:pt x="81881" y="94531"/>
                    <a:pt x="81163" y="100642"/>
                    <a:pt x="81163" y="107112"/>
                  </a:cubicBezTo>
                  <a:cubicBezTo>
                    <a:pt x="81163" y="146649"/>
                    <a:pt x="107738" y="179358"/>
                    <a:pt x="139341" y="179358"/>
                  </a:cubicBezTo>
                  <a:cubicBezTo>
                    <a:pt x="172021" y="179358"/>
                    <a:pt x="197879" y="146649"/>
                    <a:pt x="197879" y="107112"/>
                  </a:cubicBezTo>
                  <a:cubicBezTo>
                    <a:pt x="197879" y="99923"/>
                    <a:pt x="197160" y="93453"/>
                    <a:pt x="195365" y="87343"/>
                  </a:cubicBezTo>
                  <a:cubicBezTo>
                    <a:pt x="186207" y="81412"/>
                    <a:pt x="177408" y="78447"/>
                    <a:pt x="168565" y="78402"/>
                  </a:cubicBezTo>
                  <a:close/>
                  <a:moveTo>
                    <a:pt x="139341" y="8986"/>
                  </a:moveTo>
                  <a:cubicBezTo>
                    <a:pt x="81163" y="8986"/>
                    <a:pt x="43095" y="52118"/>
                    <a:pt x="43095" y="119692"/>
                  </a:cubicBezTo>
                  <a:cubicBezTo>
                    <a:pt x="43095" y="152041"/>
                    <a:pt x="50996" y="184030"/>
                    <a:pt x="63206" y="200924"/>
                  </a:cubicBezTo>
                  <a:lnTo>
                    <a:pt x="80085" y="198048"/>
                  </a:lnTo>
                  <a:cubicBezTo>
                    <a:pt x="90141" y="195892"/>
                    <a:pt x="98760" y="188344"/>
                    <a:pt x="101633" y="177920"/>
                  </a:cubicBezTo>
                  <a:lnTo>
                    <a:pt x="102351" y="174326"/>
                  </a:lnTo>
                  <a:cubicBezTo>
                    <a:pt x="84395" y="159589"/>
                    <a:pt x="72544" y="135147"/>
                    <a:pt x="72544" y="107112"/>
                  </a:cubicBezTo>
                  <a:cubicBezTo>
                    <a:pt x="72544" y="97766"/>
                    <a:pt x="74339" y="88780"/>
                    <a:pt x="76853" y="80873"/>
                  </a:cubicBezTo>
                  <a:cubicBezTo>
                    <a:pt x="77212" y="80154"/>
                    <a:pt x="78290" y="78716"/>
                    <a:pt x="79726" y="78357"/>
                  </a:cubicBezTo>
                  <a:cubicBezTo>
                    <a:pt x="80803" y="77997"/>
                    <a:pt x="82599" y="78357"/>
                    <a:pt x="83317" y="78716"/>
                  </a:cubicBezTo>
                  <a:cubicBezTo>
                    <a:pt x="92296" y="84827"/>
                    <a:pt x="114920" y="92734"/>
                    <a:pt x="136827" y="79076"/>
                  </a:cubicBezTo>
                  <a:cubicBezTo>
                    <a:pt x="158734" y="66136"/>
                    <a:pt x="179922" y="66496"/>
                    <a:pt x="200752" y="80873"/>
                  </a:cubicBezTo>
                  <a:cubicBezTo>
                    <a:pt x="201829" y="81232"/>
                    <a:pt x="202906" y="81951"/>
                    <a:pt x="203265" y="83389"/>
                  </a:cubicBezTo>
                  <a:cubicBezTo>
                    <a:pt x="205420" y="90937"/>
                    <a:pt x="206857" y="98845"/>
                    <a:pt x="206857" y="107112"/>
                  </a:cubicBezTo>
                  <a:cubicBezTo>
                    <a:pt x="206857" y="135147"/>
                    <a:pt x="194646" y="159589"/>
                    <a:pt x="177049" y="174326"/>
                  </a:cubicBezTo>
                  <a:lnTo>
                    <a:pt x="178127" y="177920"/>
                  </a:lnTo>
                  <a:cubicBezTo>
                    <a:pt x="180281" y="188344"/>
                    <a:pt x="188541" y="195892"/>
                    <a:pt x="198956" y="198048"/>
                  </a:cubicBezTo>
                  <a:lnTo>
                    <a:pt x="216194" y="200924"/>
                  </a:lnTo>
                  <a:cubicBezTo>
                    <a:pt x="228404" y="184030"/>
                    <a:pt x="236305" y="152041"/>
                    <a:pt x="236305" y="119692"/>
                  </a:cubicBezTo>
                  <a:cubicBezTo>
                    <a:pt x="236305" y="52118"/>
                    <a:pt x="198238" y="8986"/>
                    <a:pt x="139341" y="8986"/>
                  </a:cubicBezTo>
                  <a:close/>
                  <a:moveTo>
                    <a:pt x="139341" y="0"/>
                  </a:moveTo>
                  <a:cubicBezTo>
                    <a:pt x="203625" y="0"/>
                    <a:pt x="244924" y="46727"/>
                    <a:pt x="244924" y="119692"/>
                  </a:cubicBezTo>
                  <a:cubicBezTo>
                    <a:pt x="244924" y="152400"/>
                    <a:pt x="237382" y="183312"/>
                    <a:pt x="225172" y="202362"/>
                  </a:cubicBezTo>
                  <a:lnTo>
                    <a:pt x="228045" y="202721"/>
                  </a:lnTo>
                  <a:cubicBezTo>
                    <a:pt x="257493" y="207753"/>
                    <a:pt x="279041" y="233632"/>
                    <a:pt x="279041" y="263825"/>
                  </a:cubicBezTo>
                  <a:lnTo>
                    <a:pt x="279041" y="281078"/>
                  </a:lnTo>
                  <a:cubicBezTo>
                    <a:pt x="279041" y="283234"/>
                    <a:pt x="277605" y="285391"/>
                    <a:pt x="274732" y="285391"/>
                  </a:cubicBezTo>
                  <a:cubicBezTo>
                    <a:pt x="272577" y="285391"/>
                    <a:pt x="270781" y="283234"/>
                    <a:pt x="270781" y="281078"/>
                  </a:cubicBezTo>
                  <a:lnTo>
                    <a:pt x="270781" y="263825"/>
                  </a:lnTo>
                  <a:cubicBezTo>
                    <a:pt x="270781" y="237946"/>
                    <a:pt x="251747" y="216020"/>
                    <a:pt x="226249" y="211347"/>
                  </a:cubicBezTo>
                  <a:lnTo>
                    <a:pt x="204702" y="207753"/>
                  </a:lnTo>
                  <a:cubicBezTo>
                    <a:pt x="199315" y="231835"/>
                    <a:pt x="156579" y="248729"/>
                    <a:pt x="143651" y="253401"/>
                  </a:cubicBezTo>
                  <a:lnTo>
                    <a:pt x="143651" y="281078"/>
                  </a:lnTo>
                  <a:cubicBezTo>
                    <a:pt x="143651" y="283234"/>
                    <a:pt x="141855" y="285391"/>
                    <a:pt x="139341" y="285391"/>
                  </a:cubicBezTo>
                  <a:cubicBezTo>
                    <a:pt x="137186" y="285391"/>
                    <a:pt x="135391" y="283234"/>
                    <a:pt x="135391" y="281078"/>
                  </a:cubicBezTo>
                  <a:lnTo>
                    <a:pt x="135391" y="253401"/>
                  </a:lnTo>
                  <a:cubicBezTo>
                    <a:pt x="122821" y="248729"/>
                    <a:pt x="79726" y="231835"/>
                    <a:pt x="74339" y="207753"/>
                  </a:cubicBezTo>
                  <a:lnTo>
                    <a:pt x="52792" y="211347"/>
                  </a:lnTo>
                  <a:cubicBezTo>
                    <a:pt x="27294" y="216020"/>
                    <a:pt x="8978" y="237946"/>
                    <a:pt x="8978" y="263825"/>
                  </a:cubicBezTo>
                  <a:lnTo>
                    <a:pt x="8978" y="281078"/>
                  </a:lnTo>
                  <a:cubicBezTo>
                    <a:pt x="8978" y="283234"/>
                    <a:pt x="6464" y="285391"/>
                    <a:pt x="4310" y="285391"/>
                  </a:cubicBezTo>
                  <a:cubicBezTo>
                    <a:pt x="2155" y="285391"/>
                    <a:pt x="0" y="283234"/>
                    <a:pt x="0" y="281078"/>
                  </a:cubicBezTo>
                  <a:lnTo>
                    <a:pt x="0" y="263825"/>
                  </a:lnTo>
                  <a:cubicBezTo>
                    <a:pt x="0" y="233632"/>
                    <a:pt x="21907" y="207753"/>
                    <a:pt x="51714" y="202721"/>
                  </a:cubicBezTo>
                  <a:lnTo>
                    <a:pt x="53869" y="202362"/>
                  </a:lnTo>
                  <a:cubicBezTo>
                    <a:pt x="41659" y="183312"/>
                    <a:pt x="34476" y="152400"/>
                    <a:pt x="34476" y="119692"/>
                  </a:cubicBezTo>
                  <a:cubicBezTo>
                    <a:pt x="34476" y="47805"/>
                    <a:pt x="76853" y="0"/>
                    <a:pt x="139341" y="0"/>
                  </a:cubicBezTo>
                  <a:close/>
                </a:path>
              </a:pathLst>
            </a:custGeom>
            <a:solidFill>
              <a:srgbClr val="1A171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sz="900" b="1" dirty="0">
                <a:latin typeface="Montserrat SemiBold" pitchFamily="2" charset="77"/>
              </a:endParaRPr>
            </a:p>
          </p:txBody>
        </p:sp>
        <p:sp>
          <p:nvSpPr>
            <p:cNvPr id="19" name="Freeform 1048">
              <a:extLst>
                <a:ext uri="{FF2B5EF4-FFF2-40B4-BE49-F238E27FC236}">
                  <a16:creationId xmlns:a16="http://schemas.microsoft.com/office/drawing/2014/main" id="{06389F3B-27F2-4217-9EC3-EFF3258BC46A}"/>
                </a:ext>
              </a:extLst>
            </p:cNvPr>
            <p:cNvSpPr>
              <a:spLocks noChangeAspect="1" noChangeArrowheads="1"/>
            </p:cNvSpPr>
            <p:nvPr/>
          </p:nvSpPr>
          <p:spPr bwMode="auto">
            <a:xfrm>
              <a:off x="8986318" y="4894853"/>
              <a:ext cx="433213" cy="443058"/>
            </a:xfrm>
            <a:custGeom>
              <a:avLst/>
              <a:gdLst>
                <a:gd name="T0" fmla="*/ 232587 w 279041"/>
                <a:gd name="T1" fmla="*/ 257945 h 285396"/>
                <a:gd name="T2" fmla="*/ 227992 w 279041"/>
                <a:gd name="T3" fmla="*/ 286814 h 285396"/>
                <a:gd name="T4" fmla="*/ 223396 w 279041"/>
                <a:gd name="T5" fmla="*/ 257945 h 285396"/>
                <a:gd name="T6" fmla="*/ 53885 w 279041"/>
                <a:gd name="T7" fmla="*/ 253667 h 285396"/>
                <a:gd name="T8" fmla="*/ 58672 w 279041"/>
                <a:gd name="T9" fmla="*/ 282538 h 285396"/>
                <a:gd name="T10" fmla="*/ 49466 w 279041"/>
                <a:gd name="T11" fmla="*/ 282538 h 285396"/>
                <a:gd name="T12" fmla="*/ 53885 w 279041"/>
                <a:gd name="T13" fmla="*/ 253667 h 285396"/>
                <a:gd name="T14" fmla="*/ 110098 w 279041"/>
                <a:gd name="T15" fmla="*/ 180972 h 285396"/>
                <a:gd name="T16" fmla="*/ 140059 w 279041"/>
                <a:gd name="T17" fmla="*/ 247075 h 285396"/>
                <a:gd name="T18" fmla="*/ 170743 w 279041"/>
                <a:gd name="T19" fmla="*/ 180972 h 285396"/>
                <a:gd name="T20" fmla="*/ 140059 w 279041"/>
                <a:gd name="T21" fmla="*/ 188558 h 285396"/>
                <a:gd name="T22" fmla="*/ 169434 w 279041"/>
                <a:gd name="T23" fmla="*/ 78791 h 285396"/>
                <a:gd name="T24" fmla="*/ 84108 w 279041"/>
                <a:gd name="T25" fmla="*/ 89221 h 285396"/>
                <a:gd name="T26" fmla="*/ 140059 w 279041"/>
                <a:gd name="T27" fmla="*/ 180249 h 285396"/>
                <a:gd name="T28" fmla="*/ 196372 w 279041"/>
                <a:gd name="T29" fmla="*/ 87777 h 285396"/>
                <a:gd name="T30" fmla="*/ 140059 w 279041"/>
                <a:gd name="T31" fmla="*/ 9030 h 285396"/>
                <a:gd name="T32" fmla="*/ 63532 w 279041"/>
                <a:gd name="T33" fmla="*/ 201923 h 285396"/>
                <a:gd name="T34" fmla="*/ 102157 w 279041"/>
                <a:gd name="T35" fmla="*/ 178805 h 285396"/>
                <a:gd name="T36" fmla="*/ 72918 w 279041"/>
                <a:gd name="T37" fmla="*/ 107644 h 285396"/>
                <a:gd name="T38" fmla="*/ 80138 w 279041"/>
                <a:gd name="T39" fmla="*/ 78746 h 285396"/>
                <a:gd name="T40" fmla="*/ 137532 w 279041"/>
                <a:gd name="T41" fmla="*/ 79468 h 285396"/>
                <a:gd name="T42" fmla="*/ 204314 w 279041"/>
                <a:gd name="T43" fmla="*/ 83804 h 285396"/>
                <a:gd name="T44" fmla="*/ 177962 w 279041"/>
                <a:gd name="T45" fmla="*/ 175192 h 285396"/>
                <a:gd name="T46" fmla="*/ 199982 w 279041"/>
                <a:gd name="T47" fmla="*/ 199033 h 285396"/>
                <a:gd name="T48" fmla="*/ 237523 w 279041"/>
                <a:gd name="T49" fmla="*/ 120287 h 285396"/>
                <a:gd name="T50" fmla="*/ 140059 w 279041"/>
                <a:gd name="T51" fmla="*/ 0 h 285396"/>
                <a:gd name="T52" fmla="*/ 226333 w 279041"/>
                <a:gd name="T53" fmla="*/ 203368 h 285396"/>
                <a:gd name="T54" fmla="*/ 280479 w 279041"/>
                <a:gd name="T55" fmla="*/ 265136 h 285396"/>
                <a:gd name="T56" fmla="*/ 276148 w 279041"/>
                <a:gd name="T57" fmla="*/ 286809 h 285396"/>
                <a:gd name="T58" fmla="*/ 272177 w 279041"/>
                <a:gd name="T59" fmla="*/ 265136 h 285396"/>
                <a:gd name="T60" fmla="*/ 205757 w 279041"/>
                <a:gd name="T61" fmla="*/ 208786 h 285396"/>
                <a:gd name="T62" fmla="*/ 144392 w 279041"/>
                <a:gd name="T63" fmla="*/ 282476 h 285396"/>
                <a:gd name="T64" fmla="*/ 136089 w 279041"/>
                <a:gd name="T65" fmla="*/ 282476 h 285396"/>
                <a:gd name="T66" fmla="*/ 74723 w 279041"/>
                <a:gd name="T67" fmla="*/ 208786 h 285396"/>
                <a:gd name="T68" fmla="*/ 9026 w 279041"/>
                <a:gd name="T69" fmla="*/ 265136 h 285396"/>
                <a:gd name="T70" fmla="*/ 4334 w 279041"/>
                <a:gd name="T71" fmla="*/ 286809 h 285396"/>
                <a:gd name="T72" fmla="*/ 0 w 279041"/>
                <a:gd name="T73" fmla="*/ 265136 h 285396"/>
                <a:gd name="T74" fmla="*/ 54146 w 279041"/>
                <a:gd name="T75" fmla="*/ 203368 h 285396"/>
                <a:gd name="T76" fmla="*/ 140059 w 279041"/>
                <a:gd name="T77" fmla="*/ 0 h 2853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9041" h="285396">
                  <a:moveTo>
                    <a:pt x="226822" y="252413"/>
                  </a:moveTo>
                  <a:cubicBezTo>
                    <a:pt x="229489" y="252413"/>
                    <a:pt x="231394" y="254186"/>
                    <a:pt x="231394" y="256669"/>
                  </a:cubicBezTo>
                  <a:lnTo>
                    <a:pt x="231394" y="281140"/>
                  </a:lnTo>
                  <a:cubicBezTo>
                    <a:pt x="231394" y="283268"/>
                    <a:pt x="229489" y="285396"/>
                    <a:pt x="226822" y="285396"/>
                  </a:cubicBezTo>
                  <a:cubicBezTo>
                    <a:pt x="224155" y="285396"/>
                    <a:pt x="222250" y="283268"/>
                    <a:pt x="222250" y="281140"/>
                  </a:cubicBezTo>
                  <a:lnTo>
                    <a:pt x="222250" y="256669"/>
                  </a:lnTo>
                  <a:cubicBezTo>
                    <a:pt x="222250" y="254186"/>
                    <a:pt x="224155" y="252413"/>
                    <a:pt x="226822" y="252413"/>
                  </a:cubicBezTo>
                  <a:close/>
                  <a:moveTo>
                    <a:pt x="53609" y="252413"/>
                  </a:moveTo>
                  <a:cubicBezTo>
                    <a:pt x="56174" y="252413"/>
                    <a:pt x="58372" y="254186"/>
                    <a:pt x="58372" y="256669"/>
                  </a:cubicBezTo>
                  <a:lnTo>
                    <a:pt x="58372" y="281140"/>
                  </a:lnTo>
                  <a:cubicBezTo>
                    <a:pt x="58372" y="283268"/>
                    <a:pt x="56174" y="285396"/>
                    <a:pt x="53609" y="285396"/>
                  </a:cubicBezTo>
                  <a:cubicBezTo>
                    <a:pt x="51045" y="285396"/>
                    <a:pt x="49213" y="283268"/>
                    <a:pt x="49213" y="281140"/>
                  </a:cubicBezTo>
                  <a:lnTo>
                    <a:pt x="49213" y="256669"/>
                  </a:lnTo>
                  <a:cubicBezTo>
                    <a:pt x="49213" y="254186"/>
                    <a:pt x="51045" y="252413"/>
                    <a:pt x="53609" y="252413"/>
                  </a:cubicBezTo>
                  <a:close/>
                  <a:moveTo>
                    <a:pt x="110252" y="179358"/>
                  </a:moveTo>
                  <a:lnTo>
                    <a:pt x="109534" y="180077"/>
                  </a:lnTo>
                  <a:cubicBezTo>
                    <a:pt x="106301" y="193376"/>
                    <a:pt x="95887" y="203080"/>
                    <a:pt x="82958" y="205956"/>
                  </a:cubicBezTo>
                  <a:cubicBezTo>
                    <a:pt x="86909" y="223928"/>
                    <a:pt x="123539" y="240102"/>
                    <a:pt x="139341" y="245853"/>
                  </a:cubicBezTo>
                  <a:cubicBezTo>
                    <a:pt x="155502" y="240102"/>
                    <a:pt x="192133" y="223928"/>
                    <a:pt x="196801" y="205956"/>
                  </a:cubicBezTo>
                  <a:cubicBezTo>
                    <a:pt x="183514" y="203080"/>
                    <a:pt x="173099" y="193376"/>
                    <a:pt x="169867" y="180077"/>
                  </a:cubicBezTo>
                  <a:lnTo>
                    <a:pt x="169508" y="179358"/>
                  </a:lnTo>
                  <a:cubicBezTo>
                    <a:pt x="160529" y="185109"/>
                    <a:pt x="150474" y="187625"/>
                    <a:pt x="139341" y="187625"/>
                  </a:cubicBezTo>
                  <a:cubicBezTo>
                    <a:pt x="129285" y="187625"/>
                    <a:pt x="118512" y="185109"/>
                    <a:pt x="110252" y="179358"/>
                  </a:cubicBezTo>
                  <a:close/>
                  <a:moveTo>
                    <a:pt x="168565" y="78402"/>
                  </a:moveTo>
                  <a:cubicBezTo>
                    <a:pt x="159721" y="78357"/>
                    <a:pt x="150833" y="81232"/>
                    <a:pt x="141496" y="86983"/>
                  </a:cubicBezTo>
                  <a:cubicBezTo>
                    <a:pt x="118871" y="100282"/>
                    <a:pt x="96246" y="95610"/>
                    <a:pt x="83676" y="88780"/>
                  </a:cubicBezTo>
                  <a:cubicBezTo>
                    <a:pt x="81881" y="94531"/>
                    <a:pt x="81163" y="100642"/>
                    <a:pt x="81163" y="107112"/>
                  </a:cubicBezTo>
                  <a:cubicBezTo>
                    <a:pt x="81163" y="146649"/>
                    <a:pt x="107738" y="179358"/>
                    <a:pt x="139341" y="179358"/>
                  </a:cubicBezTo>
                  <a:cubicBezTo>
                    <a:pt x="172021" y="179358"/>
                    <a:pt x="197879" y="146649"/>
                    <a:pt x="197879" y="107112"/>
                  </a:cubicBezTo>
                  <a:cubicBezTo>
                    <a:pt x="197879" y="99923"/>
                    <a:pt x="197160" y="93453"/>
                    <a:pt x="195365" y="87343"/>
                  </a:cubicBezTo>
                  <a:cubicBezTo>
                    <a:pt x="186207" y="81412"/>
                    <a:pt x="177408" y="78447"/>
                    <a:pt x="168565" y="78402"/>
                  </a:cubicBezTo>
                  <a:close/>
                  <a:moveTo>
                    <a:pt x="139341" y="8986"/>
                  </a:moveTo>
                  <a:cubicBezTo>
                    <a:pt x="81163" y="8986"/>
                    <a:pt x="43095" y="52118"/>
                    <a:pt x="43095" y="119692"/>
                  </a:cubicBezTo>
                  <a:cubicBezTo>
                    <a:pt x="43095" y="152041"/>
                    <a:pt x="50996" y="184030"/>
                    <a:pt x="63206" y="200924"/>
                  </a:cubicBezTo>
                  <a:lnTo>
                    <a:pt x="80085" y="198048"/>
                  </a:lnTo>
                  <a:cubicBezTo>
                    <a:pt x="90141" y="195892"/>
                    <a:pt x="98760" y="188344"/>
                    <a:pt x="101633" y="177920"/>
                  </a:cubicBezTo>
                  <a:lnTo>
                    <a:pt x="102351" y="174326"/>
                  </a:lnTo>
                  <a:cubicBezTo>
                    <a:pt x="84395" y="159589"/>
                    <a:pt x="72544" y="135147"/>
                    <a:pt x="72544" y="107112"/>
                  </a:cubicBezTo>
                  <a:cubicBezTo>
                    <a:pt x="72544" y="97766"/>
                    <a:pt x="74339" y="88780"/>
                    <a:pt x="76853" y="80873"/>
                  </a:cubicBezTo>
                  <a:cubicBezTo>
                    <a:pt x="77212" y="80154"/>
                    <a:pt x="78290" y="78716"/>
                    <a:pt x="79726" y="78357"/>
                  </a:cubicBezTo>
                  <a:cubicBezTo>
                    <a:pt x="80803" y="77997"/>
                    <a:pt x="82599" y="78357"/>
                    <a:pt x="83317" y="78716"/>
                  </a:cubicBezTo>
                  <a:cubicBezTo>
                    <a:pt x="92296" y="84827"/>
                    <a:pt x="114920" y="92734"/>
                    <a:pt x="136827" y="79076"/>
                  </a:cubicBezTo>
                  <a:cubicBezTo>
                    <a:pt x="158734" y="66136"/>
                    <a:pt x="179922" y="66496"/>
                    <a:pt x="200752" y="80873"/>
                  </a:cubicBezTo>
                  <a:cubicBezTo>
                    <a:pt x="201829" y="81232"/>
                    <a:pt x="202906" y="81951"/>
                    <a:pt x="203265" y="83389"/>
                  </a:cubicBezTo>
                  <a:cubicBezTo>
                    <a:pt x="205420" y="90937"/>
                    <a:pt x="206857" y="98845"/>
                    <a:pt x="206857" y="107112"/>
                  </a:cubicBezTo>
                  <a:cubicBezTo>
                    <a:pt x="206857" y="135147"/>
                    <a:pt x="194646" y="159589"/>
                    <a:pt x="177049" y="174326"/>
                  </a:cubicBezTo>
                  <a:lnTo>
                    <a:pt x="178127" y="177920"/>
                  </a:lnTo>
                  <a:cubicBezTo>
                    <a:pt x="180281" y="188344"/>
                    <a:pt x="188541" y="195892"/>
                    <a:pt x="198956" y="198048"/>
                  </a:cubicBezTo>
                  <a:lnTo>
                    <a:pt x="216194" y="200924"/>
                  </a:lnTo>
                  <a:cubicBezTo>
                    <a:pt x="228404" y="184030"/>
                    <a:pt x="236305" y="152041"/>
                    <a:pt x="236305" y="119692"/>
                  </a:cubicBezTo>
                  <a:cubicBezTo>
                    <a:pt x="236305" y="52118"/>
                    <a:pt x="198238" y="8986"/>
                    <a:pt x="139341" y="8986"/>
                  </a:cubicBezTo>
                  <a:close/>
                  <a:moveTo>
                    <a:pt x="139341" y="0"/>
                  </a:moveTo>
                  <a:cubicBezTo>
                    <a:pt x="203625" y="0"/>
                    <a:pt x="244924" y="46727"/>
                    <a:pt x="244924" y="119692"/>
                  </a:cubicBezTo>
                  <a:cubicBezTo>
                    <a:pt x="244924" y="152400"/>
                    <a:pt x="237382" y="183312"/>
                    <a:pt x="225172" y="202362"/>
                  </a:cubicBezTo>
                  <a:lnTo>
                    <a:pt x="228045" y="202721"/>
                  </a:lnTo>
                  <a:cubicBezTo>
                    <a:pt x="257493" y="207753"/>
                    <a:pt x="279041" y="233632"/>
                    <a:pt x="279041" y="263825"/>
                  </a:cubicBezTo>
                  <a:lnTo>
                    <a:pt x="279041" y="281078"/>
                  </a:lnTo>
                  <a:cubicBezTo>
                    <a:pt x="279041" y="283234"/>
                    <a:pt x="277605" y="285391"/>
                    <a:pt x="274732" y="285391"/>
                  </a:cubicBezTo>
                  <a:cubicBezTo>
                    <a:pt x="272577" y="285391"/>
                    <a:pt x="270781" y="283234"/>
                    <a:pt x="270781" y="281078"/>
                  </a:cubicBezTo>
                  <a:lnTo>
                    <a:pt x="270781" y="263825"/>
                  </a:lnTo>
                  <a:cubicBezTo>
                    <a:pt x="270781" y="237946"/>
                    <a:pt x="251747" y="216020"/>
                    <a:pt x="226249" y="211347"/>
                  </a:cubicBezTo>
                  <a:lnTo>
                    <a:pt x="204702" y="207753"/>
                  </a:lnTo>
                  <a:cubicBezTo>
                    <a:pt x="199315" y="231835"/>
                    <a:pt x="156579" y="248729"/>
                    <a:pt x="143651" y="253401"/>
                  </a:cubicBezTo>
                  <a:lnTo>
                    <a:pt x="143651" y="281078"/>
                  </a:lnTo>
                  <a:cubicBezTo>
                    <a:pt x="143651" y="283234"/>
                    <a:pt x="141855" y="285391"/>
                    <a:pt x="139341" y="285391"/>
                  </a:cubicBezTo>
                  <a:cubicBezTo>
                    <a:pt x="137186" y="285391"/>
                    <a:pt x="135391" y="283234"/>
                    <a:pt x="135391" y="281078"/>
                  </a:cubicBezTo>
                  <a:lnTo>
                    <a:pt x="135391" y="253401"/>
                  </a:lnTo>
                  <a:cubicBezTo>
                    <a:pt x="122821" y="248729"/>
                    <a:pt x="79726" y="231835"/>
                    <a:pt x="74339" y="207753"/>
                  </a:cubicBezTo>
                  <a:lnTo>
                    <a:pt x="52792" y="211347"/>
                  </a:lnTo>
                  <a:cubicBezTo>
                    <a:pt x="27294" y="216020"/>
                    <a:pt x="8978" y="237946"/>
                    <a:pt x="8978" y="263825"/>
                  </a:cubicBezTo>
                  <a:lnTo>
                    <a:pt x="8978" y="281078"/>
                  </a:lnTo>
                  <a:cubicBezTo>
                    <a:pt x="8978" y="283234"/>
                    <a:pt x="6464" y="285391"/>
                    <a:pt x="4310" y="285391"/>
                  </a:cubicBezTo>
                  <a:cubicBezTo>
                    <a:pt x="2155" y="285391"/>
                    <a:pt x="0" y="283234"/>
                    <a:pt x="0" y="281078"/>
                  </a:cubicBezTo>
                  <a:lnTo>
                    <a:pt x="0" y="263825"/>
                  </a:lnTo>
                  <a:cubicBezTo>
                    <a:pt x="0" y="233632"/>
                    <a:pt x="21907" y="207753"/>
                    <a:pt x="51714" y="202721"/>
                  </a:cubicBezTo>
                  <a:lnTo>
                    <a:pt x="53869" y="202362"/>
                  </a:lnTo>
                  <a:cubicBezTo>
                    <a:pt x="41659" y="183312"/>
                    <a:pt x="34476" y="152400"/>
                    <a:pt x="34476" y="119692"/>
                  </a:cubicBezTo>
                  <a:cubicBezTo>
                    <a:pt x="34476" y="47805"/>
                    <a:pt x="76853" y="0"/>
                    <a:pt x="139341" y="0"/>
                  </a:cubicBezTo>
                  <a:close/>
                </a:path>
              </a:pathLst>
            </a:custGeom>
            <a:solidFill>
              <a:srgbClr val="1A171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sz="900" b="1" dirty="0">
                <a:latin typeface="Montserrat SemiBold" pitchFamily="2" charset="77"/>
              </a:endParaRPr>
            </a:p>
          </p:txBody>
        </p:sp>
        <p:sp>
          <p:nvSpPr>
            <p:cNvPr id="20" name="Freeform 1048">
              <a:extLst>
                <a:ext uri="{FF2B5EF4-FFF2-40B4-BE49-F238E27FC236}">
                  <a16:creationId xmlns:a16="http://schemas.microsoft.com/office/drawing/2014/main" id="{01D1C513-1732-4377-B281-E7A0DE07B830}"/>
                </a:ext>
              </a:extLst>
            </p:cNvPr>
            <p:cNvSpPr>
              <a:spLocks noChangeAspect="1" noChangeArrowheads="1"/>
            </p:cNvSpPr>
            <p:nvPr/>
          </p:nvSpPr>
          <p:spPr bwMode="auto">
            <a:xfrm>
              <a:off x="10232978" y="4894853"/>
              <a:ext cx="433213" cy="443058"/>
            </a:xfrm>
            <a:custGeom>
              <a:avLst/>
              <a:gdLst>
                <a:gd name="T0" fmla="*/ 232587 w 279041"/>
                <a:gd name="T1" fmla="*/ 257945 h 285396"/>
                <a:gd name="T2" fmla="*/ 227992 w 279041"/>
                <a:gd name="T3" fmla="*/ 286814 h 285396"/>
                <a:gd name="T4" fmla="*/ 223396 w 279041"/>
                <a:gd name="T5" fmla="*/ 257945 h 285396"/>
                <a:gd name="T6" fmla="*/ 53885 w 279041"/>
                <a:gd name="T7" fmla="*/ 253667 h 285396"/>
                <a:gd name="T8" fmla="*/ 58672 w 279041"/>
                <a:gd name="T9" fmla="*/ 282538 h 285396"/>
                <a:gd name="T10" fmla="*/ 49466 w 279041"/>
                <a:gd name="T11" fmla="*/ 282538 h 285396"/>
                <a:gd name="T12" fmla="*/ 53885 w 279041"/>
                <a:gd name="T13" fmla="*/ 253667 h 285396"/>
                <a:gd name="T14" fmla="*/ 110098 w 279041"/>
                <a:gd name="T15" fmla="*/ 180972 h 285396"/>
                <a:gd name="T16" fmla="*/ 140059 w 279041"/>
                <a:gd name="T17" fmla="*/ 247075 h 285396"/>
                <a:gd name="T18" fmla="*/ 170743 w 279041"/>
                <a:gd name="T19" fmla="*/ 180972 h 285396"/>
                <a:gd name="T20" fmla="*/ 140059 w 279041"/>
                <a:gd name="T21" fmla="*/ 188558 h 285396"/>
                <a:gd name="T22" fmla="*/ 169434 w 279041"/>
                <a:gd name="T23" fmla="*/ 78791 h 285396"/>
                <a:gd name="T24" fmla="*/ 84108 w 279041"/>
                <a:gd name="T25" fmla="*/ 89221 h 285396"/>
                <a:gd name="T26" fmla="*/ 140059 w 279041"/>
                <a:gd name="T27" fmla="*/ 180249 h 285396"/>
                <a:gd name="T28" fmla="*/ 196372 w 279041"/>
                <a:gd name="T29" fmla="*/ 87777 h 285396"/>
                <a:gd name="T30" fmla="*/ 140059 w 279041"/>
                <a:gd name="T31" fmla="*/ 9030 h 285396"/>
                <a:gd name="T32" fmla="*/ 63532 w 279041"/>
                <a:gd name="T33" fmla="*/ 201923 h 285396"/>
                <a:gd name="T34" fmla="*/ 102157 w 279041"/>
                <a:gd name="T35" fmla="*/ 178805 h 285396"/>
                <a:gd name="T36" fmla="*/ 72918 w 279041"/>
                <a:gd name="T37" fmla="*/ 107644 h 285396"/>
                <a:gd name="T38" fmla="*/ 80138 w 279041"/>
                <a:gd name="T39" fmla="*/ 78746 h 285396"/>
                <a:gd name="T40" fmla="*/ 137532 w 279041"/>
                <a:gd name="T41" fmla="*/ 79468 h 285396"/>
                <a:gd name="T42" fmla="*/ 204314 w 279041"/>
                <a:gd name="T43" fmla="*/ 83804 h 285396"/>
                <a:gd name="T44" fmla="*/ 177962 w 279041"/>
                <a:gd name="T45" fmla="*/ 175192 h 285396"/>
                <a:gd name="T46" fmla="*/ 199982 w 279041"/>
                <a:gd name="T47" fmla="*/ 199033 h 285396"/>
                <a:gd name="T48" fmla="*/ 237523 w 279041"/>
                <a:gd name="T49" fmla="*/ 120287 h 285396"/>
                <a:gd name="T50" fmla="*/ 140059 w 279041"/>
                <a:gd name="T51" fmla="*/ 0 h 285396"/>
                <a:gd name="T52" fmla="*/ 226333 w 279041"/>
                <a:gd name="T53" fmla="*/ 203368 h 285396"/>
                <a:gd name="T54" fmla="*/ 280479 w 279041"/>
                <a:gd name="T55" fmla="*/ 265136 h 285396"/>
                <a:gd name="T56" fmla="*/ 276148 w 279041"/>
                <a:gd name="T57" fmla="*/ 286809 h 285396"/>
                <a:gd name="T58" fmla="*/ 272177 w 279041"/>
                <a:gd name="T59" fmla="*/ 265136 h 285396"/>
                <a:gd name="T60" fmla="*/ 205757 w 279041"/>
                <a:gd name="T61" fmla="*/ 208786 h 285396"/>
                <a:gd name="T62" fmla="*/ 144392 w 279041"/>
                <a:gd name="T63" fmla="*/ 282476 h 285396"/>
                <a:gd name="T64" fmla="*/ 136089 w 279041"/>
                <a:gd name="T65" fmla="*/ 282476 h 285396"/>
                <a:gd name="T66" fmla="*/ 74723 w 279041"/>
                <a:gd name="T67" fmla="*/ 208786 h 285396"/>
                <a:gd name="T68" fmla="*/ 9026 w 279041"/>
                <a:gd name="T69" fmla="*/ 265136 h 285396"/>
                <a:gd name="T70" fmla="*/ 4334 w 279041"/>
                <a:gd name="T71" fmla="*/ 286809 h 285396"/>
                <a:gd name="T72" fmla="*/ 0 w 279041"/>
                <a:gd name="T73" fmla="*/ 265136 h 285396"/>
                <a:gd name="T74" fmla="*/ 54146 w 279041"/>
                <a:gd name="T75" fmla="*/ 203368 h 285396"/>
                <a:gd name="T76" fmla="*/ 140059 w 279041"/>
                <a:gd name="T77" fmla="*/ 0 h 2853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9041" h="285396">
                  <a:moveTo>
                    <a:pt x="226822" y="252413"/>
                  </a:moveTo>
                  <a:cubicBezTo>
                    <a:pt x="229489" y="252413"/>
                    <a:pt x="231394" y="254186"/>
                    <a:pt x="231394" y="256669"/>
                  </a:cubicBezTo>
                  <a:lnTo>
                    <a:pt x="231394" y="281140"/>
                  </a:lnTo>
                  <a:cubicBezTo>
                    <a:pt x="231394" y="283268"/>
                    <a:pt x="229489" y="285396"/>
                    <a:pt x="226822" y="285396"/>
                  </a:cubicBezTo>
                  <a:cubicBezTo>
                    <a:pt x="224155" y="285396"/>
                    <a:pt x="222250" y="283268"/>
                    <a:pt x="222250" y="281140"/>
                  </a:cubicBezTo>
                  <a:lnTo>
                    <a:pt x="222250" y="256669"/>
                  </a:lnTo>
                  <a:cubicBezTo>
                    <a:pt x="222250" y="254186"/>
                    <a:pt x="224155" y="252413"/>
                    <a:pt x="226822" y="252413"/>
                  </a:cubicBezTo>
                  <a:close/>
                  <a:moveTo>
                    <a:pt x="53609" y="252413"/>
                  </a:moveTo>
                  <a:cubicBezTo>
                    <a:pt x="56174" y="252413"/>
                    <a:pt x="58372" y="254186"/>
                    <a:pt x="58372" y="256669"/>
                  </a:cubicBezTo>
                  <a:lnTo>
                    <a:pt x="58372" y="281140"/>
                  </a:lnTo>
                  <a:cubicBezTo>
                    <a:pt x="58372" y="283268"/>
                    <a:pt x="56174" y="285396"/>
                    <a:pt x="53609" y="285396"/>
                  </a:cubicBezTo>
                  <a:cubicBezTo>
                    <a:pt x="51045" y="285396"/>
                    <a:pt x="49213" y="283268"/>
                    <a:pt x="49213" y="281140"/>
                  </a:cubicBezTo>
                  <a:lnTo>
                    <a:pt x="49213" y="256669"/>
                  </a:lnTo>
                  <a:cubicBezTo>
                    <a:pt x="49213" y="254186"/>
                    <a:pt x="51045" y="252413"/>
                    <a:pt x="53609" y="252413"/>
                  </a:cubicBezTo>
                  <a:close/>
                  <a:moveTo>
                    <a:pt x="110252" y="179358"/>
                  </a:moveTo>
                  <a:lnTo>
                    <a:pt x="109534" y="180077"/>
                  </a:lnTo>
                  <a:cubicBezTo>
                    <a:pt x="106301" y="193376"/>
                    <a:pt x="95887" y="203080"/>
                    <a:pt x="82958" y="205956"/>
                  </a:cubicBezTo>
                  <a:cubicBezTo>
                    <a:pt x="86909" y="223928"/>
                    <a:pt x="123539" y="240102"/>
                    <a:pt x="139341" y="245853"/>
                  </a:cubicBezTo>
                  <a:cubicBezTo>
                    <a:pt x="155502" y="240102"/>
                    <a:pt x="192133" y="223928"/>
                    <a:pt x="196801" y="205956"/>
                  </a:cubicBezTo>
                  <a:cubicBezTo>
                    <a:pt x="183514" y="203080"/>
                    <a:pt x="173099" y="193376"/>
                    <a:pt x="169867" y="180077"/>
                  </a:cubicBezTo>
                  <a:lnTo>
                    <a:pt x="169508" y="179358"/>
                  </a:lnTo>
                  <a:cubicBezTo>
                    <a:pt x="160529" y="185109"/>
                    <a:pt x="150474" y="187625"/>
                    <a:pt x="139341" y="187625"/>
                  </a:cubicBezTo>
                  <a:cubicBezTo>
                    <a:pt x="129285" y="187625"/>
                    <a:pt x="118512" y="185109"/>
                    <a:pt x="110252" y="179358"/>
                  </a:cubicBezTo>
                  <a:close/>
                  <a:moveTo>
                    <a:pt x="168565" y="78402"/>
                  </a:moveTo>
                  <a:cubicBezTo>
                    <a:pt x="159721" y="78357"/>
                    <a:pt x="150833" y="81232"/>
                    <a:pt x="141496" y="86983"/>
                  </a:cubicBezTo>
                  <a:cubicBezTo>
                    <a:pt x="118871" y="100282"/>
                    <a:pt x="96246" y="95610"/>
                    <a:pt x="83676" y="88780"/>
                  </a:cubicBezTo>
                  <a:cubicBezTo>
                    <a:pt x="81881" y="94531"/>
                    <a:pt x="81163" y="100642"/>
                    <a:pt x="81163" y="107112"/>
                  </a:cubicBezTo>
                  <a:cubicBezTo>
                    <a:pt x="81163" y="146649"/>
                    <a:pt x="107738" y="179358"/>
                    <a:pt x="139341" y="179358"/>
                  </a:cubicBezTo>
                  <a:cubicBezTo>
                    <a:pt x="172021" y="179358"/>
                    <a:pt x="197879" y="146649"/>
                    <a:pt x="197879" y="107112"/>
                  </a:cubicBezTo>
                  <a:cubicBezTo>
                    <a:pt x="197879" y="99923"/>
                    <a:pt x="197160" y="93453"/>
                    <a:pt x="195365" y="87343"/>
                  </a:cubicBezTo>
                  <a:cubicBezTo>
                    <a:pt x="186207" y="81412"/>
                    <a:pt x="177408" y="78447"/>
                    <a:pt x="168565" y="78402"/>
                  </a:cubicBezTo>
                  <a:close/>
                  <a:moveTo>
                    <a:pt x="139341" y="8986"/>
                  </a:moveTo>
                  <a:cubicBezTo>
                    <a:pt x="81163" y="8986"/>
                    <a:pt x="43095" y="52118"/>
                    <a:pt x="43095" y="119692"/>
                  </a:cubicBezTo>
                  <a:cubicBezTo>
                    <a:pt x="43095" y="152041"/>
                    <a:pt x="50996" y="184030"/>
                    <a:pt x="63206" y="200924"/>
                  </a:cubicBezTo>
                  <a:lnTo>
                    <a:pt x="80085" y="198048"/>
                  </a:lnTo>
                  <a:cubicBezTo>
                    <a:pt x="90141" y="195892"/>
                    <a:pt x="98760" y="188344"/>
                    <a:pt x="101633" y="177920"/>
                  </a:cubicBezTo>
                  <a:lnTo>
                    <a:pt x="102351" y="174326"/>
                  </a:lnTo>
                  <a:cubicBezTo>
                    <a:pt x="84395" y="159589"/>
                    <a:pt x="72544" y="135147"/>
                    <a:pt x="72544" y="107112"/>
                  </a:cubicBezTo>
                  <a:cubicBezTo>
                    <a:pt x="72544" y="97766"/>
                    <a:pt x="74339" y="88780"/>
                    <a:pt x="76853" y="80873"/>
                  </a:cubicBezTo>
                  <a:cubicBezTo>
                    <a:pt x="77212" y="80154"/>
                    <a:pt x="78290" y="78716"/>
                    <a:pt x="79726" y="78357"/>
                  </a:cubicBezTo>
                  <a:cubicBezTo>
                    <a:pt x="80803" y="77997"/>
                    <a:pt x="82599" y="78357"/>
                    <a:pt x="83317" y="78716"/>
                  </a:cubicBezTo>
                  <a:cubicBezTo>
                    <a:pt x="92296" y="84827"/>
                    <a:pt x="114920" y="92734"/>
                    <a:pt x="136827" y="79076"/>
                  </a:cubicBezTo>
                  <a:cubicBezTo>
                    <a:pt x="158734" y="66136"/>
                    <a:pt x="179922" y="66496"/>
                    <a:pt x="200752" y="80873"/>
                  </a:cubicBezTo>
                  <a:cubicBezTo>
                    <a:pt x="201829" y="81232"/>
                    <a:pt x="202906" y="81951"/>
                    <a:pt x="203265" y="83389"/>
                  </a:cubicBezTo>
                  <a:cubicBezTo>
                    <a:pt x="205420" y="90937"/>
                    <a:pt x="206857" y="98845"/>
                    <a:pt x="206857" y="107112"/>
                  </a:cubicBezTo>
                  <a:cubicBezTo>
                    <a:pt x="206857" y="135147"/>
                    <a:pt x="194646" y="159589"/>
                    <a:pt x="177049" y="174326"/>
                  </a:cubicBezTo>
                  <a:lnTo>
                    <a:pt x="178127" y="177920"/>
                  </a:lnTo>
                  <a:cubicBezTo>
                    <a:pt x="180281" y="188344"/>
                    <a:pt x="188541" y="195892"/>
                    <a:pt x="198956" y="198048"/>
                  </a:cubicBezTo>
                  <a:lnTo>
                    <a:pt x="216194" y="200924"/>
                  </a:lnTo>
                  <a:cubicBezTo>
                    <a:pt x="228404" y="184030"/>
                    <a:pt x="236305" y="152041"/>
                    <a:pt x="236305" y="119692"/>
                  </a:cubicBezTo>
                  <a:cubicBezTo>
                    <a:pt x="236305" y="52118"/>
                    <a:pt x="198238" y="8986"/>
                    <a:pt x="139341" y="8986"/>
                  </a:cubicBezTo>
                  <a:close/>
                  <a:moveTo>
                    <a:pt x="139341" y="0"/>
                  </a:moveTo>
                  <a:cubicBezTo>
                    <a:pt x="203625" y="0"/>
                    <a:pt x="244924" y="46727"/>
                    <a:pt x="244924" y="119692"/>
                  </a:cubicBezTo>
                  <a:cubicBezTo>
                    <a:pt x="244924" y="152400"/>
                    <a:pt x="237382" y="183312"/>
                    <a:pt x="225172" y="202362"/>
                  </a:cubicBezTo>
                  <a:lnTo>
                    <a:pt x="228045" y="202721"/>
                  </a:lnTo>
                  <a:cubicBezTo>
                    <a:pt x="257493" y="207753"/>
                    <a:pt x="279041" y="233632"/>
                    <a:pt x="279041" y="263825"/>
                  </a:cubicBezTo>
                  <a:lnTo>
                    <a:pt x="279041" y="281078"/>
                  </a:lnTo>
                  <a:cubicBezTo>
                    <a:pt x="279041" y="283234"/>
                    <a:pt x="277605" y="285391"/>
                    <a:pt x="274732" y="285391"/>
                  </a:cubicBezTo>
                  <a:cubicBezTo>
                    <a:pt x="272577" y="285391"/>
                    <a:pt x="270781" y="283234"/>
                    <a:pt x="270781" y="281078"/>
                  </a:cubicBezTo>
                  <a:lnTo>
                    <a:pt x="270781" y="263825"/>
                  </a:lnTo>
                  <a:cubicBezTo>
                    <a:pt x="270781" y="237946"/>
                    <a:pt x="251747" y="216020"/>
                    <a:pt x="226249" y="211347"/>
                  </a:cubicBezTo>
                  <a:lnTo>
                    <a:pt x="204702" y="207753"/>
                  </a:lnTo>
                  <a:cubicBezTo>
                    <a:pt x="199315" y="231835"/>
                    <a:pt x="156579" y="248729"/>
                    <a:pt x="143651" y="253401"/>
                  </a:cubicBezTo>
                  <a:lnTo>
                    <a:pt x="143651" y="281078"/>
                  </a:lnTo>
                  <a:cubicBezTo>
                    <a:pt x="143651" y="283234"/>
                    <a:pt x="141855" y="285391"/>
                    <a:pt x="139341" y="285391"/>
                  </a:cubicBezTo>
                  <a:cubicBezTo>
                    <a:pt x="137186" y="285391"/>
                    <a:pt x="135391" y="283234"/>
                    <a:pt x="135391" y="281078"/>
                  </a:cubicBezTo>
                  <a:lnTo>
                    <a:pt x="135391" y="253401"/>
                  </a:lnTo>
                  <a:cubicBezTo>
                    <a:pt x="122821" y="248729"/>
                    <a:pt x="79726" y="231835"/>
                    <a:pt x="74339" y="207753"/>
                  </a:cubicBezTo>
                  <a:lnTo>
                    <a:pt x="52792" y="211347"/>
                  </a:lnTo>
                  <a:cubicBezTo>
                    <a:pt x="27294" y="216020"/>
                    <a:pt x="8978" y="237946"/>
                    <a:pt x="8978" y="263825"/>
                  </a:cubicBezTo>
                  <a:lnTo>
                    <a:pt x="8978" y="281078"/>
                  </a:lnTo>
                  <a:cubicBezTo>
                    <a:pt x="8978" y="283234"/>
                    <a:pt x="6464" y="285391"/>
                    <a:pt x="4310" y="285391"/>
                  </a:cubicBezTo>
                  <a:cubicBezTo>
                    <a:pt x="2155" y="285391"/>
                    <a:pt x="0" y="283234"/>
                    <a:pt x="0" y="281078"/>
                  </a:cubicBezTo>
                  <a:lnTo>
                    <a:pt x="0" y="263825"/>
                  </a:lnTo>
                  <a:cubicBezTo>
                    <a:pt x="0" y="233632"/>
                    <a:pt x="21907" y="207753"/>
                    <a:pt x="51714" y="202721"/>
                  </a:cubicBezTo>
                  <a:lnTo>
                    <a:pt x="53869" y="202362"/>
                  </a:lnTo>
                  <a:cubicBezTo>
                    <a:pt x="41659" y="183312"/>
                    <a:pt x="34476" y="152400"/>
                    <a:pt x="34476" y="119692"/>
                  </a:cubicBezTo>
                  <a:cubicBezTo>
                    <a:pt x="34476" y="47805"/>
                    <a:pt x="76853" y="0"/>
                    <a:pt x="139341" y="0"/>
                  </a:cubicBezTo>
                  <a:close/>
                </a:path>
              </a:pathLst>
            </a:custGeom>
            <a:solidFill>
              <a:srgbClr val="1A171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sz="900" b="1" dirty="0">
                <a:latin typeface="Montserrat SemiBold" pitchFamily="2" charset="77"/>
              </a:endParaRPr>
            </a:p>
          </p:txBody>
        </p:sp>
        <p:sp>
          <p:nvSpPr>
            <p:cNvPr id="21" name="Freeform 1047">
              <a:extLst>
                <a:ext uri="{FF2B5EF4-FFF2-40B4-BE49-F238E27FC236}">
                  <a16:creationId xmlns:a16="http://schemas.microsoft.com/office/drawing/2014/main" id="{80F93A4B-DBA7-4707-BA66-C9090E9446CD}"/>
                </a:ext>
              </a:extLst>
            </p:cNvPr>
            <p:cNvSpPr>
              <a:spLocks noChangeAspect="1" noChangeArrowheads="1"/>
            </p:cNvSpPr>
            <p:nvPr/>
          </p:nvSpPr>
          <p:spPr bwMode="auto">
            <a:xfrm>
              <a:off x="8356834" y="4894853"/>
              <a:ext cx="445519" cy="443058"/>
            </a:xfrm>
            <a:custGeom>
              <a:avLst/>
              <a:gdLst>
                <a:gd name="T0" fmla="*/ 229384 w 286977"/>
                <a:gd name="T1" fmla="*/ 251968 h 285393"/>
                <a:gd name="T2" fmla="*/ 224597 w 286977"/>
                <a:gd name="T3" fmla="*/ 286823 h 285393"/>
                <a:gd name="T4" fmla="*/ 220180 w 286977"/>
                <a:gd name="T5" fmla="*/ 251968 h 285393"/>
                <a:gd name="T6" fmla="*/ 63245 w 286977"/>
                <a:gd name="T7" fmla="*/ 247297 h 285393"/>
                <a:gd name="T8" fmla="*/ 68224 w 286977"/>
                <a:gd name="T9" fmla="*/ 282512 h 285393"/>
                <a:gd name="T10" fmla="*/ 59034 w 286977"/>
                <a:gd name="T11" fmla="*/ 282512 h 285393"/>
                <a:gd name="T12" fmla="*/ 63245 w 286977"/>
                <a:gd name="T13" fmla="*/ 247297 h 285393"/>
                <a:gd name="T14" fmla="*/ 151287 w 286977"/>
                <a:gd name="T15" fmla="*/ 193983 h 285393"/>
                <a:gd name="T16" fmla="*/ 200264 w 286977"/>
                <a:gd name="T17" fmla="*/ 182424 h 285393"/>
                <a:gd name="T18" fmla="*/ 103397 w 286977"/>
                <a:gd name="T19" fmla="*/ 171948 h 285393"/>
                <a:gd name="T20" fmla="*/ 111015 w 286977"/>
                <a:gd name="T21" fmla="*/ 217103 h 285393"/>
                <a:gd name="T22" fmla="*/ 103397 w 286977"/>
                <a:gd name="T23" fmla="*/ 171948 h 285393"/>
                <a:gd name="T24" fmla="*/ 111015 w 286977"/>
                <a:gd name="T25" fmla="*/ 158221 h 285393"/>
                <a:gd name="T26" fmla="*/ 144030 w 286977"/>
                <a:gd name="T27" fmla="*/ 188204 h 285393"/>
                <a:gd name="T28" fmla="*/ 177045 w 286977"/>
                <a:gd name="T29" fmla="*/ 158221 h 285393"/>
                <a:gd name="T30" fmla="*/ 144030 w 286977"/>
                <a:gd name="T31" fmla="*/ 156776 h 285393"/>
                <a:gd name="T32" fmla="*/ 167250 w 286977"/>
                <a:gd name="T33" fmla="*/ 38651 h 285393"/>
                <a:gd name="T34" fmla="*/ 164347 w 286977"/>
                <a:gd name="T35" fmla="*/ 52741 h 285393"/>
                <a:gd name="T36" fmla="*/ 87071 w 286977"/>
                <a:gd name="T37" fmla="*/ 44794 h 285393"/>
                <a:gd name="T38" fmla="*/ 144030 w 286977"/>
                <a:gd name="T39" fmla="*/ 148107 h 285393"/>
                <a:gd name="T40" fmla="*/ 198450 w 286977"/>
                <a:gd name="T41" fmla="*/ 39015 h 285393"/>
                <a:gd name="T42" fmla="*/ 179585 w 286977"/>
                <a:gd name="T43" fmla="*/ 46239 h 285393"/>
                <a:gd name="T44" fmla="*/ 144030 w 286977"/>
                <a:gd name="T45" fmla="*/ 9030 h 285393"/>
                <a:gd name="T46" fmla="*/ 158542 w 286977"/>
                <a:gd name="T47" fmla="*/ 45153 h 285393"/>
                <a:gd name="T48" fmla="*/ 160719 w 286977"/>
                <a:gd name="T49" fmla="*/ 27093 h 285393"/>
                <a:gd name="T50" fmla="*/ 182487 w 286977"/>
                <a:gd name="T51" fmla="*/ 37569 h 285393"/>
                <a:gd name="T52" fmla="*/ 144030 w 286977"/>
                <a:gd name="T53" fmla="*/ 9030 h 285393"/>
                <a:gd name="T54" fmla="*/ 214776 w 286977"/>
                <a:gd name="T55" fmla="*/ 72247 h 285393"/>
                <a:gd name="T56" fmla="*/ 185751 w 286977"/>
                <a:gd name="T57" fmla="*/ 155693 h 285393"/>
                <a:gd name="T58" fmla="*/ 245977 w 286977"/>
                <a:gd name="T59" fmla="*/ 182062 h 285393"/>
                <a:gd name="T60" fmla="*/ 288423 w 286977"/>
                <a:gd name="T61" fmla="*/ 282487 h 285393"/>
                <a:gd name="T62" fmla="*/ 279355 w 286977"/>
                <a:gd name="T63" fmla="*/ 282487 h 285393"/>
                <a:gd name="T64" fmla="*/ 244163 w 286977"/>
                <a:gd name="T65" fmla="*/ 190732 h 285393"/>
                <a:gd name="T66" fmla="*/ 181399 w 286977"/>
                <a:gd name="T67" fmla="*/ 225772 h 285393"/>
                <a:gd name="T68" fmla="*/ 178134 w 286977"/>
                <a:gd name="T69" fmla="*/ 227578 h 285393"/>
                <a:gd name="T70" fmla="*/ 148384 w 286977"/>
                <a:gd name="T71" fmla="*/ 203015 h 285393"/>
                <a:gd name="T72" fmla="*/ 144030 w 286977"/>
                <a:gd name="T73" fmla="*/ 286821 h 285393"/>
                <a:gd name="T74" fmla="*/ 139676 w 286977"/>
                <a:gd name="T75" fmla="*/ 203015 h 285393"/>
                <a:gd name="T76" fmla="*/ 109928 w 286977"/>
                <a:gd name="T77" fmla="*/ 227578 h 285393"/>
                <a:gd name="T78" fmla="*/ 106299 w 286977"/>
                <a:gd name="T79" fmla="*/ 225772 h 285393"/>
                <a:gd name="T80" fmla="*/ 43898 w 286977"/>
                <a:gd name="T81" fmla="*/ 190732 h 285393"/>
                <a:gd name="T82" fmla="*/ 8707 w 286977"/>
                <a:gd name="T83" fmla="*/ 282487 h 285393"/>
                <a:gd name="T84" fmla="*/ 0 w 286977"/>
                <a:gd name="T85" fmla="*/ 282487 h 285393"/>
                <a:gd name="T86" fmla="*/ 42446 w 286977"/>
                <a:gd name="T87" fmla="*/ 182062 h 285393"/>
                <a:gd name="T88" fmla="*/ 102309 w 286977"/>
                <a:gd name="T89" fmla="*/ 155693 h 285393"/>
                <a:gd name="T90" fmla="*/ 73647 w 286977"/>
                <a:gd name="T91" fmla="*/ 72247 h 285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86977" h="285393">
                  <a:moveTo>
                    <a:pt x="223471" y="246063"/>
                  </a:moveTo>
                  <a:cubicBezTo>
                    <a:pt x="226036" y="246063"/>
                    <a:pt x="228234" y="248208"/>
                    <a:pt x="228234" y="250711"/>
                  </a:cubicBezTo>
                  <a:lnTo>
                    <a:pt x="228234" y="281102"/>
                  </a:lnTo>
                  <a:cubicBezTo>
                    <a:pt x="228234" y="283247"/>
                    <a:pt x="226036" y="285393"/>
                    <a:pt x="223471" y="285393"/>
                  </a:cubicBezTo>
                  <a:cubicBezTo>
                    <a:pt x="221273" y="285393"/>
                    <a:pt x="219075" y="283247"/>
                    <a:pt x="219075" y="281102"/>
                  </a:cubicBezTo>
                  <a:lnTo>
                    <a:pt x="219075" y="250711"/>
                  </a:lnTo>
                  <a:cubicBezTo>
                    <a:pt x="219075" y="248208"/>
                    <a:pt x="221273" y="246063"/>
                    <a:pt x="223471" y="246063"/>
                  </a:cubicBezTo>
                  <a:close/>
                  <a:moveTo>
                    <a:pt x="62929" y="246063"/>
                  </a:moveTo>
                  <a:cubicBezTo>
                    <a:pt x="65596" y="246063"/>
                    <a:pt x="67882" y="248208"/>
                    <a:pt x="67882" y="250711"/>
                  </a:cubicBezTo>
                  <a:lnTo>
                    <a:pt x="67882" y="281102"/>
                  </a:lnTo>
                  <a:cubicBezTo>
                    <a:pt x="67882" y="283247"/>
                    <a:pt x="65596" y="285393"/>
                    <a:pt x="62929" y="285393"/>
                  </a:cubicBezTo>
                  <a:cubicBezTo>
                    <a:pt x="61024" y="285393"/>
                    <a:pt x="58738" y="283247"/>
                    <a:pt x="58738" y="281102"/>
                  </a:cubicBezTo>
                  <a:lnTo>
                    <a:pt x="58738" y="250711"/>
                  </a:lnTo>
                  <a:cubicBezTo>
                    <a:pt x="58738" y="248208"/>
                    <a:pt x="61024" y="246063"/>
                    <a:pt x="62929" y="246063"/>
                  </a:cubicBezTo>
                  <a:close/>
                  <a:moveTo>
                    <a:pt x="183376" y="171090"/>
                  </a:moveTo>
                  <a:lnTo>
                    <a:pt x="150528" y="193016"/>
                  </a:lnTo>
                  <a:lnTo>
                    <a:pt x="176518" y="216020"/>
                  </a:lnTo>
                  <a:lnTo>
                    <a:pt x="199259" y="181514"/>
                  </a:lnTo>
                  <a:cubicBezTo>
                    <a:pt x="193123" y="180076"/>
                    <a:pt x="188069" y="176122"/>
                    <a:pt x="183376" y="171090"/>
                  </a:cubicBezTo>
                  <a:close/>
                  <a:moveTo>
                    <a:pt x="102878" y="171090"/>
                  </a:moveTo>
                  <a:cubicBezTo>
                    <a:pt x="98908" y="176122"/>
                    <a:pt x="93132" y="180076"/>
                    <a:pt x="86995" y="181514"/>
                  </a:cubicBezTo>
                  <a:lnTo>
                    <a:pt x="110459" y="216020"/>
                  </a:lnTo>
                  <a:lnTo>
                    <a:pt x="136088" y="193016"/>
                  </a:lnTo>
                  <a:lnTo>
                    <a:pt x="102878" y="171090"/>
                  </a:lnTo>
                  <a:close/>
                  <a:moveTo>
                    <a:pt x="112986" y="147368"/>
                  </a:moveTo>
                  <a:lnTo>
                    <a:pt x="110459" y="157432"/>
                  </a:lnTo>
                  <a:cubicBezTo>
                    <a:pt x="110098" y="159588"/>
                    <a:pt x="108654" y="161745"/>
                    <a:pt x="107932" y="163902"/>
                  </a:cubicBezTo>
                  <a:lnTo>
                    <a:pt x="143308" y="187265"/>
                  </a:lnTo>
                  <a:lnTo>
                    <a:pt x="179045" y="163902"/>
                  </a:lnTo>
                  <a:cubicBezTo>
                    <a:pt x="177601" y="161745"/>
                    <a:pt x="176879" y="159588"/>
                    <a:pt x="176157" y="157432"/>
                  </a:cubicBezTo>
                  <a:lnTo>
                    <a:pt x="173630" y="147368"/>
                  </a:lnTo>
                  <a:cubicBezTo>
                    <a:pt x="164245" y="152759"/>
                    <a:pt x="154137" y="155994"/>
                    <a:pt x="143308" y="155994"/>
                  </a:cubicBezTo>
                  <a:cubicBezTo>
                    <a:pt x="132479" y="155994"/>
                    <a:pt x="122371" y="152759"/>
                    <a:pt x="112986" y="147368"/>
                  </a:cubicBezTo>
                  <a:close/>
                  <a:moveTo>
                    <a:pt x="166411" y="38459"/>
                  </a:moveTo>
                  <a:lnTo>
                    <a:pt x="166411" y="48164"/>
                  </a:lnTo>
                  <a:cubicBezTo>
                    <a:pt x="166411" y="50321"/>
                    <a:pt x="164967" y="52118"/>
                    <a:pt x="163523" y="52477"/>
                  </a:cubicBezTo>
                  <a:cubicBezTo>
                    <a:pt x="151249" y="56071"/>
                    <a:pt x="140420" y="57509"/>
                    <a:pt x="130674" y="57509"/>
                  </a:cubicBezTo>
                  <a:cubicBezTo>
                    <a:pt x="108654" y="57509"/>
                    <a:pt x="93493" y="49961"/>
                    <a:pt x="86635" y="44570"/>
                  </a:cubicBezTo>
                  <a:cubicBezTo>
                    <a:pt x="83386" y="52837"/>
                    <a:pt x="81942" y="61822"/>
                    <a:pt x="81942" y="71887"/>
                  </a:cubicBezTo>
                  <a:cubicBezTo>
                    <a:pt x="81942" y="113221"/>
                    <a:pt x="109376" y="147368"/>
                    <a:pt x="143308" y="147368"/>
                  </a:cubicBezTo>
                  <a:cubicBezTo>
                    <a:pt x="177240" y="147368"/>
                    <a:pt x="205035" y="113221"/>
                    <a:pt x="205035" y="71887"/>
                  </a:cubicBezTo>
                  <a:cubicBezTo>
                    <a:pt x="205035" y="59306"/>
                    <a:pt x="202147" y="48164"/>
                    <a:pt x="197455" y="38819"/>
                  </a:cubicBezTo>
                  <a:cubicBezTo>
                    <a:pt x="191318" y="43132"/>
                    <a:pt x="182654" y="46007"/>
                    <a:pt x="182294" y="46367"/>
                  </a:cubicBezTo>
                  <a:cubicBezTo>
                    <a:pt x="180850" y="46726"/>
                    <a:pt x="179767" y="46367"/>
                    <a:pt x="178684" y="46007"/>
                  </a:cubicBezTo>
                  <a:lnTo>
                    <a:pt x="166411" y="38459"/>
                  </a:lnTo>
                  <a:close/>
                  <a:moveTo>
                    <a:pt x="143308" y="8986"/>
                  </a:moveTo>
                  <a:cubicBezTo>
                    <a:pt x="118761" y="8986"/>
                    <a:pt x="100713" y="19050"/>
                    <a:pt x="89883" y="37021"/>
                  </a:cubicBezTo>
                  <a:cubicBezTo>
                    <a:pt x="97825" y="42054"/>
                    <a:pt x="120927" y="55712"/>
                    <a:pt x="157747" y="44929"/>
                  </a:cubicBezTo>
                  <a:lnTo>
                    <a:pt x="157747" y="30911"/>
                  </a:lnTo>
                  <a:cubicBezTo>
                    <a:pt x="157747" y="29114"/>
                    <a:pt x="158469" y="27676"/>
                    <a:pt x="159913" y="26957"/>
                  </a:cubicBezTo>
                  <a:cubicBezTo>
                    <a:pt x="161357" y="26238"/>
                    <a:pt x="163162" y="26238"/>
                    <a:pt x="164245" y="26957"/>
                  </a:cubicBezTo>
                  <a:lnTo>
                    <a:pt x="181572" y="37381"/>
                  </a:lnTo>
                  <a:cubicBezTo>
                    <a:pt x="184459" y="35943"/>
                    <a:pt x="189152" y="34146"/>
                    <a:pt x="192762" y="31630"/>
                  </a:cubicBezTo>
                  <a:cubicBezTo>
                    <a:pt x="182654" y="16893"/>
                    <a:pt x="164967" y="8986"/>
                    <a:pt x="143308" y="8986"/>
                  </a:cubicBezTo>
                  <a:close/>
                  <a:moveTo>
                    <a:pt x="143308" y="0"/>
                  </a:moveTo>
                  <a:cubicBezTo>
                    <a:pt x="185542" y="0"/>
                    <a:pt x="213699" y="28754"/>
                    <a:pt x="213699" y="71887"/>
                  </a:cubicBezTo>
                  <a:cubicBezTo>
                    <a:pt x="213699" y="101001"/>
                    <a:pt x="200703" y="127239"/>
                    <a:pt x="181572" y="142336"/>
                  </a:cubicBezTo>
                  <a:lnTo>
                    <a:pt x="184820" y="154916"/>
                  </a:lnTo>
                  <a:cubicBezTo>
                    <a:pt x="186986" y="164980"/>
                    <a:pt x="195650" y="173247"/>
                    <a:pt x="206118" y="174685"/>
                  </a:cubicBezTo>
                  <a:lnTo>
                    <a:pt x="244743" y="181154"/>
                  </a:lnTo>
                  <a:cubicBezTo>
                    <a:pt x="268928" y="185468"/>
                    <a:pt x="286977" y="206674"/>
                    <a:pt x="286977" y="230756"/>
                  </a:cubicBezTo>
                  <a:lnTo>
                    <a:pt x="286977" y="281078"/>
                  </a:lnTo>
                  <a:cubicBezTo>
                    <a:pt x="286977" y="283234"/>
                    <a:pt x="284811" y="285391"/>
                    <a:pt x="282284" y="285391"/>
                  </a:cubicBezTo>
                  <a:cubicBezTo>
                    <a:pt x="279758" y="285391"/>
                    <a:pt x="277953" y="283234"/>
                    <a:pt x="277953" y="281078"/>
                  </a:cubicBezTo>
                  <a:lnTo>
                    <a:pt x="277953" y="230756"/>
                  </a:lnTo>
                  <a:cubicBezTo>
                    <a:pt x="277953" y="210628"/>
                    <a:pt x="263153" y="193375"/>
                    <a:pt x="242938" y="189781"/>
                  </a:cubicBezTo>
                  <a:lnTo>
                    <a:pt x="208645" y="184030"/>
                  </a:lnTo>
                  <a:lnTo>
                    <a:pt x="180489" y="224646"/>
                  </a:lnTo>
                  <a:cubicBezTo>
                    <a:pt x="180128" y="225724"/>
                    <a:pt x="179045" y="226443"/>
                    <a:pt x="177601" y="226443"/>
                  </a:cubicBezTo>
                  <a:cubicBezTo>
                    <a:pt x="177240" y="226443"/>
                    <a:pt x="177240" y="226443"/>
                    <a:pt x="177240" y="226443"/>
                  </a:cubicBezTo>
                  <a:cubicBezTo>
                    <a:pt x="176157" y="226443"/>
                    <a:pt x="175435" y="226443"/>
                    <a:pt x="174352" y="225724"/>
                  </a:cubicBezTo>
                  <a:lnTo>
                    <a:pt x="147640" y="202002"/>
                  </a:lnTo>
                  <a:lnTo>
                    <a:pt x="147640" y="281078"/>
                  </a:lnTo>
                  <a:cubicBezTo>
                    <a:pt x="147640" y="283234"/>
                    <a:pt x="145835" y="285391"/>
                    <a:pt x="143308" y="285391"/>
                  </a:cubicBezTo>
                  <a:cubicBezTo>
                    <a:pt x="141142" y="285391"/>
                    <a:pt x="138976" y="283234"/>
                    <a:pt x="138976" y="281078"/>
                  </a:cubicBezTo>
                  <a:lnTo>
                    <a:pt x="138976" y="202002"/>
                  </a:lnTo>
                  <a:lnTo>
                    <a:pt x="112264" y="225724"/>
                  </a:lnTo>
                  <a:cubicBezTo>
                    <a:pt x="111542" y="226443"/>
                    <a:pt x="110459" y="226443"/>
                    <a:pt x="109376" y="226443"/>
                  </a:cubicBezTo>
                  <a:cubicBezTo>
                    <a:pt x="109015" y="226443"/>
                    <a:pt x="109015" y="226443"/>
                    <a:pt x="108654" y="226443"/>
                  </a:cubicBezTo>
                  <a:cubicBezTo>
                    <a:pt x="107571" y="226443"/>
                    <a:pt x="106127" y="225724"/>
                    <a:pt x="105766" y="224646"/>
                  </a:cubicBezTo>
                  <a:lnTo>
                    <a:pt x="77610" y="184030"/>
                  </a:lnTo>
                  <a:lnTo>
                    <a:pt x="43678" y="189781"/>
                  </a:lnTo>
                  <a:cubicBezTo>
                    <a:pt x="23463" y="193375"/>
                    <a:pt x="8663" y="210628"/>
                    <a:pt x="8663" y="230756"/>
                  </a:cubicBezTo>
                  <a:lnTo>
                    <a:pt x="8663" y="281078"/>
                  </a:lnTo>
                  <a:cubicBezTo>
                    <a:pt x="8663" y="283234"/>
                    <a:pt x="6859" y="285391"/>
                    <a:pt x="4693" y="285391"/>
                  </a:cubicBezTo>
                  <a:cubicBezTo>
                    <a:pt x="2166" y="285391"/>
                    <a:pt x="0" y="283234"/>
                    <a:pt x="0" y="281078"/>
                  </a:cubicBezTo>
                  <a:lnTo>
                    <a:pt x="0" y="230756"/>
                  </a:lnTo>
                  <a:cubicBezTo>
                    <a:pt x="0" y="206674"/>
                    <a:pt x="17688" y="185468"/>
                    <a:pt x="42234" y="181154"/>
                  </a:cubicBezTo>
                  <a:lnTo>
                    <a:pt x="80498" y="174685"/>
                  </a:lnTo>
                  <a:cubicBezTo>
                    <a:pt x="90605" y="173247"/>
                    <a:pt x="99269" y="164980"/>
                    <a:pt x="101796" y="154916"/>
                  </a:cubicBezTo>
                  <a:lnTo>
                    <a:pt x="105044" y="142336"/>
                  </a:lnTo>
                  <a:cubicBezTo>
                    <a:pt x="85913" y="127239"/>
                    <a:pt x="73278" y="101001"/>
                    <a:pt x="73278" y="71887"/>
                  </a:cubicBezTo>
                  <a:cubicBezTo>
                    <a:pt x="73278" y="28754"/>
                    <a:pt x="101435" y="0"/>
                    <a:pt x="143308" y="0"/>
                  </a:cubicBezTo>
                  <a:close/>
                </a:path>
              </a:pathLst>
            </a:custGeom>
            <a:solidFill>
              <a:srgbClr val="1A171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sz="900" b="1" dirty="0">
                <a:latin typeface="Montserrat SemiBold" pitchFamily="2" charset="77"/>
              </a:endParaRPr>
            </a:p>
          </p:txBody>
        </p:sp>
        <p:sp>
          <p:nvSpPr>
            <p:cNvPr id="22" name="Freeform 1047">
              <a:extLst>
                <a:ext uri="{FF2B5EF4-FFF2-40B4-BE49-F238E27FC236}">
                  <a16:creationId xmlns:a16="http://schemas.microsoft.com/office/drawing/2014/main" id="{24E74163-18C6-4DD7-96FF-975BE03B69B0}"/>
                </a:ext>
              </a:extLst>
            </p:cNvPr>
            <p:cNvSpPr>
              <a:spLocks noChangeAspect="1" noChangeArrowheads="1"/>
            </p:cNvSpPr>
            <p:nvPr/>
          </p:nvSpPr>
          <p:spPr bwMode="auto">
            <a:xfrm>
              <a:off x="9603496" y="4894853"/>
              <a:ext cx="445519" cy="443058"/>
            </a:xfrm>
            <a:custGeom>
              <a:avLst/>
              <a:gdLst>
                <a:gd name="T0" fmla="*/ 229384 w 286977"/>
                <a:gd name="T1" fmla="*/ 251968 h 285393"/>
                <a:gd name="T2" fmla="*/ 224597 w 286977"/>
                <a:gd name="T3" fmla="*/ 286823 h 285393"/>
                <a:gd name="T4" fmla="*/ 220180 w 286977"/>
                <a:gd name="T5" fmla="*/ 251968 h 285393"/>
                <a:gd name="T6" fmla="*/ 63245 w 286977"/>
                <a:gd name="T7" fmla="*/ 247297 h 285393"/>
                <a:gd name="T8" fmla="*/ 68224 w 286977"/>
                <a:gd name="T9" fmla="*/ 282512 h 285393"/>
                <a:gd name="T10" fmla="*/ 59034 w 286977"/>
                <a:gd name="T11" fmla="*/ 282512 h 285393"/>
                <a:gd name="T12" fmla="*/ 63245 w 286977"/>
                <a:gd name="T13" fmla="*/ 247297 h 285393"/>
                <a:gd name="T14" fmla="*/ 151287 w 286977"/>
                <a:gd name="T15" fmla="*/ 193983 h 285393"/>
                <a:gd name="T16" fmla="*/ 200264 w 286977"/>
                <a:gd name="T17" fmla="*/ 182424 h 285393"/>
                <a:gd name="T18" fmla="*/ 103397 w 286977"/>
                <a:gd name="T19" fmla="*/ 171948 h 285393"/>
                <a:gd name="T20" fmla="*/ 111015 w 286977"/>
                <a:gd name="T21" fmla="*/ 217103 h 285393"/>
                <a:gd name="T22" fmla="*/ 103397 w 286977"/>
                <a:gd name="T23" fmla="*/ 171948 h 285393"/>
                <a:gd name="T24" fmla="*/ 111015 w 286977"/>
                <a:gd name="T25" fmla="*/ 158221 h 285393"/>
                <a:gd name="T26" fmla="*/ 144030 w 286977"/>
                <a:gd name="T27" fmla="*/ 188204 h 285393"/>
                <a:gd name="T28" fmla="*/ 177045 w 286977"/>
                <a:gd name="T29" fmla="*/ 158221 h 285393"/>
                <a:gd name="T30" fmla="*/ 144030 w 286977"/>
                <a:gd name="T31" fmla="*/ 156776 h 285393"/>
                <a:gd name="T32" fmla="*/ 167250 w 286977"/>
                <a:gd name="T33" fmla="*/ 38651 h 285393"/>
                <a:gd name="T34" fmla="*/ 164347 w 286977"/>
                <a:gd name="T35" fmla="*/ 52741 h 285393"/>
                <a:gd name="T36" fmla="*/ 87071 w 286977"/>
                <a:gd name="T37" fmla="*/ 44794 h 285393"/>
                <a:gd name="T38" fmla="*/ 144030 w 286977"/>
                <a:gd name="T39" fmla="*/ 148107 h 285393"/>
                <a:gd name="T40" fmla="*/ 198450 w 286977"/>
                <a:gd name="T41" fmla="*/ 39015 h 285393"/>
                <a:gd name="T42" fmla="*/ 179585 w 286977"/>
                <a:gd name="T43" fmla="*/ 46239 h 285393"/>
                <a:gd name="T44" fmla="*/ 144030 w 286977"/>
                <a:gd name="T45" fmla="*/ 9030 h 285393"/>
                <a:gd name="T46" fmla="*/ 158542 w 286977"/>
                <a:gd name="T47" fmla="*/ 45153 h 285393"/>
                <a:gd name="T48" fmla="*/ 160719 w 286977"/>
                <a:gd name="T49" fmla="*/ 27093 h 285393"/>
                <a:gd name="T50" fmla="*/ 182487 w 286977"/>
                <a:gd name="T51" fmla="*/ 37569 h 285393"/>
                <a:gd name="T52" fmla="*/ 144030 w 286977"/>
                <a:gd name="T53" fmla="*/ 9030 h 285393"/>
                <a:gd name="T54" fmla="*/ 214776 w 286977"/>
                <a:gd name="T55" fmla="*/ 72247 h 285393"/>
                <a:gd name="T56" fmla="*/ 185751 w 286977"/>
                <a:gd name="T57" fmla="*/ 155693 h 285393"/>
                <a:gd name="T58" fmla="*/ 245977 w 286977"/>
                <a:gd name="T59" fmla="*/ 182062 h 285393"/>
                <a:gd name="T60" fmla="*/ 288423 w 286977"/>
                <a:gd name="T61" fmla="*/ 282487 h 285393"/>
                <a:gd name="T62" fmla="*/ 279355 w 286977"/>
                <a:gd name="T63" fmla="*/ 282487 h 285393"/>
                <a:gd name="T64" fmla="*/ 244163 w 286977"/>
                <a:gd name="T65" fmla="*/ 190732 h 285393"/>
                <a:gd name="T66" fmla="*/ 181399 w 286977"/>
                <a:gd name="T67" fmla="*/ 225772 h 285393"/>
                <a:gd name="T68" fmla="*/ 178134 w 286977"/>
                <a:gd name="T69" fmla="*/ 227578 h 285393"/>
                <a:gd name="T70" fmla="*/ 148384 w 286977"/>
                <a:gd name="T71" fmla="*/ 203015 h 285393"/>
                <a:gd name="T72" fmla="*/ 144030 w 286977"/>
                <a:gd name="T73" fmla="*/ 286821 h 285393"/>
                <a:gd name="T74" fmla="*/ 139676 w 286977"/>
                <a:gd name="T75" fmla="*/ 203015 h 285393"/>
                <a:gd name="T76" fmla="*/ 109928 w 286977"/>
                <a:gd name="T77" fmla="*/ 227578 h 285393"/>
                <a:gd name="T78" fmla="*/ 106299 w 286977"/>
                <a:gd name="T79" fmla="*/ 225772 h 285393"/>
                <a:gd name="T80" fmla="*/ 43898 w 286977"/>
                <a:gd name="T81" fmla="*/ 190732 h 285393"/>
                <a:gd name="T82" fmla="*/ 8707 w 286977"/>
                <a:gd name="T83" fmla="*/ 282487 h 285393"/>
                <a:gd name="T84" fmla="*/ 0 w 286977"/>
                <a:gd name="T85" fmla="*/ 282487 h 285393"/>
                <a:gd name="T86" fmla="*/ 42446 w 286977"/>
                <a:gd name="T87" fmla="*/ 182062 h 285393"/>
                <a:gd name="T88" fmla="*/ 102309 w 286977"/>
                <a:gd name="T89" fmla="*/ 155693 h 285393"/>
                <a:gd name="T90" fmla="*/ 73647 w 286977"/>
                <a:gd name="T91" fmla="*/ 72247 h 285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86977" h="285393">
                  <a:moveTo>
                    <a:pt x="223471" y="246063"/>
                  </a:moveTo>
                  <a:cubicBezTo>
                    <a:pt x="226036" y="246063"/>
                    <a:pt x="228234" y="248208"/>
                    <a:pt x="228234" y="250711"/>
                  </a:cubicBezTo>
                  <a:lnTo>
                    <a:pt x="228234" y="281102"/>
                  </a:lnTo>
                  <a:cubicBezTo>
                    <a:pt x="228234" y="283247"/>
                    <a:pt x="226036" y="285393"/>
                    <a:pt x="223471" y="285393"/>
                  </a:cubicBezTo>
                  <a:cubicBezTo>
                    <a:pt x="221273" y="285393"/>
                    <a:pt x="219075" y="283247"/>
                    <a:pt x="219075" y="281102"/>
                  </a:cubicBezTo>
                  <a:lnTo>
                    <a:pt x="219075" y="250711"/>
                  </a:lnTo>
                  <a:cubicBezTo>
                    <a:pt x="219075" y="248208"/>
                    <a:pt x="221273" y="246063"/>
                    <a:pt x="223471" y="246063"/>
                  </a:cubicBezTo>
                  <a:close/>
                  <a:moveTo>
                    <a:pt x="62929" y="246063"/>
                  </a:moveTo>
                  <a:cubicBezTo>
                    <a:pt x="65596" y="246063"/>
                    <a:pt x="67882" y="248208"/>
                    <a:pt x="67882" y="250711"/>
                  </a:cubicBezTo>
                  <a:lnTo>
                    <a:pt x="67882" y="281102"/>
                  </a:lnTo>
                  <a:cubicBezTo>
                    <a:pt x="67882" y="283247"/>
                    <a:pt x="65596" y="285393"/>
                    <a:pt x="62929" y="285393"/>
                  </a:cubicBezTo>
                  <a:cubicBezTo>
                    <a:pt x="61024" y="285393"/>
                    <a:pt x="58738" y="283247"/>
                    <a:pt x="58738" y="281102"/>
                  </a:cubicBezTo>
                  <a:lnTo>
                    <a:pt x="58738" y="250711"/>
                  </a:lnTo>
                  <a:cubicBezTo>
                    <a:pt x="58738" y="248208"/>
                    <a:pt x="61024" y="246063"/>
                    <a:pt x="62929" y="246063"/>
                  </a:cubicBezTo>
                  <a:close/>
                  <a:moveTo>
                    <a:pt x="183376" y="171090"/>
                  </a:moveTo>
                  <a:lnTo>
                    <a:pt x="150528" y="193016"/>
                  </a:lnTo>
                  <a:lnTo>
                    <a:pt x="176518" y="216020"/>
                  </a:lnTo>
                  <a:lnTo>
                    <a:pt x="199259" y="181514"/>
                  </a:lnTo>
                  <a:cubicBezTo>
                    <a:pt x="193123" y="180076"/>
                    <a:pt x="188069" y="176122"/>
                    <a:pt x="183376" y="171090"/>
                  </a:cubicBezTo>
                  <a:close/>
                  <a:moveTo>
                    <a:pt x="102878" y="171090"/>
                  </a:moveTo>
                  <a:cubicBezTo>
                    <a:pt x="98908" y="176122"/>
                    <a:pt x="93132" y="180076"/>
                    <a:pt x="86995" y="181514"/>
                  </a:cubicBezTo>
                  <a:lnTo>
                    <a:pt x="110459" y="216020"/>
                  </a:lnTo>
                  <a:lnTo>
                    <a:pt x="136088" y="193016"/>
                  </a:lnTo>
                  <a:lnTo>
                    <a:pt x="102878" y="171090"/>
                  </a:lnTo>
                  <a:close/>
                  <a:moveTo>
                    <a:pt x="112986" y="147368"/>
                  </a:moveTo>
                  <a:lnTo>
                    <a:pt x="110459" y="157432"/>
                  </a:lnTo>
                  <a:cubicBezTo>
                    <a:pt x="110098" y="159588"/>
                    <a:pt x="108654" y="161745"/>
                    <a:pt x="107932" y="163902"/>
                  </a:cubicBezTo>
                  <a:lnTo>
                    <a:pt x="143308" y="187265"/>
                  </a:lnTo>
                  <a:lnTo>
                    <a:pt x="179045" y="163902"/>
                  </a:lnTo>
                  <a:cubicBezTo>
                    <a:pt x="177601" y="161745"/>
                    <a:pt x="176879" y="159588"/>
                    <a:pt x="176157" y="157432"/>
                  </a:cubicBezTo>
                  <a:lnTo>
                    <a:pt x="173630" y="147368"/>
                  </a:lnTo>
                  <a:cubicBezTo>
                    <a:pt x="164245" y="152759"/>
                    <a:pt x="154137" y="155994"/>
                    <a:pt x="143308" y="155994"/>
                  </a:cubicBezTo>
                  <a:cubicBezTo>
                    <a:pt x="132479" y="155994"/>
                    <a:pt x="122371" y="152759"/>
                    <a:pt x="112986" y="147368"/>
                  </a:cubicBezTo>
                  <a:close/>
                  <a:moveTo>
                    <a:pt x="166411" y="38459"/>
                  </a:moveTo>
                  <a:lnTo>
                    <a:pt x="166411" y="48164"/>
                  </a:lnTo>
                  <a:cubicBezTo>
                    <a:pt x="166411" y="50321"/>
                    <a:pt x="164967" y="52118"/>
                    <a:pt x="163523" y="52477"/>
                  </a:cubicBezTo>
                  <a:cubicBezTo>
                    <a:pt x="151249" y="56071"/>
                    <a:pt x="140420" y="57509"/>
                    <a:pt x="130674" y="57509"/>
                  </a:cubicBezTo>
                  <a:cubicBezTo>
                    <a:pt x="108654" y="57509"/>
                    <a:pt x="93493" y="49961"/>
                    <a:pt x="86635" y="44570"/>
                  </a:cubicBezTo>
                  <a:cubicBezTo>
                    <a:pt x="83386" y="52837"/>
                    <a:pt x="81942" y="61822"/>
                    <a:pt x="81942" y="71887"/>
                  </a:cubicBezTo>
                  <a:cubicBezTo>
                    <a:pt x="81942" y="113221"/>
                    <a:pt x="109376" y="147368"/>
                    <a:pt x="143308" y="147368"/>
                  </a:cubicBezTo>
                  <a:cubicBezTo>
                    <a:pt x="177240" y="147368"/>
                    <a:pt x="205035" y="113221"/>
                    <a:pt x="205035" y="71887"/>
                  </a:cubicBezTo>
                  <a:cubicBezTo>
                    <a:pt x="205035" y="59306"/>
                    <a:pt x="202147" y="48164"/>
                    <a:pt x="197455" y="38819"/>
                  </a:cubicBezTo>
                  <a:cubicBezTo>
                    <a:pt x="191318" y="43132"/>
                    <a:pt x="182654" y="46007"/>
                    <a:pt x="182294" y="46367"/>
                  </a:cubicBezTo>
                  <a:cubicBezTo>
                    <a:pt x="180850" y="46726"/>
                    <a:pt x="179767" y="46367"/>
                    <a:pt x="178684" y="46007"/>
                  </a:cubicBezTo>
                  <a:lnTo>
                    <a:pt x="166411" y="38459"/>
                  </a:lnTo>
                  <a:close/>
                  <a:moveTo>
                    <a:pt x="143308" y="8986"/>
                  </a:moveTo>
                  <a:cubicBezTo>
                    <a:pt x="118761" y="8986"/>
                    <a:pt x="100713" y="19050"/>
                    <a:pt x="89883" y="37021"/>
                  </a:cubicBezTo>
                  <a:cubicBezTo>
                    <a:pt x="97825" y="42054"/>
                    <a:pt x="120927" y="55712"/>
                    <a:pt x="157747" y="44929"/>
                  </a:cubicBezTo>
                  <a:lnTo>
                    <a:pt x="157747" y="30911"/>
                  </a:lnTo>
                  <a:cubicBezTo>
                    <a:pt x="157747" y="29114"/>
                    <a:pt x="158469" y="27676"/>
                    <a:pt x="159913" y="26957"/>
                  </a:cubicBezTo>
                  <a:cubicBezTo>
                    <a:pt x="161357" y="26238"/>
                    <a:pt x="163162" y="26238"/>
                    <a:pt x="164245" y="26957"/>
                  </a:cubicBezTo>
                  <a:lnTo>
                    <a:pt x="181572" y="37381"/>
                  </a:lnTo>
                  <a:cubicBezTo>
                    <a:pt x="184459" y="35943"/>
                    <a:pt x="189152" y="34146"/>
                    <a:pt x="192762" y="31630"/>
                  </a:cubicBezTo>
                  <a:cubicBezTo>
                    <a:pt x="182654" y="16893"/>
                    <a:pt x="164967" y="8986"/>
                    <a:pt x="143308" y="8986"/>
                  </a:cubicBezTo>
                  <a:close/>
                  <a:moveTo>
                    <a:pt x="143308" y="0"/>
                  </a:moveTo>
                  <a:cubicBezTo>
                    <a:pt x="185542" y="0"/>
                    <a:pt x="213699" y="28754"/>
                    <a:pt x="213699" y="71887"/>
                  </a:cubicBezTo>
                  <a:cubicBezTo>
                    <a:pt x="213699" y="101001"/>
                    <a:pt x="200703" y="127239"/>
                    <a:pt x="181572" y="142336"/>
                  </a:cubicBezTo>
                  <a:lnTo>
                    <a:pt x="184820" y="154916"/>
                  </a:lnTo>
                  <a:cubicBezTo>
                    <a:pt x="186986" y="164980"/>
                    <a:pt x="195650" y="173247"/>
                    <a:pt x="206118" y="174685"/>
                  </a:cubicBezTo>
                  <a:lnTo>
                    <a:pt x="244743" y="181154"/>
                  </a:lnTo>
                  <a:cubicBezTo>
                    <a:pt x="268928" y="185468"/>
                    <a:pt x="286977" y="206674"/>
                    <a:pt x="286977" y="230756"/>
                  </a:cubicBezTo>
                  <a:lnTo>
                    <a:pt x="286977" y="281078"/>
                  </a:lnTo>
                  <a:cubicBezTo>
                    <a:pt x="286977" y="283234"/>
                    <a:pt x="284811" y="285391"/>
                    <a:pt x="282284" y="285391"/>
                  </a:cubicBezTo>
                  <a:cubicBezTo>
                    <a:pt x="279758" y="285391"/>
                    <a:pt x="277953" y="283234"/>
                    <a:pt x="277953" y="281078"/>
                  </a:cubicBezTo>
                  <a:lnTo>
                    <a:pt x="277953" y="230756"/>
                  </a:lnTo>
                  <a:cubicBezTo>
                    <a:pt x="277953" y="210628"/>
                    <a:pt x="263153" y="193375"/>
                    <a:pt x="242938" y="189781"/>
                  </a:cubicBezTo>
                  <a:lnTo>
                    <a:pt x="208645" y="184030"/>
                  </a:lnTo>
                  <a:lnTo>
                    <a:pt x="180489" y="224646"/>
                  </a:lnTo>
                  <a:cubicBezTo>
                    <a:pt x="180128" y="225724"/>
                    <a:pt x="179045" y="226443"/>
                    <a:pt x="177601" y="226443"/>
                  </a:cubicBezTo>
                  <a:cubicBezTo>
                    <a:pt x="177240" y="226443"/>
                    <a:pt x="177240" y="226443"/>
                    <a:pt x="177240" y="226443"/>
                  </a:cubicBezTo>
                  <a:cubicBezTo>
                    <a:pt x="176157" y="226443"/>
                    <a:pt x="175435" y="226443"/>
                    <a:pt x="174352" y="225724"/>
                  </a:cubicBezTo>
                  <a:lnTo>
                    <a:pt x="147640" y="202002"/>
                  </a:lnTo>
                  <a:lnTo>
                    <a:pt x="147640" y="281078"/>
                  </a:lnTo>
                  <a:cubicBezTo>
                    <a:pt x="147640" y="283234"/>
                    <a:pt x="145835" y="285391"/>
                    <a:pt x="143308" y="285391"/>
                  </a:cubicBezTo>
                  <a:cubicBezTo>
                    <a:pt x="141142" y="285391"/>
                    <a:pt x="138976" y="283234"/>
                    <a:pt x="138976" y="281078"/>
                  </a:cubicBezTo>
                  <a:lnTo>
                    <a:pt x="138976" y="202002"/>
                  </a:lnTo>
                  <a:lnTo>
                    <a:pt x="112264" y="225724"/>
                  </a:lnTo>
                  <a:cubicBezTo>
                    <a:pt x="111542" y="226443"/>
                    <a:pt x="110459" y="226443"/>
                    <a:pt x="109376" y="226443"/>
                  </a:cubicBezTo>
                  <a:cubicBezTo>
                    <a:pt x="109015" y="226443"/>
                    <a:pt x="109015" y="226443"/>
                    <a:pt x="108654" y="226443"/>
                  </a:cubicBezTo>
                  <a:cubicBezTo>
                    <a:pt x="107571" y="226443"/>
                    <a:pt x="106127" y="225724"/>
                    <a:pt x="105766" y="224646"/>
                  </a:cubicBezTo>
                  <a:lnTo>
                    <a:pt x="77610" y="184030"/>
                  </a:lnTo>
                  <a:lnTo>
                    <a:pt x="43678" y="189781"/>
                  </a:lnTo>
                  <a:cubicBezTo>
                    <a:pt x="23463" y="193375"/>
                    <a:pt x="8663" y="210628"/>
                    <a:pt x="8663" y="230756"/>
                  </a:cubicBezTo>
                  <a:lnTo>
                    <a:pt x="8663" y="281078"/>
                  </a:lnTo>
                  <a:cubicBezTo>
                    <a:pt x="8663" y="283234"/>
                    <a:pt x="6859" y="285391"/>
                    <a:pt x="4693" y="285391"/>
                  </a:cubicBezTo>
                  <a:cubicBezTo>
                    <a:pt x="2166" y="285391"/>
                    <a:pt x="0" y="283234"/>
                    <a:pt x="0" y="281078"/>
                  </a:cubicBezTo>
                  <a:lnTo>
                    <a:pt x="0" y="230756"/>
                  </a:lnTo>
                  <a:cubicBezTo>
                    <a:pt x="0" y="206674"/>
                    <a:pt x="17688" y="185468"/>
                    <a:pt x="42234" y="181154"/>
                  </a:cubicBezTo>
                  <a:lnTo>
                    <a:pt x="80498" y="174685"/>
                  </a:lnTo>
                  <a:cubicBezTo>
                    <a:pt x="90605" y="173247"/>
                    <a:pt x="99269" y="164980"/>
                    <a:pt x="101796" y="154916"/>
                  </a:cubicBezTo>
                  <a:lnTo>
                    <a:pt x="105044" y="142336"/>
                  </a:lnTo>
                  <a:cubicBezTo>
                    <a:pt x="85913" y="127239"/>
                    <a:pt x="73278" y="101001"/>
                    <a:pt x="73278" y="71887"/>
                  </a:cubicBezTo>
                  <a:cubicBezTo>
                    <a:pt x="73278" y="28754"/>
                    <a:pt x="101435" y="0"/>
                    <a:pt x="143308" y="0"/>
                  </a:cubicBezTo>
                  <a:close/>
                </a:path>
              </a:pathLst>
            </a:custGeom>
            <a:solidFill>
              <a:srgbClr val="1A171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sz="900" b="1" dirty="0">
                <a:latin typeface="Montserrat SemiBold" pitchFamily="2" charset="77"/>
              </a:endParaRPr>
            </a:p>
          </p:txBody>
        </p:sp>
      </p:grpSp>
      <p:sp>
        <p:nvSpPr>
          <p:cNvPr id="24" name="Text Placeholder 3">
            <a:extLst>
              <a:ext uri="{FF2B5EF4-FFF2-40B4-BE49-F238E27FC236}">
                <a16:creationId xmlns:a16="http://schemas.microsoft.com/office/drawing/2014/main" id="{8A5DE765-EFDB-4019-9B8F-6A6D25DF71D7}"/>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4.2 Evaluate Organizational Changes</a:t>
            </a:r>
          </a:p>
        </p:txBody>
      </p:sp>
    </p:spTree>
    <p:extLst>
      <p:ext uri="{BB962C8B-B14F-4D97-AF65-F5344CB8AC3E}">
        <p14:creationId xmlns:p14="http://schemas.microsoft.com/office/powerpoint/2010/main" val="14992001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4D057-1C85-416C-9038-D5ABDBA99295}"/>
              </a:ext>
            </a:extLst>
          </p:cNvPr>
          <p:cNvSpPr>
            <a:spLocks noGrp="1"/>
          </p:cNvSpPr>
          <p:nvPr>
            <p:ph type="title"/>
          </p:nvPr>
        </p:nvSpPr>
        <p:spPr>
          <a:xfrm>
            <a:off x="354106" y="544769"/>
            <a:ext cx="11471824" cy="1130188"/>
          </a:xfrm>
        </p:spPr>
        <p:txBody>
          <a:bodyPr/>
          <a:lstStyle/>
          <a:p>
            <a:r>
              <a:rPr lang="en-US" sz="2400" dirty="0"/>
              <a:t>Evaluate the organizational structure to encourage collaboration and to develop the culture to deliver the relevant services</a:t>
            </a:r>
            <a:endParaRPr lang="en-CA" sz="2400" dirty="0"/>
          </a:p>
        </p:txBody>
      </p:sp>
      <p:sp>
        <p:nvSpPr>
          <p:cNvPr id="3" name="Text Placeholder 2">
            <a:extLst>
              <a:ext uri="{FF2B5EF4-FFF2-40B4-BE49-F238E27FC236}">
                <a16:creationId xmlns:a16="http://schemas.microsoft.com/office/drawing/2014/main" id="{644AFC68-B7F0-4E72-9AB5-947943845864}"/>
              </a:ext>
            </a:extLst>
          </p:cNvPr>
          <p:cNvSpPr>
            <a:spLocks noGrp="1"/>
          </p:cNvSpPr>
          <p:nvPr>
            <p:ph type="body" sz="quarter" idx="11"/>
          </p:nvPr>
        </p:nvSpPr>
        <p:spPr>
          <a:xfrm>
            <a:off x="367659" y="4065516"/>
            <a:ext cx="5547949" cy="1681925"/>
          </a:xfrm>
        </p:spPr>
        <p:txBody>
          <a:bodyPr/>
          <a:lstStyle/>
          <a:p>
            <a:r>
              <a:rPr lang="en-US" sz="1600" dirty="0">
                <a:solidFill>
                  <a:schemeClr val="tx1"/>
                </a:solidFill>
                <a:latin typeface="Roboto Condensed Light" panose="02000000000000000000" pitchFamily="2" charset="0"/>
                <a:ea typeface="Roboto Condensed Light" panose="02000000000000000000" pitchFamily="2" charset="0"/>
              </a:rPr>
              <a:t>At the minimum, you must evaluate how strategic changes will require augmenting your current organizational structure. For smaller organizations, analyzing FTEs required and changes in reporting structure will suffice. However, the more transformative your strategy is, the more it will require looking into augmenting your operating model or redesigning your IT organizational structure to deliver effectively. </a:t>
            </a:r>
            <a:endParaRPr lang="en-CA" sz="1600" dirty="0">
              <a:solidFill>
                <a:schemeClr val="tx1"/>
              </a:solidFill>
              <a:latin typeface="Roboto Condensed Light" panose="02000000000000000000" pitchFamily="2" charset="0"/>
              <a:ea typeface="Roboto Condensed Light" panose="02000000000000000000" pitchFamily="2" charset="0"/>
            </a:endParaRPr>
          </a:p>
        </p:txBody>
      </p:sp>
      <p:sp>
        <p:nvSpPr>
          <p:cNvPr id="4" name="Text Placeholder 3">
            <a:extLst>
              <a:ext uri="{FF2B5EF4-FFF2-40B4-BE49-F238E27FC236}">
                <a16:creationId xmlns:a16="http://schemas.microsoft.com/office/drawing/2014/main" id="{E2ECC903-FCFE-4D29-AA26-06038C334C17}"/>
              </a:ext>
            </a:extLst>
          </p:cNvPr>
          <p:cNvSpPr>
            <a:spLocks noGrp="1"/>
          </p:cNvSpPr>
          <p:nvPr>
            <p:ph type="body" sz="quarter" idx="33"/>
          </p:nvPr>
        </p:nvSpPr>
        <p:spPr>
          <a:xfrm>
            <a:off x="6128030" y="1500922"/>
            <a:ext cx="5697899" cy="4458656"/>
          </a:xfrm>
        </p:spPr>
        <p:txBody>
          <a:bodyPr/>
          <a:lstStyle/>
          <a:p>
            <a:pPr marL="0" indent="0">
              <a:buNone/>
            </a:pPr>
            <a:r>
              <a:rPr lang="en-US" dirty="0"/>
              <a:t>Organizational design:</a:t>
            </a:r>
          </a:p>
          <a:p>
            <a:r>
              <a:rPr lang="en-US" dirty="0"/>
              <a:t>The standardized and wide scope of work lends itself well to having functional groups and domain-driven silos in which the teams can focus on delivering or supporting one or more foundational and common services. </a:t>
            </a:r>
          </a:p>
          <a:p>
            <a:r>
              <a:rPr lang="en-US" dirty="0"/>
              <a:t>For foundational services, success should be measured by IT metrics specific to the services being delivered.</a:t>
            </a:r>
          </a:p>
          <a:p>
            <a:pPr marL="0" indent="0">
              <a:buNone/>
            </a:pPr>
            <a:r>
              <a:rPr lang="en-US" dirty="0"/>
              <a:t>Roles, responsibilities, and competencies: </a:t>
            </a:r>
          </a:p>
          <a:p>
            <a:r>
              <a:rPr lang="en-US" dirty="0"/>
              <a:t>The people in these groups benefit from having analytical, linear, and specialized skills in the domain of the foundational or common service.</a:t>
            </a:r>
          </a:p>
          <a:p>
            <a:r>
              <a:rPr lang="en-US" dirty="0"/>
              <a:t>The main responsibilities for the individual/team managing the foundational services should be to ensure the consistent and high-quality delivery of the services.</a:t>
            </a:r>
          </a:p>
          <a:p>
            <a:pPr marL="0" indent="0">
              <a:buNone/>
            </a:pPr>
            <a:r>
              <a:rPr lang="en-US" dirty="0"/>
              <a:t>Success measurement:</a:t>
            </a:r>
          </a:p>
          <a:p>
            <a:r>
              <a:rPr lang="en-US" dirty="0"/>
              <a:t>For common services, success should be measured through a combination of business and IT metrics that indicate the service contribution to business value.</a:t>
            </a:r>
          </a:p>
          <a:p>
            <a:endParaRPr lang="en-CA" dirty="0"/>
          </a:p>
        </p:txBody>
      </p:sp>
      <p:sp>
        <p:nvSpPr>
          <p:cNvPr id="5" name="Rounded Rectangle 3">
            <a:extLst>
              <a:ext uri="{FF2B5EF4-FFF2-40B4-BE49-F238E27FC236}">
                <a16:creationId xmlns:a16="http://schemas.microsoft.com/office/drawing/2014/main" id="{23904252-E9E7-4452-B373-62F65A418211}"/>
              </a:ext>
            </a:extLst>
          </p:cNvPr>
          <p:cNvSpPr/>
          <p:nvPr/>
        </p:nvSpPr>
        <p:spPr>
          <a:xfrm>
            <a:off x="1865999" y="1694882"/>
            <a:ext cx="2450123" cy="539262"/>
          </a:xfrm>
          <a:prstGeom prst="roundRect">
            <a:avLst/>
          </a:prstGeom>
          <a:noFill/>
          <a:ln w="25400" cap="flat" cmpd="sng" algn="ctr">
            <a:solidFill>
              <a:srgbClr val="D9A21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noProof="0" dirty="0">
                <a:ln>
                  <a:noFill/>
                </a:ln>
                <a:solidFill>
                  <a:srgbClr val="333333"/>
                </a:solidFill>
                <a:effectLst/>
                <a:uLnTx/>
                <a:uFillTx/>
                <a:latin typeface="Montserrat" panose="00000500000000000000" pitchFamily="2" charset="0"/>
              </a:rPr>
              <a:t>Organizational Structure</a:t>
            </a:r>
          </a:p>
        </p:txBody>
      </p:sp>
      <p:sp>
        <p:nvSpPr>
          <p:cNvPr id="6" name="Rounded Rectangle 4">
            <a:extLst>
              <a:ext uri="{FF2B5EF4-FFF2-40B4-BE49-F238E27FC236}">
                <a16:creationId xmlns:a16="http://schemas.microsoft.com/office/drawing/2014/main" id="{04F9D481-08C2-4436-B5AF-1A13F02000B2}"/>
              </a:ext>
            </a:extLst>
          </p:cNvPr>
          <p:cNvSpPr/>
          <p:nvPr/>
        </p:nvSpPr>
        <p:spPr>
          <a:xfrm>
            <a:off x="2271178" y="3190989"/>
            <a:ext cx="1639766" cy="539262"/>
          </a:xfrm>
          <a:prstGeom prst="roundRect">
            <a:avLst/>
          </a:prstGeom>
          <a:noFill/>
          <a:ln w="25400" cap="flat" cmpd="sng" algn="ctr">
            <a:solidFill>
              <a:srgbClr val="7CADD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noProof="0" dirty="0">
                <a:ln>
                  <a:noFill/>
                </a:ln>
                <a:solidFill>
                  <a:srgbClr val="333333"/>
                </a:solidFill>
                <a:effectLst/>
                <a:uLnTx/>
                <a:uFillTx/>
                <a:latin typeface="Montserrat" panose="00000500000000000000" pitchFamily="2" charset="0"/>
              </a:rPr>
              <a:t>Competencies and behaviors</a:t>
            </a:r>
          </a:p>
        </p:txBody>
      </p:sp>
      <p:sp>
        <p:nvSpPr>
          <p:cNvPr id="7" name="Rounded Rectangle 5">
            <a:extLst>
              <a:ext uri="{FF2B5EF4-FFF2-40B4-BE49-F238E27FC236}">
                <a16:creationId xmlns:a16="http://schemas.microsoft.com/office/drawing/2014/main" id="{57658CA4-DD7D-4611-8A54-B354A37C313F}"/>
              </a:ext>
            </a:extLst>
          </p:cNvPr>
          <p:cNvSpPr/>
          <p:nvPr/>
        </p:nvSpPr>
        <p:spPr>
          <a:xfrm>
            <a:off x="367659" y="3190988"/>
            <a:ext cx="1565031" cy="539262"/>
          </a:xfrm>
          <a:prstGeom prst="roundRect">
            <a:avLst/>
          </a:prstGeom>
          <a:noFill/>
          <a:ln w="25400" cap="flat" cmpd="sng" algn="ctr">
            <a:solidFill>
              <a:srgbClr val="7CADD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noProof="0" dirty="0">
                <a:ln>
                  <a:noFill/>
                </a:ln>
                <a:solidFill>
                  <a:srgbClr val="333333"/>
                </a:solidFill>
                <a:effectLst/>
                <a:uLnTx/>
                <a:uFillTx/>
                <a:latin typeface="Montserrat" panose="00000500000000000000" pitchFamily="2" charset="0"/>
              </a:rPr>
              <a:t>How teams are organized</a:t>
            </a:r>
          </a:p>
        </p:txBody>
      </p:sp>
      <p:sp>
        <p:nvSpPr>
          <p:cNvPr id="8" name="Rounded Rectangle 6">
            <a:extLst>
              <a:ext uri="{FF2B5EF4-FFF2-40B4-BE49-F238E27FC236}">
                <a16:creationId xmlns:a16="http://schemas.microsoft.com/office/drawing/2014/main" id="{D4128112-F104-46DD-89BE-6AE143088FE7}"/>
              </a:ext>
            </a:extLst>
          </p:cNvPr>
          <p:cNvSpPr/>
          <p:nvPr/>
        </p:nvSpPr>
        <p:spPr>
          <a:xfrm>
            <a:off x="4249432" y="3190988"/>
            <a:ext cx="1532243" cy="539262"/>
          </a:xfrm>
          <a:prstGeom prst="roundRect">
            <a:avLst/>
          </a:prstGeom>
          <a:noFill/>
          <a:ln w="25400" cap="flat" cmpd="sng" algn="ctr">
            <a:solidFill>
              <a:srgbClr val="7CADD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noProof="0" dirty="0">
                <a:ln>
                  <a:noFill/>
                </a:ln>
                <a:solidFill>
                  <a:srgbClr val="333333"/>
                </a:solidFill>
                <a:effectLst/>
                <a:uLnTx/>
                <a:uFillTx/>
                <a:latin typeface="Montserrat" panose="00000500000000000000" pitchFamily="2" charset="0"/>
              </a:rPr>
              <a:t>Success measurement</a:t>
            </a:r>
          </a:p>
        </p:txBody>
      </p:sp>
      <p:cxnSp>
        <p:nvCxnSpPr>
          <p:cNvPr id="9" name="Elbow Connector 8">
            <a:extLst>
              <a:ext uri="{FF2B5EF4-FFF2-40B4-BE49-F238E27FC236}">
                <a16:creationId xmlns:a16="http://schemas.microsoft.com/office/drawing/2014/main" id="{6E223F46-FF58-4D57-8CF4-9C780B3FDEDC}"/>
              </a:ext>
            </a:extLst>
          </p:cNvPr>
          <p:cNvCxnSpPr>
            <a:cxnSpLocks/>
            <a:stCxn id="5" idx="2"/>
            <a:endCxn id="7" idx="0"/>
          </p:cNvCxnSpPr>
          <p:nvPr/>
        </p:nvCxnSpPr>
        <p:spPr>
          <a:xfrm rot="5400000">
            <a:off x="1642196" y="1742123"/>
            <a:ext cx="956844" cy="1940886"/>
          </a:xfrm>
          <a:prstGeom prst="bentConnector3">
            <a:avLst/>
          </a:prstGeom>
          <a:noFill/>
          <a:ln w="9525" cap="flat" cmpd="sng" algn="ctr">
            <a:solidFill>
              <a:srgbClr val="29475F">
                <a:shade val="95000"/>
                <a:satMod val="105000"/>
              </a:srgbClr>
            </a:solidFill>
            <a:prstDash val="solid"/>
            <a:tailEnd type="triangle"/>
          </a:ln>
          <a:effectLst/>
        </p:spPr>
      </p:cxnSp>
      <p:cxnSp>
        <p:nvCxnSpPr>
          <p:cNvPr id="10" name="Elbow Connector 10">
            <a:extLst>
              <a:ext uri="{FF2B5EF4-FFF2-40B4-BE49-F238E27FC236}">
                <a16:creationId xmlns:a16="http://schemas.microsoft.com/office/drawing/2014/main" id="{06104D5E-099E-4A67-9BA7-3DA41FB110A1}"/>
              </a:ext>
            </a:extLst>
          </p:cNvPr>
          <p:cNvCxnSpPr>
            <a:cxnSpLocks/>
            <a:stCxn id="5" idx="2"/>
            <a:endCxn id="8" idx="0"/>
          </p:cNvCxnSpPr>
          <p:nvPr/>
        </p:nvCxnSpPr>
        <p:spPr>
          <a:xfrm rot="16200000" flipH="1">
            <a:off x="3574885" y="1750319"/>
            <a:ext cx="956844" cy="1924493"/>
          </a:xfrm>
          <a:prstGeom prst="bentConnector3">
            <a:avLst/>
          </a:prstGeom>
          <a:noFill/>
          <a:ln w="9525" cap="flat" cmpd="sng" algn="ctr">
            <a:solidFill>
              <a:srgbClr val="29475F">
                <a:shade val="95000"/>
                <a:satMod val="105000"/>
              </a:srgbClr>
            </a:solidFill>
            <a:prstDash val="solid"/>
            <a:tailEnd type="triangle"/>
          </a:ln>
          <a:effectLst/>
        </p:spPr>
      </p:cxnSp>
      <p:cxnSp>
        <p:nvCxnSpPr>
          <p:cNvPr id="11" name="Elbow Connector 12">
            <a:extLst>
              <a:ext uri="{FF2B5EF4-FFF2-40B4-BE49-F238E27FC236}">
                <a16:creationId xmlns:a16="http://schemas.microsoft.com/office/drawing/2014/main" id="{04378BBD-22F0-42C2-9CA0-F86865C51B96}"/>
              </a:ext>
            </a:extLst>
          </p:cNvPr>
          <p:cNvCxnSpPr>
            <a:cxnSpLocks/>
            <a:stCxn id="5" idx="2"/>
            <a:endCxn id="6" idx="0"/>
          </p:cNvCxnSpPr>
          <p:nvPr/>
        </p:nvCxnSpPr>
        <p:spPr>
          <a:xfrm rot="5400000">
            <a:off x="2612639" y="2712566"/>
            <a:ext cx="956845" cy="12700"/>
          </a:xfrm>
          <a:prstGeom prst="bentConnector3">
            <a:avLst/>
          </a:prstGeom>
          <a:noFill/>
          <a:ln w="9525" cap="flat" cmpd="sng" algn="ctr">
            <a:solidFill>
              <a:srgbClr val="29475F">
                <a:shade val="95000"/>
                <a:satMod val="105000"/>
              </a:srgbClr>
            </a:solidFill>
            <a:prstDash val="solid"/>
            <a:tailEnd type="triangle"/>
          </a:ln>
          <a:effectLst/>
        </p:spPr>
      </p:cxnSp>
      <p:grpSp>
        <p:nvGrpSpPr>
          <p:cNvPr id="27" name="Group 26">
            <a:extLst>
              <a:ext uri="{FF2B5EF4-FFF2-40B4-BE49-F238E27FC236}">
                <a16:creationId xmlns:a16="http://schemas.microsoft.com/office/drawing/2014/main" id="{BFB6CD18-C0B8-4A37-943F-8BD5461811FB}"/>
              </a:ext>
            </a:extLst>
          </p:cNvPr>
          <p:cNvGrpSpPr/>
          <p:nvPr/>
        </p:nvGrpSpPr>
        <p:grpSpPr>
          <a:xfrm>
            <a:off x="354106" y="6102220"/>
            <a:ext cx="6891768" cy="434282"/>
            <a:chOff x="2151723" y="3172159"/>
            <a:chExt cx="6891768" cy="576188"/>
          </a:xfrm>
        </p:grpSpPr>
        <p:grpSp>
          <p:nvGrpSpPr>
            <p:cNvPr id="28" name="Group 27">
              <a:extLst>
                <a:ext uri="{FF2B5EF4-FFF2-40B4-BE49-F238E27FC236}">
                  <a16:creationId xmlns:a16="http://schemas.microsoft.com/office/drawing/2014/main" id="{E9E338A4-A6E3-4B98-B7BF-8F86F063905B}"/>
                </a:ext>
              </a:extLst>
            </p:cNvPr>
            <p:cNvGrpSpPr/>
            <p:nvPr/>
          </p:nvGrpSpPr>
          <p:grpSpPr>
            <a:xfrm>
              <a:off x="2179926" y="3172159"/>
              <a:ext cx="6863565" cy="576188"/>
              <a:chOff x="2179926" y="2601244"/>
              <a:chExt cx="6863565" cy="576188"/>
            </a:xfrm>
          </p:grpSpPr>
          <p:sp>
            <p:nvSpPr>
              <p:cNvPr id="30" name="Rectangle 29">
                <a:extLst>
                  <a:ext uri="{FF2B5EF4-FFF2-40B4-BE49-F238E27FC236}">
                    <a16:creationId xmlns:a16="http://schemas.microsoft.com/office/drawing/2014/main" id="{21608710-058F-4DF6-85C1-9D8BF61BABC9}"/>
                  </a:ext>
                </a:extLst>
              </p:cNvPr>
              <p:cNvSpPr/>
              <p:nvPr/>
            </p:nvSpPr>
            <p:spPr>
              <a:xfrm>
                <a:off x="2648066" y="2601244"/>
                <a:ext cx="6395425" cy="576188"/>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Exo" panose="02000503000000000000" pitchFamily="2" charset="77"/>
                  </a:rPr>
                  <a:t>Visit Info-Tech’s </a:t>
                </a:r>
                <a:r>
                  <a:rPr lang="en-US" sz="1200" i="1" dirty="0">
                    <a:solidFill>
                      <a:schemeClr val="bg1"/>
                    </a:solidFill>
                    <a:latin typeface="Exo" panose="02000503000000000000" pitchFamily="2" charset="77"/>
                    <a:hlinkClick r:id="rId2">
                      <a:extLst>
                        <a:ext uri="{A12FA001-AC4F-418D-AE19-62706E023703}">
                          <ahyp:hlinkClr xmlns:ahyp="http://schemas.microsoft.com/office/drawing/2018/hyperlinkcolor" val="tx"/>
                        </a:ext>
                      </a:extLst>
                    </a:hlinkClick>
                  </a:rPr>
                  <a:t>Redesign Your Organizational Structure</a:t>
                </a:r>
                <a:r>
                  <a:rPr lang="en-US" sz="1200" i="1" dirty="0">
                    <a:solidFill>
                      <a:schemeClr val="bg1"/>
                    </a:solidFill>
                    <a:latin typeface="Exo" panose="02000503000000000000" pitchFamily="2" charset="77"/>
                  </a:rPr>
                  <a:t> </a:t>
                </a:r>
                <a:r>
                  <a:rPr lang="en-US" sz="1200" dirty="0">
                    <a:solidFill>
                      <a:schemeClr val="bg1"/>
                    </a:solidFill>
                    <a:latin typeface="Exo" panose="02000503000000000000" pitchFamily="2" charset="77"/>
                  </a:rPr>
                  <a:t>blueprint and </a:t>
                </a:r>
                <a:r>
                  <a:rPr lang="en-US" sz="1200" i="1" dirty="0">
                    <a:solidFill>
                      <a:schemeClr val="bg1"/>
                    </a:solidFill>
                    <a:latin typeface="Exo" panose="02000503000000000000" pitchFamily="2" charset="77"/>
                    <a:hlinkClick r:id="rId3">
                      <a:extLst>
                        <a:ext uri="{A12FA001-AC4F-418D-AE19-62706E023703}">
                          <ahyp:hlinkClr xmlns:ahyp="http://schemas.microsoft.com/office/drawing/2018/hyperlinkcolor" val="tx"/>
                        </a:ext>
                      </a:extLst>
                    </a:hlinkClick>
                  </a:rPr>
                  <a:t>Optimize the IT Operating Model</a:t>
                </a:r>
                <a:r>
                  <a:rPr lang="en-US" sz="1200" dirty="0">
                    <a:solidFill>
                      <a:schemeClr val="bg1"/>
                    </a:solidFill>
                    <a:latin typeface="Exo" panose="02000503000000000000" pitchFamily="2" charset="77"/>
                  </a:rPr>
                  <a:t> blueprint for additional information. </a:t>
                </a:r>
              </a:p>
            </p:txBody>
          </p:sp>
          <p:sp>
            <p:nvSpPr>
              <p:cNvPr id="31" name="Rectangle 30">
                <a:extLst>
                  <a:ext uri="{FF2B5EF4-FFF2-40B4-BE49-F238E27FC236}">
                    <a16:creationId xmlns:a16="http://schemas.microsoft.com/office/drawing/2014/main" id="{CCF847A4-5AE9-439B-B887-64158F92FC0B}"/>
                  </a:ext>
                </a:extLst>
              </p:cNvPr>
              <p:cNvSpPr>
                <a:spLocks noChangeAspect="1"/>
              </p:cNvSpPr>
              <p:nvPr/>
            </p:nvSpPr>
            <p:spPr>
              <a:xfrm>
                <a:off x="2179926" y="2601244"/>
                <a:ext cx="468000" cy="57618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Exo" panose="02000503000000000000" pitchFamily="2" charset="77"/>
                </a:endParaRPr>
              </a:p>
            </p:txBody>
          </p:sp>
        </p:grpSp>
        <p:pic>
          <p:nvPicPr>
            <p:cNvPr id="29" name="Picture 28">
              <a:extLst>
                <a:ext uri="{FF2B5EF4-FFF2-40B4-BE49-F238E27FC236}">
                  <a16:creationId xmlns:a16="http://schemas.microsoft.com/office/drawing/2014/main" id="{46BF2F95-96ED-4F1B-97F1-5DCAB0229D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1723" y="3198049"/>
              <a:ext cx="524406" cy="524406"/>
            </a:xfrm>
            <a:prstGeom prst="rect">
              <a:avLst/>
            </a:prstGeom>
          </p:spPr>
        </p:pic>
      </p:grpSp>
      <p:sp>
        <p:nvSpPr>
          <p:cNvPr id="19" name="Text Placeholder 3">
            <a:extLst>
              <a:ext uri="{FF2B5EF4-FFF2-40B4-BE49-F238E27FC236}">
                <a16:creationId xmlns:a16="http://schemas.microsoft.com/office/drawing/2014/main" id="{D4D1B2B2-C89A-48C3-80F8-2055B7A638B0}"/>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4.2 Evaluate Organizational Changes</a:t>
            </a:r>
          </a:p>
        </p:txBody>
      </p:sp>
    </p:spTree>
    <p:extLst>
      <p:ext uri="{BB962C8B-B14F-4D97-AF65-F5344CB8AC3E}">
        <p14:creationId xmlns:p14="http://schemas.microsoft.com/office/powerpoint/2010/main" val="30121417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0B383-E5FC-4138-B53C-7F91AF26DDF0}"/>
              </a:ext>
            </a:extLst>
          </p:cNvPr>
          <p:cNvSpPr>
            <a:spLocks noGrp="1"/>
          </p:cNvSpPr>
          <p:nvPr>
            <p:ph type="title"/>
          </p:nvPr>
        </p:nvSpPr>
        <p:spPr>
          <a:xfrm>
            <a:off x="354106" y="544769"/>
            <a:ext cx="11337151" cy="1130188"/>
          </a:xfrm>
        </p:spPr>
        <p:txBody>
          <a:bodyPr/>
          <a:lstStyle/>
          <a:p>
            <a:r>
              <a:rPr lang="en-US" dirty="0"/>
              <a:t>Identify resourcing information that supports the IT strategy </a:t>
            </a:r>
            <a:endParaRPr lang="en-CA" dirty="0"/>
          </a:p>
        </p:txBody>
      </p:sp>
      <p:sp>
        <p:nvSpPr>
          <p:cNvPr id="3" name="Text Placeholder 2">
            <a:extLst>
              <a:ext uri="{FF2B5EF4-FFF2-40B4-BE49-F238E27FC236}">
                <a16:creationId xmlns:a16="http://schemas.microsoft.com/office/drawing/2014/main" id="{5A05BDE5-A481-4E24-84DF-CB5050DDC539}"/>
              </a:ext>
            </a:extLst>
          </p:cNvPr>
          <p:cNvSpPr>
            <a:spLocks noGrp="1"/>
          </p:cNvSpPr>
          <p:nvPr>
            <p:ph type="body" sz="quarter" idx="11"/>
          </p:nvPr>
        </p:nvSpPr>
        <p:spPr>
          <a:xfrm>
            <a:off x="371475" y="1674956"/>
            <a:ext cx="11319781" cy="1218335"/>
          </a:xfrm>
        </p:spPr>
        <p:txBody>
          <a:bodyPr/>
          <a:lstStyle/>
          <a:p>
            <a:r>
              <a:rPr lang="en-US" dirty="0"/>
              <a:t>It’s important to communicate to your team who will be supporting strategic initiatives and how. Ensure there is alignment back to your key initiatives when you propose any changes to the existing resource structure.</a:t>
            </a:r>
            <a:endParaRPr lang="en-CA" dirty="0"/>
          </a:p>
        </p:txBody>
      </p:sp>
      <p:grpSp>
        <p:nvGrpSpPr>
          <p:cNvPr id="78" name="Group 77">
            <a:extLst>
              <a:ext uri="{FF2B5EF4-FFF2-40B4-BE49-F238E27FC236}">
                <a16:creationId xmlns:a16="http://schemas.microsoft.com/office/drawing/2014/main" id="{7E761A51-678E-46AB-9EED-2E04F898902E}"/>
              </a:ext>
            </a:extLst>
          </p:cNvPr>
          <p:cNvGrpSpPr/>
          <p:nvPr/>
        </p:nvGrpSpPr>
        <p:grpSpPr>
          <a:xfrm>
            <a:off x="502332" y="2818646"/>
            <a:ext cx="9528077" cy="3601814"/>
            <a:chOff x="502332" y="2893291"/>
            <a:chExt cx="6566110" cy="3601814"/>
          </a:xfrm>
        </p:grpSpPr>
        <p:sp>
          <p:nvSpPr>
            <p:cNvPr id="6" name="Rectangle 5">
              <a:extLst>
                <a:ext uri="{FF2B5EF4-FFF2-40B4-BE49-F238E27FC236}">
                  <a16:creationId xmlns:a16="http://schemas.microsoft.com/office/drawing/2014/main" id="{AD0C129B-E698-4CDB-92EE-0988B93798A5}"/>
                </a:ext>
              </a:extLst>
            </p:cNvPr>
            <p:cNvSpPr/>
            <p:nvPr/>
          </p:nvSpPr>
          <p:spPr>
            <a:xfrm>
              <a:off x="502332" y="2893291"/>
              <a:ext cx="1641348" cy="1315815"/>
            </a:xfrm>
            <a:prstGeom prst="rect">
              <a:avLst/>
            </a:prstGeom>
            <a:solidFill>
              <a:srgbClr val="2576B7"/>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E83A704A-6463-4C5D-AA06-4DBF3DA96955}"/>
                </a:ext>
              </a:extLst>
            </p:cNvPr>
            <p:cNvSpPr/>
            <p:nvPr/>
          </p:nvSpPr>
          <p:spPr>
            <a:xfrm>
              <a:off x="2143518" y="2893291"/>
              <a:ext cx="1641348" cy="1315815"/>
            </a:xfrm>
            <a:prstGeom prst="rect">
              <a:avLst/>
            </a:prstGeom>
            <a:solidFill>
              <a:srgbClr val="5090C4"/>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6C480C79-251A-4CA0-9669-7737A2EA9D9F}"/>
                </a:ext>
              </a:extLst>
            </p:cNvPr>
            <p:cNvSpPr/>
            <p:nvPr/>
          </p:nvSpPr>
          <p:spPr>
            <a:xfrm>
              <a:off x="3784866" y="2893291"/>
              <a:ext cx="1641348" cy="1315815"/>
            </a:xfrm>
            <a:prstGeom prst="rect">
              <a:avLst/>
            </a:prstGeom>
            <a:solidFill>
              <a:srgbClr val="15466D"/>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935B2300-B136-436F-A686-24C99BADE0A0}"/>
                </a:ext>
              </a:extLst>
            </p:cNvPr>
            <p:cNvSpPr/>
            <p:nvPr/>
          </p:nvSpPr>
          <p:spPr>
            <a:xfrm>
              <a:off x="5427094" y="2893291"/>
              <a:ext cx="1641348" cy="1315815"/>
            </a:xfrm>
            <a:prstGeom prst="rect">
              <a:avLst/>
            </a:prstGeom>
            <a:solidFill>
              <a:srgbClr val="299C47"/>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id="{0F04D540-EEEC-403D-ABC4-82DFFD55780B}"/>
                </a:ext>
              </a:extLst>
            </p:cNvPr>
            <p:cNvSpPr/>
            <p:nvPr/>
          </p:nvSpPr>
          <p:spPr>
            <a:xfrm>
              <a:off x="502332" y="4209105"/>
              <a:ext cx="1641348" cy="4572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9AEEC643-8427-465E-B2F9-F2A396F9B8F3}"/>
                </a:ext>
              </a:extLst>
            </p:cNvPr>
            <p:cNvSpPr/>
            <p:nvPr/>
          </p:nvSpPr>
          <p:spPr>
            <a:xfrm>
              <a:off x="2143518" y="4209105"/>
              <a:ext cx="1641348" cy="4572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19D58F6F-4BBC-428C-BE66-7865133473A1}"/>
                </a:ext>
              </a:extLst>
            </p:cNvPr>
            <p:cNvSpPr/>
            <p:nvPr/>
          </p:nvSpPr>
          <p:spPr>
            <a:xfrm>
              <a:off x="3784866" y="4209105"/>
              <a:ext cx="1641348" cy="4572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935398B7-B9D6-4680-A4C8-EE7A5A813DD8}"/>
                </a:ext>
              </a:extLst>
            </p:cNvPr>
            <p:cNvSpPr/>
            <p:nvPr/>
          </p:nvSpPr>
          <p:spPr>
            <a:xfrm>
              <a:off x="5427094" y="4209105"/>
              <a:ext cx="1641348" cy="4572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40352ABD-725B-4FD5-8D5E-DAEF4765C2F7}"/>
                </a:ext>
              </a:extLst>
            </p:cNvPr>
            <p:cNvSpPr/>
            <p:nvPr/>
          </p:nvSpPr>
          <p:spPr>
            <a:xfrm>
              <a:off x="502332" y="4666305"/>
              <a:ext cx="1641348" cy="4572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D52A970B-A14D-4732-8A0F-B49FE3606EEB}"/>
                </a:ext>
              </a:extLst>
            </p:cNvPr>
            <p:cNvSpPr/>
            <p:nvPr/>
          </p:nvSpPr>
          <p:spPr>
            <a:xfrm>
              <a:off x="2143518" y="4666305"/>
              <a:ext cx="1641348" cy="4572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Rectangle 15">
              <a:extLst>
                <a:ext uri="{FF2B5EF4-FFF2-40B4-BE49-F238E27FC236}">
                  <a16:creationId xmlns:a16="http://schemas.microsoft.com/office/drawing/2014/main" id="{986EDF27-E053-4393-B2A1-1ED98EB48254}"/>
                </a:ext>
              </a:extLst>
            </p:cNvPr>
            <p:cNvSpPr/>
            <p:nvPr/>
          </p:nvSpPr>
          <p:spPr>
            <a:xfrm>
              <a:off x="3784866" y="4666305"/>
              <a:ext cx="1641348" cy="4572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7" name="Rectangle 16">
              <a:extLst>
                <a:ext uri="{FF2B5EF4-FFF2-40B4-BE49-F238E27FC236}">
                  <a16:creationId xmlns:a16="http://schemas.microsoft.com/office/drawing/2014/main" id="{37DBB931-5E7D-4DA0-B9FF-905C937FA03C}"/>
                </a:ext>
              </a:extLst>
            </p:cNvPr>
            <p:cNvSpPr/>
            <p:nvPr/>
          </p:nvSpPr>
          <p:spPr>
            <a:xfrm>
              <a:off x="5427094" y="4666305"/>
              <a:ext cx="1641348" cy="4572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8" name="Rectangle 17">
              <a:extLst>
                <a:ext uri="{FF2B5EF4-FFF2-40B4-BE49-F238E27FC236}">
                  <a16:creationId xmlns:a16="http://schemas.microsoft.com/office/drawing/2014/main" id="{3D760252-6CB1-4EB1-9393-C7323F903682}"/>
                </a:ext>
              </a:extLst>
            </p:cNvPr>
            <p:cNvSpPr/>
            <p:nvPr/>
          </p:nvSpPr>
          <p:spPr>
            <a:xfrm>
              <a:off x="502332" y="5123505"/>
              <a:ext cx="1641348" cy="4572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endParaRPr>
            </a:p>
          </p:txBody>
        </p:sp>
        <p:sp>
          <p:nvSpPr>
            <p:cNvPr id="19" name="Rectangle 18">
              <a:extLst>
                <a:ext uri="{FF2B5EF4-FFF2-40B4-BE49-F238E27FC236}">
                  <a16:creationId xmlns:a16="http://schemas.microsoft.com/office/drawing/2014/main" id="{CE852A5D-112B-47E2-8671-B801E3CF1514}"/>
                </a:ext>
              </a:extLst>
            </p:cNvPr>
            <p:cNvSpPr/>
            <p:nvPr/>
          </p:nvSpPr>
          <p:spPr>
            <a:xfrm>
              <a:off x="2143518" y="5123505"/>
              <a:ext cx="1641348" cy="4572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0" name="Rectangle 19">
              <a:extLst>
                <a:ext uri="{FF2B5EF4-FFF2-40B4-BE49-F238E27FC236}">
                  <a16:creationId xmlns:a16="http://schemas.microsoft.com/office/drawing/2014/main" id="{369F973D-C8BC-4284-8FA2-D0D1901C7829}"/>
                </a:ext>
              </a:extLst>
            </p:cNvPr>
            <p:cNvSpPr/>
            <p:nvPr/>
          </p:nvSpPr>
          <p:spPr>
            <a:xfrm>
              <a:off x="3784866" y="5123505"/>
              <a:ext cx="1641348" cy="4572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endParaRPr>
            </a:p>
          </p:txBody>
        </p:sp>
        <p:sp>
          <p:nvSpPr>
            <p:cNvPr id="21" name="Rectangle 20">
              <a:extLst>
                <a:ext uri="{FF2B5EF4-FFF2-40B4-BE49-F238E27FC236}">
                  <a16:creationId xmlns:a16="http://schemas.microsoft.com/office/drawing/2014/main" id="{9AF7183B-A2DC-40D2-B685-0627A531E1B5}"/>
                </a:ext>
              </a:extLst>
            </p:cNvPr>
            <p:cNvSpPr/>
            <p:nvPr/>
          </p:nvSpPr>
          <p:spPr>
            <a:xfrm>
              <a:off x="5427094" y="5123505"/>
              <a:ext cx="1641348" cy="4572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2" name="Rectangle 21">
              <a:extLst>
                <a:ext uri="{FF2B5EF4-FFF2-40B4-BE49-F238E27FC236}">
                  <a16:creationId xmlns:a16="http://schemas.microsoft.com/office/drawing/2014/main" id="{BDEB20B9-B0C4-4CFD-BD4A-61C818C84FF3}"/>
                </a:ext>
              </a:extLst>
            </p:cNvPr>
            <p:cNvSpPr/>
            <p:nvPr/>
          </p:nvSpPr>
          <p:spPr>
            <a:xfrm>
              <a:off x="502332" y="5580705"/>
              <a:ext cx="1641348" cy="4572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3" name="Rectangle 22">
              <a:extLst>
                <a:ext uri="{FF2B5EF4-FFF2-40B4-BE49-F238E27FC236}">
                  <a16:creationId xmlns:a16="http://schemas.microsoft.com/office/drawing/2014/main" id="{8C284720-A692-45F6-9977-CC05ACAD013C}"/>
                </a:ext>
              </a:extLst>
            </p:cNvPr>
            <p:cNvSpPr/>
            <p:nvPr/>
          </p:nvSpPr>
          <p:spPr>
            <a:xfrm>
              <a:off x="2143518" y="5580705"/>
              <a:ext cx="1641348" cy="4572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4" name="Rectangle 23">
              <a:extLst>
                <a:ext uri="{FF2B5EF4-FFF2-40B4-BE49-F238E27FC236}">
                  <a16:creationId xmlns:a16="http://schemas.microsoft.com/office/drawing/2014/main" id="{583D5FC9-6DBB-4E33-889A-01C8D602B7C4}"/>
                </a:ext>
              </a:extLst>
            </p:cNvPr>
            <p:cNvSpPr/>
            <p:nvPr/>
          </p:nvSpPr>
          <p:spPr>
            <a:xfrm>
              <a:off x="3784866" y="5580705"/>
              <a:ext cx="1641348" cy="4572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5" name="Rectangle 24">
              <a:extLst>
                <a:ext uri="{FF2B5EF4-FFF2-40B4-BE49-F238E27FC236}">
                  <a16:creationId xmlns:a16="http://schemas.microsoft.com/office/drawing/2014/main" id="{F9C54332-4CD5-41D1-B39E-E625BBA34E2D}"/>
                </a:ext>
              </a:extLst>
            </p:cNvPr>
            <p:cNvSpPr/>
            <p:nvPr/>
          </p:nvSpPr>
          <p:spPr>
            <a:xfrm>
              <a:off x="5427094" y="5580705"/>
              <a:ext cx="1641348" cy="4572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6" name="Rectangle 25">
              <a:extLst>
                <a:ext uri="{FF2B5EF4-FFF2-40B4-BE49-F238E27FC236}">
                  <a16:creationId xmlns:a16="http://schemas.microsoft.com/office/drawing/2014/main" id="{90039075-8A72-4373-A368-45456381E965}"/>
                </a:ext>
              </a:extLst>
            </p:cNvPr>
            <p:cNvSpPr/>
            <p:nvPr/>
          </p:nvSpPr>
          <p:spPr>
            <a:xfrm>
              <a:off x="502332" y="6037905"/>
              <a:ext cx="1641348" cy="4572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DC9046B8-110F-48EA-8E53-E83EB8C1411E}"/>
                </a:ext>
              </a:extLst>
            </p:cNvPr>
            <p:cNvSpPr/>
            <p:nvPr/>
          </p:nvSpPr>
          <p:spPr>
            <a:xfrm>
              <a:off x="2143518" y="6037905"/>
              <a:ext cx="1641348" cy="4572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8" name="Rectangle 27">
              <a:extLst>
                <a:ext uri="{FF2B5EF4-FFF2-40B4-BE49-F238E27FC236}">
                  <a16:creationId xmlns:a16="http://schemas.microsoft.com/office/drawing/2014/main" id="{A6A20A99-F1D5-4E7B-ACE7-A617EAC73E2F}"/>
                </a:ext>
              </a:extLst>
            </p:cNvPr>
            <p:cNvSpPr/>
            <p:nvPr/>
          </p:nvSpPr>
          <p:spPr>
            <a:xfrm>
              <a:off x="3784866" y="6037905"/>
              <a:ext cx="1641348" cy="4572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9" name="Rectangle 28">
              <a:extLst>
                <a:ext uri="{FF2B5EF4-FFF2-40B4-BE49-F238E27FC236}">
                  <a16:creationId xmlns:a16="http://schemas.microsoft.com/office/drawing/2014/main" id="{DF11182D-B11D-4B54-A824-2777078A3626}"/>
                </a:ext>
              </a:extLst>
            </p:cNvPr>
            <p:cNvSpPr/>
            <p:nvPr/>
          </p:nvSpPr>
          <p:spPr>
            <a:xfrm>
              <a:off x="5427094" y="6037905"/>
              <a:ext cx="1641348" cy="4572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2" name="Subtitle 2">
              <a:extLst>
                <a:ext uri="{FF2B5EF4-FFF2-40B4-BE49-F238E27FC236}">
                  <a16:creationId xmlns:a16="http://schemas.microsoft.com/office/drawing/2014/main" id="{B80258A2-F4E2-418D-B4FA-96A5ED7B98F9}"/>
                </a:ext>
              </a:extLst>
            </p:cNvPr>
            <p:cNvSpPr txBox="1">
              <a:spLocks/>
            </p:cNvSpPr>
            <p:nvPr/>
          </p:nvSpPr>
          <p:spPr>
            <a:xfrm>
              <a:off x="586016" y="4309081"/>
              <a:ext cx="1473980" cy="25725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Lato" panose="020F0502020204030203" pitchFamily="34" charset="0"/>
                </a:rPr>
                <a:t>Implement Automated Testing</a:t>
              </a:r>
            </a:p>
          </p:txBody>
        </p:sp>
        <p:sp>
          <p:nvSpPr>
            <p:cNvPr id="43" name="Subtitle 2">
              <a:extLst>
                <a:ext uri="{FF2B5EF4-FFF2-40B4-BE49-F238E27FC236}">
                  <a16:creationId xmlns:a16="http://schemas.microsoft.com/office/drawing/2014/main" id="{D4B595DA-F4C0-4A7C-A2BC-F669F2945C15}"/>
                </a:ext>
              </a:extLst>
            </p:cNvPr>
            <p:cNvSpPr txBox="1">
              <a:spLocks/>
            </p:cNvSpPr>
            <p:nvPr/>
          </p:nvSpPr>
          <p:spPr>
            <a:xfrm>
              <a:off x="586016" y="4766281"/>
              <a:ext cx="1473980" cy="25725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Lato" panose="020F0502020204030203" pitchFamily="34" charset="0"/>
                </a:rPr>
                <a:t>Build Product Web Portal</a:t>
              </a:r>
            </a:p>
          </p:txBody>
        </p:sp>
        <p:sp>
          <p:nvSpPr>
            <p:cNvPr id="44" name="Subtitle 2">
              <a:extLst>
                <a:ext uri="{FF2B5EF4-FFF2-40B4-BE49-F238E27FC236}">
                  <a16:creationId xmlns:a16="http://schemas.microsoft.com/office/drawing/2014/main" id="{418898D7-8D93-4204-A2DD-75BA03FE5FD9}"/>
                </a:ext>
              </a:extLst>
            </p:cNvPr>
            <p:cNvSpPr txBox="1">
              <a:spLocks/>
            </p:cNvSpPr>
            <p:nvPr/>
          </p:nvSpPr>
          <p:spPr>
            <a:xfrm>
              <a:off x="586016" y="5223481"/>
              <a:ext cx="1473980" cy="25725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Lato" panose="020F0502020204030203" pitchFamily="34" charset="0"/>
                </a:rPr>
                <a:t>Acquire RPA Platform</a:t>
              </a:r>
            </a:p>
          </p:txBody>
        </p:sp>
        <p:sp>
          <p:nvSpPr>
            <p:cNvPr id="45" name="Subtitle 2">
              <a:extLst>
                <a:ext uri="{FF2B5EF4-FFF2-40B4-BE49-F238E27FC236}">
                  <a16:creationId xmlns:a16="http://schemas.microsoft.com/office/drawing/2014/main" id="{3C84749A-F8CA-4E9D-AB36-B31E5E50AA6C}"/>
                </a:ext>
              </a:extLst>
            </p:cNvPr>
            <p:cNvSpPr txBox="1">
              <a:spLocks/>
            </p:cNvSpPr>
            <p:nvPr/>
          </p:nvSpPr>
          <p:spPr>
            <a:xfrm>
              <a:off x="586016" y="5680681"/>
              <a:ext cx="1473980" cy="25725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Lato" panose="020F0502020204030203" pitchFamily="34" charset="0"/>
                </a:rPr>
                <a:t>Implement HRIS System</a:t>
              </a:r>
            </a:p>
          </p:txBody>
        </p:sp>
        <p:sp>
          <p:nvSpPr>
            <p:cNvPr id="46" name="Subtitle 2">
              <a:extLst>
                <a:ext uri="{FF2B5EF4-FFF2-40B4-BE49-F238E27FC236}">
                  <a16:creationId xmlns:a16="http://schemas.microsoft.com/office/drawing/2014/main" id="{21D85BB1-4957-4285-B598-0F26D1AF8D29}"/>
                </a:ext>
              </a:extLst>
            </p:cNvPr>
            <p:cNvSpPr txBox="1">
              <a:spLocks/>
            </p:cNvSpPr>
            <p:nvPr/>
          </p:nvSpPr>
          <p:spPr>
            <a:xfrm>
              <a:off x="586016" y="6137881"/>
              <a:ext cx="1473980" cy="25725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Lato" panose="020F0502020204030203" pitchFamily="34" charset="0"/>
                </a:rPr>
                <a:t>Improve Data Quality</a:t>
              </a:r>
            </a:p>
          </p:txBody>
        </p:sp>
        <p:sp>
          <p:nvSpPr>
            <p:cNvPr id="50" name="Subtitle 2">
              <a:extLst>
                <a:ext uri="{FF2B5EF4-FFF2-40B4-BE49-F238E27FC236}">
                  <a16:creationId xmlns:a16="http://schemas.microsoft.com/office/drawing/2014/main" id="{693F68A3-7CB2-4752-BA0A-117E8269DDF0}"/>
                </a:ext>
              </a:extLst>
            </p:cNvPr>
            <p:cNvSpPr txBox="1">
              <a:spLocks/>
            </p:cNvSpPr>
            <p:nvPr/>
          </p:nvSpPr>
          <p:spPr>
            <a:xfrm>
              <a:off x="2227283" y="4309081"/>
              <a:ext cx="1473980" cy="25725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QA Analyst</a:t>
              </a:r>
            </a:p>
          </p:txBody>
        </p:sp>
        <p:sp>
          <p:nvSpPr>
            <p:cNvPr id="51" name="Subtitle 2">
              <a:extLst>
                <a:ext uri="{FF2B5EF4-FFF2-40B4-BE49-F238E27FC236}">
                  <a16:creationId xmlns:a16="http://schemas.microsoft.com/office/drawing/2014/main" id="{F4BD5361-31CB-4A5D-B1E1-E0F167C0EF8D}"/>
                </a:ext>
              </a:extLst>
            </p:cNvPr>
            <p:cNvSpPr txBox="1">
              <a:spLocks/>
            </p:cNvSpPr>
            <p:nvPr/>
          </p:nvSpPr>
          <p:spPr>
            <a:xfrm>
              <a:off x="2227283" y="4766281"/>
              <a:ext cx="1473980" cy="25725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UX Designer</a:t>
              </a:r>
            </a:p>
          </p:txBody>
        </p:sp>
        <p:sp>
          <p:nvSpPr>
            <p:cNvPr id="52" name="Subtitle 2">
              <a:extLst>
                <a:ext uri="{FF2B5EF4-FFF2-40B4-BE49-F238E27FC236}">
                  <a16:creationId xmlns:a16="http://schemas.microsoft.com/office/drawing/2014/main" id="{E1005378-0F9A-4301-B91E-9E7C980F882C}"/>
                </a:ext>
              </a:extLst>
            </p:cNvPr>
            <p:cNvSpPr txBox="1">
              <a:spLocks/>
            </p:cNvSpPr>
            <p:nvPr/>
          </p:nvSpPr>
          <p:spPr>
            <a:xfrm>
              <a:off x="2227283" y="5223481"/>
              <a:ext cx="1473980" cy="25725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N/A</a:t>
              </a:r>
            </a:p>
          </p:txBody>
        </p:sp>
        <p:sp>
          <p:nvSpPr>
            <p:cNvPr id="53" name="Subtitle 2">
              <a:extLst>
                <a:ext uri="{FF2B5EF4-FFF2-40B4-BE49-F238E27FC236}">
                  <a16:creationId xmlns:a16="http://schemas.microsoft.com/office/drawing/2014/main" id="{6937DEEC-8498-488F-BA69-1CD836542962}"/>
                </a:ext>
              </a:extLst>
            </p:cNvPr>
            <p:cNvSpPr txBox="1">
              <a:spLocks/>
            </p:cNvSpPr>
            <p:nvPr/>
          </p:nvSpPr>
          <p:spPr>
            <a:xfrm>
              <a:off x="2227283" y="5680681"/>
              <a:ext cx="1473980" cy="25725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Developer</a:t>
              </a:r>
            </a:p>
          </p:txBody>
        </p:sp>
        <p:sp>
          <p:nvSpPr>
            <p:cNvPr id="54" name="Subtitle 2">
              <a:extLst>
                <a:ext uri="{FF2B5EF4-FFF2-40B4-BE49-F238E27FC236}">
                  <a16:creationId xmlns:a16="http://schemas.microsoft.com/office/drawing/2014/main" id="{F118CAC2-0A8B-46CD-A1E8-500685ABD1A0}"/>
                </a:ext>
              </a:extLst>
            </p:cNvPr>
            <p:cNvSpPr txBox="1">
              <a:spLocks/>
            </p:cNvSpPr>
            <p:nvPr/>
          </p:nvSpPr>
          <p:spPr>
            <a:xfrm>
              <a:off x="2227283" y="6137881"/>
              <a:ext cx="1473980" cy="25725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N/A</a:t>
              </a:r>
            </a:p>
          </p:txBody>
        </p:sp>
        <p:sp>
          <p:nvSpPr>
            <p:cNvPr id="58" name="Subtitle 2">
              <a:extLst>
                <a:ext uri="{FF2B5EF4-FFF2-40B4-BE49-F238E27FC236}">
                  <a16:creationId xmlns:a16="http://schemas.microsoft.com/office/drawing/2014/main" id="{0715CB95-65A5-4CE5-A1CD-3CF5590A7166}"/>
                </a:ext>
              </a:extLst>
            </p:cNvPr>
            <p:cNvSpPr txBox="1">
              <a:spLocks/>
            </p:cNvSpPr>
            <p:nvPr/>
          </p:nvSpPr>
          <p:spPr>
            <a:xfrm>
              <a:off x="3868388" y="4309081"/>
              <a:ext cx="1473980" cy="25725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Web Team</a:t>
              </a:r>
            </a:p>
          </p:txBody>
        </p:sp>
        <p:sp>
          <p:nvSpPr>
            <p:cNvPr id="59" name="Subtitle 2">
              <a:extLst>
                <a:ext uri="{FF2B5EF4-FFF2-40B4-BE49-F238E27FC236}">
                  <a16:creationId xmlns:a16="http://schemas.microsoft.com/office/drawing/2014/main" id="{AD176957-F69D-4713-B9EB-70C77675FFB7}"/>
                </a:ext>
              </a:extLst>
            </p:cNvPr>
            <p:cNvSpPr txBox="1">
              <a:spLocks/>
            </p:cNvSpPr>
            <p:nvPr/>
          </p:nvSpPr>
          <p:spPr>
            <a:xfrm>
              <a:off x="3868388" y="4766281"/>
              <a:ext cx="1473980" cy="25725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Creative Team</a:t>
              </a:r>
            </a:p>
          </p:txBody>
        </p:sp>
        <p:sp>
          <p:nvSpPr>
            <p:cNvPr id="60" name="Subtitle 2">
              <a:extLst>
                <a:ext uri="{FF2B5EF4-FFF2-40B4-BE49-F238E27FC236}">
                  <a16:creationId xmlns:a16="http://schemas.microsoft.com/office/drawing/2014/main" id="{2061F97F-1720-4A73-BBA3-9E666937D766}"/>
                </a:ext>
              </a:extLst>
            </p:cNvPr>
            <p:cNvSpPr txBox="1">
              <a:spLocks/>
            </p:cNvSpPr>
            <p:nvPr/>
          </p:nvSpPr>
          <p:spPr>
            <a:xfrm>
              <a:off x="3868388" y="5223481"/>
              <a:ext cx="1473980" cy="25725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N/A</a:t>
              </a:r>
            </a:p>
          </p:txBody>
        </p:sp>
        <p:sp>
          <p:nvSpPr>
            <p:cNvPr id="61" name="Subtitle 2">
              <a:extLst>
                <a:ext uri="{FF2B5EF4-FFF2-40B4-BE49-F238E27FC236}">
                  <a16:creationId xmlns:a16="http://schemas.microsoft.com/office/drawing/2014/main" id="{D771C5AD-24F8-4DDC-A5E1-5B5EFACE5586}"/>
                </a:ext>
              </a:extLst>
            </p:cNvPr>
            <p:cNvSpPr txBox="1">
              <a:spLocks/>
            </p:cNvSpPr>
            <p:nvPr/>
          </p:nvSpPr>
          <p:spPr>
            <a:xfrm>
              <a:off x="3868388" y="5680681"/>
              <a:ext cx="1473980" cy="25725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Web Team</a:t>
              </a:r>
            </a:p>
          </p:txBody>
        </p:sp>
        <p:sp>
          <p:nvSpPr>
            <p:cNvPr id="62" name="Subtitle 2">
              <a:extLst>
                <a:ext uri="{FF2B5EF4-FFF2-40B4-BE49-F238E27FC236}">
                  <a16:creationId xmlns:a16="http://schemas.microsoft.com/office/drawing/2014/main" id="{49FED303-B471-4ECF-8053-0DF5EA838414}"/>
                </a:ext>
              </a:extLst>
            </p:cNvPr>
            <p:cNvSpPr txBox="1">
              <a:spLocks/>
            </p:cNvSpPr>
            <p:nvPr/>
          </p:nvSpPr>
          <p:spPr>
            <a:xfrm>
              <a:off x="3868388" y="6137881"/>
              <a:ext cx="1473980" cy="25725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N/A</a:t>
              </a:r>
            </a:p>
          </p:txBody>
        </p:sp>
        <p:sp>
          <p:nvSpPr>
            <p:cNvPr id="66" name="Subtitle 2">
              <a:extLst>
                <a:ext uri="{FF2B5EF4-FFF2-40B4-BE49-F238E27FC236}">
                  <a16:creationId xmlns:a16="http://schemas.microsoft.com/office/drawing/2014/main" id="{C63FD407-9DF5-434E-8A94-2763080057F0}"/>
                </a:ext>
              </a:extLst>
            </p:cNvPr>
            <p:cNvSpPr txBox="1">
              <a:spLocks/>
            </p:cNvSpPr>
            <p:nvPr/>
          </p:nvSpPr>
          <p:spPr>
            <a:xfrm>
              <a:off x="5509817" y="4309081"/>
              <a:ext cx="1473980" cy="25725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Operations</a:t>
              </a:r>
            </a:p>
          </p:txBody>
        </p:sp>
        <p:sp>
          <p:nvSpPr>
            <p:cNvPr id="67" name="Subtitle 2">
              <a:extLst>
                <a:ext uri="{FF2B5EF4-FFF2-40B4-BE49-F238E27FC236}">
                  <a16:creationId xmlns:a16="http://schemas.microsoft.com/office/drawing/2014/main" id="{AC26B6D2-53D3-4588-A67B-463AB6D79078}"/>
                </a:ext>
              </a:extLst>
            </p:cNvPr>
            <p:cNvSpPr txBox="1">
              <a:spLocks/>
            </p:cNvSpPr>
            <p:nvPr/>
          </p:nvSpPr>
          <p:spPr>
            <a:xfrm>
              <a:off x="5509817" y="4766281"/>
              <a:ext cx="1473980" cy="25725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Revenue Driven</a:t>
              </a:r>
            </a:p>
          </p:txBody>
        </p:sp>
        <p:sp>
          <p:nvSpPr>
            <p:cNvPr id="68" name="Subtitle 2">
              <a:extLst>
                <a:ext uri="{FF2B5EF4-FFF2-40B4-BE49-F238E27FC236}">
                  <a16:creationId xmlns:a16="http://schemas.microsoft.com/office/drawing/2014/main" id="{668EAF7A-693C-4922-9390-EDE9EC4EB11E}"/>
                </a:ext>
              </a:extLst>
            </p:cNvPr>
            <p:cNvSpPr txBox="1">
              <a:spLocks/>
            </p:cNvSpPr>
            <p:nvPr/>
          </p:nvSpPr>
          <p:spPr>
            <a:xfrm>
              <a:off x="5509817" y="5223481"/>
              <a:ext cx="1473980" cy="25725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Cost Efficient</a:t>
              </a:r>
            </a:p>
          </p:txBody>
        </p:sp>
        <p:sp>
          <p:nvSpPr>
            <p:cNvPr id="69" name="Subtitle 2">
              <a:extLst>
                <a:ext uri="{FF2B5EF4-FFF2-40B4-BE49-F238E27FC236}">
                  <a16:creationId xmlns:a16="http://schemas.microsoft.com/office/drawing/2014/main" id="{0A0E246B-BAFE-4322-882D-859D0801C726}"/>
                </a:ext>
              </a:extLst>
            </p:cNvPr>
            <p:cNvSpPr txBox="1">
              <a:spLocks/>
            </p:cNvSpPr>
            <p:nvPr/>
          </p:nvSpPr>
          <p:spPr>
            <a:xfrm>
              <a:off x="5509817" y="5680681"/>
              <a:ext cx="1473980" cy="25725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Cost Efficient</a:t>
              </a:r>
            </a:p>
          </p:txBody>
        </p:sp>
        <p:sp>
          <p:nvSpPr>
            <p:cNvPr id="70" name="Subtitle 2">
              <a:extLst>
                <a:ext uri="{FF2B5EF4-FFF2-40B4-BE49-F238E27FC236}">
                  <a16:creationId xmlns:a16="http://schemas.microsoft.com/office/drawing/2014/main" id="{74B6B6B9-8B23-4CFF-97EE-029D92B67025}"/>
                </a:ext>
              </a:extLst>
            </p:cNvPr>
            <p:cNvSpPr txBox="1">
              <a:spLocks/>
            </p:cNvSpPr>
            <p:nvPr/>
          </p:nvSpPr>
          <p:spPr>
            <a:xfrm>
              <a:off x="5509817" y="6137881"/>
              <a:ext cx="1473980" cy="25725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Operations</a:t>
              </a:r>
            </a:p>
          </p:txBody>
        </p:sp>
        <p:sp>
          <p:nvSpPr>
            <p:cNvPr id="74" name="TextBox 73">
              <a:extLst>
                <a:ext uri="{FF2B5EF4-FFF2-40B4-BE49-F238E27FC236}">
                  <a16:creationId xmlns:a16="http://schemas.microsoft.com/office/drawing/2014/main" id="{B47BB35B-9BF9-4642-A356-81E38D3D4810}"/>
                </a:ext>
              </a:extLst>
            </p:cNvPr>
            <p:cNvSpPr txBox="1"/>
            <p:nvPr/>
          </p:nvSpPr>
          <p:spPr>
            <a:xfrm>
              <a:off x="746807" y="3381920"/>
              <a:ext cx="1152404" cy="338554"/>
            </a:xfrm>
            <a:prstGeom prst="rect">
              <a:avLst/>
            </a:prstGeom>
            <a:noFill/>
          </p:spPr>
          <p:txBody>
            <a:bodyPr wrap="none" rtlCol="0" anchor="ctr" anchorCtr="0">
              <a:spAutoFit/>
            </a:bodyPr>
            <a:lstStyle/>
            <a:p>
              <a:pPr algn="ctr"/>
              <a:r>
                <a:rPr lang="en-US" sz="1600" b="1" dirty="0">
                  <a:solidFill>
                    <a:srgbClr val="FFFFFF"/>
                  </a:solidFill>
                  <a:latin typeface="Montserrat SemiBold" pitchFamily="2" charset="77"/>
                  <a:ea typeface="League Spartan" charset="0"/>
                  <a:cs typeface="Poppins" pitchFamily="2" charset="77"/>
                </a:rPr>
                <a:t>Key Initiatives</a:t>
              </a:r>
            </a:p>
          </p:txBody>
        </p:sp>
        <p:sp>
          <p:nvSpPr>
            <p:cNvPr id="75" name="TextBox 74">
              <a:extLst>
                <a:ext uri="{FF2B5EF4-FFF2-40B4-BE49-F238E27FC236}">
                  <a16:creationId xmlns:a16="http://schemas.microsoft.com/office/drawing/2014/main" id="{2768A091-D589-43F4-9A47-22203560CB6E}"/>
                </a:ext>
              </a:extLst>
            </p:cNvPr>
            <p:cNvSpPr txBox="1"/>
            <p:nvPr/>
          </p:nvSpPr>
          <p:spPr>
            <a:xfrm>
              <a:off x="2189127" y="3135699"/>
              <a:ext cx="1550129" cy="830997"/>
            </a:xfrm>
            <a:prstGeom prst="rect">
              <a:avLst/>
            </a:prstGeom>
            <a:noFill/>
          </p:spPr>
          <p:txBody>
            <a:bodyPr wrap="square" rtlCol="0" anchor="ctr" anchorCtr="0">
              <a:spAutoFit/>
            </a:bodyPr>
            <a:lstStyle/>
            <a:p>
              <a:pPr algn="ctr"/>
              <a:r>
                <a:rPr lang="en-US" sz="1600" b="1" dirty="0">
                  <a:solidFill>
                    <a:srgbClr val="FFFFFF"/>
                  </a:solidFill>
                  <a:latin typeface="Montserrat SemiBold" pitchFamily="2" charset="77"/>
                  <a:ea typeface="League Spartan" charset="0"/>
                  <a:cs typeface="Poppins" pitchFamily="2" charset="77"/>
                </a:rPr>
                <a:t>Additional Resource Requirements</a:t>
              </a:r>
            </a:p>
          </p:txBody>
        </p:sp>
        <p:sp>
          <p:nvSpPr>
            <p:cNvPr id="76" name="TextBox 75">
              <a:extLst>
                <a:ext uri="{FF2B5EF4-FFF2-40B4-BE49-F238E27FC236}">
                  <a16:creationId xmlns:a16="http://schemas.microsoft.com/office/drawing/2014/main" id="{605B8327-60DD-42C4-9DB0-5941AB576934}"/>
                </a:ext>
              </a:extLst>
            </p:cNvPr>
            <p:cNvSpPr txBox="1"/>
            <p:nvPr/>
          </p:nvSpPr>
          <p:spPr>
            <a:xfrm>
              <a:off x="3892043" y="3258811"/>
              <a:ext cx="1450326" cy="584775"/>
            </a:xfrm>
            <a:prstGeom prst="rect">
              <a:avLst/>
            </a:prstGeom>
            <a:noFill/>
          </p:spPr>
          <p:txBody>
            <a:bodyPr wrap="square" rtlCol="0" anchor="ctr" anchorCtr="0">
              <a:spAutoFit/>
            </a:bodyPr>
            <a:lstStyle/>
            <a:p>
              <a:pPr algn="ctr"/>
              <a:r>
                <a:rPr lang="en-US" sz="1600" b="1" dirty="0">
                  <a:solidFill>
                    <a:srgbClr val="FFFFFF"/>
                  </a:solidFill>
                  <a:latin typeface="Montserrat SemiBold" pitchFamily="2" charset="77"/>
                  <a:ea typeface="League Spartan" charset="0"/>
                  <a:cs typeface="Poppins" pitchFamily="2" charset="77"/>
                </a:rPr>
                <a:t>Functional Area of IT</a:t>
              </a:r>
            </a:p>
          </p:txBody>
        </p:sp>
        <p:sp>
          <p:nvSpPr>
            <p:cNvPr id="77" name="TextBox 76">
              <a:extLst>
                <a:ext uri="{FF2B5EF4-FFF2-40B4-BE49-F238E27FC236}">
                  <a16:creationId xmlns:a16="http://schemas.microsoft.com/office/drawing/2014/main" id="{1AE32AB7-068E-4519-B6BD-FA0CB551B62C}"/>
                </a:ext>
              </a:extLst>
            </p:cNvPr>
            <p:cNvSpPr txBox="1"/>
            <p:nvPr/>
          </p:nvSpPr>
          <p:spPr>
            <a:xfrm>
              <a:off x="5509817" y="3258810"/>
              <a:ext cx="1473980" cy="584775"/>
            </a:xfrm>
            <a:prstGeom prst="rect">
              <a:avLst/>
            </a:prstGeom>
            <a:noFill/>
          </p:spPr>
          <p:txBody>
            <a:bodyPr wrap="square" rtlCol="0" anchor="ctr" anchorCtr="0">
              <a:spAutoFit/>
            </a:bodyPr>
            <a:lstStyle/>
            <a:p>
              <a:pPr algn="ctr"/>
              <a:r>
                <a:rPr lang="en-US" sz="1600" b="1" dirty="0">
                  <a:solidFill>
                    <a:srgbClr val="FFFFFF"/>
                  </a:solidFill>
                  <a:latin typeface="Montserrat SemiBold" pitchFamily="2" charset="77"/>
                  <a:ea typeface="League Spartan" charset="0"/>
                  <a:cs typeface="Poppins" pitchFamily="2" charset="77"/>
                </a:rPr>
                <a:t>Alignment to Corporate Goals</a:t>
              </a:r>
            </a:p>
          </p:txBody>
        </p:sp>
      </p:grpSp>
      <p:sp>
        <p:nvSpPr>
          <p:cNvPr id="79" name="Speech Bubble: Rectangle 78">
            <a:extLst>
              <a:ext uri="{FF2B5EF4-FFF2-40B4-BE49-F238E27FC236}">
                <a16:creationId xmlns:a16="http://schemas.microsoft.com/office/drawing/2014/main" id="{BFBE92FA-03C7-4CE9-9FC3-BEE140F02CA1}"/>
              </a:ext>
            </a:extLst>
          </p:cNvPr>
          <p:cNvSpPr/>
          <p:nvPr/>
        </p:nvSpPr>
        <p:spPr>
          <a:xfrm>
            <a:off x="10215672" y="2784771"/>
            <a:ext cx="1746174" cy="3528459"/>
          </a:xfrm>
          <a:prstGeom prst="wedgeRectCallout">
            <a:avLst>
              <a:gd name="adj1" fmla="val -64984"/>
              <a:gd name="adj2" fmla="val -656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Roboto Condensed Light" panose="02000000000000000000" pitchFamily="2" charset="0"/>
                <a:ea typeface="Roboto Condensed Light" panose="02000000000000000000" pitchFamily="2" charset="0"/>
              </a:rPr>
              <a:t>Structure follows strategy – how your organization is designed will dictate how it behaves. It is the key enabler of your strategic direction.</a:t>
            </a:r>
          </a:p>
          <a:p>
            <a:endParaRPr lang="en-US" sz="1400" dirty="0">
              <a:solidFill>
                <a:schemeClr val="tx1"/>
              </a:solidFill>
              <a:latin typeface="Roboto Condensed Light" panose="02000000000000000000" pitchFamily="2" charset="0"/>
              <a:ea typeface="Roboto Condensed Light" panose="02000000000000000000" pitchFamily="2" charset="0"/>
            </a:endParaRPr>
          </a:p>
          <a:p>
            <a:r>
              <a:rPr lang="en-US" sz="1400" dirty="0">
                <a:solidFill>
                  <a:schemeClr val="tx1"/>
                </a:solidFill>
                <a:latin typeface="Roboto Condensed Light" panose="02000000000000000000" pitchFamily="2" charset="0"/>
                <a:ea typeface="Roboto Condensed Light" panose="02000000000000000000" pitchFamily="2" charset="0"/>
              </a:rPr>
              <a:t>Map corporate drivers to department-level resources to show how changes in IT’s resourcing structure can benefit the organization. </a:t>
            </a:r>
            <a:endParaRPr lang="en-CA" sz="1400" dirty="0">
              <a:solidFill>
                <a:schemeClr val="tx1"/>
              </a:solidFill>
              <a:latin typeface="Roboto Condensed Light" panose="02000000000000000000" pitchFamily="2" charset="0"/>
              <a:ea typeface="Roboto Condensed Light" panose="02000000000000000000" pitchFamily="2" charset="0"/>
            </a:endParaRPr>
          </a:p>
        </p:txBody>
      </p:sp>
      <p:sp>
        <p:nvSpPr>
          <p:cNvPr id="56" name="Text Placeholder 3">
            <a:extLst>
              <a:ext uri="{FF2B5EF4-FFF2-40B4-BE49-F238E27FC236}">
                <a16:creationId xmlns:a16="http://schemas.microsoft.com/office/drawing/2014/main" id="{EDD61075-E454-4ECE-8975-B62499DD999C}"/>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4.2 Evaluate Organizational Changes</a:t>
            </a:r>
          </a:p>
        </p:txBody>
      </p:sp>
    </p:spTree>
    <p:extLst>
      <p:ext uri="{BB962C8B-B14F-4D97-AF65-F5344CB8AC3E}">
        <p14:creationId xmlns:p14="http://schemas.microsoft.com/office/powerpoint/2010/main" val="35850936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653C4-975C-4EBA-B797-96452F2AC306}"/>
              </a:ext>
            </a:extLst>
          </p:cNvPr>
          <p:cNvSpPr>
            <a:spLocks noGrp="1"/>
          </p:cNvSpPr>
          <p:nvPr>
            <p:ph type="title"/>
          </p:nvPr>
        </p:nvSpPr>
        <p:spPr>
          <a:xfrm>
            <a:off x="354106" y="544769"/>
            <a:ext cx="11350804" cy="1130188"/>
          </a:xfrm>
        </p:spPr>
        <p:txBody>
          <a:bodyPr/>
          <a:lstStyle/>
          <a:p>
            <a:r>
              <a:rPr lang="en-US" dirty="0"/>
              <a:t>Identify changes required to reporting structure based on resourcing changes  </a:t>
            </a:r>
            <a:endParaRPr lang="en-CA" dirty="0"/>
          </a:p>
        </p:txBody>
      </p:sp>
      <p:sp>
        <p:nvSpPr>
          <p:cNvPr id="5" name="Rectangle 4">
            <a:extLst>
              <a:ext uri="{FF2B5EF4-FFF2-40B4-BE49-F238E27FC236}">
                <a16:creationId xmlns:a16="http://schemas.microsoft.com/office/drawing/2014/main" id="{30E81429-1E36-4D2E-951E-0E282DECCE3F}"/>
              </a:ext>
            </a:extLst>
          </p:cNvPr>
          <p:cNvSpPr/>
          <p:nvPr/>
        </p:nvSpPr>
        <p:spPr>
          <a:xfrm>
            <a:off x="4757273" y="1835658"/>
            <a:ext cx="1879613" cy="778206"/>
          </a:xfrm>
          <a:prstGeom prst="rect">
            <a:avLst/>
          </a:prstGeom>
          <a:gradFill>
            <a:gsLst>
              <a:gs pos="100000">
                <a:srgbClr val="F17A26"/>
              </a:gs>
              <a:gs pos="0">
                <a:srgbClr val="DC5F18"/>
              </a:gs>
            </a:gsLst>
            <a:lin ang="5400000" scaled="1"/>
          </a:gradFill>
          <a:ln w="12700" cap="flat" cmpd="sng" algn="ctr">
            <a:noFill/>
            <a:prstDash val="solid"/>
            <a:miter lim="800000"/>
          </a:ln>
          <a:effectLst>
            <a:outerShdw blurRad="63500" sx="101000" sy="101000" algn="ctr" rotWithShape="0">
              <a:prstClr val="black">
                <a:alpha val="15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000" b="0" i="0" u="none" strike="noStrike" kern="0" cap="none" spc="0" normalizeH="0" baseline="0" noProof="0">
              <a:ln>
                <a:noFill/>
              </a:ln>
              <a:solidFill>
                <a:prstClr val="white"/>
              </a:solidFill>
              <a:effectLst/>
              <a:uLnTx/>
              <a:uFillTx/>
              <a:latin typeface="Roboto Condensed Light"/>
              <a:ea typeface="+mn-ea"/>
              <a:cs typeface="+mn-cs"/>
            </a:endParaRPr>
          </a:p>
        </p:txBody>
      </p:sp>
      <p:sp>
        <p:nvSpPr>
          <p:cNvPr id="6" name="Rectangle 5">
            <a:extLst>
              <a:ext uri="{FF2B5EF4-FFF2-40B4-BE49-F238E27FC236}">
                <a16:creationId xmlns:a16="http://schemas.microsoft.com/office/drawing/2014/main" id="{70461033-18A1-47F0-AC94-8DD5C2FD63F1}"/>
              </a:ext>
            </a:extLst>
          </p:cNvPr>
          <p:cNvSpPr/>
          <p:nvPr/>
        </p:nvSpPr>
        <p:spPr>
          <a:xfrm>
            <a:off x="952004" y="3008954"/>
            <a:ext cx="1691652" cy="778206"/>
          </a:xfrm>
          <a:prstGeom prst="rect">
            <a:avLst/>
          </a:prstGeom>
          <a:noFill/>
          <a:ln w="19050" cap="flat" cmpd="sng" algn="ctr">
            <a:solidFill>
              <a:sysClr val="windowText" lastClr="000000">
                <a:lumMod val="75000"/>
                <a:lumOff val="25000"/>
              </a:sysClr>
            </a:solidFill>
            <a:prstDash val="solid"/>
            <a:miter lim="800000"/>
          </a:ln>
          <a:effectLst>
            <a:outerShdw blurRad="63500" sx="101000" sy="101000" algn="ctr" rotWithShape="0">
              <a:prstClr val="black">
                <a:alpha val="15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000" b="0" i="0" u="none" strike="noStrike" kern="0" cap="none" spc="0" normalizeH="0" baseline="0" noProof="0">
              <a:ln>
                <a:noFill/>
              </a:ln>
              <a:solidFill>
                <a:prstClr val="black"/>
              </a:solidFill>
              <a:effectLst/>
              <a:uLnTx/>
              <a:uFillTx/>
              <a:latin typeface="Roboto Condensed Light"/>
              <a:ea typeface="+mn-ea"/>
              <a:cs typeface="+mn-cs"/>
            </a:endParaRPr>
          </a:p>
        </p:txBody>
      </p:sp>
      <p:sp>
        <p:nvSpPr>
          <p:cNvPr id="7" name="Rectangle 6">
            <a:extLst>
              <a:ext uri="{FF2B5EF4-FFF2-40B4-BE49-F238E27FC236}">
                <a16:creationId xmlns:a16="http://schemas.microsoft.com/office/drawing/2014/main" id="{EF8ED9D1-3252-4364-815B-5DFE5A21BB51}"/>
              </a:ext>
            </a:extLst>
          </p:cNvPr>
          <p:cNvSpPr/>
          <p:nvPr/>
        </p:nvSpPr>
        <p:spPr>
          <a:xfrm>
            <a:off x="2942410" y="3008954"/>
            <a:ext cx="1691652" cy="778206"/>
          </a:xfrm>
          <a:prstGeom prst="rect">
            <a:avLst/>
          </a:prstGeom>
          <a:noFill/>
          <a:ln w="19050" cap="flat" cmpd="sng" algn="ctr">
            <a:solidFill>
              <a:sysClr val="windowText" lastClr="000000">
                <a:lumMod val="75000"/>
                <a:lumOff val="25000"/>
              </a:sysClr>
            </a:solidFill>
            <a:prstDash val="solid"/>
            <a:miter lim="800000"/>
          </a:ln>
          <a:effectLst>
            <a:outerShdw blurRad="63500" sx="101000" sy="101000" algn="ctr" rotWithShape="0">
              <a:prstClr val="black">
                <a:alpha val="15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000" b="0" i="0" u="none" strike="noStrike" kern="0" cap="none" spc="0" normalizeH="0" baseline="0" noProof="0">
              <a:ln>
                <a:noFill/>
              </a:ln>
              <a:solidFill>
                <a:prstClr val="black"/>
              </a:solidFill>
              <a:effectLst/>
              <a:uLnTx/>
              <a:uFillTx/>
              <a:latin typeface="Roboto Condensed Light"/>
              <a:ea typeface="+mn-ea"/>
              <a:cs typeface="+mn-cs"/>
            </a:endParaRPr>
          </a:p>
        </p:txBody>
      </p:sp>
      <p:sp>
        <p:nvSpPr>
          <p:cNvPr id="8" name="Rectangle 7">
            <a:extLst>
              <a:ext uri="{FF2B5EF4-FFF2-40B4-BE49-F238E27FC236}">
                <a16:creationId xmlns:a16="http://schemas.microsoft.com/office/drawing/2014/main" id="{E3487597-99D8-49DC-9A16-EFA7C83A0E39}"/>
              </a:ext>
            </a:extLst>
          </p:cNvPr>
          <p:cNvSpPr/>
          <p:nvPr/>
        </p:nvSpPr>
        <p:spPr>
          <a:xfrm>
            <a:off x="4860679" y="3008954"/>
            <a:ext cx="1691652" cy="778206"/>
          </a:xfrm>
          <a:prstGeom prst="rect">
            <a:avLst/>
          </a:prstGeom>
          <a:noFill/>
          <a:ln w="19050" cap="flat" cmpd="sng" algn="ctr">
            <a:solidFill>
              <a:sysClr val="windowText" lastClr="000000">
                <a:lumMod val="75000"/>
                <a:lumOff val="25000"/>
              </a:sysClr>
            </a:solidFill>
            <a:prstDash val="solid"/>
            <a:miter lim="800000"/>
          </a:ln>
          <a:effectLst>
            <a:outerShdw blurRad="63500" sx="101000" sy="101000" algn="ctr" rotWithShape="0">
              <a:prstClr val="black">
                <a:alpha val="15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000" b="0" i="0" u="none" strike="noStrike" kern="0" cap="none" spc="0" normalizeH="0" baseline="0" noProof="0">
              <a:ln>
                <a:noFill/>
              </a:ln>
              <a:solidFill>
                <a:prstClr val="black"/>
              </a:solidFill>
              <a:effectLst/>
              <a:uLnTx/>
              <a:uFillTx/>
              <a:latin typeface="Roboto Condensed Light"/>
              <a:ea typeface="+mn-ea"/>
              <a:cs typeface="+mn-cs"/>
            </a:endParaRPr>
          </a:p>
        </p:txBody>
      </p:sp>
      <p:sp>
        <p:nvSpPr>
          <p:cNvPr id="9" name="Rectangle 8">
            <a:extLst>
              <a:ext uri="{FF2B5EF4-FFF2-40B4-BE49-F238E27FC236}">
                <a16:creationId xmlns:a16="http://schemas.microsoft.com/office/drawing/2014/main" id="{886B136A-70CF-470B-8AA1-82BAABFD04AC}"/>
              </a:ext>
            </a:extLst>
          </p:cNvPr>
          <p:cNvSpPr/>
          <p:nvPr/>
        </p:nvSpPr>
        <p:spPr>
          <a:xfrm>
            <a:off x="6895603" y="3008954"/>
            <a:ext cx="1691652" cy="778206"/>
          </a:xfrm>
          <a:prstGeom prst="rect">
            <a:avLst/>
          </a:prstGeom>
          <a:noFill/>
          <a:ln w="19050" cap="flat" cmpd="sng" algn="ctr">
            <a:solidFill>
              <a:sysClr val="windowText" lastClr="000000">
                <a:lumMod val="75000"/>
                <a:lumOff val="25000"/>
              </a:sysClr>
            </a:solidFill>
            <a:prstDash val="solid"/>
            <a:miter lim="800000"/>
          </a:ln>
          <a:effectLst>
            <a:outerShdw blurRad="63500" sx="101000" sy="101000" algn="ctr" rotWithShape="0">
              <a:prstClr val="black">
                <a:alpha val="15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000" b="0" i="0" u="none" strike="noStrike" kern="0" cap="none" spc="0" normalizeH="0" baseline="0" noProof="0">
              <a:ln>
                <a:noFill/>
              </a:ln>
              <a:solidFill>
                <a:prstClr val="black"/>
              </a:solidFill>
              <a:effectLst/>
              <a:uLnTx/>
              <a:uFillTx/>
              <a:latin typeface="Roboto Condensed Light"/>
              <a:ea typeface="+mn-ea"/>
              <a:cs typeface="+mn-cs"/>
            </a:endParaRPr>
          </a:p>
        </p:txBody>
      </p:sp>
      <p:sp>
        <p:nvSpPr>
          <p:cNvPr id="10" name="Rectangle 9">
            <a:extLst>
              <a:ext uri="{FF2B5EF4-FFF2-40B4-BE49-F238E27FC236}">
                <a16:creationId xmlns:a16="http://schemas.microsoft.com/office/drawing/2014/main" id="{CE2BFD4C-8325-4055-BF23-7035C657C306}"/>
              </a:ext>
            </a:extLst>
          </p:cNvPr>
          <p:cNvSpPr/>
          <p:nvPr/>
        </p:nvSpPr>
        <p:spPr>
          <a:xfrm>
            <a:off x="568506" y="4162048"/>
            <a:ext cx="1415009" cy="607208"/>
          </a:xfrm>
          <a:prstGeom prst="rect">
            <a:avLst/>
          </a:prstGeom>
          <a:noFill/>
          <a:ln w="19050" cap="flat" cmpd="sng" algn="ctr">
            <a:solidFill>
              <a:sysClr val="windowText" lastClr="000000">
                <a:lumMod val="75000"/>
                <a:lumOff val="25000"/>
              </a:sysClr>
            </a:solidFill>
            <a:prstDash val="solid"/>
            <a:miter lim="800000"/>
          </a:ln>
          <a:effectLst>
            <a:outerShdw blurRad="63500" sx="101000" sy="101000" algn="ctr" rotWithShape="0">
              <a:prstClr val="black">
                <a:alpha val="15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900" b="0" i="0" u="none" strike="noStrike" kern="0" cap="none" spc="0" normalizeH="0" baseline="0" noProof="0">
              <a:ln>
                <a:noFill/>
              </a:ln>
              <a:solidFill>
                <a:prstClr val="black"/>
              </a:solidFill>
              <a:effectLst/>
              <a:uLnTx/>
              <a:uFillTx/>
              <a:latin typeface="Roboto Condensed Light"/>
              <a:ea typeface="+mn-ea"/>
              <a:cs typeface="+mn-cs"/>
            </a:endParaRPr>
          </a:p>
        </p:txBody>
      </p:sp>
      <p:sp>
        <p:nvSpPr>
          <p:cNvPr id="11" name="Rectangle 10">
            <a:extLst>
              <a:ext uri="{FF2B5EF4-FFF2-40B4-BE49-F238E27FC236}">
                <a16:creationId xmlns:a16="http://schemas.microsoft.com/office/drawing/2014/main" id="{1331E18B-C778-48F3-A2A0-3B53BFFF3080}"/>
              </a:ext>
            </a:extLst>
          </p:cNvPr>
          <p:cNvSpPr/>
          <p:nvPr/>
        </p:nvSpPr>
        <p:spPr>
          <a:xfrm>
            <a:off x="6192226" y="4083390"/>
            <a:ext cx="1415009" cy="607208"/>
          </a:xfrm>
          <a:prstGeom prst="rect">
            <a:avLst/>
          </a:prstGeom>
          <a:noFill/>
          <a:ln w="19050" cap="flat" cmpd="sng" algn="ctr">
            <a:solidFill>
              <a:sysClr val="windowText" lastClr="000000">
                <a:lumMod val="75000"/>
                <a:lumOff val="25000"/>
              </a:sysClr>
            </a:solidFill>
            <a:prstDash val="solid"/>
            <a:miter lim="800000"/>
          </a:ln>
          <a:effectLst>
            <a:outerShdw blurRad="63500" sx="101000" sy="101000" algn="ctr" rotWithShape="0">
              <a:prstClr val="black">
                <a:alpha val="15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900" b="0" i="0" u="none" strike="noStrike" kern="0" cap="none" spc="0" normalizeH="0" baseline="0" noProof="0">
              <a:ln>
                <a:noFill/>
              </a:ln>
              <a:solidFill>
                <a:prstClr val="black"/>
              </a:solidFill>
              <a:effectLst/>
              <a:uLnTx/>
              <a:uFillTx/>
              <a:latin typeface="Roboto Condensed Light"/>
              <a:ea typeface="+mn-ea"/>
              <a:cs typeface="+mn-cs"/>
            </a:endParaRPr>
          </a:p>
        </p:txBody>
      </p:sp>
      <p:sp>
        <p:nvSpPr>
          <p:cNvPr id="12" name="Rectangle 11">
            <a:extLst>
              <a:ext uri="{FF2B5EF4-FFF2-40B4-BE49-F238E27FC236}">
                <a16:creationId xmlns:a16="http://schemas.microsoft.com/office/drawing/2014/main" id="{24F0874B-4E18-4AF0-BB7B-5008292C4080}"/>
              </a:ext>
            </a:extLst>
          </p:cNvPr>
          <p:cNvSpPr/>
          <p:nvPr/>
        </p:nvSpPr>
        <p:spPr>
          <a:xfrm>
            <a:off x="7521167" y="5032378"/>
            <a:ext cx="1388968" cy="626130"/>
          </a:xfrm>
          <a:prstGeom prst="rect">
            <a:avLst/>
          </a:prstGeom>
          <a:noFill/>
          <a:ln w="19050" cap="flat" cmpd="sng" algn="ctr">
            <a:solidFill>
              <a:sysClr val="windowText" lastClr="000000">
                <a:lumMod val="75000"/>
                <a:lumOff val="25000"/>
              </a:sysClr>
            </a:solidFill>
            <a:prstDash val="solid"/>
            <a:miter lim="800000"/>
          </a:ln>
          <a:effectLst>
            <a:outerShdw blurRad="63500" sx="101000" sy="101000" algn="ctr" rotWithShape="0">
              <a:prstClr val="black">
                <a:alpha val="15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900" b="0" i="0" u="none" strike="noStrike" kern="0" cap="none" spc="0" normalizeH="0" baseline="0" noProof="0">
              <a:ln>
                <a:noFill/>
              </a:ln>
              <a:solidFill>
                <a:prstClr val="black"/>
              </a:solidFill>
              <a:effectLst/>
              <a:uLnTx/>
              <a:uFillTx/>
              <a:latin typeface="Roboto Condensed Light"/>
              <a:ea typeface="+mn-ea"/>
              <a:cs typeface="+mn-cs"/>
            </a:endParaRPr>
          </a:p>
        </p:txBody>
      </p:sp>
      <p:sp>
        <p:nvSpPr>
          <p:cNvPr id="13" name="Rectangle 12">
            <a:extLst>
              <a:ext uri="{FF2B5EF4-FFF2-40B4-BE49-F238E27FC236}">
                <a16:creationId xmlns:a16="http://schemas.microsoft.com/office/drawing/2014/main" id="{ADA37C9F-644C-4889-A176-C584D7A3C5CE}"/>
              </a:ext>
            </a:extLst>
          </p:cNvPr>
          <p:cNvSpPr/>
          <p:nvPr/>
        </p:nvSpPr>
        <p:spPr>
          <a:xfrm>
            <a:off x="3037302" y="5032378"/>
            <a:ext cx="1388968" cy="626400"/>
          </a:xfrm>
          <a:prstGeom prst="rect">
            <a:avLst/>
          </a:prstGeom>
          <a:noFill/>
          <a:ln w="19050" cap="flat" cmpd="sng" algn="ctr">
            <a:solidFill>
              <a:sysClr val="windowText" lastClr="000000">
                <a:lumMod val="75000"/>
                <a:lumOff val="25000"/>
              </a:sysClr>
            </a:solidFill>
            <a:prstDash val="solid"/>
            <a:miter lim="800000"/>
          </a:ln>
          <a:effectLst>
            <a:outerShdw blurRad="63500" sx="101000" sy="101000" algn="ctr" rotWithShape="0">
              <a:prstClr val="black">
                <a:alpha val="15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900" b="0" i="0" u="none" strike="noStrike" kern="0" cap="none" spc="0" normalizeH="0" baseline="0" noProof="0">
              <a:ln>
                <a:noFill/>
              </a:ln>
              <a:solidFill>
                <a:prstClr val="black"/>
              </a:solidFill>
              <a:effectLst/>
              <a:uLnTx/>
              <a:uFillTx/>
              <a:latin typeface="Roboto Condensed Light"/>
              <a:ea typeface="+mn-ea"/>
              <a:cs typeface="+mn-cs"/>
            </a:endParaRPr>
          </a:p>
        </p:txBody>
      </p:sp>
      <p:cxnSp>
        <p:nvCxnSpPr>
          <p:cNvPr id="15" name="Elbow Connector 54">
            <a:extLst>
              <a:ext uri="{FF2B5EF4-FFF2-40B4-BE49-F238E27FC236}">
                <a16:creationId xmlns:a16="http://schemas.microsoft.com/office/drawing/2014/main" id="{E2C9DDA0-978D-4A5C-B0AC-29352C899B38}"/>
              </a:ext>
            </a:extLst>
          </p:cNvPr>
          <p:cNvCxnSpPr>
            <a:cxnSpLocks/>
          </p:cNvCxnSpPr>
          <p:nvPr/>
        </p:nvCxnSpPr>
        <p:spPr>
          <a:xfrm rot="16200000" flipH="1">
            <a:off x="6521709" y="1789234"/>
            <a:ext cx="395090" cy="2044350"/>
          </a:xfrm>
          <a:prstGeom prst="bentConnector3">
            <a:avLst>
              <a:gd name="adj1" fmla="val 50000"/>
            </a:avLst>
          </a:prstGeom>
          <a:noFill/>
          <a:ln w="38100" cap="flat" cmpd="sng" algn="ctr">
            <a:solidFill>
              <a:sysClr val="windowText" lastClr="000000">
                <a:lumMod val="75000"/>
                <a:lumOff val="25000"/>
              </a:sysClr>
            </a:solidFill>
            <a:prstDash val="solid"/>
            <a:miter lim="800000"/>
            <a:tailEnd type="triangle"/>
          </a:ln>
          <a:effectLst/>
        </p:spPr>
      </p:cxnSp>
      <p:cxnSp>
        <p:nvCxnSpPr>
          <p:cNvPr id="16" name="Elbow Connector 55">
            <a:extLst>
              <a:ext uri="{FF2B5EF4-FFF2-40B4-BE49-F238E27FC236}">
                <a16:creationId xmlns:a16="http://schemas.microsoft.com/office/drawing/2014/main" id="{197BF1D6-36C8-4BA7-905C-BD0FB1D9505B}"/>
              </a:ext>
            </a:extLst>
          </p:cNvPr>
          <p:cNvCxnSpPr>
            <a:cxnSpLocks/>
          </p:cNvCxnSpPr>
          <p:nvPr/>
        </p:nvCxnSpPr>
        <p:spPr>
          <a:xfrm rot="5400000">
            <a:off x="5493184" y="2811409"/>
            <a:ext cx="401440" cy="6350"/>
          </a:xfrm>
          <a:prstGeom prst="bentConnector3">
            <a:avLst>
              <a:gd name="adj1" fmla="val 50000"/>
            </a:avLst>
          </a:prstGeom>
          <a:noFill/>
          <a:ln w="38100" cap="flat" cmpd="sng" algn="ctr">
            <a:solidFill>
              <a:sysClr val="window" lastClr="FFFFFF">
                <a:lumMod val="75000"/>
              </a:sysClr>
            </a:solidFill>
            <a:prstDash val="solid"/>
            <a:miter lim="800000"/>
            <a:tailEnd type="triangle"/>
          </a:ln>
          <a:effectLst/>
        </p:spPr>
      </p:cxnSp>
      <p:cxnSp>
        <p:nvCxnSpPr>
          <p:cNvPr id="17" name="Elbow Connector 56">
            <a:extLst>
              <a:ext uri="{FF2B5EF4-FFF2-40B4-BE49-F238E27FC236}">
                <a16:creationId xmlns:a16="http://schemas.microsoft.com/office/drawing/2014/main" id="{0A1B0581-F413-4AC0-95DE-9B380399F9F1}"/>
              </a:ext>
            </a:extLst>
          </p:cNvPr>
          <p:cNvCxnSpPr>
            <a:cxnSpLocks/>
          </p:cNvCxnSpPr>
          <p:nvPr/>
        </p:nvCxnSpPr>
        <p:spPr>
          <a:xfrm rot="5400000">
            <a:off x="4545113" y="1856989"/>
            <a:ext cx="395090" cy="1908843"/>
          </a:xfrm>
          <a:prstGeom prst="bentConnector3">
            <a:avLst>
              <a:gd name="adj1" fmla="val 50000"/>
            </a:avLst>
          </a:prstGeom>
          <a:noFill/>
          <a:ln w="38100" cap="flat" cmpd="sng" algn="ctr">
            <a:solidFill>
              <a:sysClr val="windowText" lastClr="000000">
                <a:lumMod val="75000"/>
                <a:lumOff val="25000"/>
              </a:sysClr>
            </a:solidFill>
            <a:prstDash val="solid"/>
            <a:miter lim="800000"/>
            <a:tailEnd type="triangle"/>
          </a:ln>
          <a:effectLst/>
        </p:spPr>
      </p:cxnSp>
      <p:cxnSp>
        <p:nvCxnSpPr>
          <p:cNvPr id="18" name="Elbow Connector 57">
            <a:extLst>
              <a:ext uri="{FF2B5EF4-FFF2-40B4-BE49-F238E27FC236}">
                <a16:creationId xmlns:a16="http://schemas.microsoft.com/office/drawing/2014/main" id="{26749456-C2F9-4982-A9AE-86F005F7EB7F}"/>
              </a:ext>
            </a:extLst>
          </p:cNvPr>
          <p:cNvCxnSpPr>
            <a:cxnSpLocks/>
          </p:cNvCxnSpPr>
          <p:nvPr/>
        </p:nvCxnSpPr>
        <p:spPr>
          <a:xfrm rot="5400000">
            <a:off x="3549910" y="861786"/>
            <a:ext cx="395090" cy="3899249"/>
          </a:xfrm>
          <a:prstGeom prst="bentConnector3">
            <a:avLst>
              <a:gd name="adj1" fmla="val 50000"/>
            </a:avLst>
          </a:prstGeom>
          <a:noFill/>
          <a:ln w="38100" cap="flat" cmpd="sng" algn="ctr">
            <a:solidFill>
              <a:sysClr val="windowText" lastClr="000000">
                <a:lumMod val="75000"/>
                <a:lumOff val="25000"/>
              </a:sysClr>
            </a:solidFill>
            <a:prstDash val="solid"/>
            <a:miter lim="800000"/>
            <a:tailEnd type="triangle"/>
          </a:ln>
          <a:effectLst/>
        </p:spPr>
      </p:cxnSp>
      <p:cxnSp>
        <p:nvCxnSpPr>
          <p:cNvPr id="19" name="Elbow Connector 58">
            <a:extLst>
              <a:ext uri="{FF2B5EF4-FFF2-40B4-BE49-F238E27FC236}">
                <a16:creationId xmlns:a16="http://schemas.microsoft.com/office/drawing/2014/main" id="{AC279CCB-65DA-4B1E-B248-4856A7F636FB}"/>
              </a:ext>
            </a:extLst>
          </p:cNvPr>
          <p:cNvCxnSpPr>
            <a:cxnSpLocks/>
            <a:stCxn id="9" idx="2"/>
            <a:endCxn id="11" idx="0"/>
          </p:cNvCxnSpPr>
          <p:nvPr/>
        </p:nvCxnSpPr>
        <p:spPr>
          <a:xfrm rot="5400000">
            <a:off x="7172465" y="3514427"/>
            <a:ext cx="296230" cy="841699"/>
          </a:xfrm>
          <a:prstGeom prst="bentConnector3">
            <a:avLst>
              <a:gd name="adj1" fmla="val 50000"/>
            </a:avLst>
          </a:prstGeom>
          <a:noFill/>
          <a:ln w="38100" cap="flat" cmpd="sng" algn="ctr">
            <a:solidFill>
              <a:sysClr val="window" lastClr="FFFFFF">
                <a:lumMod val="75000"/>
              </a:sysClr>
            </a:solidFill>
            <a:prstDash val="solid"/>
            <a:miter lim="800000"/>
            <a:tailEnd type="triangle"/>
          </a:ln>
          <a:effectLst/>
        </p:spPr>
      </p:cxnSp>
      <p:cxnSp>
        <p:nvCxnSpPr>
          <p:cNvPr id="20" name="Elbow Connector 59">
            <a:extLst>
              <a:ext uri="{FF2B5EF4-FFF2-40B4-BE49-F238E27FC236}">
                <a16:creationId xmlns:a16="http://schemas.microsoft.com/office/drawing/2014/main" id="{3E5DE96B-4951-41CD-A880-AC592B9DD239}"/>
              </a:ext>
            </a:extLst>
          </p:cNvPr>
          <p:cNvCxnSpPr>
            <a:cxnSpLocks/>
            <a:endCxn id="10" idx="0"/>
          </p:cNvCxnSpPr>
          <p:nvPr/>
        </p:nvCxnSpPr>
        <p:spPr>
          <a:xfrm rot="10800000" flipV="1">
            <a:off x="1276010" y="3974603"/>
            <a:ext cx="515468" cy="187445"/>
          </a:xfrm>
          <a:prstGeom prst="bentConnector2">
            <a:avLst/>
          </a:prstGeom>
          <a:noFill/>
          <a:ln w="38100" cap="flat" cmpd="sng" algn="ctr">
            <a:solidFill>
              <a:sysClr val="window" lastClr="FFFFFF">
                <a:lumMod val="75000"/>
              </a:sysClr>
            </a:solidFill>
            <a:prstDash val="solid"/>
            <a:miter lim="800000"/>
            <a:tailEnd type="triangle"/>
          </a:ln>
          <a:effectLst/>
        </p:spPr>
      </p:cxnSp>
      <p:cxnSp>
        <p:nvCxnSpPr>
          <p:cNvPr id="21" name="Elbow Connector 60">
            <a:extLst>
              <a:ext uri="{FF2B5EF4-FFF2-40B4-BE49-F238E27FC236}">
                <a16:creationId xmlns:a16="http://schemas.microsoft.com/office/drawing/2014/main" id="{707B0515-B3D3-46B3-96B0-05A54786CCE4}"/>
              </a:ext>
            </a:extLst>
          </p:cNvPr>
          <p:cNvCxnSpPr>
            <a:cxnSpLocks/>
          </p:cNvCxnSpPr>
          <p:nvPr/>
        </p:nvCxnSpPr>
        <p:spPr>
          <a:xfrm rot="5400000">
            <a:off x="5113999" y="2404949"/>
            <a:ext cx="1245218" cy="4009643"/>
          </a:xfrm>
          <a:prstGeom prst="bentConnector3">
            <a:avLst>
              <a:gd name="adj1" fmla="val 86552"/>
            </a:avLst>
          </a:prstGeom>
          <a:noFill/>
          <a:ln w="38100" cap="flat" cmpd="sng" algn="ctr">
            <a:solidFill>
              <a:sysClr val="window" lastClr="FFFFFF">
                <a:lumMod val="75000"/>
              </a:sysClr>
            </a:solidFill>
            <a:prstDash val="solid"/>
            <a:miter lim="800000"/>
            <a:tailEnd type="triangle"/>
          </a:ln>
          <a:effectLst/>
        </p:spPr>
      </p:cxnSp>
      <p:cxnSp>
        <p:nvCxnSpPr>
          <p:cNvPr id="22" name="Elbow Connector 61">
            <a:extLst>
              <a:ext uri="{FF2B5EF4-FFF2-40B4-BE49-F238E27FC236}">
                <a16:creationId xmlns:a16="http://schemas.microsoft.com/office/drawing/2014/main" id="{60A6DE80-DF97-44B9-9403-CE2E6FC30656}"/>
              </a:ext>
            </a:extLst>
          </p:cNvPr>
          <p:cNvCxnSpPr>
            <a:cxnSpLocks/>
          </p:cNvCxnSpPr>
          <p:nvPr/>
        </p:nvCxnSpPr>
        <p:spPr>
          <a:xfrm rot="16200000" flipH="1">
            <a:off x="8771599" y="2756991"/>
            <a:ext cx="1265417" cy="3325755"/>
          </a:xfrm>
          <a:prstGeom prst="bentConnector3">
            <a:avLst>
              <a:gd name="adj1" fmla="val 85098"/>
            </a:avLst>
          </a:prstGeom>
          <a:noFill/>
          <a:ln w="38100" cap="flat" cmpd="sng" algn="ctr">
            <a:solidFill>
              <a:sysClr val="window" lastClr="FFFFFF">
                <a:lumMod val="75000"/>
              </a:sysClr>
            </a:solidFill>
            <a:prstDash val="solid"/>
            <a:miter lim="800000"/>
            <a:tailEnd type="triangle"/>
          </a:ln>
          <a:effectLst/>
        </p:spPr>
      </p:cxnSp>
      <p:sp>
        <p:nvSpPr>
          <p:cNvPr id="23" name="TextBox 22">
            <a:extLst>
              <a:ext uri="{FF2B5EF4-FFF2-40B4-BE49-F238E27FC236}">
                <a16:creationId xmlns:a16="http://schemas.microsoft.com/office/drawing/2014/main" id="{9C5A4CB6-2544-482E-87DA-580CB949B20F}"/>
              </a:ext>
            </a:extLst>
          </p:cNvPr>
          <p:cNvSpPr txBox="1"/>
          <p:nvPr/>
        </p:nvSpPr>
        <p:spPr>
          <a:xfrm>
            <a:off x="5227178" y="1999965"/>
            <a:ext cx="952505" cy="307777"/>
          </a:xfrm>
          <a:prstGeom prst="rect">
            <a:avLst/>
          </a:prstGeom>
          <a:noFill/>
        </p:spPr>
        <p:txBody>
          <a:bodyPr wrap="none" rtlCol="0" anchor="ctr" anchorCtr="0">
            <a:spAutoFit/>
          </a:bodyPr>
          <a:lstStyle/>
          <a:p>
            <a:pPr algn="ctr" defTabSz="914400">
              <a:defRPr/>
            </a:pPr>
            <a:r>
              <a:rPr lang="en-US" sz="1400" b="1" dirty="0">
                <a:solidFill>
                  <a:prstClr val="white"/>
                </a:solidFill>
                <a:latin typeface="Montserrat SemiBold" pitchFamily="2" charset="77"/>
                <a:ea typeface="League Spartan" charset="0"/>
                <a:cs typeface="Poppins" pitchFamily="2" charset="77"/>
              </a:rPr>
              <a:t>&lt;Name&gt;</a:t>
            </a:r>
          </a:p>
        </p:txBody>
      </p:sp>
      <p:sp>
        <p:nvSpPr>
          <p:cNvPr id="24" name="Subtitle 2">
            <a:extLst>
              <a:ext uri="{FF2B5EF4-FFF2-40B4-BE49-F238E27FC236}">
                <a16:creationId xmlns:a16="http://schemas.microsoft.com/office/drawing/2014/main" id="{388565E5-D596-4E30-9EC6-0E08A5B2708C}"/>
              </a:ext>
            </a:extLst>
          </p:cNvPr>
          <p:cNvSpPr txBox="1">
            <a:spLocks/>
          </p:cNvSpPr>
          <p:nvPr/>
        </p:nvSpPr>
        <p:spPr>
          <a:xfrm>
            <a:off x="5541168" y="2273555"/>
            <a:ext cx="299121" cy="215444"/>
          </a:xfrm>
          <a:prstGeom prst="rect">
            <a:avLst/>
          </a:prstGeom>
        </p:spPr>
        <p:txBody>
          <a:bodyPr vert="horz" wrap="non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defRPr/>
            </a:pPr>
            <a:r>
              <a:rPr lang="en-US" sz="1100" dirty="0">
                <a:solidFill>
                  <a:prstClr val="white"/>
                </a:solidFill>
                <a:latin typeface="Exo" panose="02000503000000000000" pitchFamily="2" charset="77"/>
                <a:ea typeface="Lato Light" panose="020F0502020204030203" pitchFamily="34" charset="0"/>
                <a:cs typeface="Mukta ExtraLight" panose="020B0000000000000000" pitchFamily="34" charset="77"/>
              </a:rPr>
              <a:t>CIO</a:t>
            </a:r>
          </a:p>
        </p:txBody>
      </p:sp>
      <p:sp>
        <p:nvSpPr>
          <p:cNvPr id="25" name="TextBox 24">
            <a:extLst>
              <a:ext uri="{FF2B5EF4-FFF2-40B4-BE49-F238E27FC236}">
                <a16:creationId xmlns:a16="http://schemas.microsoft.com/office/drawing/2014/main" id="{76196D43-89BD-47CC-B18C-6D875A7DC927}"/>
              </a:ext>
            </a:extLst>
          </p:cNvPr>
          <p:cNvSpPr txBox="1"/>
          <p:nvPr/>
        </p:nvSpPr>
        <p:spPr>
          <a:xfrm>
            <a:off x="954318" y="3129158"/>
            <a:ext cx="1687038" cy="307777"/>
          </a:xfrm>
          <a:prstGeom prst="rect">
            <a:avLst/>
          </a:prstGeom>
          <a:noFill/>
        </p:spPr>
        <p:txBody>
          <a:bodyPr wrap="square" rtlCol="0" anchor="ctr" anchorCtr="0">
            <a:spAutoFit/>
          </a:bodyPr>
          <a:lstStyle/>
          <a:p>
            <a:pPr algn="ctr" defTabSz="914400">
              <a:defRPr/>
            </a:pPr>
            <a:r>
              <a:rPr lang="en-US" sz="1400" b="1" dirty="0">
                <a:solidFill>
                  <a:prstClr val="black"/>
                </a:solidFill>
                <a:latin typeface="Montserrat SemiBold" pitchFamily="2" charset="77"/>
                <a:ea typeface="League Spartan" charset="0"/>
                <a:cs typeface="Poppins" pitchFamily="2" charset="77"/>
              </a:rPr>
              <a:t>&lt;Name&gt;</a:t>
            </a:r>
          </a:p>
        </p:txBody>
      </p:sp>
      <p:sp>
        <p:nvSpPr>
          <p:cNvPr id="26" name="Subtitle 2">
            <a:extLst>
              <a:ext uri="{FF2B5EF4-FFF2-40B4-BE49-F238E27FC236}">
                <a16:creationId xmlns:a16="http://schemas.microsoft.com/office/drawing/2014/main" id="{667AA8F4-0C6E-4F52-A2AA-4A8B84FBAB17}"/>
              </a:ext>
            </a:extLst>
          </p:cNvPr>
          <p:cNvSpPr txBox="1">
            <a:spLocks/>
          </p:cNvSpPr>
          <p:nvPr/>
        </p:nvSpPr>
        <p:spPr>
          <a:xfrm>
            <a:off x="1363738" y="3434739"/>
            <a:ext cx="868186" cy="21544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defRPr/>
            </a:pPr>
            <a:r>
              <a:rPr lang="en-US" sz="1100" dirty="0">
                <a:solidFill>
                  <a:prstClr val="black"/>
                </a:solidFill>
                <a:latin typeface="Exo" panose="02000503000000000000" pitchFamily="2" charset="77"/>
                <a:ea typeface="Lato Light" panose="020F0502020204030203" pitchFamily="34" charset="0"/>
                <a:cs typeface="Mukta ExtraLight" panose="020B0000000000000000" pitchFamily="34" charset="77"/>
              </a:rPr>
              <a:t>VP</a:t>
            </a:r>
          </a:p>
        </p:txBody>
      </p:sp>
      <p:sp>
        <p:nvSpPr>
          <p:cNvPr id="27" name="TextBox 26">
            <a:extLst>
              <a:ext uri="{FF2B5EF4-FFF2-40B4-BE49-F238E27FC236}">
                <a16:creationId xmlns:a16="http://schemas.microsoft.com/office/drawing/2014/main" id="{695556C4-3F31-4DF9-B99B-81B8F13356C0}"/>
              </a:ext>
            </a:extLst>
          </p:cNvPr>
          <p:cNvSpPr txBox="1"/>
          <p:nvPr/>
        </p:nvSpPr>
        <p:spPr>
          <a:xfrm>
            <a:off x="6158943" y="4210412"/>
            <a:ext cx="1418797" cy="276999"/>
          </a:xfrm>
          <a:prstGeom prst="rect">
            <a:avLst/>
          </a:prstGeom>
          <a:noFill/>
        </p:spPr>
        <p:txBody>
          <a:bodyPr wrap="square" rtlCol="0" anchor="ctr" anchorCtr="0">
            <a:spAutoFit/>
          </a:bodyPr>
          <a:lstStyle/>
          <a:p>
            <a:pPr algn="ctr" defTabSz="914400">
              <a:defRPr/>
            </a:pPr>
            <a:r>
              <a:rPr lang="en-US" sz="1200" b="1" dirty="0">
                <a:solidFill>
                  <a:prstClr val="black"/>
                </a:solidFill>
                <a:latin typeface="Montserrat SemiBold" pitchFamily="2" charset="77"/>
                <a:ea typeface="League Spartan" charset="0"/>
                <a:cs typeface="Poppins" pitchFamily="2" charset="77"/>
              </a:rPr>
              <a:t>&lt;Name&gt;</a:t>
            </a:r>
          </a:p>
        </p:txBody>
      </p:sp>
      <p:sp>
        <p:nvSpPr>
          <p:cNvPr id="28" name="Subtitle 2">
            <a:extLst>
              <a:ext uri="{FF2B5EF4-FFF2-40B4-BE49-F238E27FC236}">
                <a16:creationId xmlns:a16="http://schemas.microsoft.com/office/drawing/2014/main" id="{1DF8E8BF-CFE4-4B2C-9888-E77E041CFD00}"/>
              </a:ext>
            </a:extLst>
          </p:cNvPr>
          <p:cNvSpPr txBox="1">
            <a:spLocks/>
          </p:cNvSpPr>
          <p:nvPr/>
        </p:nvSpPr>
        <p:spPr>
          <a:xfrm>
            <a:off x="6275084" y="4421173"/>
            <a:ext cx="1225189" cy="207749"/>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defRPr/>
            </a:pPr>
            <a:r>
              <a:rPr lang="en-US" sz="1050" dirty="0">
                <a:solidFill>
                  <a:prstClr val="black"/>
                </a:solidFill>
                <a:latin typeface="Exo" panose="02000503000000000000" pitchFamily="2" charset="77"/>
                <a:ea typeface="Lato Light" panose="020F0502020204030203" pitchFamily="34" charset="0"/>
                <a:cs typeface="Mukta ExtraLight" panose="020B0000000000000000" pitchFamily="34" charset="77"/>
              </a:rPr>
              <a:t>&lt;Role&gt;</a:t>
            </a:r>
          </a:p>
        </p:txBody>
      </p:sp>
      <p:sp>
        <p:nvSpPr>
          <p:cNvPr id="29" name="TextBox 28">
            <a:extLst>
              <a:ext uri="{FF2B5EF4-FFF2-40B4-BE49-F238E27FC236}">
                <a16:creationId xmlns:a16="http://schemas.microsoft.com/office/drawing/2014/main" id="{759D6386-C336-42C3-87F2-78A1B5B97AC7}"/>
              </a:ext>
            </a:extLst>
          </p:cNvPr>
          <p:cNvSpPr txBox="1"/>
          <p:nvPr/>
        </p:nvSpPr>
        <p:spPr>
          <a:xfrm>
            <a:off x="573585" y="4230077"/>
            <a:ext cx="1409931" cy="276999"/>
          </a:xfrm>
          <a:prstGeom prst="rect">
            <a:avLst/>
          </a:prstGeom>
          <a:noFill/>
        </p:spPr>
        <p:txBody>
          <a:bodyPr wrap="square" rtlCol="0" anchor="ctr" anchorCtr="0">
            <a:spAutoFit/>
          </a:bodyPr>
          <a:lstStyle/>
          <a:p>
            <a:pPr algn="ctr" defTabSz="914400">
              <a:defRPr/>
            </a:pPr>
            <a:r>
              <a:rPr lang="en-US" sz="1200" b="1" dirty="0">
                <a:solidFill>
                  <a:prstClr val="black"/>
                </a:solidFill>
                <a:latin typeface="Montserrat SemiBold" pitchFamily="2" charset="77"/>
                <a:ea typeface="League Spartan" charset="0"/>
                <a:cs typeface="Poppins" pitchFamily="2" charset="77"/>
              </a:rPr>
              <a:t>&lt;Name&gt;</a:t>
            </a:r>
          </a:p>
        </p:txBody>
      </p:sp>
      <p:sp>
        <p:nvSpPr>
          <p:cNvPr id="30" name="Subtitle 2">
            <a:extLst>
              <a:ext uri="{FF2B5EF4-FFF2-40B4-BE49-F238E27FC236}">
                <a16:creationId xmlns:a16="http://schemas.microsoft.com/office/drawing/2014/main" id="{20A06C79-6F94-4B4F-A842-5B52CD721056}"/>
              </a:ext>
            </a:extLst>
          </p:cNvPr>
          <p:cNvSpPr txBox="1">
            <a:spLocks/>
          </p:cNvSpPr>
          <p:nvPr/>
        </p:nvSpPr>
        <p:spPr>
          <a:xfrm>
            <a:off x="658062" y="4476319"/>
            <a:ext cx="1204437" cy="21544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defRPr/>
            </a:pPr>
            <a:r>
              <a:rPr lang="en-US" sz="1050" dirty="0">
                <a:solidFill>
                  <a:prstClr val="black"/>
                </a:solidFill>
                <a:latin typeface="Exo" panose="02000503000000000000" pitchFamily="2" charset="77"/>
                <a:ea typeface="Lato Light" panose="020F0502020204030203" pitchFamily="34" charset="0"/>
                <a:cs typeface="Mukta ExtraLight" panose="020B0000000000000000" pitchFamily="34" charset="77"/>
              </a:rPr>
              <a:t>&lt;Role&gt;</a:t>
            </a:r>
          </a:p>
        </p:txBody>
      </p:sp>
      <p:sp>
        <p:nvSpPr>
          <p:cNvPr id="31" name="Rounded Rectangle 8">
            <a:extLst>
              <a:ext uri="{FF2B5EF4-FFF2-40B4-BE49-F238E27FC236}">
                <a16:creationId xmlns:a16="http://schemas.microsoft.com/office/drawing/2014/main" id="{A14014C4-172B-4402-81D0-14B58E87CABA}"/>
              </a:ext>
            </a:extLst>
          </p:cNvPr>
          <p:cNvSpPr/>
          <p:nvPr/>
        </p:nvSpPr>
        <p:spPr>
          <a:xfrm>
            <a:off x="8810702" y="3018135"/>
            <a:ext cx="1691652" cy="778206"/>
          </a:xfrm>
          <a:prstGeom prst="rect">
            <a:avLst/>
          </a:prstGeom>
          <a:noFill/>
          <a:ln w="19050" cap="flat" cmpd="sng" algn="ctr">
            <a:solidFill>
              <a:sysClr val="windowText" lastClr="000000">
                <a:lumMod val="75000"/>
                <a:lumOff val="25000"/>
              </a:sysClr>
            </a:solidFill>
            <a:prstDash val="solid"/>
            <a:miter lim="800000"/>
          </a:ln>
          <a:effectLst>
            <a:outerShdw blurRad="63500" sx="101000" sy="101000" algn="ctr" rotWithShape="0">
              <a:prstClr val="black">
                <a:alpha val="15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000" b="0" i="0" u="none" strike="noStrike" kern="0" cap="none" spc="0" normalizeH="0" baseline="0" noProof="0">
              <a:ln>
                <a:noFill/>
              </a:ln>
              <a:solidFill>
                <a:prstClr val="black"/>
              </a:solidFill>
              <a:effectLst/>
              <a:uLnTx/>
              <a:uFillTx/>
              <a:latin typeface="Roboto Condensed Light"/>
              <a:ea typeface="+mn-ea"/>
              <a:cs typeface="+mn-cs"/>
            </a:endParaRPr>
          </a:p>
        </p:txBody>
      </p:sp>
      <p:cxnSp>
        <p:nvCxnSpPr>
          <p:cNvPr id="32" name="Elbow Connector 54">
            <a:extLst>
              <a:ext uri="{FF2B5EF4-FFF2-40B4-BE49-F238E27FC236}">
                <a16:creationId xmlns:a16="http://schemas.microsoft.com/office/drawing/2014/main" id="{56B67419-5F96-419C-819E-3CA2C57A10E3}"/>
              </a:ext>
            </a:extLst>
          </p:cNvPr>
          <p:cNvCxnSpPr>
            <a:cxnSpLocks/>
          </p:cNvCxnSpPr>
          <p:nvPr/>
        </p:nvCxnSpPr>
        <p:spPr>
          <a:xfrm rot="16200000" flipH="1">
            <a:off x="7474669" y="836275"/>
            <a:ext cx="404271" cy="3959449"/>
          </a:xfrm>
          <a:prstGeom prst="bentConnector3">
            <a:avLst>
              <a:gd name="adj1" fmla="val 50000"/>
            </a:avLst>
          </a:prstGeom>
          <a:noFill/>
          <a:ln w="38100" cap="flat" cmpd="sng" algn="ctr">
            <a:solidFill>
              <a:sysClr val="windowText" lastClr="000000">
                <a:lumMod val="75000"/>
                <a:lumOff val="25000"/>
              </a:sysClr>
            </a:solidFill>
            <a:prstDash val="solid"/>
            <a:miter lim="800000"/>
            <a:tailEnd type="triangle"/>
          </a:ln>
          <a:effectLst/>
        </p:spPr>
      </p:cxnSp>
      <p:sp>
        <p:nvSpPr>
          <p:cNvPr id="33" name="Rounded Rectangle 10">
            <a:extLst>
              <a:ext uri="{FF2B5EF4-FFF2-40B4-BE49-F238E27FC236}">
                <a16:creationId xmlns:a16="http://schemas.microsoft.com/office/drawing/2014/main" id="{9C9A3793-7CD4-4270-A06B-CA5464C4DBDF}"/>
              </a:ext>
            </a:extLst>
          </p:cNvPr>
          <p:cNvSpPr/>
          <p:nvPr/>
        </p:nvSpPr>
        <p:spPr>
          <a:xfrm>
            <a:off x="3469493" y="4162048"/>
            <a:ext cx="1415009" cy="607208"/>
          </a:xfrm>
          <a:prstGeom prst="rect">
            <a:avLst/>
          </a:prstGeom>
          <a:noFill/>
          <a:ln w="19050" cap="flat" cmpd="sng" algn="ctr">
            <a:solidFill>
              <a:sysClr val="windowText" lastClr="000000">
                <a:lumMod val="75000"/>
                <a:lumOff val="25000"/>
              </a:sysClr>
            </a:solidFill>
            <a:prstDash val="solid"/>
            <a:miter lim="800000"/>
          </a:ln>
          <a:effectLst>
            <a:outerShdw blurRad="63500" sx="101000" sy="101000" algn="ctr" rotWithShape="0">
              <a:prstClr val="black">
                <a:alpha val="15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900" b="0" i="0" u="none" strike="noStrike" kern="0" cap="none" spc="0" normalizeH="0" baseline="0" noProof="0">
              <a:ln>
                <a:noFill/>
              </a:ln>
              <a:solidFill>
                <a:prstClr val="black"/>
              </a:solidFill>
              <a:effectLst/>
              <a:uLnTx/>
              <a:uFillTx/>
              <a:latin typeface="Roboto Condensed Light"/>
              <a:ea typeface="+mn-ea"/>
              <a:cs typeface="+mn-cs"/>
            </a:endParaRPr>
          </a:p>
        </p:txBody>
      </p:sp>
      <p:sp>
        <p:nvSpPr>
          <p:cNvPr id="34" name="TextBox 33">
            <a:extLst>
              <a:ext uri="{FF2B5EF4-FFF2-40B4-BE49-F238E27FC236}">
                <a16:creationId xmlns:a16="http://schemas.microsoft.com/office/drawing/2014/main" id="{45F297E1-B39E-4688-99A3-DEA1B8098389}"/>
              </a:ext>
            </a:extLst>
          </p:cNvPr>
          <p:cNvSpPr txBox="1"/>
          <p:nvPr/>
        </p:nvSpPr>
        <p:spPr>
          <a:xfrm>
            <a:off x="3464976" y="4230077"/>
            <a:ext cx="1418795" cy="276999"/>
          </a:xfrm>
          <a:prstGeom prst="rect">
            <a:avLst/>
          </a:prstGeom>
          <a:noFill/>
        </p:spPr>
        <p:txBody>
          <a:bodyPr wrap="square" rtlCol="0" anchor="ctr" anchorCtr="0">
            <a:spAutoFit/>
          </a:bodyPr>
          <a:lstStyle/>
          <a:p>
            <a:pPr algn="ctr" defTabSz="914400">
              <a:defRPr/>
            </a:pPr>
            <a:r>
              <a:rPr lang="en-US" sz="1200" b="1" dirty="0">
                <a:solidFill>
                  <a:prstClr val="black"/>
                </a:solidFill>
                <a:latin typeface="Montserrat SemiBold" pitchFamily="2" charset="77"/>
                <a:ea typeface="League Spartan" charset="0"/>
                <a:cs typeface="Poppins" pitchFamily="2" charset="77"/>
              </a:rPr>
              <a:t>&lt;Name&gt;</a:t>
            </a:r>
          </a:p>
        </p:txBody>
      </p:sp>
      <p:sp>
        <p:nvSpPr>
          <p:cNvPr id="35" name="Subtitle 2">
            <a:extLst>
              <a:ext uri="{FF2B5EF4-FFF2-40B4-BE49-F238E27FC236}">
                <a16:creationId xmlns:a16="http://schemas.microsoft.com/office/drawing/2014/main" id="{0F37E7A5-C9C7-42C6-9DEA-AE64C61D5777}"/>
              </a:ext>
            </a:extLst>
          </p:cNvPr>
          <p:cNvSpPr txBox="1">
            <a:spLocks/>
          </p:cNvSpPr>
          <p:nvPr/>
        </p:nvSpPr>
        <p:spPr>
          <a:xfrm>
            <a:off x="3705758" y="4476319"/>
            <a:ext cx="973992" cy="21544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defRPr/>
            </a:pPr>
            <a:r>
              <a:rPr lang="en-US" sz="1050" dirty="0">
                <a:solidFill>
                  <a:prstClr val="black"/>
                </a:solidFill>
                <a:latin typeface="Exo" panose="02000503000000000000" pitchFamily="2" charset="77"/>
                <a:ea typeface="Lato Light" panose="020F0502020204030203" pitchFamily="34" charset="0"/>
                <a:cs typeface="Mukta ExtraLight" panose="020B0000000000000000" pitchFamily="34" charset="77"/>
              </a:rPr>
              <a:t>&lt;Role&gt;</a:t>
            </a:r>
          </a:p>
        </p:txBody>
      </p:sp>
      <p:cxnSp>
        <p:nvCxnSpPr>
          <p:cNvPr id="36" name="Elbow Connector 58">
            <a:extLst>
              <a:ext uri="{FF2B5EF4-FFF2-40B4-BE49-F238E27FC236}">
                <a16:creationId xmlns:a16="http://schemas.microsoft.com/office/drawing/2014/main" id="{82BE9833-D82B-4A52-B59B-4FED5805771B}"/>
              </a:ext>
            </a:extLst>
          </p:cNvPr>
          <p:cNvCxnSpPr>
            <a:cxnSpLocks/>
            <a:stCxn id="6" idx="2"/>
            <a:endCxn id="33" idx="0"/>
          </p:cNvCxnSpPr>
          <p:nvPr/>
        </p:nvCxnSpPr>
        <p:spPr>
          <a:xfrm rot="16200000" flipH="1">
            <a:off x="2799969" y="2785021"/>
            <a:ext cx="374888" cy="2379167"/>
          </a:xfrm>
          <a:prstGeom prst="bentConnector3">
            <a:avLst>
              <a:gd name="adj1" fmla="val 50000"/>
            </a:avLst>
          </a:prstGeom>
          <a:noFill/>
          <a:ln w="38100" cap="flat" cmpd="sng" algn="ctr">
            <a:solidFill>
              <a:sysClr val="window" lastClr="FFFFFF">
                <a:lumMod val="75000"/>
              </a:sysClr>
            </a:solidFill>
            <a:prstDash val="solid"/>
            <a:miter lim="800000"/>
            <a:tailEnd type="triangle"/>
          </a:ln>
          <a:effectLst/>
        </p:spPr>
      </p:cxnSp>
      <p:sp>
        <p:nvSpPr>
          <p:cNvPr id="37" name="Rounded Rectangle 12">
            <a:extLst>
              <a:ext uri="{FF2B5EF4-FFF2-40B4-BE49-F238E27FC236}">
                <a16:creationId xmlns:a16="http://schemas.microsoft.com/office/drawing/2014/main" id="{B4100735-22CF-488F-9BD9-C95E0305ACCD}"/>
              </a:ext>
            </a:extLst>
          </p:cNvPr>
          <p:cNvSpPr/>
          <p:nvPr/>
        </p:nvSpPr>
        <p:spPr>
          <a:xfrm>
            <a:off x="10372700" y="5032378"/>
            <a:ext cx="1388968" cy="626130"/>
          </a:xfrm>
          <a:prstGeom prst="rect">
            <a:avLst/>
          </a:prstGeom>
          <a:noFill/>
          <a:ln w="19050" cap="flat" cmpd="sng" algn="ctr">
            <a:solidFill>
              <a:sysClr val="windowText" lastClr="000000">
                <a:lumMod val="75000"/>
                <a:lumOff val="25000"/>
              </a:sysClr>
            </a:solidFill>
            <a:prstDash val="solid"/>
            <a:miter lim="800000"/>
          </a:ln>
          <a:effectLst>
            <a:outerShdw blurRad="63500" sx="101000" sy="101000" algn="ctr" rotWithShape="0">
              <a:prstClr val="black">
                <a:alpha val="15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900" b="0" i="0" u="none" strike="noStrike" kern="0" cap="none" spc="0" normalizeH="0" baseline="0" noProof="0">
              <a:ln>
                <a:noFill/>
              </a:ln>
              <a:solidFill>
                <a:prstClr val="black"/>
              </a:solidFill>
              <a:effectLst/>
              <a:uLnTx/>
              <a:uFillTx/>
              <a:latin typeface="Roboto Condensed Light"/>
              <a:ea typeface="+mn-ea"/>
              <a:cs typeface="+mn-cs"/>
            </a:endParaRPr>
          </a:p>
        </p:txBody>
      </p:sp>
      <p:sp>
        <p:nvSpPr>
          <p:cNvPr id="38" name="Rounded Rectangle 12">
            <a:extLst>
              <a:ext uri="{FF2B5EF4-FFF2-40B4-BE49-F238E27FC236}">
                <a16:creationId xmlns:a16="http://schemas.microsoft.com/office/drawing/2014/main" id="{E417CEE0-1B40-4C43-BADD-96A113FCA8B0}"/>
              </a:ext>
            </a:extLst>
          </p:cNvPr>
          <p:cNvSpPr/>
          <p:nvPr/>
        </p:nvSpPr>
        <p:spPr>
          <a:xfrm>
            <a:off x="6095401" y="5032378"/>
            <a:ext cx="1388968" cy="626130"/>
          </a:xfrm>
          <a:prstGeom prst="rect">
            <a:avLst/>
          </a:prstGeom>
          <a:noFill/>
          <a:ln w="19050" cap="flat" cmpd="sng" algn="ctr">
            <a:solidFill>
              <a:sysClr val="windowText" lastClr="000000">
                <a:lumMod val="75000"/>
                <a:lumOff val="25000"/>
              </a:sysClr>
            </a:solidFill>
            <a:prstDash val="solid"/>
            <a:miter lim="800000"/>
          </a:ln>
          <a:effectLst>
            <a:outerShdw blurRad="63500" sx="101000" sy="101000" algn="ctr" rotWithShape="0">
              <a:prstClr val="black">
                <a:alpha val="15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900" b="0" i="0" u="none" strike="noStrike" kern="0" cap="none" spc="0" normalizeH="0" baseline="0" noProof="0">
              <a:ln>
                <a:noFill/>
              </a:ln>
              <a:solidFill>
                <a:prstClr val="black"/>
              </a:solidFill>
              <a:effectLst/>
              <a:uLnTx/>
              <a:uFillTx/>
              <a:latin typeface="Roboto Condensed Light"/>
              <a:ea typeface="+mn-ea"/>
              <a:cs typeface="+mn-cs"/>
            </a:endParaRPr>
          </a:p>
        </p:txBody>
      </p:sp>
      <p:sp>
        <p:nvSpPr>
          <p:cNvPr id="39" name="Rounded Rectangle 12">
            <a:extLst>
              <a:ext uri="{FF2B5EF4-FFF2-40B4-BE49-F238E27FC236}">
                <a16:creationId xmlns:a16="http://schemas.microsoft.com/office/drawing/2014/main" id="{27AE7AD7-7D9C-4925-B73A-DF26A1410B14}"/>
              </a:ext>
            </a:extLst>
          </p:cNvPr>
          <p:cNvSpPr/>
          <p:nvPr/>
        </p:nvSpPr>
        <p:spPr>
          <a:xfrm>
            <a:off x="8946933" y="5032378"/>
            <a:ext cx="1388968" cy="626130"/>
          </a:xfrm>
          <a:prstGeom prst="rect">
            <a:avLst/>
          </a:prstGeom>
          <a:noFill/>
          <a:ln w="19050" cap="flat" cmpd="sng" algn="ctr">
            <a:solidFill>
              <a:sysClr val="windowText" lastClr="000000">
                <a:lumMod val="75000"/>
                <a:lumOff val="25000"/>
              </a:sysClr>
            </a:solidFill>
            <a:prstDash val="solid"/>
            <a:miter lim="800000"/>
          </a:ln>
          <a:effectLst>
            <a:outerShdw blurRad="63500" sx="101000" sy="101000" algn="ctr" rotWithShape="0">
              <a:prstClr val="black">
                <a:alpha val="15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900" b="0" i="0" u="none" strike="noStrike" kern="0" cap="none" spc="0" normalizeH="0" baseline="0" noProof="0">
              <a:ln>
                <a:noFill/>
              </a:ln>
              <a:solidFill>
                <a:prstClr val="black"/>
              </a:solidFill>
              <a:effectLst/>
              <a:uLnTx/>
              <a:uFillTx/>
              <a:latin typeface="Roboto Condensed Light"/>
              <a:ea typeface="+mn-ea"/>
              <a:cs typeface="+mn-cs"/>
            </a:endParaRPr>
          </a:p>
        </p:txBody>
      </p:sp>
      <p:sp>
        <p:nvSpPr>
          <p:cNvPr id="40" name="Rounded Rectangle 12">
            <a:extLst>
              <a:ext uri="{FF2B5EF4-FFF2-40B4-BE49-F238E27FC236}">
                <a16:creationId xmlns:a16="http://schemas.microsoft.com/office/drawing/2014/main" id="{0CBD940F-42C4-4441-9375-AF168C672D51}"/>
              </a:ext>
            </a:extLst>
          </p:cNvPr>
          <p:cNvSpPr/>
          <p:nvPr/>
        </p:nvSpPr>
        <p:spPr>
          <a:xfrm>
            <a:off x="3282369" y="5859377"/>
            <a:ext cx="1388968" cy="626400"/>
          </a:xfrm>
          <a:prstGeom prst="rect">
            <a:avLst/>
          </a:prstGeom>
          <a:noFill/>
          <a:ln w="19050" cap="flat" cmpd="sng" algn="ctr">
            <a:solidFill>
              <a:sysClr val="windowText" lastClr="000000">
                <a:lumMod val="75000"/>
                <a:lumOff val="25000"/>
              </a:sysClr>
            </a:solidFill>
            <a:prstDash val="solid"/>
            <a:miter lim="800000"/>
          </a:ln>
          <a:effectLst>
            <a:outerShdw blurRad="63500" sx="101000" sy="101000" algn="ctr" rotWithShape="0">
              <a:prstClr val="black">
                <a:alpha val="15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900" b="0" i="0" u="none" strike="noStrike" kern="0" cap="none" spc="0" normalizeH="0" baseline="0" noProof="0">
              <a:ln>
                <a:noFill/>
              </a:ln>
              <a:solidFill>
                <a:prstClr val="black"/>
              </a:solidFill>
              <a:effectLst/>
              <a:uLnTx/>
              <a:uFillTx/>
              <a:latin typeface="Roboto Condensed Light"/>
              <a:ea typeface="+mn-ea"/>
              <a:cs typeface="+mn-cs"/>
            </a:endParaRPr>
          </a:p>
        </p:txBody>
      </p:sp>
      <p:sp>
        <p:nvSpPr>
          <p:cNvPr id="41" name="Rounded Rectangle 12">
            <a:extLst>
              <a:ext uri="{FF2B5EF4-FFF2-40B4-BE49-F238E27FC236}">
                <a16:creationId xmlns:a16="http://schemas.microsoft.com/office/drawing/2014/main" id="{BF84CF3B-ED93-4509-B2D4-C3D06EB2C534}"/>
              </a:ext>
            </a:extLst>
          </p:cNvPr>
          <p:cNvSpPr/>
          <p:nvPr/>
        </p:nvSpPr>
        <p:spPr>
          <a:xfrm>
            <a:off x="4669635" y="5032378"/>
            <a:ext cx="1388968" cy="626130"/>
          </a:xfrm>
          <a:prstGeom prst="rect">
            <a:avLst/>
          </a:prstGeom>
          <a:noFill/>
          <a:ln w="19050" cap="flat" cmpd="sng" algn="ctr">
            <a:solidFill>
              <a:sysClr val="windowText" lastClr="000000">
                <a:lumMod val="75000"/>
                <a:lumOff val="25000"/>
              </a:sysClr>
            </a:solidFill>
            <a:prstDash val="solid"/>
            <a:miter lim="800000"/>
          </a:ln>
          <a:effectLst>
            <a:outerShdw blurRad="63500" sx="101000" sy="101000" algn="ctr" rotWithShape="0">
              <a:prstClr val="black">
                <a:alpha val="15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900" b="0" i="0" u="none" strike="noStrike" kern="0" cap="none" spc="0" normalizeH="0" baseline="0" noProof="0">
              <a:ln>
                <a:noFill/>
              </a:ln>
              <a:solidFill>
                <a:prstClr val="black"/>
              </a:solidFill>
              <a:effectLst/>
              <a:uLnTx/>
              <a:uFillTx/>
              <a:latin typeface="Roboto Condensed Light"/>
              <a:ea typeface="+mn-ea"/>
              <a:cs typeface="+mn-cs"/>
            </a:endParaRPr>
          </a:p>
        </p:txBody>
      </p:sp>
      <p:sp>
        <p:nvSpPr>
          <p:cNvPr id="42" name="Rounded Rectangle 12">
            <a:extLst>
              <a:ext uri="{FF2B5EF4-FFF2-40B4-BE49-F238E27FC236}">
                <a16:creationId xmlns:a16="http://schemas.microsoft.com/office/drawing/2014/main" id="{5C2D9533-EC6A-4E95-8766-51A1A94415E8}"/>
              </a:ext>
            </a:extLst>
          </p:cNvPr>
          <p:cNvSpPr/>
          <p:nvPr/>
        </p:nvSpPr>
        <p:spPr>
          <a:xfrm>
            <a:off x="8747195" y="4162048"/>
            <a:ext cx="1517652" cy="626130"/>
          </a:xfrm>
          <a:prstGeom prst="rect">
            <a:avLst/>
          </a:prstGeom>
          <a:noFill/>
          <a:ln w="19050" cap="flat" cmpd="sng" algn="ctr">
            <a:solidFill>
              <a:sysClr val="windowText" lastClr="000000">
                <a:lumMod val="75000"/>
                <a:lumOff val="25000"/>
              </a:sysClr>
            </a:solidFill>
            <a:prstDash val="solid"/>
            <a:miter lim="800000"/>
          </a:ln>
          <a:effectLst>
            <a:outerShdw blurRad="63500" sx="101000" sy="101000" algn="ctr" rotWithShape="0">
              <a:prstClr val="black">
                <a:alpha val="15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900" b="0" i="0" u="none" strike="noStrike" kern="0" cap="none" spc="0" normalizeH="0" baseline="0" noProof="0">
              <a:ln>
                <a:noFill/>
              </a:ln>
              <a:solidFill>
                <a:prstClr val="black"/>
              </a:solidFill>
              <a:effectLst/>
              <a:uLnTx/>
              <a:uFillTx/>
              <a:latin typeface="Roboto Condensed Light"/>
              <a:ea typeface="+mn-ea"/>
              <a:cs typeface="+mn-cs"/>
            </a:endParaRPr>
          </a:p>
        </p:txBody>
      </p:sp>
      <p:cxnSp>
        <p:nvCxnSpPr>
          <p:cNvPr id="43" name="Elbow Connector 61">
            <a:extLst>
              <a:ext uri="{FF2B5EF4-FFF2-40B4-BE49-F238E27FC236}">
                <a16:creationId xmlns:a16="http://schemas.microsoft.com/office/drawing/2014/main" id="{9F37FD04-E2F9-4488-AC5E-7FF0B070E06A}"/>
              </a:ext>
            </a:extLst>
          </p:cNvPr>
          <p:cNvCxnSpPr>
            <a:cxnSpLocks/>
          </p:cNvCxnSpPr>
          <p:nvPr/>
        </p:nvCxnSpPr>
        <p:spPr>
          <a:xfrm rot="5400000">
            <a:off x="9398423" y="3903942"/>
            <a:ext cx="365707" cy="150507"/>
          </a:xfrm>
          <a:prstGeom prst="bentConnector3">
            <a:avLst>
              <a:gd name="adj1" fmla="val 50000"/>
            </a:avLst>
          </a:prstGeom>
          <a:noFill/>
          <a:ln w="38100" cap="flat" cmpd="sng" algn="ctr">
            <a:solidFill>
              <a:sysClr val="window" lastClr="FFFFFF">
                <a:lumMod val="75000"/>
              </a:sysClr>
            </a:solidFill>
            <a:prstDash val="solid"/>
            <a:miter lim="800000"/>
            <a:tailEnd type="triangle"/>
          </a:ln>
          <a:effectLst/>
        </p:spPr>
      </p:cxnSp>
      <p:sp>
        <p:nvSpPr>
          <p:cNvPr id="44" name="Rounded Rectangle 12">
            <a:extLst>
              <a:ext uri="{FF2B5EF4-FFF2-40B4-BE49-F238E27FC236}">
                <a16:creationId xmlns:a16="http://schemas.microsoft.com/office/drawing/2014/main" id="{6DA92122-6AE4-4D6C-BB8D-006C5CDF1D6B}"/>
              </a:ext>
            </a:extLst>
          </p:cNvPr>
          <p:cNvSpPr/>
          <p:nvPr/>
        </p:nvSpPr>
        <p:spPr>
          <a:xfrm>
            <a:off x="10316521" y="4162048"/>
            <a:ext cx="932761" cy="626130"/>
          </a:xfrm>
          <a:prstGeom prst="rect">
            <a:avLst/>
          </a:prstGeom>
          <a:gradFill>
            <a:gsLst>
              <a:gs pos="91000">
                <a:srgbClr val="70AD47"/>
              </a:gs>
              <a:gs pos="41000">
                <a:srgbClr val="6CA03C"/>
              </a:gs>
            </a:gsLst>
            <a:lin ang="16200000" scaled="0"/>
          </a:gradFill>
          <a:ln w="12700" cap="flat" cmpd="sng" algn="ctr">
            <a:noFill/>
            <a:prstDash val="solid"/>
            <a:miter lim="800000"/>
          </a:ln>
          <a:effectLst>
            <a:outerShdw blurRad="63500" sx="101000" sy="101000" algn="ctr" rotWithShape="0">
              <a:prstClr val="black">
                <a:alpha val="15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Montserrat SemiBold" pitchFamily="2" charset="77"/>
                <a:ea typeface="+mn-ea"/>
                <a:cs typeface="+mn-cs"/>
              </a:rPr>
              <a:t>+1 FTE</a:t>
            </a:r>
            <a:endParaRPr kumimoji="0" lang="uk-UA" sz="1200" b="1" i="0" u="none" strike="noStrike" kern="0" cap="none" spc="0" normalizeH="0" baseline="0" noProof="0">
              <a:ln>
                <a:noFill/>
              </a:ln>
              <a:solidFill>
                <a:prstClr val="white"/>
              </a:solidFill>
              <a:effectLst/>
              <a:uLnTx/>
              <a:uFillTx/>
              <a:latin typeface="Montserrat SemiBold" pitchFamily="2" charset="77"/>
              <a:ea typeface="+mn-ea"/>
              <a:cs typeface="+mn-cs"/>
            </a:endParaRPr>
          </a:p>
        </p:txBody>
      </p:sp>
      <p:cxnSp>
        <p:nvCxnSpPr>
          <p:cNvPr id="45" name="Elbow Connector 61">
            <a:extLst>
              <a:ext uri="{FF2B5EF4-FFF2-40B4-BE49-F238E27FC236}">
                <a16:creationId xmlns:a16="http://schemas.microsoft.com/office/drawing/2014/main" id="{688EE151-0F9A-40EA-81A2-678335E9119F}"/>
              </a:ext>
            </a:extLst>
          </p:cNvPr>
          <p:cNvCxnSpPr>
            <a:cxnSpLocks/>
          </p:cNvCxnSpPr>
          <p:nvPr/>
        </p:nvCxnSpPr>
        <p:spPr>
          <a:xfrm rot="16200000" flipH="1">
            <a:off x="10036862" y="3416008"/>
            <a:ext cx="365707" cy="1126373"/>
          </a:xfrm>
          <a:prstGeom prst="bentConnector3">
            <a:avLst>
              <a:gd name="adj1" fmla="val 50000"/>
            </a:avLst>
          </a:prstGeom>
          <a:noFill/>
          <a:ln w="38100" cap="flat" cmpd="sng" algn="ctr">
            <a:solidFill>
              <a:sysClr val="window" lastClr="FFFFFF">
                <a:lumMod val="75000"/>
              </a:sysClr>
            </a:solidFill>
            <a:prstDash val="solid"/>
            <a:miter lim="800000"/>
            <a:tailEnd type="triangle"/>
          </a:ln>
          <a:effectLst/>
        </p:spPr>
      </p:cxnSp>
      <p:sp>
        <p:nvSpPr>
          <p:cNvPr id="46" name="Rounded Rectangle 12">
            <a:extLst>
              <a:ext uri="{FF2B5EF4-FFF2-40B4-BE49-F238E27FC236}">
                <a16:creationId xmlns:a16="http://schemas.microsoft.com/office/drawing/2014/main" id="{795EE955-9EF5-4F0D-B0E2-2186C6ED0A9D}"/>
              </a:ext>
            </a:extLst>
          </p:cNvPr>
          <p:cNvSpPr/>
          <p:nvPr/>
        </p:nvSpPr>
        <p:spPr>
          <a:xfrm>
            <a:off x="2316589" y="4169436"/>
            <a:ext cx="932762" cy="609652"/>
          </a:xfrm>
          <a:prstGeom prst="rect">
            <a:avLst/>
          </a:prstGeom>
          <a:gradFill>
            <a:gsLst>
              <a:gs pos="91000">
                <a:srgbClr val="70AD47"/>
              </a:gs>
              <a:gs pos="41000">
                <a:srgbClr val="6CA03C"/>
              </a:gs>
            </a:gsLst>
            <a:lin ang="16200000" scaled="0"/>
          </a:gradFill>
          <a:ln w="12700" cap="flat" cmpd="sng" algn="ctr">
            <a:noFill/>
            <a:prstDash val="solid"/>
            <a:miter lim="800000"/>
          </a:ln>
          <a:effectLst>
            <a:outerShdw blurRad="63500" sx="101000" sy="101000" algn="ctr" rotWithShape="0">
              <a:prstClr val="black">
                <a:alpha val="15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Montserrat SemiBold" pitchFamily="2" charset="77"/>
                <a:ea typeface="+mn-ea"/>
                <a:cs typeface="+mn-cs"/>
              </a:rPr>
              <a:t>+1 FTE</a:t>
            </a:r>
            <a:endParaRPr kumimoji="0" lang="uk-UA" sz="1200" b="1" i="0" u="none" strike="noStrike" kern="0" cap="none" spc="0" normalizeH="0" baseline="0" noProof="0">
              <a:ln>
                <a:noFill/>
              </a:ln>
              <a:solidFill>
                <a:prstClr val="white"/>
              </a:solidFill>
              <a:effectLst/>
              <a:uLnTx/>
              <a:uFillTx/>
              <a:latin typeface="Montserrat SemiBold" pitchFamily="2" charset="77"/>
              <a:ea typeface="+mn-ea"/>
              <a:cs typeface="+mn-cs"/>
            </a:endParaRPr>
          </a:p>
        </p:txBody>
      </p:sp>
      <p:cxnSp>
        <p:nvCxnSpPr>
          <p:cNvPr id="47" name="Elbow Connector 58">
            <a:extLst>
              <a:ext uri="{FF2B5EF4-FFF2-40B4-BE49-F238E27FC236}">
                <a16:creationId xmlns:a16="http://schemas.microsoft.com/office/drawing/2014/main" id="{5A7ED7E6-3E6E-48E7-99DF-897238903779}"/>
              </a:ext>
            </a:extLst>
          </p:cNvPr>
          <p:cNvCxnSpPr>
            <a:cxnSpLocks/>
            <a:stCxn id="33" idx="1"/>
          </p:cNvCxnSpPr>
          <p:nvPr/>
        </p:nvCxnSpPr>
        <p:spPr>
          <a:xfrm rot="10800000">
            <a:off x="3264107" y="4465652"/>
            <a:ext cx="205387" cy="12700"/>
          </a:xfrm>
          <a:prstGeom prst="bentConnector3">
            <a:avLst>
              <a:gd name="adj1" fmla="val 50000"/>
            </a:avLst>
          </a:prstGeom>
          <a:noFill/>
          <a:ln w="38100" cap="flat" cmpd="sng" algn="ctr">
            <a:solidFill>
              <a:sysClr val="window" lastClr="FFFFFF">
                <a:lumMod val="75000"/>
              </a:sysClr>
            </a:solidFill>
            <a:prstDash val="solid"/>
            <a:miter lim="800000"/>
            <a:tailEnd type="triangle"/>
          </a:ln>
          <a:effectLst/>
        </p:spPr>
      </p:cxnSp>
      <p:sp>
        <p:nvSpPr>
          <p:cNvPr id="48" name="Rounded Rectangle 12">
            <a:extLst>
              <a:ext uri="{FF2B5EF4-FFF2-40B4-BE49-F238E27FC236}">
                <a16:creationId xmlns:a16="http://schemas.microsoft.com/office/drawing/2014/main" id="{8C4E7728-AF68-4451-904B-5E7235104A15}"/>
              </a:ext>
            </a:extLst>
          </p:cNvPr>
          <p:cNvSpPr/>
          <p:nvPr/>
        </p:nvSpPr>
        <p:spPr>
          <a:xfrm>
            <a:off x="6327322" y="5862320"/>
            <a:ext cx="932761" cy="626130"/>
          </a:xfrm>
          <a:prstGeom prst="rect">
            <a:avLst/>
          </a:prstGeom>
          <a:noFill/>
          <a:ln w="12700" cap="flat" cmpd="sng" algn="ctr">
            <a:solidFill>
              <a:sysClr val="windowText" lastClr="000000"/>
            </a:solidFill>
            <a:prstDash val="solid"/>
            <a:miter lim="800000"/>
          </a:ln>
          <a:effectLst>
            <a:outerShdw blurRad="63500" sx="101000" sy="101000" algn="ctr" rotWithShape="0">
              <a:prstClr val="black">
                <a:alpha val="15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ontserrat SemiBold" pitchFamily="2" charset="77"/>
                <a:ea typeface="+mn-ea"/>
                <a:cs typeface="+mn-cs"/>
              </a:rPr>
              <a:t>-8 FTE</a:t>
            </a:r>
            <a:endParaRPr kumimoji="0" lang="uk-UA" sz="1200" b="1" i="0" u="none" strike="noStrike" kern="0" cap="none" spc="0" normalizeH="0" baseline="0" noProof="0">
              <a:ln>
                <a:noFill/>
              </a:ln>
              <a:solidFill>
                <a:prstClr val="black"/>
              </a:solidFill>
              <a:effectLst/>
              <a:uLnTx/>
              <a:uFillTx/>
              <a:latin typeface="Montserrat SemiBold" pitchFamily="2" charset="77"/>
              <a:ea typeface="+mn-ea"/>
              <a:cs typeface="+mn-cs"/>
            </a:endParaRPr>
          </a:p>
        </p:txBody>
      </p:sp>
      <p:sp>
        <p:nvSpPr>
          <p:cNvPr id="49" name="Rounded Rectangle 12">
            <a:extLst>
              <a:ext uri="{FF2B5EF4-FFF2-40B4-BE49-F238E27FC236}">
                <a16:creationId xmlns:a16="http://schemas.microsoft.com/office/drawing/2014/main" id="{DE4DE178-C2E7-4FC1-A497-CFA4CEF2175E}"/>
              </a:ext>
            </a:extLst>
          </p:cNvPr>
          <p:cNvSpPr/>
          <p:nvPr/>
        </p:nvSpPr>
        <p:spPr>
          <a:xfrm>
            <a:off x="5007640" y="4133532"/>
            <a:ext cx="932761" cy="626130"/>
          </a:xfrm>
          <a:prstGeom prst="rect">
            <a:avLst/>
          </a:prstGeom>
          <a:noFill/>
          <a:ln w="12700" cap="flat" cmpd="sng" algn="ctr">
            <a:solidFill>
              <a:sysClr val="windowText" lastClr="000000"/>
            </a:solidFill>
            <a:prstDash val="solid"/>
            <a:miter lim="800000"/>
          </a:ln>
          <a:effectLst>
            <a:outerShdw blurRad="63500" sx="101000" sy="101000" algn="ctr" rotWithShape="0">
              <a:prstClr val="black">
                <a:alpha val="15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ontserrat SemiBold" pitchFamily="2" charset="77"/>
                <a:ea typeface="+mn-ea"/>
                <a:cs typeface="+mn-cs"/>
              </a:rPr>
              <a:t>+8 FTE</a:t>
            </a:r>
            <a:endParaRPr kumimoji="0" lang="uk-UA" sz="1200" b="1" i="0" u="none" strike="noStrike" kern="0" cap="none" spc="0" normalizeH="0" baseline="0" noProof="0">
              <a:ln>
                <a:noFill/>
              </a:ln>
              <a:solidFill>
                <a:prstClr val="black"/>
              </a:solidFill>
              <a:effectLst/>
              <a:uLnTx/>
              <a:uFillTx/>
              <a:latin typeface="Montserrat SemiBold" pitchFamily="2" charset="77"/>
              <a:ea typeface="+mn-ea"/>
              <a:cs typeface="+mn-cs"/>
            </a:endParaRPr>
          </a:p>
        </p:txBody>
      </p:sp>
      <p:cxnSp>
        <p:nvCxnSpPr>
          <p:cNvPr id="50" name="Elbow Connector 58">
            <a:extLst>
              <a:ext uri="{FF2B5EF4-FFF2-40B4-BE49-F238E27FC236}">
                <a16:creationId xmlns:a16="http://schemas.microsoft.com/office/drawing/2014/main" id="{DA806140-FA57-48D5-87FF-8E26DAB61123}"/>
              </a:ext>
            </a:extLst>
          </p:cNvPr>
          <p:cNvCxnSpPr>
            <a:cxnSpLocks/>
          </p:cNvCxnSpPr>
          <p:nvPr/>
        </p:nvCxnSpPr>
        <p:spPr>
          <a:xfrm rot="16200000" flipH="1">
            <a:off x="6699529" y="5768145"/>
            <a:ext cx="185449" cy="2900"/>
          </a:xfrm>
          <a:prstGeom prst="bentConnector3">
            <a:avLst>
              <a:gd name="adj1" fmla="val 50000"/>
            </a:avLst>
          </a:prstGeom>
          <a:noFill/>
          <a:ln w="38100" cap="flat" cmpd="sng" algn="ctr">
            <a:solidFill>
              <a:sysClr val="window" lastClr="FFFFFF">
                <a:lumMod val="75000"/>
              </a:sysClr>
            </a:solidFill>
            <a:prstDash val="solid"/>
            <a:miter lim="800000"/>
            <a:tailEnd type="triangle"/>
          </a:ln>
          <a:effectLst/>
        </p:spPr>
      </p:cxnSp>
      <p:cxnSp>
        <p:nvCxnSpPr>
          <p:cNvPr id="51" name="Elbow Connector 58">
            <a:extLst>
              <a:ext uri="{FF2B5EF4-FFF2-40B4-BE49-F238E27FC236}">
                <a16:creationId xmlns:a16="http://schemas.microsoft.com/office/drawing/2014/main" id="{9F4F4813-5F0F-4DFF-82EE-4CA3634099F6}"/>
              </a:ext>
            </a:extLst>
          </p:cNvPr>
          <p:cNvCxnSpPr>
            <a:cxnSpLocks/>
            <a:stCxn id="27" idx="1"/>
            <a:endCxn id="49" idx="3"/>
          </p:cNvCxnSpPr>
          <p:nvPr/>
        </p:nvCxnSpPr>
        <p:spPr>
          <a:xfrm rot="10800000" flipV="1">
            <a:off x="5940400" y="4348911"/>
            <a:ext cx="218542" cy="97686"/>
          </a:xfrm>
          <a:prstGeom prst="bentConnector3">
            <a:avLst>
              <a:gd name="adj1" fmla="val 28208"/>
            </a:avLst>
          </a:prstGeom>
          <a:noFill/>
          <a:ln w="38100" cap="flat" cmpd="sng" algn="ctr">
            <a:solidFill>
              <a:sysClr val="window" lastClr="FFFFFF">
                <a:lumMod val="75000"/>
              </a:sysClr>
            </a:solidFill>
            <a:prstDash val="solid"/>
            <a:miter lim="800000"/>
            <a:tailEnd type="triangle"/>
          </a:ln>
          <a:effectLst/>
        </p:spPr>
      </p:cxnSp>
      <p:cxnSp>
        <p:nvCxnSpPr>
          <p:cNvPr id="52" name="Elbow Connector 58">
            <a:extLst>
              <a:ext uri="{FF2B5EF4-FFF2-40B4-BE49-F238E27FC236}">
                <a16:creationId xmlns:a16="http://schemas.microsoft.com/office/drawing/2014/main" id="{B5ACDE9F-E720-44B5-8852-85030A14D864}"/>
              </a:ext>
            </a:extLst>
          </p:cNvPr>
          <p:cNvCxnSpPr>
            <a:cxnSpLocks/>
          </p:cNvCxnSpPr>
          <p:nvPr/>
        </p:nvCxnSpPr>
        <p:spPr>
          <a:xfrm rot="5400000">
            <a:off x="5267932" y="4954732"/>
            <a:ext cx="190958" cy="1416"/>
          </a:xfrm>
          <a:prstGeom prst="bentConnector3">
            <a:avLst>
              <a:gd name="adj1" fmla="val 50000"/>
            </a:avLst>
          </a:prstGeom>
          <a:noFill/>
          <a:ln w="38100" cap="flat" cmpd="sng" algn="ctr">
            <a:solidFill>
              <a:sysClr val="window" lastClr="FFFFFF">
                <a:lumMod val="75000"/>
              </a:sysClr>
            </a:solidFill>
            <a:prstDash val="solid"/>
            <a:miter lim="800000"/>
            <a:tailEnd type="triangle"/>
          </a:ln>
          <a:effectLst/>
        </p:spPr>
      </p:cxnSp>
      <p:cxnSp>
        <p:nvCxnSpPr>
          <p:cNvPr id="53" name="Elbow Connector 58">
            <a:extLst>
              <a:ext uri="{FF2B5EF4-FFF2-40B4-BE49-F238E27FC236}">
                <a16:creationId xmlns:a16="http://schemas.microsoft.com/office/drawing/2014/main" id="{AA62662D-6BC3-4C37-B2E0-B72BCC941FF0}"/>
              </a:ext>
            </a:extLst>
          </p:cNvPr>
          <p:cNvCxnSpPr>
            <a:cxnSpLocks/>
          </p:cNvCxnSpPr>
          <p:nvPr/>
        </p:nvCxnSpPr>
        <p:spPr>
          <a:xfrm rot="16200000" flipH="1">
            <a:off x="6699529" y="4956744"/>
            <a:ext cx="185449" cy="2900"/>
          </a:xfrm>
          <a:prstGeom prst="bentConnector3">
            <a:avLst>
              <a:gd name="adj1" fmla="val 50000"/>
            </a:avLst>
          </a:prstGeom>
          <a:noFill/>
          <a:ln w="38100" cap="flat" cmpd="sng" algn="ctr">
            <a:solidFill>
              <a:sysClr val="window" lastClr="FFFFFF">
                <a:lumMod val="75000"/>
              </a:sysClr>
            </a:solidFill>
            <a:prstDash val="solid"/>
            <a:miter lim="800000"/>
            <a:tailEnd type="triangle"/>
          </a:ln>
          <a:effectLst/>
        </p:spPr>
      </p:cxnSp>
      <p:cxnSp>
        <p:nvCxnSpPr>
          <p:cNvPr id="54" name="Elbow Connector 58">
            <a:extLst>
              <a:ext uri="{FF2B5EF4-FFF2-40B4-BE49-F238E27FC236}">
                <a16:creationId xmlns:a16="http://schemas.microsoft.com/office/drawing/2014/main" id="{0484A6E9-7CD9-46A7-A3D9-3211FEBE47BA}"/>
              </a:ext>
            </a:extLst>
          </p:cNvPr>
          <p:cNvCxnSpPr>
            <a:cxnSpLocks/>
          </p:cNvCxnSpPr>
          <p:nvPr/>
        </p:nvCxnSpPr>
        <p:spPr>
          <a:xfrm rot="16200000" flipH="1">
            <a:off x="8118753" y="4961605"/>
            <a:ext cx="185449" cy="2900"/>
          </a:xfrm>
          <a:prstGeom prst="bentConnector3">
            <a:avLst>
              <a:gd name="adj1" fmla="val 50000"/>
            </a:avLst>
          </a:prstGeom>
          <a:noFill/>
          <a:ln w="38100" cap="flat" cmpd="sng" algn="ctr">
            <a:solidFill>
              <a:sysClr val="window" lastClr="FFFFFF">
                <a:lumMod val="75000"/>
              </a:sysClr>
            </a:solidFill>
            <a:prstDash val="solid"/>
            <a:miter lim="800000"/>
            <a:tailEnd type="triangle"/>
          </a:ln>
          <a:effectLst/>
        </p:spPr>
      </p:cxnSp>
      <p:cxnSp>
        <p:nvCxnSpPr>
          <p:cNvPr id="55" name="Elbow Connector 58">
            <a:extLst>
              <a:ext uri="{FF2B5EF4-FFF2-40B4-BE49-F238E27FC236}">
                <a16:creationId xmlns:a16="http://schemas.microsoft.com/office/drawing/2014/main" id="{145C02F2-43CF-42C5-BB40-F01F4120B119}"/>
              </a:ext>
            </a:extLst>
          </p:cNvPr>
          <p:cNvCxnSpPr>
            <a:cxnSpLocks/>
          </p:cNvCxnSpPr>
          <p:nvPr/>
        </p:nvCxnSpPr>
        <p:spPr>
          <a:xfrm rot="16200000" flipH="1">
            <a:off x="9571317" y="4961509"/>
            <a:ext cx="185449" cy="2900"/>
          </a:xfrm>
          <a:prstGeom prst="bentConnector3">
            <a:avLst>
              <a:gd name="adj1" fmla="val 50001"/>
            </a:avLst>
          </a:prstGeom>
          <a:noFill/>
          <a:ln w="38100" cap="flat" cmpd="sng" algn="ctr">
            <a:solidFill>
              <a:sysClr val="window" lastClr="FFFFFF">
                <a:lumMod val="75000"/>
              </a:sysClr>
            </a:solidFill>
            <a:prstDash val="solid"/>
            <a:miter lim="800000"/>
            <a:tailEnd type="triangle"/>
          </a:ln>
          <a:effectLst/>
        </p:spPr>
      </p:cxnSp>
      <p:cxnSp>
        <p:nvCxnSpPr>
          <p:cNvPr id="59" name="Elbow Connector 58">
            <a:extLst>
              <a:ext uri="{FF2B5EF4-FFF2-40B4-BE49-F238E27FC236}">
                <a16:creationId xmlns:a16="http://schemas.microsoft.com/office/drawing/2014/main" id="{C33E6E9A-7B72-41DB-994E-3245F78AD381}"/>
              </a:ext>
            </a:extLst>
          </p:cNvPr>
          <p:cNvCxnSpPr>
            <a:cxnSpLocks/>
          </p:cNvCxnSpPr>
          <p:nvPr/>
        </p:nvCxnSpPr>
        <p:spPr>
          <a:xfrm rot="5400000">
            <a:off x="3767058" y="5079185"/>
            <a:ext cx="989989" cy="570396"/>
          </a:xfrm>
          <a:prstGeom prst="bentConnector3">
            <a:avLst>
              <a:gd name="adj1" fmla="val 85697"/>
            </a:avLst>
          </a:prstGeom>
          <a:noFill/>
          <a:ln w="38100" cap="flat" cmpd="sng" algn="ctr">
            <a:solidFill>
              <a:sysClr val="window" lastClr="FFFFFF">
                <a:lumMod val="75000"/>
              </a:sysClr>
            </a:solidFill>
            <a:prstDash val="solid"/>
            <a:miter lim="800000"/>
            <a:tailEnd type="triangle"/>
          </a:ln>
          <a:effectLst/>
        </p:spPr>
      </p:cxnSp>
      <p:sp>
        <p:nvSpPr>
          <p:cNvPr id="60" name="Rounded Rectangle 12">
            <a:extLst>
              <a:ext uri="{FF2B5EF4-FFF2-40B4-BE49-F238E27FC236}">
                <a16:creationId xmlns:a16="http://schemas.microsoft.com/office/drawing/2014/main" id="{452015CA-CCCC-4105-ABE7-C759E0A62365}"/>
              </a:ext>
            </a:extLst>
          </p:cNvPr>
          <p:cNvSpPr/>
          <p:nvPr/>
        </p:nvSpPr>
        <p:spPr>
          <a:xfrm>
            <a:off x="7686903" y="4077406"/>
            <a:ext cx="932761" cy="626130"/>
          </a:xfrm>
          <a:prstGeom prst="rect">
            <a:avLst/>
          </a:prstGeom>
          <a:gradFill>
            <a:gsLst>
              <a:gs pos="91000">
                <a:srgbClr val="70AD47"/>
              </a:gs>
              <a:gs pos="41000">
                <a:srgbClr val="6CA03C"/>
              </a:gs>
            </a:gsLst>
            <a:lin ang="16200000" scaled="0"/>
          </a:gradFill>
          <a:ln w="12700" cap="flat" cmpd="sng" algn="ctr">
            <a:noFill/>
            <a:prstDash val="solid"/>
            <a:miter lim="800000"/>
          </a:ln>
          <a:effectLst>
            <a:outerShdw blurRad="63500" sx="101000" sy="101000" algn="ctr" rotWithShape="0">
              <a:prstClr val="black">
                <a:alpha val="15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Montserrat SemiBold" pitchFamily="2" charset="77"/>
                <a:ea typeface="+mn-ea"/>
                <a:cs typeface="+mn-cs"/>
              </a:rPr>
              <a:t>+1 FTE</a:t>
            </a:r>
            <a:endParaRPr kumimoji="0" lang="uk-UA" sz="1200" b="1" i="0" u="none" strike="noStrike" kern="0" cap="none" spc="0" normalizeH="0" baseline="0" noProof="0">
              <a:ln>
                <a:noFill/>
              </a:ln>
              <a:solidFill>
                <a:prstClr val="white"/>
              </a:solidFill>
              <a:effectLst/>
              <a:uLnTx/>
              <a:uFillTx/>
              <a:latin typeface="Montserrat SemiBold" pitchFamily="2" charset="77"/>
              <a:ea typeface="+mn-ea"/>
              <a:cs typeface="+mn-cs"/>
            </a:endParaRPr>
          </a:p>
        </p:txBody>
      </p:sp>
      <p:cxnSp>
        <p:nvCxnSpPr>
          <p:cNvPr id="61" name="Elbow Connector 58">
            <a:extLst>
              <a:ext uri="{FF2B5EF4-FFF2-40B4-BE49-F238E27FC236}">
                <a16:creationId xmlns:a16="http://schemas.microsoft.com/office/drawing/2014/main" id="{2B4A1CF2-9648-4175-B6D7-44A5378BF6D3}"/>
              </a:ext>
            </a:extLst>
          </p:cNvPr>
          <p:cNvCxnSpPr>
            <a:cxnSpLocks/>
            <a:stCxn id="11" idx="3"/>
            <a:endCxn id="60" idx="1"/>
          </p:cNvCxnSpPr>
          <p:nvPr/>
        </p:nvCxnSpPr>
        <p:spPr>
          <a:xfrm>
            <a:off x="7607234" y="4386995"/>
            <a:ext cx="79668" cy="3477"/>
          </a:xfrm>
          <a:prstGeom prst="bentConnector3">
            <a:avLst>
              <a:gd name="adj1" fmla="val 50000"/>
            </a:avLst>
          </a:prstGeom>
          <a:noFill/>
          <a:ln w="38100" cap="flat" cmpd="sng" algn="ctr">
            <a:solidFill>
              <a:sysClr val="window" lastClr="FFFFFF">
                <a:lumMod val="75000"/>
              </a:sysClr>
            </a:solidFill>
            <a:prstDash val="solid"/>
            <a:miter lim="800000"/>
            <a:tailEnd type="triangle"/>
          </a:ln>
          <a:effectLst/>
        </p:spPr>
      </p:cxnSp>
      <p:sp>
        <p:nvSpPr>
          <p:cNvPr id="62" name="TextBox 61">
            <a:extLst>
              <a:ext uri="{FF2B5EF4-FFF2-40B4-BE49-F238E27FC236}">
                <a16:creationId xmlns:a16="http://schemas.microsoft.com/office/drawing/2014/main" id="{865DE2F4-6DBD-44B5-BD06-61860CDF0390}"/>
              </a:ext>
            </a:extLst>
          </p:cNvPr>
          <p:cNvSpPr txBox="1"/>
          <p:nvPr/>
        </p:nvSpPr>
        <p:spPr>
          <a:xfrm>
            <a:off x="985511" y="4788178"/>
            <a:ext cx="527237" cy="227321"/>
          </a:xfrm>
          <a:prstGeom prst="rect">
            <a:avLst/>
          </a:prstGeom>
          <a:noFill/>
        </p:spPr>
        <p:txBody>
          <a:bodyPr wrap="square" lIns="36000" tIns="18000" rIns="36000" bIns="18000" rtlCol="0">
            <a:spAutoFit/>
          </a:bodyPr>
          <a:lstStyle/>
          <a:p>
            <a:pPr algn="ctr" defTabSz="914400"/>
            <a:r>
              <a:rPr lang="en-US" sz="1200" i="1" dirty="0">
                <a:solidFill>
                  <a:prstClr val="black"/>
                </a:solidFill>
                <a:latin typeface="Roboto Condensed Light"/>
              </a:rPr>
              <a:t>5 FTEs</a:t>
            </a:r>
            <a:endParaRPr lang="en-CA" sz="1200" i="1" dirty="0">
              <a:solidFill>
                <a:prstClr val="black"/>
              </a:solidFill>
              <a:latin typeface="Roboto Condensed Light"/>
            </a:endParaRPr>
          </a:p>
        </p:txBody>
      </p:sp>
      <p:sp>
        <p:nvSpPr>
          <p:cNvPr id="63" name="TextBox 62">
            <a:extLst>
              <a:ext uri="{FF2B5EF4-FFF2-40B4-BE49-F238E27FC236}">
                <a16:creationId xmlns:a16="http://schemas.microsoft.com/office/drawing/2014/main" id="{D1B59726-AED4-4A45-AE8C-6F009874722C}"/>
              </a:ext>
            </a:extLst>
          </p:cNvPr>
          <p:cNvSpPr txBox="1"/>
          <p:nvPr/>
        </p:nvSpPr>
        <p:spPr>
          <a:xfrm>
            <a:off x="3890554" y="4781407"/>
            <a:ext cx="527237" cy="227321"/>
          </a:xfrm>
          <a:prstGeom prst="rect">
            <a:avLst/>
          </a:prstGeom>
          <a:solidFill>
            <a:schemeClr val="bg2"/>
          </a:solidFill>
        </p:spPr>
        <p:txBody>
          <a:bodyPr wrap="square" lIns="36000" tIns="18000" rIns="36000" bIns="18000" rtlCol="0">
            <a:spAutoFit/>
          </a:bodyPr>
          <a:lstStyle/>
          <a:p>
            <a:pPr algn="ctr" defTabSz="914400"/>
            <a:r>
              <a:rPr lang="en-US" sz="1200" i="1" dirty="0">
                <a:solidFill>
                  <a:prstClr val="black"/>
                </a:solidFill>
                <a:latin typeface="Roboto Condensed Light"/>
              </a:rPr>
              <a:t>9 FTEs</a:t>
            </a:r>
            <a:endParaRPr lang="en-CA" sz="1200" i="1" dirty="0">
              <a:solidFill>
                <a:prstClr val="black"/>
              </a:solidFill>
              <a:latin typeface="Roboto Condensed Light"/>
            </a:endParaRPr>
          </a:p>
        </p:txBody>
      </p:sp>
      <p:sp>
        <p:nvSpPr>
          <p:cNvPr id="64" name="TextBox 63">
            <a:extLst>
              <a:ext uri="{FF2B5EF4-FFF2-40B4-BE49-F238E27FC236}">
                <a16:creationId xmlns:a16="http://schemas.microsoft.com/office/drawing/2014/main" id="{4A40A462-1CC3-41EA-9E33-5B89D739A662}"/>
              </a:ext>
            </a:extLst>
          </p:cNvPr>
          <p:cNvSpPr txBox="1"/>
          <p:nvPr/>
        </p:nvSpPr>
        <p:spPr>
          <a:xfrm>
            <a:off x="5135869" y="5667409"/>
            <a:ext cx="527237" cy="227321"/>
          </a:xfrm>
          <a:prstGeom prst="rect">
            <a:avLst/>
          </a:prstGeom>
          <a:noFill/>
        </p:spPr>
        <p:txBody>
          <a:bodyPr wrap="square" lIns="36000" tIns="18000" rIns="36000" bIns="18000" rtlCol="0">
            <a:spAutoFit/>
          </a:bodyPr>
          <a:lstStyle/>
          <a:p>
            <a:pPr algn="ctr" defTabSz="914400"/>
            <a:r>
              <a:rPr lang="en-US" sz="1200" i="1" dirty="0">
                <a:solidFill>
                  <a:prstClr val="black"/>
                </a:solidFill>
                <a:latin typeface="Roboto Condensed Light"/>
              </a:rPr>
              <a:t>5 FTEs</a:t>
            </a:r>
            <a:endParaRPr lang="en-CA" sz="1200" i="1" dirty="0">
              <a:solidFill>
                <a:prstClr val="black"/>
              </a:solidFill>
              <a:latin typeface="Roboto Condensed Light"/>
            </a:endParaRPr>
          </a:p>
        </p:txBody>
      </p:sp>
      <p:sp>
        <p:nvSpPr>
          <p:cNvPr id="65" name="TextBox 64">
            <a:extLst>
              <a:ext uri="{FF2B5EF4-FFF2-40B4-BE49-F238E27FC236}">
                <a16:creationId xmlns:a16="http://schemas.microsoft.com/office/drawing/2014/main" id="{7340773C-7FE1-4E7F-B495-A70ED091816C}"/>
              </a:ext>
            </a:extLst>
          </p:cNvPr>
          <p:cNvSpPr txBox="1"/>
          <p:nvPr/>
        </p:nvSpPr>
        <p:spPr>
          <a:xfrm>
            <a:off x="7952927" y="5676871"/>
            <a:ext cx="527237" cy="227321"/>
          </a:xfrm>
          <a:prstGeom prst="rect">
            <a:avLst/>
          </a:prstGeom>
          <a:noFill/>
        </p:spPr>
        <p:txBody>
          <a:bodyPr wrap="square" lIns="36000" tIns="18000" rIns="36000" bIns="18000" rtlCol="0">
            <a:spAutoFit/>
          </a:bodyPr>
          <a:lstStyle/>
          <a:p>
            <a:pPr algn="ctr" defTabSz="914400"/>
            <a:r>
              <a:rPr lang="en-US" sz="1200" i="1" dirty="0">
                <a:solidFill>
                  <a:prstClr val="black"/>
                </a:solidFill>
                <a:latin typeface="Roboto Condensed Light"/>
              </a:rPr>
              <a:t>5 FTEs</a:t>
            </a:r>
            <a:endParaRPr lang="en-CA" sz="1200" i="1" dirty="0">
              <a:solidFill>
                <a:prstClr val="black"/>
              </a:solidFill>
              <a:latin typeface="Roboto Condensed Light"/>
            </a:endParaRPr>
          </a:p>
        </p:txBody>
      </p:sp>
      <p:sp>
        <p:nvSpPr>
          <p:cNvPr id="66" name="TextBox 65">
            <a:extLst>
              <a:ext uri="{FF2B5EF4-FFF2-40B4-BE49-F238E27FC236}">
                <a16:creationId xmlns:a16="http://schemas.microsoft.com/office/drawing/2014/main" id="{5468667A-18F2-42AE-8CFE-CB4AADD638D7}"/>
              </a:ext>
            </a:extLst>
          </p:cNvPr>
          <p:cNvSpPr txBox="1"/>
          <p:nvPr/>
        </p:nvSpPr>
        <p:spPr>
          <a:xfrm>
            <a:off x="9407616" y="5676871"/>
            <a:ext cx="527237" cy="227321"/>
          </a:xfrm>
          <a:prstGeom prst="rect">
            <a:avLst/>
          </a:prstGeom>
          <a:noFill/>
        </p:spPr>
        <p:txBody>
          <a:bodyPr wrap="square" lIns="36000" tIns="18000" rIns="36000" bIns="18000" rtlCol="0">
            <a:spAutoFit/>
          </a:bodyPr>
          <a:lstStyle/>
          <a:p>
            <a:pPr algn="ctr" defTabSz="914400"/>
            <a:r>
              <a:rPr lang="en-US" sz="1200" i="1" dirty="0">
                <a:solidFill>
                  <a:prstClr val="black"/>
                </a:solidFill>
                <a:latin typeface="Roboto Condensed Light"/>
              </a:rPr>
              <a:t>5 FTEs</a:t>
            </a:r>
            <a:endParaRPr lang="en-CA" sz="1200" i="1" dirty="0">
              <a:solidFill>
                <a:prstClr val="black"/>
              </a:solidFill>
              <a:latin typeface="Roboto Condensed Light"/>
            </a:endParaRPr>
          </a:p>
        </p:txBody>
      </p:sp>
      <p:sp>
        <p:nvSpPr>
          <p:cNvPr id="67" name="TextBox 66">
            <a:extLst>
              <a:ext uri="{FF2B5EF4-FFF2-40B4-BE49-F238E27FC236}">
                <a16:creationId xmlns:a16="http://schemas.microsoft.com/office/drawing/2014/main" id="{0E8F11DB-0F33-489E-8954-1B97EE1BC70A}"/>
              </a:ext>
            </a:extLst>
          </p:cNvPr>
          <p:cNvSpPr txBox="1"/>
          <p:nvPr/>
        </p:nvSpPr>
        <p:spPr>
          <a:xfrm>
            <a:off x="10826113" y="5668448"/>
            <a:ext cx="527237" cy="227321"/>
          </a:xfrm>
          <a:prstGeom prst="rect">
            <a:avLst/>
          </a:prstGeom>
          <a:noFill/>
        </p:spPr>
        <p:txBody>
          <a:bodyPr wrap="square" lIns="36000" tIns="18000" rIns="36000" bIns="18000" rtlCol="0">
            <a:spAutoFit/>
          </a:bodyPr>
          <a:lstStyle/>
          <a:p>
            <a:pPr algn="ctr" defTabSz="914400"/>
            <a:r>
              <a:rPr lang="en-US" sz="1200" i="1" dirty="0">
                <a:solidFill>
                  <a:prstClr val="black"/>
                </a:solidFill>
                <a:latin typeface="Roboto Condensed Light"/>
              </a:rPr>
              <a:t>8 FTEs</a:t>
            </a:r>
            <a:endParaRPr lang="en-CA" sz="1200" i="1" dirty="0">
              <a:solidFill>
                <a:prstClr val="black"/>
              </a:solidFill>
              <a:latin typeface="Roboto Condensed Light"/>
            </a:endParaRPr>
          </a:p>
        </p:txBody>
      </p:sp>
      <p:sp>
        <p:nvSpPr>
          <p:cNvPr id="68" name="TextBox 67">
            <a:extLst>
              <a:ext uri="{FF2B5EF4-FFF2-40B4-BE49-F238E27FC236}">
                <a16:creationId xmlns:a16="http://schemas.microsoft.com/office/drawing/2014/main" id="{7425D2B6-CA8F-4BF6-AD52-971CD39AD2BD}"/>
              </a:ext>
            </a:extLst>
          </p:cNvPr>
          <p:cNvSpPr txBox="1"/>
          <p:nvPr/>
        </p:nvSpPr>
        <p:spPr>
          <a:xfrm>
            <a:off x="2951622" y="3094891"/>
            <a:ext cx="1687038" cy="307777"/>
          </a:xfrm>
          <a:prstGeom prst="rect">
            <a:avLst/>
          </a:prstGeom>
          <a:noFill/>
        </p:spPr>
        <p:txBody>
          <a:bodyPr wrap="square" rtlCol="0" anchor="ctr" anchorCtr="0">
            <a:spAutoFit/>
          </a:bodyPr>
          <a:lstStyle/>
          <a:p>
            <a:pPr algn="ctr" defTabSz="914400">
              <a:defRPr/>
            </a:pPr>
            <a:r>
              <a:rPr lang="en-US" sz="1400" b="1" dirty="0">
                <a:solidFill>
                  <a:prstClr val="black"/>
                </a:solidFill>
                <a:latin typeface="Montserrat SemiBold" pitchFamily="2" charset="77"/>
                <a:ea typeface="League Spartan" charset="0"/>
                <a:cs typeface="Poppins" pitchFamily="2" charset="77"/>
              </a:rPr>
              <a:t>&lt;Name&gt;</a:t>
            </a:r>
          </a:p>
        </p:txBody>
      </p:sp>
      <p:sp>
        <p:nvSpPr>
          <p:cNvPr id="69" name="Subtitle 2">
            <a:extLst>
              <a:ext uri="{FF2B5EF4-FFF2-40B4-BE49-F238E27FC236}">
                <a16:creationId xmlns:a16="http://schemas.microsoft.com/office/drawing/2014/main" id="{5A06AF1B-E3CA-47C5-8C86-C13814C146FD}"/>
              </a:ext>
            </a:extLst>
          </p:cNvPr>
          <p:cNvSpPr txBox="1">
            <a:spLocks/>
          </p:cNvSpPr>
          <p:nvPr/>
        </p:nvSpPr>
        <p:spPr>
          <a:xfrm>
            <a:off x="3361042" y="3400472"/>
            <a:ext cx="868186" cy="21544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defRPr/>
            </a:pPr>
            <a:r>
              <a:rPr lang="en-US" sz="1100" dirty="0">
                <a:solidFill>
                  <a:prstClr val="black"/>
                </a:solidFill>
                <a:latin typeface="Exo" panose="02000503000000000000" pitchFamily="2" charset="77"/>
                <a:ea typeface="Lato Light" panose="020F0502020204030203" pitchFamily="34" charset="0"/>
                <a:cs typeface="Mukta ExtraLight" panose="020B0000000000000000" pitchFamily="34" charset="77"/>
              </a:rPr>
              <a:t>VP</a:t>
            </a:r>
          </a:p>
        </p:txBody>
      </p:sp>
      <p:sp>
        <p:nvSpPr>
          <p:cNvPr id="70" name="TextBox 69">
            <a:extLst>
              <a:ext uri="{FF2B5EF4-FFF2-40B4-BE49-F238E27FC236}">
                <a16:creationId xmlns:a16="http://schemas.microsoft.com/office/drawing/2014/main" id="{CA794EF5-9616-414D-9D83-2C5372754EC3}"/>
              </a:ext>
            </a:extLst>
          </p:cNvPr>
          <p:cNvSpPr txBox="1"/>
          <p:nvPr/>
        </p:nvSpPr>
        <p:spPr>
          <a:xfrm>
            <a:off x="4865293" y="3124537"/>
            <a:ext cx="1687038" cy="307777"/>
          </a:xfrm>
          <a:prstGeom prst="rect">
            <a:avLst/>
          </a:prstGeom>
          <a:noFill/>
        </p:spPr>
        <p:txBody>
          <a:bodyPr wrap="square" rtlCol="0" anchor="ctr" anchorCtr="0">
            <a:spAutoFit/>
          </a:bodyPr>
          <a:lstStyle/>
          <a:p>
            <a:pPr algn="ctr" defTabSz="914400">
              <a:defRPr/>
            </a:pPr>
            <a:r>
              <a:rPr lang="en-US" sz="1400" b="1" dirty="0">
                <a:solidFill>
                  <a:prstClr val="black"/>
                </a:solidFill>
                <a:latin typeface="Montserrat SemiBold" pitchFamily="2" charset="77"/>
                <a:ea typeface="League Spartan" charset="0"/>
                <a:cs typeface="Poppins" pitchFamily="2" charset="77"/>
              </a:rPr>
              <a:t>&lt;Name&gt;</a:t>
            </a:r>
          </a:p>
        </p:txBody>
      </p:sp>
      <p:sp>
        <p:nvSpPr>
          <p:cNvPr id="71" name="Subtitle 2">
            <a:extLst>
              <a:ext uri="{FF2B5EF4-FFF2-40B4-BE49-F238E27FC236}">
                <a16:creationId xmlns:a16="http://schemas.microsoft.com/office/drawing/2014/main" id="{252C128E-B243-4AF3-AF5E-8EC779FFACC3}"/>
              </a:ext>
            </a:extLst>
          </p:cNvPr>
          <p:cNvSpPr txBox="1">
            <a:spLocks/>
          </p:cNvSpPr>
          <p:nvPr/>
        </p:nvSpPr>
        <p:spPr>
          <a:xfrm>
            <a:off x="5274713" y="3430118"/>
            <a:ext cx="868186" cy="21544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defRPr/>
            </a:pPr>
            <a:r>
              <a:rPr lang="en-US" sz="1100" dirty="0">
                <a:solidFill>
                  <a:prstClr val="black"/>
                </a:solidFill>
                <a:latin typeface="Exo" panose="02000503000000000000" pitchFamily="2" charset="77"/>
                <a:ea typeface="Lato Light" panose="020F0502020204030203" pitchFamily="34" charset="0"/>
                <a:cs typeface="Mukta ExtraLight" panose="020B0000000000000000" pitchFamily="34" charset="77"/>
              </a:rPr>
              <a:t>VP</a:t>
            </a:r>
          </a:p>
        </p:txBody>
      </p:sp>
      <p:sp>
        <p:nvSpPr>
          <p:cNvPr id="72" name="TextBox 71">
            <a:extLst>
              <a:ext uri="{FF2B5EF4-FFF2-40B4-BE49-F238E27FC236}">
                <a16:creationId xmlns:a16="http://schemas.microsoft.com/office/drawing/2014/main" id="{41A05DC9-0ADB-4D33-9580-2D43DE2B12F3}"/>
              </a:ext>
            </a:extLst>
          </p:cNvPr>
          <p:cNvSpPr txBox="1"/>
          <p:nvPr/>
        </p:nvSpPr>
        <p:spPr>
          <a:xfrm>
            <a:off x="6914434" y="3124537"/>
            <a:ext cx="1687038" cy="307777"/>
          </a:xfrm>
          <a:prstGeom prst="rect">
            <a:avLst/>
          </a:prstGeom>
          <a:noFill/>
        </p:spPr>
        <p:txBody>
          <a:bodyPr wrap="square" rtlCol="0" anchor="ctr" anchorCtr="0">
            <a:spAutoFit/>
          </a:bodyPr>
          <a:lstStyle/>
          <a:p>
            <a:pPr algn="ctr" defTabSz="914400">
              <a:defRPr/>
            </a:pPr>
            <a:r>
              <a:rPr lang="en-US" sz="1400" b="1" dirty="0">
                <a:solidFill>
                  <a:prstClr val="black"/>
                </a:solidFill>
                <a:latin typeface="Montserrat SemiBold" pitchFamily="2" charset="77"/>
                <a:ea typeface="League Spartan" charset="0"/>
                <a:cs typeface="Poppins" pitchFamily="2" charset="77"/>
              </a:rPr>
              <a:t>&lt;Name&gt;</a:t>
            </a:r>
          </a:p>
        </p:txBody>
      </p:sp>
      <p:sp>
        <p:nvSpPr>
          <p:cNvPr id="73" name="Subtitle 2">
            <a:extLst>
              <a:ext uri="{FF2B5EF4-FFF2-40B4-BE49-F238E27FC236}">
                <a16:creationId xmlns:a16="http://schemas.microsoft.com/office/drawing/2014/main" id="{B03DE6A2-F8B3-4707-B2CE-2FC720A97C6D}"/>
              </a:ext>
            </a:extLst>
          </p:cNvPr>
          <p:cNvSpPr txBox="1">
            <a:spLocks/>
          </p:cNvSpPr>
          <p:nvPr/>
        </p:nvSpPr>
        <p:spPr>
          <a:xfrm>
            <a:off x="7323854" y="3430118"/>
            <a:ext cx="868186" cy="21544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defRPr/>
            </a:pPr>
            <a:r>
              <a:rPr lang="en-US" sz="1100" dirty="0">
                <a:solidFill>
                  <a:prstClr val="black"/>
                </a:solidFill>
                <a:latin typeface="Exo" panose="02000503000000000000" pitchFamily="2" charset="77"/>
                <a:ea typeface="Lato Light" panose="020F0502020204030203" pitchFamily="34" charset="0"/>
                <a:cs typeface="Mukta ExtraLight" panose="020B0000000000000000" pitchFamily="34" charset="77"/>
              </a:rPr>
              <a:t>VP</a:t>
            </a:r>
          </a:p>
        </p:txBody>
      </p:sp>
      <p:sp>
        <p:nvSpPr>
          <p:cNvPr id="74" name="TextBox 73">
            <a:extLst>
              <a:ext uri="{FF2B5EF4-FFF2-40B4-BE49-F238E27FC236}">
                <a16:creationId xmlns:a16="http://schemas.microsoft.com/office/drawing/2014/main" id="{924FA626-618D-4E93-9731-8115793B3A00}"/>
              </a:ext>
            </a:extLst>
          </p:cNvPr>
          <p:cNvSpPr txBox="1"/>
          <p:nvPr/>
        </p:nvSpPr>
        <p:spPr>
          <a:xfrm>
            <a:off x="8847709" y="3124171"/>
            <a:ext cx="1687038" cy="307777"/>
          </a:xfrm>
          <a:prstGeom prst="rect">
            <a:avLst/>
          </a:prstGeom>
          <a:noFill/>
        </p:spPr>
        <p:txBody>
          <a:bodyPr wrap="square" rtlCol="0" anchor="ctr" anchorCtr="0">
            <a:spAutoFit/>
          </a:bodyPr>
          <a:lstStyle/>
          <a:p>
            <a:pPr algn="ctr" defTabSz="914400">
              <a:defRPr/>
            </a:pPr>
            <a:r>
              <a:rPr lang="en-US" sz="1400" b="1" dirty="0">
                <a:solidFill>
                  <a:prstClr val="black"/>
                </a:solidFill>
                <a:latin typeface="Montserrat SemiBold" pitchFamily="2" charset="77"/>
                <a:ea typeface="League Spartan" charset="0"/>
                <a:cs typeface="Poppins" pitchFamily="2" charset="77"/>
              </a:rPr>
              <a:t>&lt;Name&gt;</a:t>
            </a:r>
          </a:p>
        </p:txBody>
      </p:sp>
      <p:sp>
        <p:nvSpPr>
          <p:cNvPr id="75" name="Subtitle 2">
            <a:extLst>
              <a:ext uri="{FF2B5EF4-FFF2-40B4-BE49-F238E27FC236}">
                <a16:creationId xmlns:a16="http://schemas.microsoft.com/office/drawing/2014/main" id="{AE55E2C1-DEFB-4101-99C2-8E7B1B85715D}"/>
              </a:ext>
            </a:extLst>
          </p:cNvPr>
          <p:cNvSpPr txBox="1">
            <a:spLocks/>
          </p:cNvSpPr>
          <p:nvPr/>
        </p:nvSpPr>
        <p:spPr>
          <a:xfrm>
            <a:off x="9257129" y="3429752"/>
            <a:ext cx="868186" cy="21544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defRPr/>
            </a:pPr>
            <a:r>
              <a:rPr lang="en-US" sz="1100" dirty="0">
                <a:solidFill>
                  <a:prstClr val="black"/>
                </a:solidFill>
                <a:latin typeface="Exo" panose="02000503000000000000" pitchFamily="2" charset="77"/>
                <a:ea typeface="Lato Light" panose="020F0502020204030203" pitchFamily="34" charset="0"/>
                <a:cs typeface="Mukta ExtraLight" panose="020B0000000000000000" pitchFamily="34" charset="77"/>
              </a:rPr>
              <a:t>VP</a:t>
            </a:r>
          </a:p>
        </p:txBody>
      </p:sp>
      <p:sp>
        <p:nvSpPr>
          <p:cNvPr id="76" name="TextBox 75">
            <a:extLst>
              <a:ext uri="{FF2B5EF4-FFF2-40B4-BE49-F238E27FC236}">
                <a16:creationId xmlns:a16="http://schemas.microsoft.com/office/drawing/2014/main" id="{E71D13AD-BA66-4A9C-A376-688DB82F8704}"/>
              </a:ext>
            </a:extLst>
          </p:cNvPr>
          <p:cNvSpPr txBox="1"/>
          <p:nvPr/>
        </p:nvSpPr>
        <p:spPr>
          <a:xfrm>
            <a:off x="8798424" y="4265091"/>
            <a:ext cx="1418797" cy="276999"/>
          </a:xfrm>
          <a:prstGeom prst="rect">
            <a:avLst/>
          </a:prstGeom>
          <a:noFill/>
        </p:spPr>
        <p:txBody>
          <a:bodyPr wrap="square" rtlCol="0" anchor="ctr" anchorCtr="0">
            <a:spAutoFit/>
          </a:bodyPr>
          <a:lstStyle/>
          <a:p>
            <a:pPr algn="ctr" defTabSz="914400">
              <a:defRPr/>
            </a:pPr>
            <a:r>
              <a:rPr lang="en-US" sz="1200" b="1" dirty="0">
                <a:solidFill>
                  <a:prstClr val="black"/>
                </a:solidFill>
                <a:latin typeface="Montserrat SemiBold" pitchFamily="2" charset="77"/>
                <a:ea typeface="League Spartan" charset="0"/>
                <a:cs typeface="Poppins" pitchFamily="2" charset="77"/>
              </a:rPr>
              <a:t>&lt;Name&gt;</a:t>
            </a:r>
          </a:p>
        </p:txBody>
      </p:sp>
      <p:sp>
        <p:nvSpPr>
          <p:cNvPr id="77" name="Subtitle 2">
            <a:extLst>
              <a:ext uri="{FF2B5EF4-FFF2-40B4-BE49-F238E27FC236}">
                <a16:creationId xmlns:a16="http://schemas.microsoft.com/office/drawing/2014/main" id="{9DD04542-583B-4372-A5DD-3FF56E4C5572}"/>
              </a:ext>
            </a:extLst>
          </p:cNvPr>
          <p:cNvSpPr txBox="1">
            <a:spLocks/>
          </p:cNvSpPr>
          <p:nvPr/>
        </p:nvSpPr>
        <p:spPr>
          <a:xfrm>
            <a:off x="8914565" y="4475852"/>
            <a:ext cx="1225189" cy="207749"/>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defRPr/>
            </a:pPr>
            <a:r>
              <a:rPr lang="en-US" sz="1050" dirty="0">
                <a:solidFill>
                  <a:prstClr val="black"/>
                </a:solidFill>
                <a:latin typeface="Exo" panose="02000503000000000000" pitchFamily="2" charset="77"/>
                <a:ea typeface="Lato Light" panose="020F0502020204030203" pitchFamily="34" charset="0"/>
                <a:cs typeface="Mukta ExtraLight" panose="020B0000000000000000" pitchFamily="34" charset="77"/>
              </a:rPr>
              <a:t>&lt;Role&gt;</a:t>
            </a:r>
          </a:p>
        </p:txBody>
      </p:sp>
      <p:sp>
        <p:nvSpPr>
          <p:cNvPr id="78" name="TextBox 77">
            <a:extLst>
              <a:ext uri="{FF2B5EF4-FFF2-40B4-BE49-F238E27FC236}">
                <a16:creationId xmlns:a16="http://schemas.microsoft.com/office/drawing/2014/main" id="{C580C063-7EE7-4903-8283-21F69403C92C}"/>
              </a:ext>
            </a:extLst>
          </p:cNvPr>
          <p:cNvSpPr txBox="1"/>
          <p:nvPr/>
        </p:nvSpPr>
        <p:spPr>
          <a:xfrm>
            <a:off x="3017880" y="5121799"/>
            <a:ext cx="1409931" cy="276999"/>
          </a:xfrm>
          <a:prstGeom prst="rect">
            <a:avLst/>
          </a:prstGeom>
          <a:noFill/>
        </p:spPr>
        <p:txBody>
          <a:bodyPr wrap="square" rtlCol="0" anchor="ctr" anchorCtr="0">
            <a:spAutoFit/>
          </a:bodyPr>
          <a:lstStyle/>
          <a:p>
            <a:pPr algn="ctr" defTabSz="914400">
              <a:defRPr/>
            </a:pPr>
            <a:r>
              <a:rPr lang="en-US" sz="1200" b="1" dirty="0">
                <a:solidFill>
                  <a:prstClr val="black"/>
                </a:solidFill>
                <a:latin typeface="Montserrat SemiBold" pitchFamily="2" charset="77"/>
                <a:ea typeface="League Spartan" charset="0"/>
                <a:cs typeface="Poppins" pitchFamily="2" charset="77"/>
              </a:rPr>
              <a:t>&lt;Name&gt;</a:t>
            </a:r>
          </a:p>
        </p:txBody>
      </p:sp>
      <p:sp>
        <p:nvSpPr>
          <p:cNvPr id="79" name="Subtitle 2">
            <a:extLst>
              <a:ext uri="{FF2B5EF4-FFF2-40B4-BE49-F238E27FC236}">
                <a16:creationId xmlns:a16="http://schemas.microsoft.com/office/drawing/2014/main" id="{B95B662E-A2EE-41E4-B633-03123BE870FE}"/>
              </a:ext>
            </a:extLst>
          </p:cNvPr>
          <p:cNvSpPr txBox="1">
            <a:spLocks/>
          </p:cNvSpPr>
          <p:nvPr/>
        </p:nvSpPr>
        <p:spPr>
          <a:xfrm>
            <a:off x="3102357" y="5368041"/>
            <a:ext cx="1204437" cy="21544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defRPr/>
            </a:pPr>
            <a:r>
              <a:rPr lang="en-US" sz="1050" dirty="0">
                <a:solidFill>
                  <a:prstClr val="black"/>
                </a:solidFill>
                <a:latin typeface="Exo" panose="02000503000000000000" pitchFamily="2" charset="77"/>
                <a:ea typeface="Lato Light" panose="020F0502020204030203" pitchFamily="34" charset="0"/>
                <a:cs typeface="Mukta ExtraLight" panose="020B0000000000000000" pitchFamily="34" charset="77"/>
              </a:rPr>
              <a:t>&lt;Role&gt;</a:t>
            </a:r>
          </a:p>
        </p:txBody>
      </p:sp>
      <p:sp>
        <p:nvSpPr>
          <p:cNvPr id="80" name="TextBox 79">
            <a:extLst>
              <a:ext uri="{FF2B5EF4-FFF2-40B4-BE49-F238E27FC236}">
                <a16:creationId xmlns:a16="http://schemas.microsoft.com/office/drawing/2014/main" id="{EFBDC378-A92F-4AD9-850A-9577523F9D86}"/>
              </a:ext>
            </a:extLst>
          </p:cNvPr>
          <p:cNvSpPr txBox="1"/>
          <p:nvPr/>
        </p:nvSpPr>
        <p:spPr>
          <a:xfrm>
            <a:off x="4679750" y="5115700"/>
            <a:ext cx="1409931" cy="276999"/>
          </a:xfrm>
          <a:prstGeom prst="rect">
            <a:avLst/>
          </a:prstGeom>
          <a:noFill/>
        </p:spPr>
        <p:txBody>
          <a:bodyPr wrap="square" rtlCol="0" anchor="ctr" anchorCtr="0">
            <a:spAutoFit/>
          </a:bodyPr>
          <a:lstStyle/>
          <a:p>
            <a:pPr algn="ctr" defTabSz="914400">
              <a:defRPr/>
            </a:pPr>
            <a:r>
              <a:rPr lang="en-US" sz="1200" b="1" dirty="0">
                <a:solidFill>
                  <a:prstClr val="black"/>
                </a:solidFill>
                <a:latin typeface="Montserrat SemiBold" pitchFamily="2" charset="77"/>
                <a:ea typeface="League Spartan" charset="0"/>
                <a:cs typeface="Poppins" pitchFamily="2" charset="77"/>
              </a:rPr>
              <a:t>&lt;Name&gt;</a:t>
            </a:r>
          </a:p>
        </p:txBody>
      </p:sp>
      <p:sp>
        <p:nvSpPr>
          <p:cNvPr id="81" name="Subtitle 2">
            <a:extLst>
              <a:ext uri="{FF2B5EF4-FFF2-40B4-BE49-F238E27FC236}">
                <a16:creationId xmlns:a16="http://schemas.microsoft.com/office/drawing/2014/main" id="{3A8C5581-1D54-40CA-A1C9-BD7C0D7F3CCB}"/>
              </a:ext>
            </a:extLst>
          </p:cNvPr>
          <p:cNvSpPr txBox="1">
            <a:spLocks/>
          </p:cNvSpPr>
          <p:nvPr/>
        </p:nvSpPr>
        <p:spPr>
          <a:xfrm>
            <a:off x="4764227" y="5361942"/>
            <a:ext cx="1204437" cy="21544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defRPr/>
            </a:pPr>
            <a:r>
              <a:rPr lang="en-US" sz="1050" dirty="0">
                <a:solidFill>
                  <a:prstClr val="black"/>
                </a:solidFill>
                <a:latin typeface="Exo" panose="02000503000000000000" pitchFamily="2" charset="77"/>
                <a:ea typeface="Lato Light" panose="020F0502020204030203" pitchFamily="34" charset="0"/>
                <a:cs typeface="Mukta ExtraLight" panose="020B0000000000000000" pitchFamily="34" charset="77"/>
              </a:rPr>
              <a:t>&lt;Role&gt;</a:t>
            </a:r>
          </a:p>
        </p:txBody>
      </p:sp>
      <p:sp>
        <p:nvSpPr>
          <p:cNvPr id="82" name="TextBox 81">
            <a:extLst>
              <a:ext uri="{FF2B5EF4-FFF2-40B4-BE49-F238E27FC236}">
                <a16:creationId xmlns:a16="http://schemas.microsoft.com/office/drawing/2014/main" id="{05AA798E-CAA1-40E4-8A8B-B983CBFDACF3}"/>
              </a:ext>
            </a:extLst>
          </p:cNvPr>
          <p:cNvSpPr txBox="1"/>
          <p:nvPr/>
        </p:nvSpPr>
        <p:spPr>
          <a:xfrm>
            <a:off x="6089681" y="5117616"/>
            <a:ext cx="1409931" cy="276999"/>
          </a:xfrm>
          <a:prstGeom prst="rect">
            <a:avLst/>
          </a:prstGeom>
          <a:noFill/>
        </p:spPr>
        <p:txBody>
          <a:bodyPr wrap="square" rtlCol="0" anchor="ctr" anchorCtr="0">
            <a:spAutoFit/>
          </a:bodyPr>
          <a:lstStyle/>
          <a:p>
            <a:pPr algn="ctr" defTabSz="914400">
              <a:defRPr/>
            </a:pPr>
            <a:r>
              <a:rPr lang="en-US" sz="1200" b="1" dirty="0">
                <a:solidFill>
                  <a:prstClr val="black"/>
                </a:solidFill>
                <a:latin typeface="Montserrat SemiBold" pitchFamily="2" charset="77"/>
                <a:ea typeface="League Spartan" charset="0"/>
                <a:cs typeface="Poppins" pitchFamily="2" charset="77"/>
              </a:rPr>
              <a:t>&lt;Name&gt;</a:t>
            </a:r>
          </a:p>
        </p:txBody>
      </p:sp>
      <p:sp>
        <p:nvSpPr>
          <p:cNvPr id="83" name="Subtitle 2">
            <a:extLst>
              <a:ext uri="{FF2B5EF4-FFF2-40B4-BE49-F238E27FC236}">
                <a16:creationId xmlns:a16="http://schemas.microsoft.com/office/drawing/2014/main" id="{D4D4EBD0-F5E1-49E5-9C37-F43CCF22C028}"/>
              </a:ext>
            </a:extLst>
          </p:cNvPr>
          <p:cNvSpPr txBox="1">
            <a:spLocks/>
          </p:cNvSpPr>
          <p:nvPr/>
        </p:nvSpPr>
        <p:spPr>
          <a:xfrm>
            <a:off x="6174158" y="5363858"/>
            <a:ext cx="1204437" cy="21544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defRPr/>
            </a:pPr>
            <a:r>
              <a:rPr lang="en-US" sz="1050" dirty="0">
                <a:solidFill>
                  <a:prstClr val="black"/>
                </a:solidFill>
                <a:latin typeface="Exo" panose="02000503000000000000" pitchFamily="2" charset="77"/>
                <a:ea typeface="Lato Light" panose="020F0502020204030203" pitchFamily="34" charset="0"/>
                <a:cs typeface="Mukta ExtraLight" panose="020B0000000000000000" pitchFamily="34" charset="77"/>
              </a:rPr>
              <a:t>&lt;Role&gt;</a:t>
            </a:r>
          </a:p>
        </p:txBody>
      </p:sp>
      <p:sp>
        <p:nvSpPr>
          <p:cNvPr id="84" name="TextBox 83">
            <a:extLst>
              <a:ext uri="{FF2B5EF4-FFF2-40B4-BE49-F238E27FC236}">
                <a16:creationId xmlns:a16="http://schemas.microsoft.com/office/drawing/2014/main" id="{DD537387-547C-48FF-998F-0D67A1783370}"/>
              </a:ext>
            </a:extLst>
          </p:cNvPr>
          <p:cNvSpPr txBox="1"/>
          <p:nvPr/>
        </p:nvSpPr>
        <p:spPr>
          <a:xfrm>
            <a:off x="7518602" y="5120851"/>
            <a:ext cx="1409931" cy="276999"/>
          </a:xfrm>
          <a:prstGeom prst="rect">
            <a:avLst/>
          </a:prstGeom>
          <a:noFill/>
        </p:spPr>
        <p:txBody>
          <a:bodyPr wrap="square" rtlCol="0" anchor="ctr" anchorCtr="0">
            <a:spAutoFit/>
          </a:bodyPr>
          <a:lstStyle/>
          <a:p>
            <a:pPr algn="ctr" defTabSz="914400">
              <a:defRPr/>
            </a:pPr>
            <a:r>
              <a:rPr lang="en-US" sz="1200" b="1" dirty="0">
                <a:solidFill>
                  <a:prstClr val="black"/>
                </a:solidFill>
                <a:latin typeface="Montserrat SemiBold" pitchFamily="2" charset="77"/>
                <a:ea typeface="League Spartan" charset="0"/>
                <a:cs typeface="Poppins" pitchFamily="2" charset="77"/>
              </a:rPr>
              <a:t>&lt;Name&gt;</a:t>
            </a:r>
          </a:p>
        </p:txBody>
      </p:sp>
      <p:sp>
        <p:nvSpPr>
          <p:cNvPr id="85" name="Subtitle 2">
            <a:extLst>
              <a:ext uri="{FF2B5EF4-FFF2-40B4-BE49-F238E27FC236}">
                <a16:creationId xmlns:a16="http://schemas.microsoft.com/office/drawing/2014/main" id="{45CA8142-0FE6-4AAF-9F73-5A16A9242D06}"/>
              </a:ext>
            </a:extLst>
          </p:cNvPr>
          <p:cNvSpPr txBox="1">
            <a:spLocks/>
          </p:cNvSpPr>
          <p:nvPr/>
        </p:nvSpPr>
        <p:spPr>
          <a:xfrm>
            <a:off x="7603079" y="5367093"/>
            <a:ext cx="1204437" cy="21544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defRPr/>
            </a:pPr>
            <a:r>
              <a:rPr lang="en-US" sz="1050" dirty="0">
                <a:solidFill>
                  <a:prstClr val="black"/>
                </a:solidFill>
                <a:latin typeface="Exo" panose="02000503000000000000" pitchFamily="2" charset="77"/>
                <a:ea typeface="Lato Light" panose="020F0502020204030203" pitchFamily="34" charset="0"/>
                <a:cs typeface="Mukta ExtraLight" panose="020B0000000000000000" pitchFamily="34" charset="77"/>
              </a:rPr>
              <a:t>&lt;Role&gt;</a:t>
            </a:r>
          </a:p>
        </p:txBody>
      </p:sp>
      <p:sp>
        <p:nvSpPr>
          <p:cNvPr id="86" name="TextBox 85">
            <a:extLst>
              <a:ext uri="{FF2B5EF4-FFF2-40B4-BE49-F238E27FC236}">
                <a16:creationId xmlns:a16="http://schemas.microsoft.com/office/drawing/2014/main" id="{65CAAA06-ACFA-4CBC-B42E-1FA8AE647AB0}"/>
              </a:ext>
            </a:extLst>
          </p:cNvPr>
          <p:cNvSpPr txBox="1"/>
          <p:nvPr/>
        </p:nvSpPr>
        <p:spPr>
          <a:xfrm>
            <a:off x="8956538" y="5123146"/>
            <a:ext cx="1409931" cy="276999"/>
          </a:xfrm>
          <a:prstGeom prst="rect">
            <a:avLst/>
          </a:prstGeom>
          <a:noFill/>
        </p:spPr>
        <p:txBody>
          <a:bodyPr wrap="square" rtlCol="0" anchor="ctr" anchorCtr="0">
            <a:spAutoFit/>
          </a:bodyPr>
          <a:lstStyle/>
          <a:p>
            <a:pPr algn="ctr" defTabSz="914400">
              <a:defRPr/>
            </a:pPr>
            <a:r>
              <a:rPr lang="en-US" sz="1200" b="1" dirty="0">
                <a:solidFill>
                  <a:prstClr val="black"/>
                </a:solidFill>
                <a:latin typeface="Montserrat SemiBold" pitchFamily="2" charset="77"/>
                <a:ea typeface="League Spartan" charset="0"/>
                <a:cs typeface="Poppins" pitchFamily="2" charset="77"/>
              </a:rPr>
              <a:t>&lt;Name&gt;</a:t>
            </a:r>
          </a:p>
        </p:txBody>
      </p:sp>
      <p:sp>
        <p:nvSpPr>
          <p:cNvPr id="87" name="Subtitle 2">
            <a:extLst>
              <a:ext uri="{FF2B5EF4-FFF2-40B4-BE49-F238E27FC236}">
                <a16:creationId xmlns:a16="http://schemas.microsoft.com/office/drawing/2014/main" id="{51C9D20D-EFA5-4E48-891C-9BFB72DCBBFA}"/>
              </a:ext>
            </a:extLst>
          </p:cNvPr>
          <p:cNvSpPr txBox="1">
            <a:spLocks/>
          </p:cNvSpPr>
          <p:nvPr/>
        </p:nvSpPr>
        <p:spPr>
          <a:xfrm>
            <a:off x="9041015" y="5369388"/>
            <a:ext cx="1204437" cy="21544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defRPr/>
            </a:pPr>
            <a:r>
              <a:rPr lang="en-US" sz="1050" dirty="0">
                <a:solidFill>
                  <a:prstClr val="black"/>
                </a:solidFill>
                <a:latin typeface="Exo" panose="02000503000000000000" pitchFamily="2" charset="77"/>
                <a:ea typeface="Lato Light" panose="020F0502020204030203" pitchFamily="34" charset="0"/>
                <a:cs typeface="Mukta ExtraLight" panose="020B0000000000000000" pitchFamily="34" charset="77"/>
              </a:rPr>
              <a:t>&lt;Role&gt;</a:t>
            </a:r>
          </a:p>
        </p:txBody>
      </p:sp>
      <p:sp>
        <p:nvSpPr>
          <p:cNvPr id="88" name="TextBox 87">
            <a:extLst>
              <a:ext uri="{FF2B5EF4-FFF2-40B4-BE49-F238E27FC236}">
                <a16:creationId xmlns:a16="http://schemas.microsoft.com/office/drawing/2014/main" id="{2FFE7CFC-F9D3-44C9-BFE8-22E75DF6B98B}"/>
              </a:ext>
            </a:extLst>
          </p:cNvPr>
          <p:cNvSpPr txBox="1"/>
          <p:nvPr/>
        </p:nvSpPr>
        <p:spPr>
          <a:xfrm>
            <a:off x="10401652" y="5117338"/>
            <a:ext cx="1409931" cy="276999"/>
          </a:xfrm>
          <a:prstGeom prst="rect">
            <a:avLst/>
          </a:prstGeom>
          <a:noFill/>
        </p:spPr>
        <p:txBody>
          <a:bodyPr wrap="square" rtlCol="0" anchor="ctr" anchorCtr="0">
            <a:spAutoFit/>
          </a:bodyPr>
          <a:lstStyle/>
          <a:p>
            <a:pPr algn="ctr" defTabSz="914400">
              <a:defRPr/>
            </a:pPr>
            <a:r>
              <a:rPr lang="en-US" sz="1200" b="1" dirty="0">
                <a:solidFill>
                  <a:prstClr val="black"/>
                </a:solidFill>
                <a:latin typeface="Montserrat SemiBold" pitchFamily="2" charset="77"/>
                <a:ea typeface="League Spartan" charset="0"/>
                <a:cs typeface="Poppins" pitchFamily="2" charset="77"/>
              </a:rPr>
              <a:t>&lt;Name&gt;</a:t>
            </a:r>
          </a:p>
        </p:txBody>
      </p:sp>
      <p:sp>
        <p:nvSpPr>
          <p:cNvPr id="89" name="Subtitle 2">
            <a:extLst>
              <a:ext uri="{FF2B5EF4-FFF2-40B4-BE49-F238E27FC236}">
                <a16:creationId xmlns:a16="http://schemas.microsoft.com/office/drawing/2014/main" id="{3CC24DC7-BED3-4E3C-B403-0780717C744D}"/>
              </a:ext>
            </a:extLst>
          </p:cNvPr>
          <p:cNvSpPr txBox="1">
            <a:spLocks/>
          </p:cNvSpPr>
          <p:nvPr/>
        </p:nvSpPr>
        <p:spPr>
          <a:xfrm>
            <a:off x="10486129" y="5363580"/>
            <a:ext cx="1204437" cy="21544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defRPr/>
            </a:pPr>
            <a:r>
              <a:rPr lang="en-US" sz="1050" dirty="0">
                <a:solidFill>
                  <a:prstClr val="black"/>
                </a:solidFill>
                <a:latin typeface="Exo" panose="02000503000000000000" pitchFamily="2" charset="77"/>
                <a:ea typeface="Lato Light" panose="020F0502020204030203" pitchFamily="34" charset="0"/>
                <a:cs typeface="Mukta ExtraLight" panose="020B0000000000000000" pitchFamily="34" charset="77"/>
              </a:rPr>
              <a:t>&lt;Role&gt;</a:t>
            </a:r>
          </a:p>
        </p:txBody>
      </p:sp>
      <p:sp>
        <p:nvSpPr>
          <p:cNvPr id="90" name="TextBox 89">
            <a:extLst>
              <a:ext uri="{FF2B5EF4-FFF2-40B4-BE49-F238E27FC236}">
                <a16:creationId xmlns:a16="http://schemas.microsoft.com/office/drawing/2014/main" id="{CE8D5455-65F1-4A93-AE4E-CA6D1384A06A}"/>
              </a:ext>
            </a:extLst>
          </p:cNvPr>
          <p:cNvSpPr txBox="1"/>
          <p:nvPr/>
        </p:nvSpPr>
        <p:spPr>
          <a:xfrm>
            <a:off x="3282369" y="5956884"/>
            <a:ext cx="1409931" cy="276999"/>
          </a:xfrm>
          <a:prstGeom prst="rect">
            <a:avLst/>
          </a:prstGeom>
          <a:noFill/>
        </p:spPr>
        <p:txBody>
          <a:bodyPr wrap="square" rtlCol="0" anchor="ctr" anchorCtr="0">
            <a:spAutoFit/>
          </a:bodyPr>
          <a:lstStyle/>
          <a:p>
            <a:pPr algn="ctr" defTabSz="914400">
              <a:defRPr/>
            </a:pPr>
            <a:r>
              <a:rPr lang="en-US" sz="1200" b="1" dirty="0">
                <a:solidFill>
                  <a:prstClr val="black"/>
                </a:solidFill>
                <a:latin typeface="Montserrat SemiBold" pitchFamily="2" charset="77"/>
                <a:ea typeface="League Spartan" charset="0"/>
                <a:cs typeface="Poppins" pitchFamily="2" charset="77"/>
              </a:rPr>
              <a:t>&lt;Name&gt;</a:t>
            </a:r>
          </a:p>
        </p:txBody>
      </p:sp>
      <p:sp>
        <p:nvSpPr>
          <p:cNvPr id="91" name="Subtitle 2">
            <a:extLst>
              <a:ext uri="{FF2B5EF4-FFF2-40B4-BE49-F238E27FC236}">
                <a16:creationId xmlns:a16="http://schemas.microsoft.com/office/drawing/2014/main" id="{9A86BE9C-B985-4B11-88C4-8EC26E5B0DFD}"/>
              </a:ext>
            </a:extLst>
          </p:cNvPr>
          <p:cNvSpPr txBox="1">
            <a:spLocks/>
          </p:cNvSpPr>
          <p:nvPr/>
        </p:nvSpPr>
        <p:spPr>
          <a:xfrm>
            <a:off x="3366846" y="6203126"/>
            <a:ext cx="1204437" cy="21544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defRPr/>
            </a:pPr>
            <a:r>
              <a:rPr lang="en-US" sz="1050" dirty="0">
                <a:solidFill>
                  <a:prstClr val="black"/>
                </a:solidFill>
                <a:latin typeface="Exo" panose="02000503000000000000" pitchFamily="2" charset="77"/>
                <a:ea typeface="Lato Light" panose="020F0502020204030203" pitchFamily="34" charset="0"/>
                <a:cs typeface="Mukta ExtraLight" panose="020B0000000000000000" pitchFamily="34" charset="77"/>
              </a:rPr>
              <a:t>&lt;Role&gt;</a:t>
            </a:r>
          </a:p>
        </p:txBody>
      </p:sp>
      <p:sp>
        <p:nvSpPr>
          <p:cNvPr id="92" name="Arc 91">
            <a:extLst>
              <a:ext uri="{FF2B5EF4-FFF2-40B4-BE49-F238E27FC236}">
                <a16:creationId xmlns:a16="http://schemas.microsoft.com/office/drawing/2014/main" id="{DF563B33-7D4C-447F-A648-875B49C8CB1F}"/>
              </a:ext>
            </a:extLst>
          </p:cNvPr>
          <p:cNvSpPr/>
          <p:nvPr/>
        </p:nvSpPr>
        <p:spPr>
          <a:xfrm rot="10800000">
            <a:off x="5548778" y="3680229"/>
            <a:ext cx="1739933" cy="2200453"/>
          </a:xfrm>
          <a:prstGeom prst="arc">
            <a:avLst>
              <a:gd name="adj1" fmla="val 16400261"/>
              <a:gd name="adj2" fmla="val 0"/>
            </a:avLst>
          </a:prstGeom>
          <a:noFill/>
          <a:ln w="19050" cap="flat" cmpd="sng" algn="ctr">
            <a:solidFill>
              <a:srgbClr val="FF0000"/>
            </a:solidFill>
            <a:prstDash val="solid"/>
            <a:miter lim="800000"/>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black"/>
              </a:solidFill>
              <a:effectLst/>
              <a:uLnTx/>
              <a:uFillTx/>
              <a:latin typeface="Roboto Condensed Light"/>
              <a:ea typeface="+mn-ea"/>
              <a:cs typeface="+mn-cs"/>
            </a:endParaRPr>
          </a:p>
        </p:txBody>
      </p:sp>
      <p:sp>
        <p:nvSpPr>
          <p:cNvPr id="93" name="Speech Bubble: Rectangle 92">
            <a:extLst>
              <a:ext uri="{FF2B5EF4-FFF2-40B4-BE49-F238E27FC236}">
                <a16:creationId xmlns:a16="http://schemas.microsoft.com/office/drawing/2014/main" id="{D99EE1A7-A2E1-43AD-96D4-6ED9ADAEED70}"/>
              </a:ext>
            </a:extLst>
          </p:cNvPr>
          <p:cNvSpPr/>
          <p:nvPr/>
        </p:nvSpPr>
        <p:spPr>
          <a:xfrm>
            <a:off x="409698" y="5144143"/>
            <a:ext cx="2412524" cy="1130107"/>
          </a:xfrm>
          <a:prstGeom prst="wedgeRectCallout">
            <a:avLst>
              <a:gd name="adj1" fmla="val 36346"/>
              <a:gd name="adj2" fmla="val -8693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Roboto Condensed Light" panose="02000000000000000000" pitchFamily="2" charset="0"/>
                <a:ea typeface="Roboto Condensed Light" panose="02000000000000000000" pitchFamily="2" charset="0"/>
              </a:rPr>
              <a:t>What impact is there to reporting relationships within the department? And what are the roles of key people during the transition?</a:t>
            </a:r>
          </a:p>
        </p:txBody>
      </p:sp>
      <p:sp>
        <p:nvSpPr>
          <p:cNvPr id="95" name="Text Placeholder 3">
            <a:extLst>
              <a:ext uri="{FF2B5EF4-FFF2-40B4-BE49-F238E27FC236}">
                <a16:creationId xmlns:a16="http://schemas.microsoft.com/office/drawing/2014/main" id="{5227CD72-51E2-4573-A4C1-A6B7ED2BD1D7}"/>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4.2 Evaluate Organizational Changes</a:t>
            </a:r>
          </a:p>
        </p:txBody>
      </p:sp>
    </p:spTree>
    <p:extLst>
      <p:ext uri="{BB962C8B-B14F-4D97-AF65-F5344CB8AC3E}">
        <p14:creationId xmlns:p14="http://schemas.microsoft.com/office/powerpoint/2010/main" val="211745993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7299263" y="1158329"/>
            <a:ext cx="4460259" cy="3654853"/>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1243008701"/>
              </p:ext>
            </p:extLst>
          </p:nvPr>
        </p:nvGraphicFramePr>
        <p:xfrm>
          <a:off x="7283905" y="832383"/>
          <a:ext cx="4454018" cy="4588880"/>
        </p:xfrm>
        <a:graphic>
          <a:graphicData uri="http://schemas.openxmlformats.org/drawingml/2006/table">
            <a:tbl>
              <a:tblPr firstRow="1" bandRow="1">
                <a:effectLst/>
                <a:tableStyleId>{5C22544A-7EE6-4342-B048-85BDC9FD1C3A}</a:tableStyleId>
              </a:tblPr>
              <a:tblGrid>
                <a:gridCol w="2227009">
                  <a:extLst>
                    <a:ext uri="{9D8B030D-6E8A-4147-A177-3AD203B41FA5}">
                      <a16:colId xmlns:a16="http://schemas.microsoft.com/office/drawing/2014/main" val="866264451"/>
                    </a:ext>
                  </a:extLst>
                </a:gridCol>
                <a:gridCol w="2227009">
                  <a:extLst>
                    <a:ext uri="{9D8B030D-6E8A-4147-A177-3AD203B41FA5}">
                      <a16:colId xmlns:a16="http://schemas.microsoft.com/office/drawing/2014/main" val="2703970457"/>
                    </a:ext>
                  </a:extLst>
                </a:gridCol>
              </a:tblGrid>
              <a:tr h="751712">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308660">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IT initiatives </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IT team and current resourcing </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Changes to resourcing (in FTEs)</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Changes to reporting structure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712">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328106">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Roboto Condensed Light" panose="02000000000000000000" pitchFamily="2" charset="0"/>
                          <a:ea typeface="Roboto Condensed Light" panose="02000000000000000000" pitchFamily="2" charset="0"/>
                        </a:rPr>
                        <a:t>IT Strategy Workbook</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Collaboration/ brainstorming tool (whiteboard, flip chart, digital equivalent) </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Senior IT Team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6761069" cy="1130188"/>
          </a:xfrm>
        </p:spPr>
        <p:txBody>
          <a:bodyPr/>
          <a:lstStyle/>
          <a:p>
            <a:r>
              <a:rPr lang="en-US" sz="3600" dirty="0">
                <a:solidFill>
                  <a:srgbClr val="2576B7"/>
                </a:solidFill>
              </a:rPr>
              <a:t>4.2 </a:t>
            </a:r>
            <a:r>
              <a:rPr lang="en-US" sz="3600" dirty="0"/>
              <a:t>Identify organizational changes required </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38748" y="1630988"/>
            <a:ext cx="4116208" cy="514337"/>
          </a:xfrm>
        </p:spPr>
        <p:txBody>
          <a:bodyPr/>
          <a:lstStyle/>
          <a:p>
            <a:r>
              <a:rPr lang="en-US" sz="1600" dirty="0">
                <a:latin typeface="Exo" panose="02000503000000000000" pitchFamily="2" charset="77"/>
              </a:rPr>
              <a:t>30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38748" y="2145325"/>
            <a:ext cx="6632876" cy="3964251"/>
          </a:xfrm>
          <a:prstGeom prst="rect">
            <a:avLst/>
          </a:prstGeom>
        </p:spPr>
        <p:txBody>
          <a:bodyPr lIns="0" tIns="0" rIns="0" bIns="0" numCol="1" spcCol="292608" anchor="t"/>
          <a:lstStyle/>
          <a:p>
            <a:pPr marL="342900" indent="-342900">
              <a:buFont typeface="+mj-lt"/>
              <a:buAutoNum type="arabicPeriod"/>
            </a:pPr>
            <a:r>
              <a:rPr lang="en-US" sz="1600" dirty="0">
                <a:latin typeface="Roboto Condensed Light"/>
                <a:ea typeface="Roboto Condensed Light"/>
              </a:rPr>
              <a:t>Gather the IT strategy creation team and revisit your IT goals. </a:t>
            </a:r>
          </a:p>
          <a:p>
            <a:pPr marL="342900" indent="-342900">
              <a:buFont typeface="+mj-lt"/>
              <a:buAutoNum type="arabicPeriod"/>
            </a:pPr>
            <a:r>
              <a:rPr lang="en-US" sz="1600" dirty="0">
                <a:latin typeface="Roboto Condensed Light"/>
                <a:ea typeface="Roboto Condensed Light"/>
              </a:rPr>
              <a:t>Brainstorm the implications of your IT strategy initiatives on your organizational structure. Specifically: </a:t>
            </a:r>
          </a:p>
          <a:p>
            <a:pPr marL="735012" lvl="1" indent="-285750">
              <a:buFont typeface="Wingdings" panose="05000000000000000000" pitchFamily="2" charset="2"/>
              <a:buChar char="q"/>
            </a:pPr>
            <a:r>
              <a:rPr lang="en-US" sz="1600" dirty="0">
                <a:latin typeface="Roboto Condensed Light"/>
                <a:ea typeface="Roboto Condensed Light"/>
              </a:rPr>
              <a:t>Resource addition requirements for each initiative (if any)</a:t>
            </a:r>
          </a:p>
          <a:p>
            <a:pPr marL="735012" lvl="1" indent="-285750">
              <a:buFont typeface="Wingdings" panose="05000000000000000000" pitchFamily="2" charset="2"/>
              <a:buChar char="q"/>
            </a:pPr>
            <a:r>
              <a:rPr lang="en-US" sz="1600" dirty="0">
                <a:latin typeface="Roboto Condensed Light"/>
                <a:ea typeface="Roboto Condensed Light"/>
              </a:rPr>
              <a:t>Functional areas of IT that the resource is required in</a:t>
            </a:r>
          </a:p>
          <a:p>
            <a:pPr marL="735012" lvl="1" indent="-285750">
              <a:buFont typeface="Wingdings" panose="05000000000000000000" pitchFamily="2" charset="2"/>
              <a:buChar char="q"/>
            </a:pPr>
            <a:r>
              <a:rPr lang="en-US" sz="1600" dirty="0">
                <a:latin typeface="Roboto Condensed Light"/>
                <a:ea typeface="Roboto Condensed Light"/>
              </a:rPr>
              <a:t>Alignment back to corporate goals for each key initiative that shows the % of IT support for each corporate goal</a:t>
            </a:r>
          </a:p>
          <a:p>
            <a:pPr marL="342900" indent="-342900">
              <a:buFont typeface="+mj-lt"/>
              <a:buAutoNum type="arabicPeriod"/>
            </a:pPr>
            <a:r>
              <a:rPr lang="en-US" sz="1600" dirty="0">
                <a:latin typeface="Roboto Condensed Light"/>
                <a:ea typeface="Roboto Condensed Light"/>
              </a:rPr>
              <a:t>Brainstorm any changes to reporting structure brought on by additional resource requirements. </a:t>
            </a:r>
          </a:p>
          <a:p>
            <a:pPr marL="735012" lvl="1" indent="-285750">
              <a:buFont typeface="Wingdings" panose="05000000000000000000" pitchFamily="2" charset="2"/>
              <a:buChar char="q"/>
            </a:pPr>
            <a:r>
              <a:rPr lang="en-US" sz="1600" dirty="0">
                <a:latin typeface="Roboto Condensed Light"/>
                <a:ea typeface="Roboto Condensed Light"/>
              </a:rPr>
              <a:t>Where in the IT organization will existing resources need to transition to?</a:t>
            </a:r>
          </a:p>
          <a:p>
            <a:pPr marL="735012" lvl="1" indent="-285750">
              <a:buFont typeface="Wingdings" panose="05000000000000000000" pitchFamily="2" charset="2"/>
              <a:buChar char="q"/>
            </a:pPr>
            <a:r>
              <a:rPr lang="en-US" sz="1600" dirty="0">
                <a:latin typeface="Roboto Condensed Light"/>
                <a:ea typeface="Roboto Condensed Light"/>
              </a:rPr>
              <a:t>What are their roles during the transition? </a:t>
            </a:r>
          </a:p>
          <a:p>
            <a:pPr marL="0" indent="0">
              <a:buNone/>
            </a:pPr>
            <a:r>
              <a:rPr lang="en-US" sz="1600" dirty="0">
                <a:latin typeface="Roboto Condensed Light"/>
                <a:ea typeface="Roboto Condensed Light"/>
              </a:rPr>
              <a:t>Document your findings in the </a:t>
            </a:r>
            <a:r>
              <a:rPr lang="en-US" sz="1600" i="1" dirty="0">
                <a:latin typeface="Roboto Condensed Light"/>
                <a:ea typeface="Roboto Condensed Light"/>
              </a:rPr>
              <a:t>IT Strategy Presentation Template. </a:t>
            </a:r>
            <a:endParaRPr lang="en-US" sz="1600" i="1" dirty="0"/>
          </a:p>
          <a:p>
            <a:pPr marL="0" indent="0">
              <a:buNone/>
            </a:pPr>
            <a:endParaRPr lang="en-US" sz="1600" dirty="0">
              <a:latin typeface="Roboto Condensed Light"/>
              <a:ea typeface="Roboto Condensed Light"/>
            </a:endParaRPr>
          </a:p>
          <a:p>
            <a:pPr marL="0" indent="0">
              <a:buNone/>
            </a:pPr>
            <a:endParaRPr lang="en-US" sz="1600" dirty="0">
              <a:latin typeface="Roboto Condensed Light"/>
              <a:ea typeface="Roboto Condensed Light"/>
            </a:endParaRPr>
          </a:p>
        </p:txBody>
      </p:sp>
      <p:grpSp>
        <p:nvGrpSpPr>
          <p:cNvPr id="41" name="Group 40">
            <a:extLst>
              <a:ext uri="{FF2B5EF4-FFF2-40B4-BE49-F238E27FC236}">
                <a16:creationId xmlns:a16="http://schemas.microsoft.com/office/drawing/2014/main" id="{DA0D6ED9-4036-C240-81AF-31DD45FA9BB7}"/>
              </a:ext>
            </a:extLst>
          </p:cNvPr>
          <p:cNvGrpSpPr/>
          <p:nvPr/>
        </p:nvGrpSpPr>
        <p:grpSpPr>
          <a:xfrm>
            <a:off x="7268547" y="5783796"/>
            <a:ext cx="4553565" cy="468002"/>
            <a:chOff x="469426" y="5628818"/>
            <a:chExt cx="4585350" cy="554002"/>
          </a:xfrm>
        </p:grpSpPr>
        <p:sp>
          <p:nvSpPr>
            <p:cNvPr id="42" name="Rectangle 41">
              <a:hlinkClick r:id="rId3"/>
              <a:extLst>
                <a:ext uri="{FF2B5EF4-FFF2-40B4-BE49-F238E27FC236}">
                  <a16:creationId xmlns:a16="http://schemas.microsoft.com/office/drawing/2014/main" id="{A000B179-89C7-724D-8FA3-FA0977082975}"/>
                </a:ext>
              </a:extLst>
            </p:cNvPr>
            <p:cNvSpPr/>
            <p:nvPr/>
          </p:nvSpPr>
          <p:spPr>
            <a:xfrm>
              <a:off x="907389" y="5628818"/>
              <a:ext cx="4147387"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Download the </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IT Strategy Presentation Template </a:t>
              </a: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to document your findings. </a:t>
              </a:r>
            </a:p>
          </p:txBody>
        </p:sp>
        <p:sp>
          <p:nvSpPr>
            <p:cNvPr id="43" name="Rectangle 42">
              <a:extLst>
                <a:ext uri="{FF2B5EF4-FFF2-40B4-BE49-F238E27FC236}">
                  <a16:creationId xmlns:a16="http://schemas.microsoft.com/office/drawing/2014/main" id="{13D0E41C-A640-D04F-A9CB-65F81949503A}"/>
                </a:ext>
              </a:extLst>
            </p:cNvPr>
            <p:cNvSpPr>
              <a:spLocks noChangeAspect="1"/>
            </p:cNvSpPr>
            <p:nvPr/>
          </p:nvSpPr>
          <p:spPr>
            <a:xfrm>
              <a:off x="469426" y="5628820"/>
              <a:ext cx="437964"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pic>
          <p:nvPicPr>
            <p:cNvPr id="44" name="Picture 43">
              <a:extLst>
                <a:ext uri="{FF2B5EF4-FFF2-40B4-BE49-F238E27FC236}">
                  <a16:creationId xmlns:a16="http://schemas.microsoft.com/office/drawing/2014/main" id="{BAB8D2D5-A0FD-6249-92ED-396170EB90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33996" y="5751405"/>
              <a:ext cx="308823" cy="308824"/>
            </a:xfrm>
            <a:prstGeom prst="rect">
              <a:avLst/>
            </a:prstGeom>
          </p:spPr>
        </p:pic>
      </p:grpSp>
      <p:sp>
        <p:nvSpPr>
          <p:cNvPr id="11" name="Text Placeholder 3">
            <a:extLst>
              <a:ext uri="{FF2B5EF4-FFF2-40B4-BE49-F238E27FC236}">
                <a16:creationId xmlns:a16="http://schemas.microsoft.com/office/drawing/2014/main" id="{00CD574F-63D8-4DFA-9C6F-6F1D0F9C0046}"/>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4.2 Evaluate Organizational Changes</a:t>
            </a:r>
          </a:p>
        </p:txBody>
      </p:sp>
    </p:spTree>
    <p:extLst>
      <p:ext uri="{BB962C8B-B14F-4D97-AF65-F5344CB8AC3E}">
        <p14:creationId xmlns:p14="http://schemas.microsoft.com/office/powerpoint/2010/main" val="422657307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A109-542B-484B-BA40-4A4ECBC7DEC7}"/>
              </a:ext>
            </a:extLst>
          </p:cNvPr>
          <p:cNvSpPr>
            <a:spLocks noGrp="1"/>
          </p:cNvSpPr>
          <p:nvPr>
            <p:ph type="title"/>
          </p:nvPr>
        </p:nvSpPr>
        <p:spPr>
          <a:xfrm>
            <a:off x="354106" y="530021"/>
            <a:ext cx="11225184" cy="1130188"/>
          </a:xfrm>
        </p:spPr>
        <p:txBody>
          <a:bodyPr/>
          <a:lstStyle/>
          <a:p>
            <a:r>
              <a:rPr lang="en-US" dirty="0"/>
              <a:t>Calculate the incremental cost of each key initiative </a:t>
            </a:r>
            <a:endParaRPr lang="en-CA" dirty="0"/>
          </a:p>
        </p:txBody>
      </p:sp>
      <p:sp>
        <p:nvSpPr>
          <p:cNvPr id="3" name="Text Placeholder 2">
            <a:extLst>
              <a:ext uri="{FF2B5EF4-FFF2-40B4-BE49-F238E27FC236}">
                <a16:creationId xmlns:a16="http://schemas.microsoft.com/office/drawing/2014/main" id="{4602F6D1-819F-4637-A876-6DDB8543C50C}"/>
              </a:ext>
            </a:extLst>
          </p:cNvPr>
          <p:cNvSpPr>
            <a:spLocks noGrp="1"/>
          </p:cNvSpPr>
          <p:nvPr>
            <p:ph type="body" sz="quarter" idx="10"/>
          </p:nvPr>
        </p:nvSpPr>
        <p:spPr>
          <a:xfrm>
            <a:off x="6679187" y="1760222"/>
            <a:ext cx="5046004" cy="726888"/>
          </a:xfrm>
        </p:spPr>
        <p:txBody>
          <a:bodyPr/>
          <a:lstStyle/>
          <a:p>
            <a:r>
              <a:rPr lang="en-US" sz="1800" dirty="0"/>
              <a:t>Incremental cost of key initiatives is calculated by identifying the following costs for each initiative: </a:t>
            </a:r>
            <a:endParaRPr lang="en-CA" sz="1800" dirty="0"/>
          </a:p>
        </p:txBody>
      </p:sp>
      <p:sp>
        <p:nvSpPr>
          <p:cNvPr id="4" name="TextBox 3">
            <a:extLst>
              <a:ext uri="{FF2B5EF4-FFF2-40B4-BE49-F238E27FC236}">
                <a16:creationId xmlns:a16="http://schemas.microsoft.com/office/drawing/2014/main" id="{9C702291-8CBA-4904-9157-C7B1CAFC9F45}"/>
              </a:ext>
            </a:extLst>
          </p:cNvPr>
          <p:cNvSpPr txBox="1"/>
          <p:nvPr/>
        </p:nvSpPr>
        <p:spPr>
          <a:xfrm>
            <a:off x="7755657" y="2729867"/>
            <a:ext cx="906017" cy="338554"/>
          </a:xfrm>
          <a:prstGeom prst="rect">
            <a:avLst/>
          </a:prstGeom>
          <a:noFill/>
        </p:spPr>
        <p:txBody>
          <a:bodyPr wrap="none" rtlCol="0" anchor="b" anchorCtr="0">
            <a:spAutoFit/>
          </a:bodyPr>
          <a:lstStyle/>
          <a:p>
            <a:r>
              <a:rPr lang="en-US" sz="1600" b="1" dirty="0">
                <a:solidFill>
                  <a:srgbClr val="494949"/>
                </a:solidFill>
                <a:latin typeface="Montserrat SemiBold" pitchFamily="2" charset="77"/>
                <a:ea typeface="League Spartan" charset="0"/>
                <a:cs typeface="Poppins" pitchFamily="2" charset="77"/>
              </a:rPr>
              <a:t>Labor  </a:t>
            </a:r>
          </a:p>
        </p:txBody>
      </p:sp>
      <p:sp>
        <p:nvSpPr>
          <p:cNvPr id="5" name="Subtitle 2">
            <a:extLst>
              <a:ext uri="{FF2B5EF4-FFF2-40B4-BE49-F238E27FC236}">
                <a16:creationId xmlns:a16="http://schemas.microsoft.com/office/drawing/2014/main" id="{C990E47A-8FAC-41E6-A5AC-AD1B73D6D848}"/>
              </a:ext>
            </a:extLst>
          </p:cNvPr>
          <p:cNvSpPr txBox="1">
            <a:spLocks/>
          </p:cNvSpPr>
          <p:nvPr/>
        </p:nvSpPr>
        <p:spPr>
          <a:xfrm>
            <a:off x="7755657" y="3117947"/>
            <a:ext cx="4111087" cy="725263"/>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400" dirty="0">
                <a:solidFill>
                  <a:srgbClr val="494949"/>
                </a:solidFill>
                <a:latin typeface="Roboto Condensed Light" panose="02000000000000000000" pitchFamily="2" charset="0"/>
                <a:ea typeface="Roboto Condensed Light" panose="02000000000000000000" pitchFamily="2" charset="0"/>
                <a:cs typeface="Mukta ExtraLight" panose="020B0000000000000000" pitchFamily="34" charset="77"/>
              </a:rPr>
              <a:t>Costs associated with the members of a particular organization who perform work. Brainstorm cost for number of resources and skill set required. </a:t>
            </a:r>
          </a:p>
        </p:txBody>
      </p:sp>
      <p:sp>
        <p:nvSpPr>
          <p:cNvPr id="6" name="TextBox 5">
            <a:extLst>
              <a:ext uri="{FF2B5EF4-FFF2-40B4-BE49-F238E27FC236}">
                <a16:creationId xmlns:a16="http://schemas.microsoft.com/office/drawing/2014/main" id="{57665D31-9092-45BA-A812-036C1D6D3B6E}"/>
              </a:ext>
            </a:extLst>
          </p:cNvPr>
          <p:cNvSpPr txBox="1"/>
          <p:nvPr/>
        </p:nvSpPr>
        <p:spPr>
          <a:xfrm>
            <a:off x="7045741" y="2605743"/>
            <a:ext cx="521297" cy="1154162"/>
          </a:xfrm>
          <a:prstGeom prst="rect">
            <a:avLst/>
          </a:prstGeom>
          <a:noFill/>
        </p:spPr>
        <p:txBody>
          <a:bodyPr wrap="none" rtlCol="0" anchor="ctr" anchorCtr="0">
            <a:spAutoFit/>
          </a:bodyPr>
          <a:lstStyle/>
          <a:p>
            <a:pPr algn="r"/>
            <a:r>
              <a:rPr lang="en-US" sz="6900" b="1" dirty="0">
                <a:solidFill>
                  <a:srgbClr val="2576B7">
                    <a:alpha val="25000"/>
                  </a:srgbClr>
                </a:solidFill>
                <a:latin typeface="Montserrat SemiBold" pitchFamily="2" charset="77"/>
                <a:ea typeface="League Spartan" charset="0"/>
                <a:cs typeface="Poppins" pitchFamily="2" charset="77"/>
              </a:rPr>
              <a:t>1</a:t>
            </a:r>
          </a:p>
        </p:txBody>
      </p:sp>
      <p:sp>
        <p:nvSpPr>
          <p:cNvPr id="7" name="TextBox 6">
            <a:extLst>
              <a:ext uri="{FF2B5EF4-FFF2-40B4-BE49-F238E27FC236}">
                <a16:creationId xmlns:a16="http://schemas.microsoft.com/office/drawing/2014/main" id="{F9FC712B-F584-45EC-A895-EAC9906F9BFC}"/>
              </a:ext>
            </a:extLst>
          </p:cNvPr>
          <p:cNvSpPr txBox="1"/>
          <p:nvPr/>
        </p:nvSpPr>
        <p:spPr>
          <a:xfrm>
            <a:off x="6976811" y="2905825"/>
            <a:ext cx="590226" cy="553998"/>
          </a:xfrm>
          <a:prstGeom prst="rect">
            <a:avLst/>
          </a:prstGeom>
          <a:noFill/>
        </p:spPr>
        <p:txBody>
          <a:bodyPr wrap="none" rtlCol="0" anchor="ctr" anchorCtr="0">
            <a:spAutoFit/>
          </a:bodyPr>
          <a:lstStyle/>
          <a:p>
            <a:pPr algn="r"/>
            <a:r>
              <a:rPr lang="en-US" sz="3000" b="1" dirty="0">
                <a:solidFill>
                  <a:srgbClr val="2576B7"/>
                </a:solidFill>
                <a:latin typeface="Montserrat SemiBold" pitchFamily="2" charset="77"/>
                <a:ea typeface="League Spartan" charset="0"/>
                <a:cs typeface="Poppins" pitchFamily="2" charset="77"/>
              </a:rPr>
              <a:t>01</a:t>
            </a:r>
          </a:p>
        </p:txBody>
      </p:sp>
      <p:sp>
        <p:nvSpPr>
          <p:cNvPr id="8" name="TextBox 7">
            <a:extLst>
              <a:ext uri="{FF2B5EF4-FFF2-40B4-BE49-F238E27FC236}">
                <a16:creationId xmlns:a16="http://schemas.microsoft.com/office/drawing/2014/main" id="{1769FFFC-69A1-481B-9A48-3E1C5D066114}"/>
              </a:ext>
            </a:extLst>
          </p:cNvPr>
          <p:cNvSpPr txBox="1"/>
          <p:nvPr/>
        </p:nvSpPr>
        <p:spPr>
          <a:xfrm>
            <a:off x="7755657" y="3976868"/>
            <a:ext cx="1075936" cy="338554"/>
          </a:xfrm>
          <a:prstGeom prst="rect">
            <a:avLst/>
          </a:prstGeom>
          <a:noFill/>
        </p:spPr>
        <p:txBody>
          <a:bodyPr wrap="none" rtlCol="0" anchor="b" anchorCtr="0">
            <a:spAutoFit/>
          </a:bodyPr>
          <a:lstStyle/>
          <a:p>
            <a:r>
              <a:rPr lang="en-US" sz="1600" b="1" dirty="0">
                <a:solidFill>
                  <a:srgbClr val="494949"/>
                </a:solidFill>
                <a:latin typeface="Montserrat SemiBold" pitchFamily="2" charset="77"/>
                <a:ea typeface="League Spartan" charset="0"/>
                <a:cs typeface="Poppins" pitchFamily="2" charset="77"/>
              </a:rPr>
              <a:t>Systems</a:t>
            </a:r>
          </a:p>
        </p:txBody>
      </p:sp>
      <p:sp>
        <p:nvSpPr>
          <p:cNvPr id="9" name="Subtitle 2">
            <a:extLst>
              <a:ext uri="{FF2B5EF4-FFF2-40B4-BE49-F238E27FC236}">
                <a16:creationId xmlns:a16="http://schemas.microsoft.com/office/drawing/2014/main" id="{FD1E549E-6AE8-4672-A055-AAFFBEC59B43}"/>
              </a:ext>
            </a:extLst>
          </p:cNvPr>
          <p:cNvSpPr txBox="1">
            <a:spLocks/>
          </p:cNvSpPr>
          <p:nvPr/>
        </p:nvSpPr>
        <p:spPr>
          <a:xfrm>
            <a:off x="7755657" y="4364948"/>
            <a:ext cx="4111087" cy="49443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400" dirty="0">
                <a:solidFill>
                  <a:srgbClr val="494949"/>
                </a:solidFill>
                <a:latin typeface="Roboto Condensed Light" panose="02000000000000000000" pitchFamily="2" charset="0"/>
                <a:ea typeface="Roboto Condensed Light" panose="02000000000000000000" pitchFamily="2" charset="0"/>
                <a:cs typeface="Mukta ExtraLight" panose="020B0000000000000000" pitchFamily="34" charset="77"/>
              </a:rPr>
              <a:t>Costs associated with purchasing, developing, integrating, or maintaining any new systems or applications. </a:t>
            </a:r>
          </a:p>
        </p:txBody>
      </p:sp>
      <p:sp>
        <p:nvSpPr>
          <p:cNvPr id="10" name="TextBox 9">
            <a:extLst>
              <a:ext uri="{FF2B5EF4-FFF2-40B4-BE49-F238E27FC236}">
                <a16:creationId xmlns:a16="http://schemas.microsoft.com/office/drawing/2014/main" id="{5EB1A23B-24B8-45F5-86EC-5D5DBBC3B45A}"/>
              </a:ext>
            </a:extLst>
          </p:cNvPr>
          <p:cNvSpPr txBox="1"/>
          <p:nvPr/>
        </p:nvSpPr>
        <p:spPr>
          <a:xfrm>
            <a:off x="6867807" y="3852744"/>
            <a:ext cx="699230" cy="1154162"/>
          </a:xfrm>
          <a:prstGeom prst="rect">
            <a:avLst/>
          </a:prstGeom>
          <a:noFill/>
        </p:spPr>
        <p:txBody>
          <a:bodyPr wrap="none" rtlCol="0" anchor="ctr" anchorCtr="0">
            <a:spAutoFit/>
          </a:bodyPr>
          <a:lstStyle/>
          <a:p>
            <a:pPr algn="r"/>
            <a:r>
              <a:rPr lang="en-US" sz="6900" b="1" dirty="0">
                <a:solidFill>
                  <a:srgbClr val="5090C4">
                    <a:alpha val="25000"/>
                  </a:srgbClr>
                </a:solidFill>
                <a:latin typeface="Montserrat SemiBold" pitchFamily="2" charset="77"/>
                <a:ea typeface="League Spartan" charset="0"/>
                <a:cs typeface="Poppins" pitchFamily="2" charset="77"/>
              </a:rPr>
              <a:t>2</a:t>
            </a:r>
          </a:p>
        </p:txBody>
      </p:sp>
      <p:sp>
        <p:nvSpPr>
          <p:cNvPr id="11" name="TextBox 10">
            <a:extLst>
              <a:ext uri="{FF2B5EF4-FFF2-40B4-BE49-F238E27FC236}">
                <a16:creationId xmlns:a16="http://schemas.microsoft.com/office/drawing/2014/main" id="{A1FA9A94-EA32-4562-B74E-5A43ABE2AA45}"/>
              </a:ext>
            </a:extLst>
          </p:cNvPr>
          <p:cNvSpPr txBox="1"/>
          <p:nvPr/>
        </p:nvSpPr>
        <p:spPr>
          <a:xfrm>
            <a:off x="6898263" y="4152826"/>
            <a:ext cx="668774" cy="553998"/>
          </a:xfrm>
          <a:prstGeom prst="rect">
            <a:avLst/>
          </a:prstGeom>
          <a:noFill/>
        </p:spPr>
        <p:txBody>
          <a:bodyPr wrap="none" rtlCol="0" anchor="ctr" anchorCtr="0">
            <a:spAutoFit/>
          </a:bodyPr>
          <a:lstStyle/>
          <a:p>
            <a:pPr algn="r"/>
            <a:r>
              <a:rPr lang="en-US" sz="3000" b="1" dirty="0">
                <a:solidFill>
                  <a:srgbClr val="5090C4"/>
                </a:solidFill>
                <a:latin typeface="Montserrat SemiBold" pitchFamily="2" charset="77"/>
                <a:ea typeface="League Spartan" charset="0"/>
                <a:cs typeface="Poppins" pitchFamily="2" charset="77"/>
              </a:rPr>
              <a:t>02</a:t>
            </a:r>
          </a:p>
        </p:txBody>
      </p:sp>
      <p:sp>
        <p:nvSpPr>
          <p:cNvPr id="12" name="TextBox 11">
            <a:extLst>
              <a:ext uri="{FF2B5EF4-FFF2-40B4-BE49-F238E27FC236}">
                <a16:creationId xmlns:a16="http://schemas.microsoft.com/office/drawing/2014/main" id="{394C9206-2569-437E-930C-161BC932A257}"/>
              </a:ext>
            </a:extLst>
          </p:cNvPr>
          <p:cNvSpPr txBox="1"/>
          <p:nvPr/>
        </p:nvSpPr>
        <p:spPr>
          <a:xfrm>
            <a:off x="7755657" y="5223869"/>
            <a:ext cx="1217000" cy="338554"/>
          </a:xfrm>
          <a:prstGeom prst="rect">
            <a:avLst/>
          </a:prstGeom>
          <a:noFill/>
        </p:spPr>
        <p:txBody>
          <a:bodyPr wrap="none" rtlCol="0" anchor="b" anchorCtr="0">
            <a:spAutoFit/>
          </a:bodyPr>
          <a:lstStyle/>
          <a:p>
            <a:r>
              <a:rPr lang="en-US" sz="1600" b="1" dirty="0">
                <a:solidFill>
                  <a:srgbClr val="494949"/>
                </a:solidFill>
                <a:latin typeface="Montserrat SemiBold" pitchFamily="2" charset="77"/>
                <a:ea typeface="League Spartan" charset="0"/>
                <a:cs typeface="Poppins" pitchFamily="2" charset="77"/>
              </a:rPr>
              <a:t>Contracts</a:t>
            </a:r>
          </a:p>
        </p:txBody>
      </p:sp>
      <p:sp>
        <p:nvSpPr>
          <p:cNvPr id="13" name="Subtitle 2">
            <a:extLst>
              <a:ext uri="{FF2B5EF4-FFF2-40B4-BE49-F238E27FC236}">
                <a16:creationId xmlns:a16="http://schemas.microsoft.com/office/drawing/2014/main" id="{5899D8A0-56FC-4AB1-9514-BCDCA1B6A438}"/>
              </a:ext>
            </a:extLst>
          </p:cNvPr>
          <p:cNvSpPr txBox="1">
            <a:spLocks/>
          </p:cNvSpPr>
          <p:nvPr/>
        </p:nvSpPr>
        <p:spPr>
          <a:xfrm>
            <a:off x="7755657" y="5611949"/>
            <a:ext cx="4111087" cy="725263"/>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400" dirty="0">
                <a:solidFill>
                  <a:srgbClr val="494949"/>
                </a:solidFill>
                <a:latin typeface="Roboto Condensed Light" panose="02000000000000000000" pitchFamily="2" charset="0"/>
                <a:ea typeface="Roboto Condensed Light" panose="02000000000000000000" pitchFamily="2" charset="0"/>
                <a:cs typeface="Mukta ExtraLight" panose="020B0000000000000000" pitchFamily="34" charset="77"/>
              </a:rPr>
              <a:t>Costs associated with contract workers and consultants and money paid to vendors for software, hardware, and other services. </a:t>
            </a:r>
          </a:p>
        </p:txBody>
      </p:sp>
      <p:sp>
        <p:nvSpPr>
          <p:cNvPr id="14" name="TextBox 13">
            <a:extLst>
              <a:ext uri="{FF2B5EF4-FFF2-40B4-BE49-F238E27FC236}">
                <a16:creationId xmlns:a16="http://schemas.microsoft.com/office/drawing/2014/main" id="{A39BE9E8-693D-41A6-AB4D-A4AE1C5AD862}"/>
              </a:ext>
            </a:extLst>
          </p:cNvPr>
          <p:cNvSpPr txBox="1"/>
          <p:nvPr/>
        </p:nvSpPr>
        <p:spPr>
          <a:xfrm>
            <a:off x="6867807" y="5099745"/>
            <a:ext cx="699230" cy="1154162"/>
          </a:xfrm>
          <a:prstGeom prst="rect">
            <a:avLst/>
          </a:prstGeom>
          <a:noFill/>
        </p:spPr>
        <p:txBody>
          <a:bodyPr wrap="none" rtlCol="0" anchor="ctr" anchorCtr="0">
            <a:spAutoFit/>
          </a:bodyPr>
          <a:lstStyle/>
          <a:p>
            <a:pPr algn="r"/>
            <a:r>
              <a:rPr lang="en-US" sz="6900" b="1" dirty="0">
                <a:solidFill>
                  <a:srgbClr val="15466D">
                    <a:alpha val="25000"/>
                  </a:srgbClr>
                </a:solidFill>
                <a:latin typeface="Montserrat SemiBold" pitchFamily="2" charset="77"/>
                <a:ea typeface="League Spartan" charset="0"/>
                <a:cs typeface="Poppins" pitchFamily="2" charset="77"/>
              </a:rPr>
              <a:t>3</a:t>
            </a:r>
          </a:p>
        </p:txBody>
      </p:sp>
      <p:sp>
        <p:nvSpPr>
          <p:cNvPr id="15" name="TextBox 14">
            <a:extLst>
              <a:ext uri="{FF2B5EF4-FFF2-40B4-BE49-F238E27FC236}">
                <a16:creationId xmlns:a16="http://schemas.microsoft.com/office/drawing/2014/main" id="{EB7ECAE8-CF9C-42A5-898D-327B96AB38E8}"/>
              </a:ext>
            </a:extLst>
          </p:cNvPr>
          <p:cNvSpPr txBox="1"/>
          <p:nvPr/>
        </p:nvSpPr>
        <p:spPr>
          <a:xfrm>
            <a:off x="6898263" y="5399827"/>
            <a:ext cx="668774" cy="553998"/>
          </a:xfrm>
          <a:prstGeom prst="rect">
            <a:avLst/>
          </a:prstGeom>
          <a:noFill/>
        </p:spPr>
        <p:txBody>
          <a:bodyPr wrap="none" rtlCol="0" anchor="ctr" anchorCtr="0">
            <a:spAutoFit/>
          </a:bodyPr>
          <a:lstStyle/>
          <a:p>
            <a:pPr algn="r"/>
            <a:r>
              <a:rPr lang="en-US" sz="3000" b="1" dirty="0">
                <a:solidFill>
                  <a:srgbClr val="15466D"/>
                </a:solidFill>
                <a:latin typeface="Montserrat SemiBold" pitchFamily="2" charset="77"/>
                <a:ea typeface="League Spartan" charset="0"/>
                <a:cs typeface="Poppins" pitchFamily="2" charset="77"/>
              </a:rPr>
              <a:t>03</a:t>
            </a:r>
          </a:p>
        </p:txBody>
      </p:sp>
      <p:sp>
        <p:nvSpPr>
          <p:cNvPr id="16" name="Text Placeholder 2">
            <a:extLst>
              <a:ext uri="{FF2B5EF4-FFF2-40B4-BE49-F238E27FC236}">
                <a16:creationId xmlns:a16="http://schemas.microsoft.com/office/drawing/2014/main" id="{C4B98FAC-F266-40BE-873D-03A75B816E3A}"/>
              </a:ext>
            </a:extLst>
          </p:cNvPr>
          <p:cNvSpPr txBox="1">
            <a:spLocks/>
          </p:cNvSpPr>
          <p:nvPr/>
        </p:nvSpPr>
        <p:spPr>
          <a:xfrm>
            <a:off x="354107" y="1760222"/>
            <a:ext cx="5520204" cy="1434026"/>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Each key initiative has already been categorized under one of the following buckets. Carry this categorization forward for your budget as well. </a:t>
            </a:r>
            <a:endParaRPr lang="en-CA" sz="1600" dirty="0"/>
          </a:p>
        </p:txBody>
      </p:sp>
      <p:sp>
        <p:nvSpPr>
          <p:cNvPr id="17" name="Rounded Rectangle 57">
            <a:extLst>
              <a:ext uri="{FF2B5EF4-FFF2-40B4-BE49-F238E27FC236}">
                <a16:creationId xmlns:a16="http://schemas.microsoft.com/office/drawing/2014/main" id="{32B9AB27-FA2E-44CF-A3D1-852084CDFEF0}"/>
              </a:ext>
            </a:extLst>
          </p:cNvPr>
          <p:cNvSpPr/>
          <p:nvPr/>
        </p:nvSpPr>
        <p:spPr>
          <a:xfrm>
            <a:off x="710989" y="4198535"/>
            <a:ext cx="3228051" cy="774826"/>
          </a:xfrm>
          <a:prstGeom prst="roundRect">
            <a:avLst>
              <a:gd name="adj" fmla="val 50000"/>
            </a:avLst>
          </a:prstGeom>
          <a:solidFill>
            <a:schemeClr val="accent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B7BA4888-26BD-4893-9A32-12275FF649E4}"/>
              </a:ext>
            </a:extLst>
          </p:cNvPr>
          <p:cNvSpPr/>
          <p:nvPr/>
        </p:nvSpPr>
        <p:spPr>
          <a:xfrm>
            <a:off x="710989" y="4198535"/>
            <a:ext cx="774826" cy="774826"/>
          </a:xfrm>
          <a:prstGeom prst="ellipse">
            <a:avLst/>
          </a:prstGeom>
          <a:solidFill>
            <a:schemeClr val="accent4">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1B9E8815-1744-4416-8F75-D75E497523AC}"/>
              </a:ext>
            </a:extLst>
          </p:cNvPr>
          <p:cNvSpPr txBox="1"/>
          <p:nvPr/>
        </p:nvSpPr>
        <p:spPr>
          <a:xfrm>
            <a:off x="893236" y="4301801"/>
            <a:ext cx="409087" cy="568297"/>
          </a:xfrm>
          <a:prstGeom prst="rect">
            <a:avLst/>
          </a:prstGeom>
          <a:noFill/>
        </p:spPr>
        <p:txBody>
          <a:bodyPr wrap="none" rtlCol="0" anchor="ctr">
            <a:sp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Montserrat SemiBold" pitchFamily="2" charset="77"/>
                <a:ea typeface="+mn-ea"/>
                <a:cs typeface="Poppins" pitchFamily="2" charset="77"/>
              </a:rPr>
              <a:t>2</a:t>
            </a:r>
          </a:p>
        </p:txBody>
      </p:sp>
      <p:sp>
        <p:nvSpPr>
          <p:cNvPr id="20" name="TextBox 19">
            <a:extLst>
              <a:ext uri="{FF2B5EF4-FFF2-40B4-BE49-F238E27FC236}">
                <a16:creationId xmlns:a16="http://schemas.microsoft.com/office/drawing/2014/main" id="{FEA8BB98-F090-4123-B8AC-0608A7F9BAB0}"/>
              </a:ext>
            </a:extLst>
          </p:cNvPr>
          <p:cNvSpPr txBox="1"/>
          <p:nvPr/>
        </p:nvSpPr>
        <p:spPr>
          <a:xfrm>
            <a:off x="1834902" y="4412887"/>
            <a:ext cx="1566454" cy="346120"/>
          </a:xfrm>
          <a:prstGeom prst="rect">
            <a:avLst/>
          </a:prstGeom>
          <a:noFill/>
        </p:spPr>
        <p:txBody>
          <a:bodyPr wrap="none" rtlCol="0" anchor="ctr" anchorCtr="0">
            <a:sp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IT Excellence</a:t>
            </a:r>
          </a:p>
        </p:txBody>
      </p:sp>
      <p:sp>
        <p:nvSpPr>
          <p:cNvPr id="21" name="Rounded Rectangle 71">
            <a:extLst>
              <a:ext uri="{FF2B5EF4-FFF2-40B4-BE49-F238E27FC236}">
                <a16:creationId xmlns:a16="http://schemas.microsoft.com/office/drawing/2014/main" id="{4E75C3C5-ECA8-4F6B-96C1-F48708CDE3D9}"/>
              </a:ext>
            </a:extLst>
          </p:cNvPr>
          <p:cNvSpPr/>
          <p:nvPr/>
        </p:nvSpPr>
        <p:spPr>
          <a:xfrm>
            <a:off x="710990" y="5216216"/>
            <a:ext cx="3228051" cy="774826"/>
          </a:xfrm>
          <a:prstGeom prst="roundRect">
            <a:avLst>
              <a:gd name="adj" fmla="val 50000"/>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id="{4C700609-9172-4C00-8E70-C99B03A2C47B}"/>
              </a:ext>
            </a:extLst>
          </p:cNvPr>
          <p:cNvSpPr/>
          <p:nvPr/>
        </p:nvSpPr>
        <p:spPr>
          <a:xfrm>
            <a:off x="710989" y="5216216"/>
            <a:ext cx="774826" cy="774826"/>
          </a:xfrm>
          <a:prstGeom prst="ellipse">
            <a:avLst/>
          </a:prstGeom>
          <a:solidFill>
            <a:schemeClr val="accent3">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96B57675-031F-4D56-B479-07184BA30D88}"/>
              </a:ext>
            </a:extLst>
          </p:cNvPr>
          <p:cNvSpPr txBox="1"/>
          <p:nvPr/>
        </p:nvSpPr>
        <p:spPr>
          <a:xfrm>
            <a:off x="893236" y="5319482"/>
            <a:ext cx="409087" cy="568297"/>
          </a:xfrm>
          <a:prstGeom prst="rect">
            <a:avLst/>
          </a:prstGeom>
          <a:noFill/>
        </p:spPr>
        <p:txBody>
          <a:bodyPr wrap="none" rtlCol="0" anchor="ctr">
            <a:sp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Montserrat SemiBold" pitchFamily="2" charset="77"/>
                <a:ea typeface="+mn-ea"/>
                <a:cs typeface="Poppins" pitchFamily="2" charset="77"/>
              </a:rPr>
              <a:t>3</a:t>
            </a:r>
          </a:p>
        </p:txBody>
      </p:sp>
      <p:sp>
        <p:nvSpPr>
          <p:cNvPr id="24" name="TextBox 23">
            <a:extLst>
              <a:ext uri="{FF2B5EF4-FFF2-40B4-BE49-F238E27FC236}">
                <a16:creationId xmlns:a16="http://schemas.microsoft.com/office/drawing/2014/main" id="{97EDD15C-2BC7-473E-BCD5-4B0B8DD341B7}"/>
              </a:ext>
            </a:extLst>
          </p:cNvPr>
          <p:cNvSpPr txBox="1"/>
          <p:nvPr/>
        </p:nvSpPr>
        <p:spPr>
          <a:xfrm>
            <a:off x="1953526" y="5430568"/>
            <a:ext cx="1329210" cy="346120"/>
          </a:xfrm>
          <a:prstGeom prst="rect">
            <a:avLst/>
          </a:prstGeom>
          <a:noFill/>
        </p:spPr>
        <p:txBody>
          <a:bodyPr wrap="none" rtlCol="0" anchor="ctr" anchorCtr="0">
            <a:sp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Innovation</a:t>
            </a:r>
          </a:p>
        </p:txBody>
      </p:sp>
      <p:sp>
        <p:nvSpPr>
          <p:cNvPr id="25" name="Rounded Rectangle 78">
            <a:extLst>
              <a:ext uri="{FF2B5EF4-FFF2-40B4-BE49-F238E27FC236}">
                <a16:creationId xmlns:a16="http://schemas.microsoft.com/office/drawing/2014/main" id="{D1045D27-65CB-4B77-9CCC-0FA3D1AD2B27}"/>
              </a:ext>
            </a:extLst>
          </p:cNvPr>
          <p:cNvSpPr/>
          <p:nvPr/>
        </p:nvSpPr>
        <p:spPr>
          <a:xfrm>
            <a:off x="716210" y="3209829"/>
            <a:ext cx="3228051" cy="774826"/>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6" name="Oval 25">
            <a:extLst>
              <a:ext uri="{FF2B5EF4-FFF2-40B4-BE49-F238E27FC236}">
                <a16:creationId xmlns:a16="http://schemas.microsoft.com/office/drawing/2014/main" id="{F3C7E458-2A00-4B10-9489-6C8297F1E228}"/>
              </a:ext>
            </a:extLst>
          </p:cNvPr>
          <p:cNvSpPr/>
          <p:nvPr/>
        </p:nvSpPr>
        <p:spPr>
          <a:xfrm>
            <a:off x="716209" y="3209829"/>
            <a:ext cx="774826" cy="774826"/>
          </a:xfrm>
          <a:prstGeom prst="ellipse">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7" name="TextBox 26">
            <a:extLst>
              <a:ext uri="{FF2B5EF4-FFF2-40B4-BE49-F238E27FC236}">
                <a16:creationId xmlns:a16="http://schemas.microsoft.com/office/drawing/2014/main" id="{52CE44AB-780E-4C2C-98BB-043E2E6B50FC}"/>
              </a:ext>
            </a:extLst>
          </p:cNvPr>
          <p:cNvSpPr txBox="1"/>
          <p:nvPr/>
        </p:nvSpPr>
        <p:spPr>
          <a:xfrm>
            <a:off x="937729" y="3313095"/>
            <a:ext cx="330540" cy="568297"/>
          </a:xfrm>
          <a:prstGeom prst="rect">
            <a:avLst/>
          </a:prstGeom>
          <a:noFill/>
        </p:spPr>
        <p:txBody>
          <a:bodyPr wrap="none" rtlCol="0" anchor="ctr">
            <a:sp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Montserrat SemiBold" pitchFamily="2" charset="77"/>
                <a:ea typeface="+mn-ea"/>
                <a:cs typeface="Poppins" pitchFamily="2" charset="77"/>
              </a:rPr>
              <a:t>1</a:t>
            </a:r>
          </a:p>
        </p:txBody>
      </p:sp>
      <p:sp>
        <p:nvSpPr>
          <p:cNvPr id="28" name="TextBox 27">
            <a:extLst>
              <a:ext uri="{FF2B5EF4-FFF2-40B4-BE49-F238E27FC236}">
                <a16:creationId xmlns:a16="http://schemas.microsoft.com/office/drawing/2014/main" id="{D653D74B-A4C1-4BB2-B5BC-0427D62BC378}"/>
              </a:ext>
            </a:extLst>
          </p:cNvPr>
          <p:cNvSpPr txBox="1"/>
          <p:nvPr/>
        </p:nvSpPr>
        <p:spPr>
          <a:xfrm>
            <a:off x="1603678" y="3424181"/>
            <a:ext cx="2039341" cy="346120"/>
          </a:xfrm>
          <a:prstGeom prst="rect">
            <a:avLst/>
          </a:prstGeom>
          <a:noFill/>
        </p:spPr>
        <p:txBody>
          <a:bodyPr wrap="none" rtlCol="0" anchor="ctr" anchorCtr="0">
            <a:sp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Business Support</a:t>
            </a:r>
          </a:p>
        </p:txBody>
      </p:sp>
      <p:cxnSp>
        <p:nvCxnSpPr>
          <p:cNvPr id="34" name="Straight Connector 33">
            <a:extLst>
              <a:ext uri="{FF2B5EF4-FFF2-40B4-BE49-F238E27FC236}">
                <a16:creationId xmlns:a16="http://schemas.microsoft.com/office/drawing/2014/main" id="{76639B84-80F3-44C5-962F-2B97676113BB}"/>
              </a:ext>
            </a:extLst>
          </p:cNvPr>
          <p:cNvCxnSpPr>
            <a:cxnSpLocks/>
            <a:stCxn id="25" idx="3"/>
          </p:cNvCxnSpPr>
          <p:nvPr/>
        </p:nvCxnSpPr>
        <p:spPr>
          <a:xfrm>
            <a:off x="3944261" y="3597242"/>
            <a:ext cx="565275" cy="9969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D3C6CA9-B9DD-43C8-8887-88FF204CD350}"/>
              </a:ext>
            </a:extLst>
          </p:cNvPr>
          <p:cNvCxnSpPr>
            <a:cxnSpLocks/>
            <a:stCxn id="17" idx="3"/>
          </p:cNvCxnSpPr>
          <p:nvPr/>
        </p:nvCxnSpPr>
        <p:spPr>
          <a:xfrm flipV="1">
            <a:off x="3939040" y="4584112"/>
            <a:ext cx="541056" cy="18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B210B9E-A849-43C2-97F0-3BD5AEF9103F}"/>
              </a:ext>
            </a:extLst>
          </p:cNvPr>
          <p:cNvCxnSpPr>
            <a:cxnSpLocks/>
            <a:stCxn id="21" idx="3"/>
          </p:cNvCxnSpPr>
          <p:nvPr/>
        </p:nvCxnSpPr>
        <p:spPr>
          <a:xfrm flipV="1">
            <a:off x="3939041" y="4594147"/>
            <a:ext cx="570495" cy="10094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Shape 7002">
            <a:extLst>
              <a:ext uri="{FF2B5EF4-FFF2-40B4-BE49-F238E27FC236}">
                <a16:creationId xmlns:a16="http://schemas.microsoft.com/office/drawing/2014/main" id="{CEB0AD20-CB8E-447A-98EC-5BFB3E098D9A}"/>
              </a:ext>
            </a:extLst>
          </p:cNvPr>
          <p:cNvSpPr/>
          <p:nvPr/>
        </p:nvSpPr>
        <p:spPr>
          <a:xfrm>
            <a:off x="6209912" y="2757777"/>
            <a:ext cx="469275" cy="3523629"/>
          </a:xfrm>
          <a:custGeom>
            <a:avLst/>
            <a:gdLst/>
            <a:ahLst/>
            <a:cxnLst>
              <a:cxn ang="0">
                <a:pos x="wd2" y="hd2"/>
              </a:cxn>
              <a:cxn ang="5400000">
                <a:pos x="wd2" y="hd2"/>
              </a:cxn>
              <a:cxn ang="10800000">
                <a:pos x="wd2" y="hd2"/>
              </a:cxn>
              <a:cxn ang="16200000">
                <a:pos x="wd2" y="hd2"/>
              </a:cxn>
            </a:cxnLst>
            <a:rect l="0" t="0" r="r" b="b"/>
            <a:pathLst>
              <a:path w="21600" h="21416" extrusionOk="0">
                <a:moveTo>
                  <a:pt x="20509" y="40"/>
                </a:moveTo>
                <a:cubicBezTo>
                  <a:pt x="16917" y="-112"/>
                  <a:pt x="13214" y="176"/>
                  <a:pt x="11124" y="771"/>
                </a:cubicBezTo>
                <a:cubicBezTo>
                  <a:pt x="10302" y="1005"/>
                  <a:pt x="9791" y="1275"/>
                  <a:pt x="9636" y="1558"/>
                </a:cubicBezTo>
                <a:cubicBezTo>
                  <a:pt x="8526" y="3015"/>
                  <a:pt x="8437" y="4480"/>
                  <a:pt x="9364" y="5936"/>
                </a:cubicBezTo>
                <a:cubicBezTo>
                  <a:pt x="10278" y="7373"/>
                  <a:pt x="11948" y="8880"/>
                  <a:pt x="4487" y="10124"/>
                </a:cubicBezTo>
                <a:cubicBezTo>
                  <a:pt x="3223" y="10334"/>
                  <a:pt x="1718" y="10530"/>
                  <a:pt x="0" y="10707"/>
                </a:cubicBezTo>
                <a:cubicBezTo>
                  <a:pt x="1906" y="10914"/>
                  <a:pt x="3528" y="11144"/>
                  <a:pt x="4824" y="11393"/>
                </a:cubicBezTo>
                <a:cubicBezTo>
                  <a:pt x="10275" y="12437"/>
                  <a:pt x="9593" y="13648"/>
                  <a:pt x="9059" y="14817"/>
                </a:cubicBezTo>
                <a:cubicBezTo>
                  <a:pt x="8633" y="15748"/>
                  <a:pt x="8372" y="16682"/>
                  <a:pt x="8549" y="17613"/>
                </a:cubicBezTo>
                <a:cubicBezTo>
                  <a:pt x="8705" y="18436"/>
                  <a:pt x="9200" y="19254"/>
                  <a:pt x="10029" y="20064"/>
                </a:cubicBezTo>
                <a:cubicBezTo>
                  <a:pt x="10681" y="20470"/>
                  <a:pt x="11996" y="20822"/>
                  <a:pt x="13770" y="21065"/>
                </a:cubicBezTo>
                <a:cubicBezTo>
                  <a:pt x="16048" y="21378"/>
                  <a:pt x="18889" y="21488"/>
                  <a:pt x="21600" y="21368"/>
                </a:cubicBezTo>
              </a:path>
            </a:pathLst>
          </a:custGeom>
          <a:noFill/>
          <a:ln w="38100" cap="flat">
            <a:solidFill>
              <a:schemeClr val="tx1"/>
            </a:solidFill>
            <a:prstDash val="solid"/>
            <a:miter lim="400000"/>
          </a:ln>
          <a:effectLst/>
        </p:spPr>
        <p:txBody>
          <a:bodyPr wrap="square" lIns="35719" tIns="35719" rIns="35719" bIns="3571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42" name="Rectangle 41">
            <a:extLst>
              <a:ext uri="{FF2B5EF4-FFF2-40B4-BE49-F238E27FC236}">
                <a16:creationId xmlns:a16="http://schemas.microsoft.com/office/drawing/2014/main" id="{2F532C36-3817-4C5C-B866-01F824519C86}"/>
              </a:ext>
            </a:extLst>
          </p:cNvPr>
          <p:cNvSpPr/>
          <p:nvPr/>
        </p:nvSpPr>
        <p:spPr>
          <a:xfrm>
            <a:off x="4480096" y="3852744"/>
            <a:ext cx="1639496" cy="1462736"/>
          </a:xfrm>
          <a:prstGeom prst="rect">
            <a:avLst/>
          </a:prstGeom>
          <a:solidFill>
            <a:schemeClr val="tx1">
              <a:lumMod val="75000"/>
            </a:scheme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id="{D5BF5226-60A9-4FAD-9EB1-DFE50540BC3D}"/>
              </a:ext>
            </a:extLst>
          </p:cNvPr>
          <p:cNvSpPr txBox="1"/>
          <p:nvPr/>
        </p:nvSpPr>
        <p:spPr>
          <a:xfrm>
            <a:off x="4509536" y="4086315"/>
            <a:ext cx="1571282" cy="1015663"/>
          </a:xfrm>
          <a:prstGeom prst="rect">
            <a:avLst/>
          </a:prstGeom>
          <a:noFill/>
        </p:spPr>
        <p:txBody>
          <a:bodyPr wrap="square" rtlCol="0" anchor="ctr" anchorCtr="0">
            <a:spAutoFit/>
          </a:bodyPr>
          <a:lstStyle/>
          <a:p>
            <a:pPr algn="ctr"/>
            <a:r>
              <a:rPr lang="en-US" sz="2000" b="1" dirty="0">
                <a:solidFill>
                  <a:srgbClr val="FFFFFF"/>
                </a:solidFill>
                <a:latin typeface="Montserrat SemiBold" pitchFamily="2" charset="77"/>
                <a:ea typeface="Noto Sans Light" panose="020B0402040504020204" pitchFamily="34" charset="0"/>
                <a:cs typeface="Lato" panose="020F0502020204030203" pitchFamily="34" charset="0"/>
              </a:rPr>
              <a:t>Key Initiative Plan</a:t>
            </a:r>
          </a:p>
        </p:txBody>
      </p:sp>
      <p:sp>
        <p:nvSpPr>
          <p:cNvPr id="36" name="Text Placeholder 3">
            <a:extLst>
              <a:ext uri="{FF2B5EF4-FFF2-40B4-BE49-F238E27FC236}">
                <a16:creationId xmlns:a16="http://schemas.microsoft.com/office/drawing/2014/main" id="{762CE065-AF9F-43E2-8CBF-D1F60E991521}"/>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4.3 Evaluate Budget</a:t>
            </a:r>
          </a:p>
        </p:txBody>
      </p:sp>
    </p:spTree>
    <p:extLst>
      <p:ext uri="{BB962C8B-B14F-4D97-AF65-F5344CB8AC3E}">
        <p14:creationId xmlns:p14="http://schemas.microsoft.com/office/powerpoint/2010/main" val="2470177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5464B-A38D-4FE1-8153-379C94E88F41}"/>
              </a:ext>
            </a:extLst>
          </p:cNvPr>
          <p:cNvSpPr>
            <a:spLocks noGrp="1"/>
          </p:cNvSpPr>
          <p:nvPr>
            <p:ph type="title"/>
          </p:nvPr>
        </p:nvSpPr>
        <p:spPr>
          <a:xfrm>
            <a:off x="354106" y="530023"/>
            <a:ext cx="11131878" cy="519691"/>
          </a:xfrm>
        </p:spPr>
        <p:txBody>
          <a:bodyPr/>
          <a:lstStyle/>
          <a:p>
            <a:r>
              <a:rPr lang="en-US" dirty="0"/>
              <a:t>To complete this phase, you will need:</a:t>
            </a:r>
            <a:endParaRPr lang="en-CA" dirty="0"/>
          </a:p>
        </p:txBody>
      </p:sp>
      <p:sp>
        <p:nvSpPr>
          <p:cNvPr id="3" name="Text Placeholder 2">
            <a:extLst>
              <a:ext uri="{FF2B5EF4-FFF2-40B4-BE49-F238E27FC236}">
                <a16:creationId xmlns:a16="http://schemas.microsoft.com/office/drawing/2014/main" id="{600FC366-7044-45BA-AC5E-7F0D1CA1D73D}"/>
              </a:ext>
            </a:extLst>
          </p:cNvPr>
          <p:cNvSpPr>
            <a:spLocks noGrp="1"/>
          </p:cNvSpPr>
          <p:nvPr>
            <p:ph type="body" sz="quarter" idx="11"/>
          </p:nvPr>
        </p:nvSpPr>
        <p:spPr>
          <a:xfrm>
            <a:off x="670718" y="1311906"/>
            <a:ext cx="5686987" cy="456696"/>
          </a:xfrm>
        </p:spPr>
        <p:txBody>
          <a:bodyPr/>
          <a:lstStyle/>
          <a:p>
            <a:r>
              <a:rPr lang="en-US" i="1" dirty="0"/>
              <a:t>IT Strategy Presentation Template</a:t>
            </a:r>
            <a:endParaRPr lang="en-CA" i="1" dirty="0"/>
          </a:p>
        </p:txBody>
      </p:sp>
      <p:sp>
        <p:nvSpPr>
          <p:cNvPr id="4" name="Text Placeholder 3">
            <a:extLst>
              <a:ext uri="{FF2B5EF4-FFF2-40B4-BE49-F238E27FC236}">
                <a16:creationId xmlns:a16="http://schemas.microsoft.com/office/drawing/2014/main" id="{0E34A493-B0F9-428F-8886-12E03533C21B}"/>
              </a:ext>
            </a:extLst>
          </p:cNvPr>
          <p:cNvSpPr>
            <a:spLocks noGrp="1"/>
          </p:cNvSpPr>
          <p:nvPr>
            <p:ph type="body" sz="quarter" idx="12"/>
          </p:nvPr>
        </p:nvSpPr>
        <p:spPr>
          <a:xfrm>
            <a:off x="632387" y="5180641"/>
            <a:ext cx="5689600" cy="1334923"/>
          </a:xfrm>
        </p:spPr>
        <p:txBody>
          <a:bodyPr numCol="1"/>
          <a:lstStyle/>
          <a:p>
            <a:r>
              <a:rPr lang="en-US" sz="1600" dirty="0"/>
              <a:t>Use the </a:t>
            </a:r>
            <a:r>
              <a:rPr lang="en-US" sz="1600" i="1" dirty="0"/>
              <a:t>IT Strategy Presentation Template </a:t>
            </a:r>
            <a:r>
              <a:rPr lang="en-US" sz="1600" dirty="0"/>
              <a:t>to document the results from the following activities: </a:t>
            </a:r>
          </a:p>
          <a:p>
            <a:pPr marL="171450" indent="-171450">
              <a:buFont typeface="Arial" panose="020B0604020202020204" pitchFamily="34" charset="0"/>
              <a:buChar char="•"/>
            </a:pPr>
            <a:r>
              <a:rPr lang="en-US" sz="1600" dirty="0"/>
              <a:t>Mission and Vision Statements </a:t>
            </a:r>
          </a:p>
          <a:p>
            <a:pPr marL="171450" indent="-171450">
              <a:buFont typeface="Arial" panose="020B0604020202020204" pitchFamily="34" charset="0"/>
              <a:buChar char="•"/>
            </a:pPr>
            <a:r>
              <a:rPr lang="en-US" sz="1600" dirty="0"/>
              <a:t>IT Guiding Principles </a:t>
            </a:r>
            <a:endParaRPr lang="en-CA" sz="1600" dirty="0"/>
          </a:p>
        </p:txBody>
      </p:sp>
      <p:pic>
        <p:nvPicPr>
          <p:cNvPr id="9" name="Picture 8">
            <a:extLst>
              <a:ext uri="{FF2B5EF4-FFF2-40B4-BE49-F238E27FC236}">
                <a16:creationId xmlns:a16="http://schemas.microsoft.com/office/drawing/2014/main" id="{06C40C0B-79B5-4234-8CD1-BE002327F1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6379" y="1738070"/>
            <a:ext cx="5153020" cy="28985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843648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A109-542B-484B-BA40-4A4ECBC7DEC7}"/>
              </a:ext>
            </a:extLst>
          </p:cNvPr>
          <p:cNvSpPr>
            <a:spLocks noGrp="1"/>
          </p:cNvSpPr>
          <p:nvPr>
            <p:ph type="title"/>
          </p:nvPr>
        </p:nvSpPr>
        <p:spPr>
          <a:xfrm>
            <a:off x="354106" y="530021"/>
            <a:ext cx="11225184" cy="1130188"/>
          </a:xfrm>
        </p:spPr>
        <p:txBody>
          <a:bodyPr/>
          <a:lstStyle/>
          <a:p>
            <a:r>
              <a:rPr lang="en-US" dirty="0"/>
              <a:t>Present additional budget information to business stakeholders </a:t>
            </a:r>
            <a:endParaRPr lang="en-CA" dirty="0"/>
          </a:p>
        </p:txBody>
      </p:sp>
      <p:sp>
        <p:nvSpPr>
          <p:cNvPr id="3" name="Text Placeholder 2">
            <a:extLst>
              <a:ext uri="{FF2B5EF4-FFF2-40B4-BE49-F238E27FC236}">
                <a16:creationId xmlns:a16="http://schemas.microsoft.com/office/drawing/2014/main" id="{4602F6D1-819F-4637-A876-6DDB8543C50C}"/>
              </a:ext>
            </a:extLst>
          </p:cNvPr>
          <p:cNvSpPr>
            <a:spLocks noGrp="1"/>
          </p:cNvSpPr>
          <p:nvPr>
            <p:ph type="body" sz="quarter" idx="10"/>
          </p:nvPr>
        </p:nvSpPr>
        <p:spPr>
          <a:xfrm>
            <a:off x="6204987" y="1760222"/>
            <a:ext cx="5520204" cy="726888"/>
          </a:xfrm>
        </p:spPr>
        <p:txBody>
          <a:bodyPr/>
          <a:lstStyle/>
          <a:p>
            <a:r>
              <a:rPr lang="en-US" sz="1400" dirty="0"/>
              <a:t>Estimate of expenses to be incurred in the next 12-month period. The outflow of funds reflects an operational plan for achieving organizational objectives. There are two major types of expenses: capital costs and operating costs.</a:t>
            </a:r>
          </a:p>
        </p:txBody>
      </p:sp>
      <p:sp>
        <p:nvSpPr>
          <p:cNvPr id="4" name="TextBox 3">
            <a:extLst>
              <a:ext uri="{FF2B5EF4-FFF2-40B4-BE49-F238E27FC236}">
                <a16:creationId xmlns:a16="http://schemas.microsoft.com/office/drawing/2014/main" id="{9C702291-8CBA-4904-9157-C7B1CAFC9F45}"/>
              </a:ext>
            </a:extLst>
          </p:cNvPr>
          <p:cNvSpPr txBox="1"/>
          <p:nvPr/>
        </p:nvSpPr>
        <p:spPr>
          <a:xfrm>
            <a:off x="7165039" y="2727156"/>
            <a:ext cx="1734770" cy="338554"/>
          </a:xfrm>
          <a:prstGeom prst="rect">
            <a:avLst/>
          </a:prstGeom>
          <a:noFill/>
        </p:spPr>
        <p:txBody>
          <a:bodyPr wrap="none"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solidFill>
                <a:effectLst/>
                <a:uLnTx/>
                <a:uFillTx/>
                <a:latin typeface="Montserrat SemiBold" pitchFamily="2" charset="77"/>
                <a:ea typeface="League Spartan" charset="0"/>
                <a:cs typeface="Poppins" pitchFamily="2" charset="77"/>
              </a:rPr>
              <a:t>Capital Costs   </a:t>
            </a:r>
          </a:p>
        </p:txBody>
      </p:sp>
      <p:sp>
        <p:nvSpPr>
          <p:cNvPr id="5" name="Subtitle 2">
            <a:extLst>
              <a:ext uri="{FF2B5EF4-FFF2-40B4-BE49-F238E27FC236}">
                <a16:creationId xmlns:a16="http://schemas.microsoft.com/office/drawing/2014/main" id="{C990E47A-8FAC-41E6-A5AC-AD1B73D6D848}"/>
              </a:ext>
            </a:extLst>
          </p:cNvPr>
          <p:cNvSpPr txBox="1">
            <a:spLocks/>
          </p:cNvSpPr>
          <p:nvPr/>
        </p:nvSpPr>
        <p:spPr>
          <a:xfrm>
            <a:off x="7165039" y="3115236"/>
            <a:ext cx="4435257" cy="1254382"/>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Capital Cost: Expenses incurred to buy things. This type of spending is related to the acquisition of assets. In an IT environment, capital costs include:</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Purchasing a server.</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An integration consulting fee incurred to set up a new system.</a:t>
            </a:r>
          </a:p>
        </p:txBody>
      </p:sp>
      <p:sp>
        <p:nvSpPr>
          <p:cNvPr id="6" name="TextBox 5">
            <a:extLst>
              <a:ext uri="{FF2B5EF4-FFF2-40B4-BE49-F238E27FC236}">
                <a16:creationId xmlns:a16="http://schemas.microsoft.com/office/drawing/2014/main" id="{57665D31-9092-45BA-A812-036C1D6D3B6E}"/>
              </a:ext>
            </a:extLst>
          </p:cNvPr>
          <p:cNvSpPr txBox="1"/>
          <p:nvPr/>
        </p:nvSpPr>
        <p:spPr>
          <a:xfrm>
            <a:off x="6455123" y="2603032"/>
            <a:ext cx="521297"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dirty="0">
                <a:ln>
                  <a:noFill/>
                </a:ln>
                <a:solidFill>
                  <a:srgbClr val="2576B7">
                    <a:alpha val="25000"/>
                  </a:srgbClr>
                </a:solidFill>
                <a:effectLst/>
                <a:uLnTx/>
                <a:uFillTx/>
                <a:latin typeface="Montserrat SemiBold" pitchFamily="2" charset="77"/>
                <a:ea typeface="League Spartan" charset="0"/>
                <a:cs typeface="Poppins" pitchFamily="2" charset="77"/>
              </a:rPr>
              <a:t>1</a:t>
            </a:r>
          </a:p>
        </p:txBody>
      </p:sp>
      <p:sp>
        <p:nvSpPr>
          <p:cNvPr id="7" name="TextBox 6">
            <a:extLst>
              <a:ext uri="{FF2B5EF4-FFF2-40B4-BE49-F238E27FC236}">
                <a16:creationId xmlns:a16="http://schemas.microsoft.com/office/drawing/2014/main" id="{F9FC712B-F584-45EC-A895-EAC9906F9BFC}"/>
              </a:ext>
            </a:extLst>
          </p:cNvPr>
          <p:cNvSpPr txBox="1"/>
          <p:nvPr/>
        </p:nvSpPr>
        <p:spPr>
          <a:xfrm>
            <a:off x="6386193" y="2903114"/>
            <a:ext cx="590226"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576B7"/>
                </a:solidFill>
                <a:effectLst/>
                <a:uLnTx/>
                <a:uFillTx/>
                <a:latin typeface="Montserrat SemiBold" pitchFamily="2" charset="77"/>
                <a:ea typeface="League Spartan" charset="0"/>
                <a:cs typeface="Poppins" pitchFamily="2" charset="77"/>
              </a:rPr>
              <a:t>01</a:t>
            </a:r>
          </a:p>
        </p:txBody>
      </p:sp>
      <p:sp>
        <p:nvSpPr>
          <p:cNvPr id="8" name="TextBox 7">
            <a:extLst>
              <a:ext uri="{FF2B5EF4-FFF2-40B4-BE49-F238E27FC236}">
                <a16:creationId xmlns:a16="http://schemas.microsoft.com/office/drawing/2014/main" id="{1769FFFC-69A1-481B-9A48-3E1C5D066114}"/>
              </a:ext>
            </a:extLst>
          </p:cNvPr>
          <p:cNvSpPr txBox="1"/>
          <p:nvPr/>
        </p:nvSpPr>
        <p:spPr>
          <a:xfrm>
            <a:off x="7276279" y="4685485"/>
            <a:ext cx="1960793" cy="338554"/>
          </a:xfrm>
          <a:prstGeom prst="rect">
            <a:avLst/>
          </a:prstGeom>
          <a:noFill/>
        </p:spPr>
        <p:txBody>
          <a:bodyPr wrap="none"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solidFill>
                <a:effectLst/>
                <a:uLnTx/>
                <a:uFillTx/>
                <a:latin typeface="Montserrat SemiBold" pitchFamily="2" charset="77"/>
                <a:ea typeface="League Spartan" charset="0"/>
                <a:cs typeface="Poppins" pitchFamily="2" charset="77"/>
              </a:rPr>
              <a:t>Operating Costs </a:t>
            </a:r>
          </a:p>
        </p:txBody>
      </p:sp>
      <p:sp>
        <p:nvSpPr>
          <p:cNvPr id="9" name="Subtitle 2">
            <a:extLst>
              <a:ext uri="{FF2B5EF4-FFF2-40B4-BE49-F238E27FC236}">
                <a16:creationId xmlns:a16="http://schemas.microsoft.com/office/drawing/2014/main" id="{FD1E549E-6AE8-4672-A055-AAFFBEC59B43}"/>
              </a:ext>
            </a:extLst>
          </p:cNvPr>
          <p:cNvSpPr txBox="1">
            <a:spLocks/>
          </p:cNvSpPr>
          <p:nvPr/>
        </p:nvSpPr>
        <p:spPr>
          <a:xfrm>
            <a:off x="7276279" y="5073565"/>
            <a:ext cx="4435257" cy="125156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Operating Cost: Expenses incurred to run the organization. This type of spending is related to the provision of services. In an IT environment, operating costs include:</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Labor</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Maintenance fees</a:t>
            </a:r>
          </a:p>
        </p:txBody>
      </p:sp>
      <p:sp>
        <p:nvSpPr>
          <p:cNvPr id="10" name="TextBox 9">
            <a:extLst>
              <a:ext uri="{FF2B5EF4-FFF2-40B4-BE49-F238E27FC236}">
                <a16:creationId xmlns:a16="http://schemas.microsoft.com/office/drawing/2014/main" id="{5EB1A23B-24B8-45F5-86EC-5D5DBBC3B45A}"/>
              </a:ext>
            </a:extLst>
          </p:cNvPr>
          <p:cNvSpPr txBox="1"/>
          <p:nvPr/>
        </p:nvSpPr>
        <p:spPr>
          <a:xfrm>
            <a:off x="6388429" y="4561361"/>
            <a:ext cx="699230"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dirty="0">
                <a:ln>
                  <a:noFill/>
                </a:ln>
                <a:solidFill>
                  <a:srgbClr val="5090C4">
                    <a:alpha val="25000"/>
                  </a:srgbClr>
                </a:solidFill>
                <a:effectLst/>
                <a:uLnTx/>
                <a:uFillTx/>
                <a:latin typeface="Montserrat SemiBold" pitchFamily="2" charset="77"/>
                <a:ea typeface="League Spartan" charset="0"/>
                <a:cs typeface="Poppins" pitchFamily="2" charset="77"/>
              </a:rPr>
              <a:t>2</a:t>
            </a:r>
          </a:p>
        </p:txBody>
      </p:sp>
      <p:sp>
        <p:nvSpPr>
          <p:cNvPr id="11" name="TextBox 10">
            <a:extLst>
              <a:ext uri="{FF2B5EF4-FFF2-40B4-BE49-F238E27FC236}">
                <a16:creationId xmlns:a16="http://schemas.microsoft.com/office/drawing/2014/main" id="{A1FA9A94-EA32-4562-B74E-5A43ABE2AA45}"/>
              </a:ext>
            </a:extLst>
          </p:cNvPr>
          <p:cNvSpPr txBox="1"/>
          <p:nvPr/>
        </p:nvSpPr>
        <p:spPr>
          <a:xfrm>
            <a:off x="6418885" y="4861443"/>
            <a:ext cx="668774"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090C4"/>
                </a:solidFill>
                <a:effectLst/>
                <a:uLnTx/>
                <a:uFillTx/>
                <a:latin typeface="Montserrat SemiBold" pitchFamily="2" charset="77"/>
                <a:ea typeface="League Spartan" charset="0"/>
                <a:cs typeface="Poppins" pitchFamily="2" charset="77"/>
              </a:rPr>
              <a:t>02</a:t>
            </a:r>
          </a:p>
        </p:txBody>
      </p:sp>
      <p:sp>
        <p:nvSpPr>
          <p:cNvPr id="16" name="Text Placeholder 2">
            <a:extLst>
              <a:ext uri="{FF2B5EF4-FFF2-40B4-BE49-F238E27FC236}">
                <a16:creationId xmlns:a16="http://schemas.microsoft.com/office/drawing/2014/main" id="{C4B98FAC-F266-40BE-873D-03A75B816E3A}"/>
              </a:ext>
            </a:extLst>
          </p:cNvPr>
          <p:cNvSpPr txBox="1">
            <a:spLocks/>
          </p:cNvSpPr>
          <p:nvPr/>
        </p:nvSpPr>
        <p:spPr>
          <a:xfrm>
            <a:off x="354106" y="1816237"/>
            <a:ext cx="5520204" cy="886857"/>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2576B7"/>
                </a:solidFill>
                <a:effectLst/>
                <a:uLnTx/>
                <a:uFillTx/>
                <a:latin typeface="Montserrat SemiBold" pitchFamily="2" charset="77"/>
                <a:ea typeface="+mn-ea"/>
                <a:cs typeface="Arial" panose="020B0604020202020204" pitchFamily="34" charset="0"/>
              </a:rPr>
              <a:t>Each key initiative has already been categorized under one of the following buckets. Carry this categorization forward for your budget as well. </a:t>
            </a:r>
            <a:endParaRPr kumimoji="0" lang="en-CA" sz="1600" b="0" i="0" u="none" strike="noStrike" kern="1200" cap="none" spc="0" normalizeH="0" baseline="0" noProof="0" dirty="0">
              <a:ln>
                <a:noFill/>
              </a:ln>
              <a:solidFill>
                <a:srgbClr val="2576B7"/>
              </a:solidFill>
              <a:effectLst/>
              <a:uLnTx/>
              <a:uFillTx/>
              <a:latin typeface="Montserrat SemiBold" pitchFamily="2" charset="77"/>
              <a:ea typeface="+mn-ea"/>
              <a:cs typeface="Arial" panose="020B0604020202020204" pitchFamily="34" charset="0"/>
            </a:endParaRPr>
          </a:p>
        </p:txBody>
      </p:sp>
      <p:cxnSp>
        <p:nvCxnSpPr>
          <p:cNvPr id="34" name="Straight Connector 33">
            <a:extLst>
              <a:ext uri="{FF2B5EF4-FFF2-40B4-BE49-F238E27FC236}">
                <a16:creationId xmlns:a16="http://schemas.microsoft.com/office/drawing/2014/main" id="{76639B84-80F3-44C5-962F-2B97676113BB}"/>
              </a:ext>
            </a:extLst>
          </p:cNvPr>
          <p:cNvCxnSpPr>
            <a:cxnSpLocks/>
          </p:cNvCxnSpPr>
          <p:nvPr/>
        </p:nvCxnSpPr>
        <p:spPr>
          <a:xfrm>
            <a:off x="3701047" y="3613151"/>
            <a:ext cx="565275" cy="9969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D3C6CA9-B9DD-43C8-8887-88FF204CD350}"/>
              </a:ext>
            </a:extLst>
          </p:cNvPr>
          <p:cNvCxnSpPr>
            <a:cxnSpLocks/>
          </p:cNvCxnSpPr>
          <p:nvPr/>
        </p:nvCxnSpPr>
        <p:spPr>
          <a:xfrm flipV="1">
            <a:off x="3695826" y="4600021"/>
            <a:ext cx="541056" cy="18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B210B9E-A849-43C2-97F0-3BD5AEF9103F}"/>
              </a:ext>
            </a:extLst>
          </p:cNvPr>
          <p:cNvCxnSpPr>
            <a:cxnSpLocks/>
          </p:cNvCxnSpPr>
          <p:nvPr/>
        </p:nvCxnSpPr>
        <p:spPr>
          <a:xfrm flipV="1">
            <a:off x="3695827" y="4610056"/>
            <a:ext cx="570495" cy="10094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Shape 7002">
            <a:extLst>
              <a:ext uri="{FF2B5EF4-FFF2-40B4-BE49-F238E27FC236}">
                <a16:creationId xmlns:a16="http://schemas.microsoft.com/office/drawing/2014/main" id="{CEB0AD20-CB8E-447A-98EC-5BFB3E098D9A}"/>
              </a:ext>
            </a:extLst>
          </p:cNvPr>
          <p:cNvSpPr/>
          <p:nvPr/>
        </p:nvSpPr>
        <p:spPr>
          <a:xfrm>
            <a:off x="5966698" y="2773686"/>
            <a:ext cx="469275" cy="3523629"/>
          </a:xfrm>
          <a:custGeom>
            <a:avLst/>
            <a:gdLst/>
            <a:ahLst/>
            <a:cxnLst>
              <a:cxn ang="0">
                <a:pos x="wd2" y="hd2"/>
              </a:cxn>
              <a:cxn ang="5400000">
                <a:pos x="wd2" y="hd2"/>
              </a:cxn>
              <a:cxn ang="10800000">
                <a:pos x="wd2" y="hd2"/>
              </a:cxn>
              <a:cxn ang="16200000">
                <a:pos x="wd2" y="hd2"/>
              </a:cxn>
            </a:cxnLst>
            <a:rect l="0" t="0" r="r" b="b"/>
            <a:pathLst>
              <a:path w="21600" h="21416" extrusionOk="0">
                <a:moveTo>
                  <a:pt x="20509" y="40"/>
                </a:moveTo>
                <a:cubicBezTo>
                  <a:pt x="16917" y="-112"/>
                  <a:pt x="13214" y="176"/>
                  <a:pt x="11124" y="771"/>
                </a:cubicBezTo>
                <a:cubicBezTo>
                  <a:pt x="10302" y="1005"/>
                  <a:pt x="9791" y="1275"/>
                  <a:pt x="9636" y="1558"/>
                </a:cubicBezTo>
                <a:cubicBezTo>
                  <a:pt x="8526" y="3015"/>
                  <a:pt x="8437" y="4480"/>
                  <a:pt x="9364" y="5936"/>
                </a:cubicBezTo>
                <a:cubicBezTo>
                  <a:pt x="10278" y="7373"/>
                  <a:pt x="11948" y="8880"/>
                  <a:pt x="4487" y="10124"/>
                </a:cubicBezTo>
                <a:cubicBezTo>
                  <a:pt x="3223" y="10334"/>
                  <a:pt x="1718" y="10530"/>
                  <a:pt x="0" y="10707"/>
                </a:cubicBezTo>
                <a:cubicBezTo>
                  <a:pt x="1906" y="10914"/>
                  <a:pt x="3528" y="11144"/>
                  <a:pt x="4824" y="11393"/>
                </a:cubicBezTo>
                <a:cubicBezTo>
                  <a:pt x="10275" y="12437"/>
                  <a:pt x="9593" y="13648"/>
                  <a:pt x="9059" y="14817"/>
                </a:cubicBezTo>
                <a:cubicBezTo>
                  <a:pt x="8633" y="15748"/>
                  <a:pt x="8372" y="16682"/>
                  <a:pt x="8549" y="17613"/>
                </a:cubicBezTo>
                <a:cubicBezTo>
                  <a:pt x="8705" y="18436"/>
                  <a:pt x="9200" y="19254"/>
                  <a:pt x="10029" y="20064"/>
                </a:cubicBezTo>
                <a:cubicBezTo>
                  <a:pt x="10681" y="20470"/>
                  <a:pt x="11996" y="20822"/>
                  <a:pt x="13770" y="21065"/>
                </a:cubicBezTo>
                <a:cubicBezTo>
                  <a:pt x="16048" y="21378"/>
                  <a:pt x="18889" y="21488"/>
                  <a:pt x="21600" y="21368"/>
                </a:cubicBezTo>
              </a:path>
            </a:pathLst>
          </a:custGeom>
          <a:noFill/>
          <a:ln w="38100" cap="flat">
            <a:solidFill>
              <a:schemeClr val="tx1"/>
            </a:solidFill>
            <a:prstDash val="solid"/>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42" name="Rectangle 41">
            <a:extLst>
              <a:ext uri="{FF2B5EF4-FFF2-40B4-BE49-F238E27FC236}">
                <a16:creationId xmlns:a16="http://schemas.microsoft.com/office/drawing/2014/main" id="{2F532C36-3817-4C5C-B866-01F824519C86}"/>
              </a:ext>
            </a:extLst>
          </p:cNvPr>
          <p:cNvSpPr/>
          <p:nvPr/>
        </p:nvSpPr>
        <p:spPr>
          <a:xfrm>
            <a:off x="4236882" y="3868653"/>
            <a:ext cx="1639496" cy="1462736"/>
          </a:xfrm>
          <a:prstGeom prst="rect">
            <a:avLst/>
          </a:prstGeom>
          <a:solidFill>
            <a:schemeClr val="tx1"/>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id="{D5BF5226-60A9-4FAD-9EB1-DFE50540BC3D}"/>
              </a:ext>
            </a:extLst>
          </p:cNvPr>
          <p:cNvSpPr txBox="1"/>
          <p:nvPr/>
        </p:nvSpPr>
        <p:spPr>
          <a:xfrm>
            <a:off x="4266322" y="4102224"/>
            <a:ext cx="1571282" cy="1015663"/>
          </a:xfrm>
          <a:prstGeom prst="rect">
            <a:avLst/>
          </a:prstGeom>
          <a:noFill/>
        </p:spPr>
        <p:txBody>
          <a:bodyPr wrap="squar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ontserrat SemiBold" pitchFamily="2" charset="77"/>
                <a:ea typeface="Noto Sans Light" panose="020B0402040504020204" pitchFamily="34" charset="0"/>
                <a:cs typeface="Lato" panose="020F0502020204030203" pitchFamily="34" charset="0"/>
              </a:rPr>
              <a:t>Key Initiative Plan</a:t>
            </a:r>
          </a:p>
        </p:txBody>
      </p:sp>
      <p:sp>
        <p:nvSpPr>
          <p:cNvPr id="31" name="Text Placeholder 3">
            <a:extLst>
              <a:ext uri="{FF2B5EF4-FFF2-40B4-BE49-F238E27FC236}">
                <a16:creationId xmlns:a16="http://schemas.microsoft.com/office/drawing/2014/main" id="{82E90B36-E168-4B41-9AA7-10E23D530C67}"/>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4.3 Evaluate Budget</a:t>
            </a:r>
          </a:p>
        </p:txBody>
      </p:sp>
      <p:sp>
        <p:nvSpPr>
          <p:cNvPr id="32" name="Rounded Rectangle 57">
            <a:extLst>
              <a:ext uri="{FF2B5EF4-FFF2-40B4-BE49-F238E27FC236}">
                <a16:creationId xmlns:a16="http://schemas.microsoft.com/office/drawing/2014/main" id="{5DA6FB1E-FDB9-4334-8748-3B46ED00F052}"/>
              </a:ext>
            </a:extLst>
          </p:cNvPr>
          <p:cNvSpPr/>
          <p:nvPr/>
        </p:nvSpPr>
        <p:spPr>
          <a:xfrm>
            <a:off x="505297" y="4214444"/>
            <a:ext cx="3228051" cy="774826"/>
          </a:xfrm>
          <a:prstGeom prst="roundRect">
            <a:avLst>
              <a:gd name="adj" fmla="val 50000"/>
            </a:avLst>
          </a:prstGeom>
          <a:solidFill>
            <a:schemeClr val="accent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3" name="Oval 32">
            <a:extLst>
              <a:ext uri="{FF2B5EF4-FFF2-40B4-BE49-F238E27FC236}">
                <a16:creationId xmlns:a16="http://schemas.microsoft.com/office/drawing/2014/main" id="{F16EDC80-AF6F-4B63-9967-5B89AD0D3DAD}"/>
              </a:ext>
            </a:extLst>
          </p:cNvPr>
          <p:cNvSpPr/>
          <p:nvPr/>
        </p:nvSpPr>
        <p:spPr>
          <a:xfrm>
            <a:off x="505297" y="4214444"/>
            <a:ext cx="774826" cy="774826"/>
          </a:xfrm>
          <a:prstGeom prst="ellipse">
            <a:avLst/>
          </a:prstGeom>
          <a:solidFill>
            <a:schemeClr val="accent4">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6" name="TextBox 35">
            <a:extLst>
              <a:ext uri="{FF2B5EF4-FFF2-40B4-BE49-F238E27FC236}">
                <a16:creationId xmlns:a16="http://schemas.microsoft.com/office/drawing/2014/main" id="{4A685C1D-811C-46B5-88FC-A42EDA1BB9F7}"/>
              </a:ext>
            </a:extLst>
          </p:cNvPr>
          <p:cNvSpPr txBox="1"/>
          <p:nvPr/>
        </p:nvSpPr>
        <p:spPr>
          <a:xfrm>
            <a:off x="687544" y="4317710"/>
            <a:ext cx="409087" cy="568297"/>
          </a:xfrm>
          <a:prstGeom prst="rect">
            <a:avLst/>
          </a:prstGeom>
          <a:noFill/>
        </p:spPr>
        <p:txBody>
          <a:bodyPr wrap="none" rtlCol="0" anchor="ctr">
            <a:sp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Montserrat SemiBold" pitchFamily="2" charset="77"/>
                <a:ea typeface="+mn-ea"/>
                <a:cs typeface="Poppins" pitchFamily="2" charset="77"/>
              </a:rPr>
              <a:t>2</a:t>
            </a:r>
          </a:p>
        </p:txBody>
      </p:sp>
      <p:sp>
        <p:nvSpPr>
          <p:cNvPr id="37" name="TextBox 36">
            <a:extLst>
              <a:ext uri="{FF2B5EF4-FFF2-40B4-BE49-F238E27FC236}">
                <a16:creationId xmlns:a16="http://schemas.microsoft.com/office/drawing/2014/main" id="{4CA68E2D-CB1D-4139-81FD-335E77398D37}"/>
              </a:ext>
            </a:extLst>
          </p:cNvPr>
          <p:cNvSpPr txBox="1"/>
          <p:nvPr/>
        </p:nvSpPr>
        <p:spPr>
          <a:xfrm>
            <a:off x="1629210" y="4428796"/>
            <a:ext cx="1566454" cy="346120"/>
          </a:xfrm>
          <a:prstGeom prst="rect">
            <a:avLst/>
          </a:prstGeom>
          <a:noFill/>
        </p:spPr>
        <p:txBody>
          <a:bodyPr wrap="none" rtlCol="0" anchor="ctr" anchorCtr="0">
            <a:sp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IT Excellence</a:t>
            </a:r>
          </a:p>
        </p:txBody>
      </p:sp>
      <p:sp>
        <p:nvSpPr>
          <p:cNvPr id="39" name="Rounded Rectangle 71">
            <a:extLst>
              <a:ext uri="{FF2B5EF4-FFF2-40B4-BE49-F238E27FC236}">
                <a16:creationId xmlns:a16="http://schemas.microsoft.com/office/drawing/2014/main" id="{8146FEE9-757C-4D65-A2CE-8439D9528C42}"/>
              </a:ext>
            </a:extLst>
          </p:cNvPr>
          <p:cNvSpPr/>
          <p:nvPr/>
        </p:nvSpPr>
        <p:spPr>
          <a:xfrm>
            <a:off x="505298" y="5232125"/>
            <a:ext cx="3228051" cy="774826"/>
          </a:xfrm>
          <a:prstGeom prst="roundRect">
            <a:avLst>
              <a:gd name="adj" fmla="val 50000"/>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0" name="Oval 39">
            <a:extLst>
              <a:ext uri="{FF2B5EF4-FFF2-40B4-BE49-F238E27FC236}">
                <a16:creationId xmlns:a16="http://schemas.microsoft.com/office/drawing/2014/main" id="{FA5D6CAF-84A7-42BB-9563-5D55B4780811}"/>
              </a:ext>
            </a:extLst>
          </p:cNvPr>
          <p:cNvSpPr/>
          <p:nvPr/>
        </p:nvSpPr>
        <p:spPr>
          <a:xfrm>
            <a:off x="505297" y="5232125"/>
            <a:ext cx="774826" cy="774826"/>
          </a:xfrm>
          <a:prstGeom prst="ellipse">
            <a:avLst/>
          </a:prstGeom>
          <a:solidFill>
            <a:schemeClr val="accent3">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4" name="TextBox 43">
            <a:extLst>
              <a:ext uri="{FF2B5EF4-FFF2-40B4-BE49-F238E27FC236}">
                <a16:creationId xmlns:a16="http://schemas.microsoft.com/office/drawing/2014/main" id="{0F8E8EF1-4AE7-4FCA-A7AF-D86822379F38}"/>
              </a:ext>
            </a:extLst>
          </p:cNvPr>
          <p:cNvSpPr txBox="1"/>
          <p:nvPr/>
        </p:nvSpPr>
        <p:spPr>
          <a:xfrm>
            <a:off x="687544" y="5335391"/>
            <a:ext cx="409087" cy="568297"/>
          </a:xfrm>
          <a:prstGeom prst="rect">
            <a:avLst/>
          </a:prstGeom>
          <a:noFill/>
        </p:spPr>
        <p:txBody>
          <a:bodyPr wrap="none" rtlCol="0" anchor="ctr">
            <a:sp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Montserrat SemiBold" pitchFamily="2" charset="77"/>
                <a:ea typeface="+mn-ea"/>
                <a:cs typeface="Poppins" pitchFamily="2" charset="77"/>
              </a:rPr>
              <a:t>3</a:t>
            </a:r>
          </a:p>
        </p:txBody>
      </p:sp>
      <p:sp>
        <p:nvSpPr>
          <p:cNvPr id="45" name="TextBox 44">
            <a:extLst>
              <a:ext uri="{FF2B5EF4-FFF2-40B4-BE49-F238E27FC236}">
                <a16:creationId xmlns:a16="http://schemas.microsoft.com/office/drawing/2014/main" id="{36139B7D-3128-4567-A206-CAE63DB960D5}"/>
              </a:ext>
            </a:extLst>
          </p:cNvPr>
          <p:cNvSpPr txBox="1"/>
          <p:nvPr/>
        </p:nvSpPr>
        <p:spPr>
          <a:xfrm>
            <a:off x="1747834" y="5446477"/>
            <a:ext cx="1329210" cy="346120"/>
          </a:xfrm>
          <a:prstGeom prst="rect">
            <a:avLst/>
          </a:prstGeom>
          <a:noFill/>
        </p:spPr>
        <p:txBody>
          <a:bodyPr wrap="none" rtlCol="0" anchor="ctr" anchorCtr="0">
            <a:sp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Innovation</a:t>
            </a:r>
          </a:p>
        </p:txBody>
      </p:sp>
      <p:sp>
        <p:nvSpPr>
          <p:cNvPr id="46" name="Rounded Rectangle 78">
            <a:extLst>
              <a:ext uri="{FF2B5EF4-FFF2-40B4-BE49-F238E27FC236}">
                <a16:creationId xmlns:a16="http://schemas.microsoft.com/office/drawing/2014/main" id="{A2E4ABA9-EF29-4D2D-8B68-89926E71568D}"/>
              </a:ext>
            </a:extLst>
          </p:cNvPr>
          <p:cNvSpPr/>
          <p:nvPr/>
        </p:nvSpPr>
        <p:spPr>
          <a:xfrm>
            <a:off x="510518" y="3225738"/>
            <a:ext cx="3228051" cy="774826"/>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7" name="Oval 46">
            <a:extLst>
              <a:ext uri="{FF2B5EF4-FFF2-40B4-BE49-F238E27FC236}">
                <a16:creationId xmlns:a16="http://schemas.microsoft.com/office/drawing/2014/main" id="{85DC845F-504D-4FC9-9882-701552191951}"/>
              </a:ext>
            </a:extLst>
          </p:cNvPr>
          <p:cNvSpPr/>
          <p:nvPr/>
        </p:nvSpPr>
        <p:spPr>
          <a:xfrm>
            <a:off x="510517" y="3225738"/>
            <a:ext cx="774826" cy="774826"/>
          </a:xfrm>
          <a:prstGeom prst="ellipse">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8" name="TextBox 47">
            <a:extLst>
              <a:ext uri="{FF2B5EF4-FFF2-40B4-BE49-F238E27FC236}">
                <a16:creationId xmlns:a16="http://schemas.microsoft.com/office/drawing/2014/main" id="{320201D8-19F2-4082-B665-E1455D0AB64E}"/>
              </a:ext>
            </a:extLst>
          </p:cNvPr>
          <p:cNvSpPr txBox="1"/>
          <p:nvPr/>
        </p:nvSpPr>
        <p:spPr>
          <a:xfrm>
            <a:off x="732037" y="3329004"/>
            <a:ext cx="330540" cy="568297"/>
          </a:xfrm>
          <a:prstGeom prst="rect">
            <a:avLst/>
          </a:prstGeom>
          <a:noFill/>
        </p:spPr>
        <p:txBody>
          <a:bodyPr wrap="none" rtlCol="0" anchor="ctr">
            <a:sp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Montserrat SemiBold" pitchFamily="2" charset="77"/>
                <a:ea typeface="+mn-ea"/>
                <a:cs typeface="Poppins" pitchFamily="2" charset="77"/>
              </a:rPr>
              <a:t>1</a:t>
            </a:r>
          </a:p>
        </p:txBody>
      </p:sp>
      <p:sp>
        <p:nvSpPr>
          <p:cNvPr id="49" name="TextBox 48">
            <a:extLst>
              <a:ext uri="{FF2B5EF4-FFF2-40B4-BE49-F238E27FC236}">
                <a16:creationId xmlns:a16="http://schemas.microsoft.com/office/drawing/2014/main" id="{BECC0467-2E8A-48A7-84B7-76D47E2FF16C}"/>
              </a:ext>
            </a:extLst>
          </p:cNvPr>
          <p:cNvSpPr txBox="1"/>
          <p:nvPr/>
        </p:nvSpPr>
        <p:spPr>
          <a:xfrm>
            <a:off x="1397986" y="3440090"/>
            <a:ext cx="2039341" cy="346120"/>
          </a:xfrm>
          <a:prstGeom prst="rect">
            <a:avLst/>
          </a:prstGeom>
          <a:noFill/>
        </p:spPr>
        <p:txBody>
          <a:bodyPr wrap="none" rtlCol="0" anchor="ctr" anchorCtr="0">
            <a:sp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Business Support</a:t>
            </a:r>
          </a:p>
        </p:txBody>
      </p:sp>
    </p:spTree>
    <p:extLst>
      <p:ext uri="{BB962C8B-B14F-4D97-AF65-F5344CB8AC3E}">
        <p14:creationId xmlns:p14="http://schemas.microsoft.com/office/powerpoint/2010/main" val="39365703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22BA8-7F4D-4E50-AA5A-49D79C69BBFC}"/>
              </a:ext>
            </a:extLst>
          </p:cNvPr>
          <p:cNvSpPr>
            <a:spLocks noGrp="1"/>
          </p:cNvSpPr>
          <p:nvPr>
            <p:ph type="title"/>
          </p:nvPr>
        </p:nvSpPr>
        <p:spPr>
          <a:xfrm>
            <a:off x="354106" y="530021"/>
            <a:ext cx="11477110" cy="1130188"/>
          </a:xfrm>
        </p:spPr>
        <p:txBody>
          <a:bodyPr/>
          <a:lstStyle/>
          <a:p>
            <a:r>
              <a:rPr lang="en-US" dirty="0"/>
              <a:t>Identify the new ask for IT’s budget by comparing it to historical data</a:t>
            </a:r>
            <a:endParaRPr lang="en-CA" dirty="0"/>
          </a:p>
        </p:txBody>
      </p:sp>
      <p:sp>
        <p:nvSpPr>
          <p:cNvPr id="3" name="Text Placeholder 2">
            <a:extLst>
              <a:ext uri="{FF2B5EF4-FFF2-40B4-BE49-F238E27FC236}">
                <a16:creationId xmlns:a16="http://schemas.microsoft.com/office/drawing/2014/main" id="{7AE1EF22-B88A-4F50-A258-2636C9CA60FB}"/>
              </a:ext>
            </a:extLst>
          </p:cNvPr>
          <p:cNvSpPr>
            <a:spLocks noGrp="1"/>
          </p:cNvSpPr>
          <p:nvPr>
            <p:ph type="body" sz="quarter" idx="11"/>
          </p:nvPr>
        </p:nvSpPr>
        <p:spPr>
          <a:xfrm>
            <a:off x="408110" y="1840416"/>
            <a:ext cx="4835694" cy="3873088"/>
          </a:xfrm>
        </p:spPr>
        <p:txBody>
          <a:bodyPr/>
          <a:lstStyle/>
          <a:p>
            <a:r>
              <a:rPr lang="en-US" dirty="0">
                <a:latin typeface="Roboto Condensed Light" panose="02000000000000000000" pitchFamily="2" charset="0"/>
                <a:ea typeface="Roboto Condensed Light" panose="02000000000000000000" pitchFamily="2" charset="0"/>
              </a:rPr>
              <a:t>Your audience won’t understand the value of IT if you can’t communicate the benefit(s). </a:t>
            </a:r>
          </a:p>
          <a:p>
            <a:pPr marL="285750" indent="-285750">
              <a:buFont typeface="Arial" panose="020B0604020202020204" pitchFamily="34" charset="0"/>
              <a:buChar char="•"/>
            </a:pPr>
            <a:r>
              <a:rPr lang="en-US" sz="1800" dirty="0">
                <a:latin typeface="Roboto Condensed Light" panose="02000000000000000000" pitchFamily="2" charset="0"/>
                <a:ea typeface="Roboto Condensed Light" panose="02000000000000000000" pitchFamily="2" charset="0"/>
              </a:rPr>
              <a:t>An IT budgeting process must contain adequate measures to capture and communicate the benefit of IT investments.</a:t>
            </a:r>
          </a:p>
          <a:p>
            <a:pPr marL="285750" indent="-285750">
              <a:buFont typeface="Arial" panose="020B0604020202020204" pitchFamily="34" charset="0"/>
              <a:buChar char="•"/>
            </a:pPr>
            <a:r>
              <a:rPr lang="en-US" sz="1800" dirty="0">
                <a:latin typeface="Roboto Condensed Light" panose="02000000000000000000" pitchFamily="2" charset="0"/>
                <a:ea typeface="Roboto Condensed Light" panose="02000000000000000000" pitchFamily="2" charset="0"/>
              </a:rPr>
              <a:t>This begins with the collection of data and ends with effectively presenting the benefits IT investments will have for the business.</a:t>
            </a:r>
          </a:p>
        </p:txBody>
      </p:sp>
      <p:sp>
        <p:nvSpPr>
          <p:cNvPr id="4" name="Text Placeholder 3">
            <a:extLst>
              <a:ext uri="{FF2B5EF4-FFF2-40B4-BE49-F238E27FC236}">
                <a16:creationId xmlns:a16="http://schemas.microsoft.com/office/drawing/2014/main" id="{336DABE5-834E-4139-9124-B78C25B516CD}"/>
              </a:ext>
            </a:extLst>
          </p:cNvPr>
          <p:cNvSpPr>
            <a:spLocks noGrp="1"/>
          </p:cNvSpPr>
          <p:nvPr>
            <p:ph type="body" sz="quarter" idx="13"/>
          </p:nvPr>
        </p:nvSpPr>
        <p:spPr>
          <a:xfrm>
            <a:off x="5641585" y="1771893"/>
            <a:ext cx="6184346" cy="562552"/>
          </a:xfrm>
        </p:spPr>
        <p:txBody>
          <a:bodyPr/>
          <a:lstStyle/>
          <a:p>
            <a:r>
              <a:rPr lang="en-US" sz="1600" dirty="0"/>
              <a:t>Example data to compare IT budgets. </a:t>
            </a:r>
          </a:p>
          <a:p>
            <a:r>
              <a:rPr lang="en-US" sz="1600" dirty="0"/>
              <a:t>2020 budget + cost of 2021 strategy = 2021 budget</a:t>
            </a:r>
          </a:p>
          <a:p>
            <a:endParaRPr lang="en-CA" sz="1600" dirty="0"/>
          </a:p>
        </p:txBody>
      </p:sp>
      <p:grpSp>
        <p:nvGrpSpPr>
          <p:cNvPr id="17" name="Group 16">
            <a:extLst>
              <a:ext uri="{FF2B5EF4-FFF2-40B4-BE49-F238E27FC236}">
                <a16:creationId xmlns:a16="http://schemas.microsoft.com/office/drawing/2014/main" id="{1A1AF5E9-992E-4E65-9810-9A099B95F28F}"/>
              </a:ext>
            </a:extLst>
          </p:cNvPr>
          <p:cNvGrpSpPr/>
          <p:nvPr/>
        </p:nvGrpSpPr>
        <p:grpSpPr>
          <a:xfrm>
            <a:off x="448563" y="5203125"/>
            <a:ext cx="4975784" cy="561079"/>
            <a:chOff x="2179926" y="3280346"/>
            <a:chExt cx="4975784" cy="744417"/>
          </a:xfrm>
        </p:grpSpPr>
        <p:grpSp>
          <p:nvGrpSpPr>
            <p:cNvPr id="18" name="Group 17">
              <a:extLst>
                <a:ext uri="{FF2B5EF4-FFF2-40B4-BE49-F238E27FC236}">
                  <a16:creationId xmlns:a16="http://schemas.microsoft.com/office/drawing/2014/main" id="{84440CEB-6975-4828-AE90-E0EB290DEA70}"/>
                </a:ext>
              </a:extLst>
            </p:cNvPr>
            <p:cNvGrpSpPr/>
            <p:nvPr/>
          </p:nvGrpSpPr>
          <p:grpSpPr>
            <a:xfrm>
              <a:off x="2179926" y="3280346"/>
              <a:ext cx="4975784" cy="744417"/>
              <a:chOff x="2179926" y="2709431"/>
              <a:chExt cx="4975784" cy="744417"/>
            </a:xfrm>
          </p:grpSpPr>
          <p:sp>
            <p:nvSpPr>
              <p:cNvPr id="20" name="Rectangle 19">
                <a:extLst>
                  <a:ext uri="{FF2B5EF4-FFF2-40B4-BE49-F238E27FC236}">
                    <a16:creationId xmlns:a16="http://schemas.microsoft.com/office/drawing/2014/main" id="{CA451B0E-A833-4290-A212-79D6797BDA28}"/>
                  </a:ext>
                </a:extLst>
              </p:cNvPr>
              <p:cNvSpPr/>
              <p:nvPr/>
            </p:nvSpPr>
            <p:spPr>
              <a:xfrm>
                <a:off x="2648067" y="2709431"/>
                <a:ext cx="4507643" cy="744417"/>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Exo" panose="02000503000000000000" pitchFamily="2" charset="77"/>
                  </a:rPr>
                  <a:t>Visit Info-Tech’s </a:t>
                </a:r>
                <a:r>
                  <a:rPr lang="en-US" sz="1200" i="1" dirty="0">
                    <a:solidFill>
                      <a:schemeClr val="bg1"/>
                    </a:solidFill>
                    <a:latin typeface="Exo" panose="02000503000000000000" pitchFamily="2" charset="77"/>
                    <a:hlinkClick r:id="rId2">
                      <a:extLst>
                        <a:ext uri="{A12FA001-AC4F-418D-AE19-62706E023703}">
                          <ahyp:hlinkClr xmlns:ahyp="http://schemas.microsoft.com/office/drawing/2018/hyperlinkcolor" val="tx"/>
                        </a:ext>
                      </a:extLst>
                    </a:hlinkClick>
                  </a:rPr>
                  <a:t>Build an IT Budget</a:t>
                </a:r>
                <a:r>
                  <a:rPr lang="en-US" sz="1200" i="1" dirty="0">
                    <a:solidFill>
                      <a:schemeClr val="bg1"/>
                    </a:solidFill>
                    <a:latin typeface="Exo" panose="02000503000000000000" pitchFamily="2" charset="77"/>
                  </a:rPr>
                  <a:t> </a:t>
                </a:r>
                <a:r>
                  <a:rPr lang="en-US" sz="1200" dirty="0">
                    <a:solidFill>
                      <a:schemeClr val="bg1"/>
                    </a:solidFill>
                    <a:latin typeface="Exo" panose="02000503000000000000" pitchFamily="2" charset="77"/>
                  </a:rPr>
                  <a:t>blueprint or </a:t>
                </a:r>
                <a:r>
                  <a:rPr lang="en-US" sz="1200" i="1" dirty="0">
                    <a:solidFill>
                      <a:schemeClr val="bg1"/>
                    </a:solidFill>
                    <a:latin typeface="Exo" panose="02000503000000000000" pitchFamily="2" charset="77"/>
                    <a:hlinkClick r:id="rId3">
                      <a:extLst>
                        <a:ext uri="{A12FA001-AC4F-418D-AE19-62706E023703}">
                          <ahyp:hlinkClr xmlns:ahyp="http://schemas.microsoft.com/office/drawing/2018/hyperlinkcolor" val="tx"/>
                        </a:ext>
                      </a:extLst>
                    </a:hlinkClick>
                  </a:rPr>
                  <a:t>Establish a Service-Based Costing Model</a:t>
                </a:r>
                <a:r>
                  <a:rPr lang="en-US" sz="1200" dirty="0">
                    <a:solidFill>
                      <a:schemeClr val="bg1"/>
                    </a:solidFill>
                    <a:latin typeface="Exo" panose="02000503000000000000" pitchFamily="2" charset="77"/>
                  </a:rPr>
                  <a:t> blueprint to download the full methodology and learn more about how to effectively budget.</a:t>
                </a:r>
              </a:p>
            </p:txBody>
          </p:sp>
          <p:sp>
            <p:nvSpPr>
              <p:cNvPr id="21" name="Rectangle 20">
                <a:extLst>
                  <a:ext uri="{FF2B5EF4-FFF2-40B4-BE49-F238E27FC236}">
                    <a16:creationId xmlns:a16="http://schemas.microsoft.com/office/drawing/2014/main" id="{8F53A4B6-195D-48BB-B283-A07560353077}"/>
                  </a:ext>
                </a:extLst>
              </p:cNvPr>
              <p:cNvSpPr>
                <a:spLocks noChangeAspect="1"/>
              </p:cNvSpPr>
              <p:nvPr/>
            </p:nvSpPr>
            <p:spPr>
              <a:xfrm>
                <a:off x="2179926" y="2709431"/>
                <a:ext cx="468000" cy="74441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Exo" panose="02000503000000000000" pitchFamily="2" charset="77"/>
                </a:endParaRPr>
              </a:p>
            </p:txBody>
          </p:sp>
        </p:grpSp>
        <p:pic>
          <p:nvPicPr>
            <p:cNvPr id="19" name="Picture 18">
              <a:extLst>
                <a:ext uri="{FF2B5EF4-FFF2-40B4-BE49-F238E27FC236}">
                  <a16:creationId xmlns:a16="http://schemas.microsoft.com/office/drawing/2014/main" id="{E3AE597E-CBE1-44AD-9524-B437A4F6AD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3371" y="3470333"/>
              <a:ext cx="364441" cy="364441"/>
            </a:xfrm>
            <a:prstGeom prst="rect">
              <a:avLst/>
            </a:prstGeom>
          </p:spPr>
        </p:pic>
      </p:grpSp>
      <p:sp>
        <p:nvSpPr>
          <p:cNvPr id="22" name="Text Placeholder 3">
            <a:extLst>
              <a:ext uri="{FF2B5EF4-FFF2-40B4-BE49-F238E27FC236}">
                <a16:creationId xmlns:a16="http://schemas.microsoft.com/office/drawing/2014/main" id="{4C5A364E-E2AD-4880-A12A-07C34F30C023}"/>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4.3 Evaluate Budget</a:t>
            </a:r>
          </a:p>
        </p:txBody>
      </p:sp>
      <p:graphicFrame>
        <p:nvGraphicFramePr>
          <p:cNvPr id="23" name="Table 22">
            <a:extLst>
              <a:ext uri="{FF2B5EF4-FFF2-40B4-BE49-F238E27FC236}">
                <a16:creationId xmlns:a16="http://schemas.microsoft.com/office/drawing/2014/main" id="{0CEAF2B8-79A8-4CCE-B831-051811FC9B54}"/>
              </a:ext>
            </a:extLst>
          </p:cNvPr>
          <p:cNvGraphicFramePr>
            <a:graphicFrameLocks noGrp="1"/>
          </p:cNvGraphicFramePr>
          <p:nvPr>
            <p:extLst>
              <p:ext uri="{D42A27DB-BD31-4B8C-83A1-F6EECF244321}">
                <p14:modId xmlns:p14="http://schemas.microsoft.com/office/powerpoint/2010/main" val="924483125"/>
              </p:ext>
            </p:extLst>
          </p:nvPr>
        </p:nvGraphicFramePr>
        <p:xfrm>
          <a:off x="5641585" y="2446129"/>
          <a:ext cx="3639671" cy="3676630"/>
        </p:xfrm>
        <a:graphic>
          <a:graphicData uri="http://schemas.openxmlformats.org/drawingml/2006/table">
            <a:tbl>
              <a:tblPr firstRow="1" lastRow="1"/>
              <a:tblGrid>
                <a:gridCol w="1586758">
                  <a:extLst>
                    <a:ext uri="{9D8B030D-6E8A-4147-A177-3AD203B41FA5}">
                      <a16:colId xmlns:a16="http://schemas.microsoft.com/office/drawing/2014/main" val="20000"/>
                    </a:ext>
                  </a:extLst>
                </a:gridCol>
                <a:gridCol w="1030084">
                  <a:extLst>
                    <a:ext uri="{9D8B030D-6E8A-4147-A177-3AD203B41FA5}">
                      <a16:colId xmlns:a16="http://schemas.microsoft.com/office/drawing/2014/main" val="20001"/>
                    </a:ext>
                  </a:extLst>
                </a:gridCol>
                <a:gridCol w="1022829">
                  <a:extLst>
                    <a:ext uri="{9D8B030D-6E8A-4147-A177-3AD203B41FA5}">
                      <a16:colId xmlns:a16="http://schemas.microsoft.com/office/drawing/2014/main" val="20002"/>
                    </a:ext>
                  </a:extLst>
                </a:gridCol>
              </a:tblGrid>
              <a:tr h="332312">
                <a:tc>
                  <a:txBody>
                    <a:bodyPr/>
                    <a:lstStyle>
                      <a:lvl1pPr marL="0" algn="l" defTabSz="914309" rtl="0" eaLnBrk="1" latinLnBrk="0" hangingPunct="1">
                        <a:defRPr sz="1800" b="1" kern="1200">
                          <a:solidFill>
                            <a:schemeClr val="lt1"/>
                          </a:solidFill>
                          <a:latin typeface="Roboto Condensed Light"/>
                        </a:defRPr>
                      </a:lvl1pPr>
                      <a:lvl2pPr marL="457154" algn="l" defTabSz="914309" rtl="0" eaLnBrk="1" latinLnBrk="0" hangingPunct="1">
                        <a:defRPr sz="1800" b="1" kern="1200">
                          <a:solidFill>
                            <a:schemeClr val="lt1"/>
                          </a:solidFill>
                          <a:latin typeface="Roboto Condensed Light"/>
                        </a:defRPr>
                      </a:lvl2pPr>
                      <a:lvl3pPr marL="914309" algn="l" defTabSz="914309" rtl="0" eaLnBrk="1" latinLnBrk="0" hangingPunct="1">
                        <a:defRPr sz="1800" b="1" kern="1200">
                          <a:solidFill>
                            <a:schemeClr val="lt1"/>
                          </a:solidFill>
                          <a:latin typeface="Roboto Condensed Light"/>
                        </a:defRPr>
                      </a:lvl3pPr>
                      <a:lvl4pPr marL="1371463" algn="l" defTabSz="914309" rtl="0" eaLnBrk="1" latinLnBrk="0" hangingPunct="1">
                        <a:defRPr sz="1800" b="1" kern="1200">
                          <a:solidFill>
                            <a:schemeClr val="lt1"/>
                          </a:solidFill>
                          <a:latin typeface="Roboto Condensed Light"/>
                        </a:defRPr>
                      </a:lvl4pPr>
                      <a:lvl5pPr marL="1828617" algn="l" defTabSz="914309" rtl="0" eaLnBrk="1" latinLnBrk="0" hangingPunct="1">
                        <a:defRPr sz="1800" b="1" kern="1200">
                          <a:solidFill>
                            <a:schemeClr val="lt1"/>
                          </a:solidFill>
                          <a:latin typeface="Roboto Condensed Light"/>
                        </a:defRPr>
                      </a:lvl5pPr>
                      <a:lvl6pPr marL="2285771" algn="l" defTabSz="914309" rtl="0" eaLnBrk="1" latinLnBrk="0" hangingPunct="1">
                        <a:defRPr sz="1800" b="1" kern="1200">
                          <a:solidFill>
                            <a:schemeClr val="lt1"/>
                          </a:solidFill>
                          <a:latin typeface="Roboto Condensed Light"/>
                        </a:defRPr>
                      </a:lvl6pPr>
                      <a:lvl7pPr marL="2742926" algn="l" defTabSz="914309" rtl="0" eaLnBrk="1" latinLnBrk="0" hangingPunct="1">
                        <a:defRPr sz="1800" b="1" kern="1200">
                          <a:solidFill>
                            <a:schemeClr val="lt1"/>
                          </a:solidFill>
                          <a:latin typeface="Roboto Condensed Light"/>
                        </a:defRPr>
                      </a:lvl7pPr>
                      <a:lvl8pPr marL="3200080" algn="l" defTabSz="914309" rtl="0" eaLnBrk="1" latinLnBrk="0" hangingPunct="1">
                        <a:defRPr sz="1800" b="1" kern="1200">
                          <a:solidFill>
                            <a:schemeClr val="lt1"/>
                          </a:solidFill>
                          <a:latin typeface="Roboto Condensed Light"/>
                        </a:defRPr>
                      </a:lvl8pPr>
                      <a:lvl9pPr marL="3657234" algn="l" defTabSz="914309" rtl="0" eaLnBrk="1" latinLnBrk="0" hangingPunct="1">
                        <a:defRPr sz="1800" b="1" kern="1200">
                          <a:solidFill>
                            <a:schemeClr val="lt1"/>
                          </a:solidFill>
                          <a:latin typeface="Roboto Condensed Light"/>
                        </a:defRPr>
                      </a:lvl9pPr>
                    </a:lstStyle>
                    <a:p>
                      <a:r>
                        <a:rPr lang="en-US" sz="1200" dirty="0">
                          <a:solidFill>
                            <a:schemeClr val="tx1"/>
                          </a:solidFill>
                          <a:latin typeface="Montserrat Medium" panose="00000600000000000000" pitchFamily="2" charset="0"/>
                          <a:ea typeface="Roboto Light" panose="02000000000000000000" pitchFamily="2" charset="0"/>
                        </a:rPr>
                        <a:t>Budget</a:t>
                      </a:r>
                    </a:p>
                  </a:txBody>
                  <a:tcPr>
                    <a:lnL w="12700" cap="flat" cmpd="sng" algn="ctr">
                      <a:noFill/>
                      <a:prstDash val="solid"/>
                      <a:round/>
                      <a:headEnd type="none" w="med" len="med"/>
                      <a:tailEnd type="none" w="med" len="med"/>
                    </a:lnL>
                    <a:lnR w="12700" cap="flat" cmpd="sng" algn="ctr">
                      <a:solidFill>
                        <a:srgbClr val="4A4A4A"/>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A4A4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09" rtl="0" eaLnBrk="1" latinLnBrk="0" hangingPunct="1">
                        <a:defRPr sz="1800" b="1" kern="1200">
                          <a:solidFill>
                            <a:schemeClr val="lt1"/>
                          </a:solidFill>
                          <a:latin typeface="Roboto Condensed Light"/>
                        </a:defRPr>
                      </a:lvl1pPr>
                      <a:lvl2pPr marL="457154" algn="l" defTabSz="914309" rtl="0" eaLnBrk="1" latinLnBrk="0" hangingPunct="1">
                        <a:defRPr sz="1800" b="1" kern="1200">
                          <a:solidFill>
                            <a:schemeClr val="lt1"/>
                          </a:solidFill>
                          <a:latin typeface="Roboto Condensed Light"/>
                        </a:defRPr>
                      </a:lvl2pPr>
                      <a:lvl3pPr marL="914309" algn="l" defTabSz="914309" rtl="0" eaLnBrk="1" latinLnBrk="0" hangingPunct="1">
                        <a:defRPr sz="1800" b="1" kern="1200">
                          <a:solidFill>
                            <a:schemeClr val="lt1"/>
                          </a:solidFill>
                          <a:latin typeface="Roboto Condensed Light"/>
                        </a:defRPr>
                      </a:lvl3pPr>
                      <a:lvl4pPr marL="1371463" algn="l" defTabSz="914309" rtl="0" eaLnBrk="1" latinLnBrk="0" hangingPunct="1">
                        <a:defRPr sz="1800" b="1" kern="1200">
                          <a:solidFill>
                            <a:schemeClr val="lt1"/>
                          </a:solidFill>
                          <a:latin typeface="Roboto Condensed Light"/>
                        </a:defRPr>
                      </a:lvl4pPr>
                      <a:lvl5pPr marL="1828617" algn="l" defTabSz="914309" rtl="0" eaLnBrk="1" latinLnBrk="0" hangingPunct="1">
                        <a:defRPr sz="1800" b="1" kern="1200">
                          <a:solidFill>
                            <a:schemeClr val="lt1"/>
                          </a:solidFill>
                          <a:latin typeface="Roboto Condensed Light"/>
                        </a:defRPr>
                      </a:lvl5pPr>
                      <a:lvl6pPr marL="2285771" algn="l" defTabSz="914309" rtl="0" eaLnBrk="1" latinLnBrk="0" hangingPunct="1">
                        <a:defRPr sz="1800" b="1" kern="1200">
                          <a:solidFill>
                            <a:schemeClr val="lt1"/>
                          </a:solidFill>
                          <a:latin typeface="Roboto Condensed Light"/>
                        </a:defRPr>
                      </a:lvl6pPr>
                      <a:lvl7pPr marL="2742926" algn="l" defTabSz="914309" rtl="0" eaLnBrk="1" latinLnBrk="0" hangingPunct="1">
                        <a:defRPr sz="1800" b="1" kern="1200">
                          <a:solidFill>
                            <a:schemeClr val="lt1"/>
                          </a:solidFill>
                          <a:latin typeface="Roboto Condensed Light"/>
                        </a:defRPr>
                      </a:lvl7pPr>
                      <a:lvl8pPr marL="3200080" algn="l" defTabSz="914309" rtl="0" eaLnBrk="1" latinLnBrk="0" hangingPunct="1">
                        <a:defRPr sz="1800" b="1" kern="1200">
                          <a:solidFill>
                            <a:schemeClr val="lt1"/>
                          </a:solidFill>
                          <a:latin typeface="Roboto Condensed Light"/>
                        </a:defRPr>
                      </a:lvl8pPr>
                      <a:lvl9pPr marL="3657234" algn="l" defTabSz="914309" rtl="0" eaLnBrk="1" latinLnBrk="0" hangingPunct="1">
                        <a:defRPr sz="1800" b="1" kern="1200">
                          <a:solidFill>
                            <a:schemeClr val="lt1"/>
                          </a:solidFill>
                          <a:latin typeface="Roboto Condensed Light"/>
                        </a:defRPr>
                      </a:lvl9pPr>
                    </a:lstStyle>
                    <a:p>
                      <a:pPr algn="ctr"/>
                      <a:r>
                        <a:rPr lang="en-US" sz="1200" dirty="0">
                          <a:solidFill>
                            <a:schemeClr val="tx1"/>
                          </a:solidFill>
                          <a:latin typeface="Montserrat Medium" panose="00000600000000000000" pitchFamily="2" charset="0"/>
                          <a:ea typeface="Roboto Light" panose="02000000000000000000" pitchFamily="2" charset="0"/>
                        </a:rPr>
                        <a:t>2021</a:t>
                      </a:r>
                    </a:p>
                  </a:txBody>
                  <a:tcPr>
                    <a:lnL w="12700" cap="flat" cmpd="sng" algn="ctr">
                      <a:solidFill>
                        <a:srgbClr val="4A4A4A"/>
                      </a:solidFill>
                      <a:prstDash val="solid"/>
                      <a:round/>
                      <a:headEnd type="none" w="med" len="med"/>
                      <a:tailEnd type="none" w="med" len="med"/>
                    </a:lnL>
                    <a:lnR w="12700" cap="flat" cmpd="sng" algn="ctr">
                      <a:solidFill>
                        <a:srgbClr val="4A4A4A"/>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A4A4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09" rtl="0" eaLnBrk="1" latinLnBrk="0" hangingPunct="1">
                        <a:defRPr sz="1800" b="1" kern="1200">
                          <a:solidFill>
                            <a:schemeClr val="lt1"/>
                          </a:solidFill>
                          <a:latin typeface="Roboto Condensed Light"/>
                        </a:defRPr>
                      </a:lvl1pPr>
                      <a:lvl2pPr marL="457154" algn="l" defTabSz="914309" rtl="0" eaLnBrk="1" latinLnBrk="0" hangingPunct="1">
                        <a:defRPr sz="1800" b="1" kern="1200">
                          <a:solidFill>
                            <a:schemeClr val="lt1"/>
                          </a:solidFill>
                          <a:latin typeface="Roboto Condensed Light"/>
                        </a:defRPr>
                      </a:lvl2pPr>
                      <a:lvl3pPr marL="914309" algn="l" defTabSz="914309" rtl="0" eaLnBrk="1" latinLnBrk="0" hangingPunct="1">
                        <a:defRPr sz="1800" b="1" kern="1200">
                          <a:solidFill>
                            <a:schemeClr val="lt1"/>
                          </a:solidFill>
                          <a:latin typeface="Roboto Condensed Light"/>
                        </a:defRPr>
                      </a:lvl3pPr>
                      <a:lvl4pPr marL="1371463" algn="l" defTabSz="914309" rtl="0" eaLnBrk="1" latinLnBrk="0" hangingPunct="1">
                        <a:defRPr sz="1800" b="1" kern="1200">
                          <a:solidFill>
                            <a:schemeClr val="lt1"/>
                          </a:solidFill>
                          <a:latin typeface="Roboto Condensed Light"/>
                        </a:defRPr>
                      </a:lvl4pPr>
                      <a:lvl5pPr marL="1828617" algn="l" defTabSz="914309" rtl="0" eaLnBrk="1" latinLnBrk="0" hangingPunct="1">
                        <a:defRPr sz="1800" b="1" kern="1200">
                          <a:solidFill>
                            <a:schemeClr val="lt1"/>
                          </a:solidFill>
                          <a:latin typeface="Roboto Condensed Light"/>
                        </a:defRPr>
                      </a:lvl5pPr>
                      <a:lvl6pPr marL="2285771" algn="l" defTabSz="914309" rtl="0" eaLnBrk="1" latinLnBrk="0" hangingPunct="1">
                        <a:defRPr sz="1800" b="1" kern="1200">
                          <a:solidFill>
                            <a:schemeClr val="lt1"/>
                          </a:solidFill>
                          <a:latin typeface="Roboto Condensed Light"/>
                        </a:defRPr>
                      </a:lvl6pPr>
                      <a:lvl7pPr marL="2742926" algn="l" defTabSz="914309" rtl="0" eaLnBrk="1" latinLnBrk="0" hangingPunct="1">
                        <a:defRPr sz="1800" b="1" kern="1200">
                          <a:solidFill>
                            <a:schemeClr val="lt1"/>
                          </a:solidFill>
                          <a:latin typeface="Roboto Condensed Light"/>
                        </a:defRPr>
                      </a:lvl7pPr>
                      <a:lvl8pPr marL="3200080" algn="l" defTabSz="914309" rtl="0" eaLnBrk="1" latinLnBrk="0" hangingPunct="1">
                        <a:defRPr sz="1800" b="1" kern="1200">
                          <a:solidFill>
                            <a:schemeClr val="lt1"/>
                          </a:solidFill>
                          <a:latin typeface="Roboto Condensed Light"/>
                        </a:defRPr>
                      </a:lvl8pPr>
                      <a:lvl9pPr marL="3657234" algn="l" defTabSz="914309" rtl="0" eaLnBrk="1" latinLnBrk="0" hangingPunct="1">
                        <a:defRPr sz="1800" b="1" kern="1200">
                          <a:solidFill>
                            <a:schemeClr val="lt1"/>
                          </a:solidFill>
                          <a:latin typeface="Roboto Condensed Light"/>
                        </a:defRPr>
                      </a:lvl9pPr>
                    </a:lstStyle>
                    <a:p>
                      <a:r>
                        <a:rPr lang="en-US" sz="1200" dirty="0">
                          <a:solidFill>
                            <a:schemeClr val="tx1"/>
                          </a:solidFill>
                          <a:latin typeface="Montserrat Medium" panose="00000600000000000000" pitchFamily="2" charset="0"/>
                          <a:ea typeface="Roboto Light" panose="02000000000000000000" pitchFamily="2" charset="0"/>
                        </a:rPr>
                        <a:t>2020</a:t>
                      </a:r>
                      <a:endParaRPr lang="en-US" sz="1050" dirty="0">
                        <a:solidFill>
                          <a:schemeClr val="tx1"/>
                        </a:solidFill>
                        <a:latin typeface="Montserrat Medium" panose="00000600000000000000" pitchFamily="2" charset="0"/>
                        <a:ea typeface="Roboto Light" panose="02000000000000000000" pitchFamily="2" charset="0"/>
                      </a:endParaRPr>
                    </a:p>
                  </a:txBody>
                  <a:tcPr>
                    <a:lnL w="12700" cap="flat" cmpd="sng" algn="ctr">
                      <a:solidFill>
                        <a:srgbClr val="4A4A4A"/>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A4A4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2003">
                <a:tc gridSpan="3">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r>
                        <a:rPr lang="en-US" sz="1100" b="1" dirty="0">
                          <a:solidFill>
                            <a:schemeClr val="tx1"/>
                          </a:solidFill>
                          <a:latin typeface="Montserrat Medium" panose="00000600000000000000" pitchFamily="2" charset="0"/>
                          <a:ea typeface="Roboto Light" panose="02000000000000000000" pitchFamily="2" charset="0"/>
                        </a:rPr>
                        <a:t>Capital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A4A4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endParaRPr lang="en-US" sz="1200" dirty="0">
                        <a:solidFill>
                          <a:schemeClr val="bg1"/>
                        </a:solidFill>
                        <a:latin typeface="Roboto Light" panose="02000000000000000000" pitchFamily="2" charset="0"/>
                        <a:ea typeface="Roboto Light" panose="02000000000000000000" pitchFamily="2"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hMerge="1">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endParaRPr lang="en-US" sz="1200" dirty="0">
                        <a:solidFill>
                          <a:schemeClr val="bg1"/>
                        </a:solidFill>
                        <a:latin typeface="Roboto Light" panose="02000000000000000000" pitchFamily="2" charset="0"/>
                        <a:ea typeface="Roboto Light" panose="02000000000000000000" pitchFamily="2"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0001"/>
                  </a:ext>
                </a:extLst>
              </a:tr>
              <a:tr h="301628">
                <a:tc>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r>
                        <a:rPr lang="en-US" sz="1050" dirty="0">
                          <a:solidFill>
                            <a:schemeClr val="bg1"/>
                          </a:solidFill>
                          <a:latin typeface="Montserrat Medium" panose="00000600000000000000" pitchFamily="2" charset="0"/>
                          <a:ea typeface="Roboto Light" panose="02000000000000000000" pitchFamily="2" charset="0"/>
                        </a:rPr>
                        <a:t>Business Support</a:t>
                      </a:r>
                    </a:p>
                  </a:txBody>
                  <a:tcPr marL="274320">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r>
                        <a:rPr lang="en-US" sz="1050" dirty="0">
                          <a:solidFill>
                            <a:schemeClr val="bg1"/>
                          </a:solidFill>
                          <a:latin typeface="Montserrat Medium" panose="00000600000000000000" pitchFamily="2" charset="0"/>
                          <a:ea typeface="Roboto Light" panose="02000000000000000000" pitchFamily="2" charset="0"/>
                        </a:rPr>
                        <a:t>$532,500</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r>
                        <a:rPr lang="en-US" sz="1050" dirty="0">
                          <a:solidFill>
                            <a:schemeClr val="bg1"/>
                          </a:solidFill>
                          <a:latin typeface="Montserrat Medium" panose="00000600000000000000" pitchFamily="2" charset="0"/>
                          <a:ea typeface="Roboto Light" panose="02000000000000000000" pitchFamily="2" charset="0"/>
                        </a:rPr>
                        <a:t>$425,000</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16059520"/>
                  </a:ext>
                </a:extLst>
              </a:tr>
              <a:tr h="301628">
                <a:tc>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r>
                        <a:rPr lang="en-US" sz="1050" dirty="0">
                          <a:solidFill>
                            <a:schemeClr val="bg1"/>
                          </a:solidFill>
                          <a:latin typeface="Montserrat Medium" panose="00000600000000000000" pitchFamily="2" charset="0"/>
                          <a:ea typeface="Roboto Light" panose="02000000000000000000" pitchFamily="2" charset="0"/>
                        </a:rPr>
                        <a:t>IT Excellence</a:t>
                      </a:r>
                    </a:p>
                  </a:txBody>
                  <a:tcPr marL="274320">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4"/>
                    </a:solidFill>
                  </a:tcPr>
                </a:tc>
                <a:tc>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r>
                        <a:rPr lang="en-US" sz="1050" dirty="0">
                          <a:solidFill>
                            <a:schemeClr val="bg1"/>
                          </a:solidFill>
                          <a:latin typeface="Montserrat Medium" panose="00000600000000000000" pitchFamily="2" charset="0"/>
                          <a:ea typeface="Roboto Light" panose="02000000000000000000" pitchFamily="2" charset="0"/>
                        </a:rPr>
                        <a:t>$312,500</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r>
                        <a:rPr lang="en-US" sz="1050" dirty="0">
                          <a:solidFill>
                            <a:schemeClr val="bg1"/>
                          </a:solidFill>
                          <a:latin typeface="Montserrat Medium" panose="00000600000000000000" pitchFamily="2" charset="0"/>
                          <a:ea typeface="Roboto Light" panose="02000000000000000000" pitchFamily="2" charset="0"/>
                        </a:rPr>
                        <a:t>$310,000</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818555921"/>
                  </a:ext>
                </a:extLst>
              </a:tr>
              <a:tr h="301628">
                <a:tc>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r>
                        <a:rPr lang="en-US" sz="1050" dirty="0">
                          <a:solidFill>
                            <a:schemeClr val="bg1"/>
                          </a:solidFill>
                          <a:latin typeface="Montserrat Medium" panose="00000600000000000000" pitchFamily="2" charset="0"/>
                          <a:ea typeface="Roboto Light" panose="02000000000000000000" pitchFamily="2" charset="0"/>
                        </a:rPr>
                        <a:t>Innovation</a:t>
                      </a:r>
                    </a:p>
                  </a:txBody>
                  <a:tcPr marL="27432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solidFill>
                  </a:tcPr>
                </a:tc>
                <a:tc>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r>
                        <a:rPr lang="en-US" sz="1050" dirty="0">
                          <a:solidFill>
                            <a:schemeClr val="bg1"/>
                          </a:solidFill>
                          <a:latin typeface="Montserrat Medium" panose="00000600000000000000" pitchFamily="2" charset="0"/>
                          <a:ea typeface="Roboto Light" panose="02000000000000000000" pitchFamily="2" charset="0"/>
                        </a:rPr>
                        <a:t>$135,000</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r>
                        <a:rPr lang="en-US" sz="1050" dirty="0">
                          <a:solidFill>
                            <a:schemeClr val="bg1"/>
                          </a:solidFill>
                          <a:latin typeface="Montserrat Medium" panose="00000600000000000000" pitchFamily="2" charset="0"/>
                          <a:ea typeface="Roboto Light" panose="02000000000000000000" pitchFamily="2" charset="0"/>
                        </a:rPr>
                        <a:t>$120,000</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3"/>
                  </a:ext>
                </a:extLst>
              </a:tr>
              <a:tr h="301628">
                <a:tc>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r>
                        <a:rPr lang="en-US" sz="1050" dirty="0">
                          <a:solidFill>
                            <a:schemeClr val="bg1"/>
                          </a:solidFill>
                          <a:latin typeface="Montserrat Medium" panose="00000600000000000000" pitchFamily="2" charset="0"/>
                          <a:ea typeface="Roboto Light" panose="02000000000000000000" pitchFamily="2" charset="0"/>
                        </a:rPr>
                        <a:t>Subtotal</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ysClr val="windowText" lastClr="000000">
                        <a:lumMod val="60000"/>
                        <a:lumOff val="40000"/>
                      </a:sysClr>
                    </a:solidFill>
                  </a:tcPr>
                </a:tc>
                <a:tc>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050" dirty="0">
                          <a:solidFill>
                            <a:schemeClr val="bg1"/>
                          </a:solidFill>
                          <a:latin typeface="Montserrat Medium" panose="00000600000000000000" pitchFamily="2" charset="0"/>
                          <a:ea typeface="Roboto Light" panose="02000000000000000000" pitchFamily="2" charset="0"/>
                        </a:rPr>
                        <a:t>$1,000,000</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lumMod val="60000"/>
                        <a:lumOff val="40000"/>
                      </a:sysClr>
                    </a:solidFill>
                  </a:tcPr>
                </a:tc>
                <a:tc>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r>
                        <a:rPr lang="en-US" sz="1050" dirty="0">
                          <a:solidFill>
                            <a:schemeClr val="bg1"/>
                          </a:solidFill>
                          <a:latin typeface="Montserrat Medium" panose="00000600000000000000" pitchFamily="2" charset="0"/>
                          <a:ea typeface="Roboto Light" panose="02000000000000000000" pitchFamily="2" charset="0"/>
                        </a:rPr>
                        <a:t>$855,000</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ysClr val="windowText" lastClr="000000">
                        <a:lumMod val="60000"/>
                        <a:lumOff val="40000"/>
                      </a:sysClr>
                    </a:solidFill>
                  </a:tcPr>
                </a:tc>
                <a:extLst>
                  <a:ext uri="{0D108BD9-81ED-4DB2-BD59-A6C34878D82A}">
                    <a16:rowId xmlns:a16="http://schemas.microsoft.com/office/drawing/2014/main" val="10005"/>
                  </a:ext>
                </a:extLst>
              </a:tr>
              <a:tr h="290635">
                <a:tc gridSpan="3">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r>
                        <a:rPr lang="en-US" sz="1100" b="1" dirty="0">
                          <a:solidFill>
                            <a:schemeClr val="tx1"/>
                          </a:solidFill>
                          <a:latin typeface="Montserrat Medium" panose="00000600000000000000" pitchFamily="2" charset="0"/>
                          <a:ea typeface="Roboto Light" panose="02000000000000000000" pitchFamily="2" charset="0"/>
                        </a:rPr>
                        <a:t>Operating</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hMerge="1">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endParaRPr lang="en-US" sz="1200" dirty="0">
                        <a:solidFill>
                          <a:schemeClr val="bg1"/>
                        </a:solidFill>
                        <a:latin typeface="Roboto Light" panose="02000000000000000000" pitchFamily="2" charset="0"/>
                        <a:ea typeface="Roboto Light" panose="02000000000000000000" pitchFamily="2"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hMerge="1">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endParaRPr lang="en-US" sz="1200" dirty="0">
                        <a:solidFill>
                          <a:schemeClr val="bg1"/>
                        </a:solidFill>
                        <a:latin typeface="Roboto Light" panose="02000000000000000000" pitchFamily="2" charset="0"/>
                        <a:ea typeface="Roboto Light" panose="02000000000000000000" pitchFamily="2"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0006"/>
                  </a:ext>
                </a:extLst>
              </a:tr>
              <a:tr h="301628">
                <a:tc>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r>
                        <a:rPr lang="en-US" sz="1050" dirty="0">
                          <a:solidFill>
                            <a:schemeClr val="bg1"/>
                          </a:solidFill>
                          <a:latin typeface="Montserrat Medium" panose="00000600000000000000" pitchFamily="2" charset="0"/>
                          <a:ea typeface="Roboto Light" panose="02000000000000000000" pitchFamily="2" charset="0"/>
                        </a:rPr>
                        <a:t>Business Support</a:t>
                      </a:r>
                    </a:p>
                  </a:txBody>
                  <a:tcPr marL="274320">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r>
                        <a:rPr lang="en-US" sz="1050" dirty="0">
                          <a:solidFill>
                            <a:schemeClr val="bg1"/>
                          </a:solidFill>
                          <a:latin typeface="Montserrat Medium" panose="00000600000000000000" pitchFamily="2" charset="0"/>
                          <a:ea typeface="Roboto Light" panose="02000000000000000000" pitchFamily="2" charset="0"/>
                        </a:rPr>
                        <a:t>$1,077,500</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r>
                        <a:rPr lang="en-US" sz="1050" dirty="0">
                          <a:solidFill>
                            <a:schemeClr val="bg1"/>
                          </a:solidFill>
                          <a:latin typeface="Montserrat Medium" panose="00000600000000000000" pitchFamily="2" charset="0"/>
                          <a:ea typeface="Roboto Light" panose="02000000000000000000" pitchFamily="2" charset="0"/>
                        </a:rPr>
                        <a:t>$950,000</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815654198"/>
                  </a:ext>
                </a:extLst>
              </a:tr>
              <a:tr h="301628">
                <a:tc>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r>
                        <a:rPr lang="en-US" sz="1050" dirty="0">
                          <a:solidFill>
                            <a:schemeClr val="bg1"/>
                          </a:solidFill>
                          <a:latin typeface="Montserrat Medium" panose="00000600000000000000" pitchFamily="2" charset="0"/>
                          <a:ea typeface="Roboto Light" panose="02000000000000000000" pitchFamily="2" charset="0"/>
                        </a:rPr>
                        <a:t>IT Excellence</a:t>
                      </a:r>
                    </a:p>
                  </a:txBody>
                  <a:tcPr marL="274320">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4"/>
                    </a:solidFill>
                  </a:tcPr>
                </a:tc>
                <a:tc>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r>
                        <a:rPr lang="en-US" sz="1050" dirty="0">
                          <a:solidFill>
                            <a:schemeClr val="bg1"/>
                          </a:solidFill>
                          <a:latin typeface="Montserrat Medium" panose="00000600000000000000" pitchFamily="2" charset="0"/>
                          <a:ea typeface="Roboto Light" panose="02000000000000000000" pitchFamily="2" charset="0"/>
                        </a:rPr>
                        <a:t>$750,500</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r>
                        <a:rPr lang="en-US" sz="1050" dirty="0">
                          <a:solidFill>
                            <a:schemeClr val="bg1"/>
                          </a:solidFill>
                          <a:latin typeface="Montserrat Medium" panose="00000600000000000000" pitchFamily="2" charset="0"/>
                          <a:ea typeface="Roboto Light" panose="02000000000000000000" pitchFamily="2" charset="0"/>
                        </a:rPr>
                        <a:t>$750,000</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805456696"/>
                  </a:ext>
                </a:extLst>
              </a:tr>
              <a:tr h="301628">
                <a:tc>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r>
                        <a:rPr lang="en-US" sz="1050" dirty="0">
                          <a:solidFill>
                            <a:schemeClr val="bg1"/>
                          </a:solidFill>
                          <a:latin typeface="Montserrat Medium" panose="00000600000000000000" pitchFamily="2" charset="0"/>
                          <a:ea typeface="Roboto Light" panose="02000000000000000000" pitchFamily="2" charset="0"/>
                        </a:rPr>
                        <a:t>Innovation</a:t>
                      </a:r>
                    </a:p>
                  </a:txBody>
                  <a:tcPr marL="27432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solidFill>
                  </a:tcPr>
                </a:tc>
                <a:tc>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r>
                        <a:rPr lang="en-US" sz="1050" dirty="0">
                          <a:solidFill>
                            <a:schemeClr val="bg1"/>
                          </a:solidFill>
                          <a:latin typeface="Montserrat Medium" panose="00000600000000000000" pitchFamily="2" charset="0"/>
                          <a:ea typeface="Roboto Light" panose="02000000000000000000" pitchFamily="2" charset="0"/>
                        </a:rPr>
                        <a:t>$265,000</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r>
                        <a:rPr lang="en-US" sz="1050" dirty="0">
                          <a:solidFill>
                            <a:schemeClr val="bg1"/>
                          </a:solidFill>
                          <a:latin typeface="Montserrat Medium" panose="00000600000000000000" pitchFamily="2" charset="0"/>
                          <a:ea typeface="Roboto Light" panose="02000000000000000000" pitchFamily="2" charset="0"/>
                        </a:rPr>
                        <a:t>$250,000</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8"/>
                  </a:ext>
                </a:extLst>
              </a:tr>
              <a:tr h="301628">
                <a:tc>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r>
                        <a:rPr lang="en-US" sz="1050" dirty="0">
                          <a:solidFill>
                            <a:schemeClr val="bg1"/>
                          </a:solidFill>
                          <a:latin typeface="Montserrat Medium" panose="00000600000000000000" pitchFamily="2" charset="0"/>
                          <a:ea typeface="Roboto Light" panose="02000000000000000000" pitchFamily="2" charset="0"/>
                        </a:rPr>
                        <a:t>Subtotal</a:t>
                      </a:r>
                    </a:p>
                  </a:txBody>
                  <a:tcPr>
                    <a:lnL w="12700" cmpd="sng">
                      <a:solidFill>
                        <a:sysClr val="window" lastClr="FFFFFF"/>
                      </a:solidFill>
                    </a:lnL>
                    <a:lnR w="12700" cap="flat" cmpd="sng" algn="ctr">
                      <a:solidFill>
                        <a:srgbClr val="4A4A4A"/>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rgbClr val="4A4A4A"/>
                      </a:solid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050" dirty="0">
                          <a:solidFill>
                            <a:schemeClr val="bg1"/>
                          </a:solidFill>
                          <a:latin typeface="Montserrat Medium" panose="00000600000000000000" pitchFamily="2" charset="0"/>
                          <a:ea typeface="Roboto Light" panose="02000000000000000000" pitchFamily="2" charset="0"/>
                        </a:rPr>
                        <a:t>$2,093,000</a:t>
                      </a:r>
                    </a:p>
                  </a:txBody>
                  <a:tcPr>
                    <a:lnL w="12700" cap="flat" cmpd="sng" algn="ctr">
                      <a:solidFill>
                        <a:srgbClr val="4A4A4A"/>
                      </a:solidFill>
                      <a:prstDash val="solid"/>
                      <a:round/>
                      <a:headEnd type="none" w="med" len="med"/>
                      <a:tailEnd type="none" w="med" len="med"/>
                    </a:lnL>
                    <a:lnR w="12700" cap="flat" cmpd="sng" algn="ctr">
                      <a:solidFill>
                        <a:srgbClr val="4A4A4A"/>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rgbClr val="4A4A4A"/>
                      </a:solid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lvl1pPr marL="0" algn="l" defTabSz="914309" rtl="0" eaLnBrk="1" latinLnBrk="0" hangingPunct="1">
                        <a:defRPr sz="1800" kern="1200">
                          <a:solidFill>
                            <a:schemeClr val="dk1"/>
                          </a:solidFill>
                          <a:latin typeface="Roboto Condensed Light"/>
                        </a:defRPr>
                      </a:lvl1pPr>
                      <a:lvl2pPr marL="457154" algn="l" defTabSz="914309" rtl="0" eaLnBrk="1" latinLnBrk="0" hangingPunct="1">
                        <a:defRPr sz="1800" kern="1200">
                          <a:solidFill>
                            <a:schemeClr val="dk1"/>
                          </a:solidFill>
                          <a:latin typeface="Roboto Condensed Light"/>
                        </a:defRPr>
                      </a:lvl2pPr>
                      <a:lvl3pPr marL="914309" algn="l" defTabSz="914309" rtl="0" eaLnBrk="1" latinLnBrk="0" hangingPunct="1">
                        <a:defRPr sz="1800" kern="1200">
                          <a:solidFill>
                            <a:schemeClr val="dk1"/>
                          </a:solidFill>
                          <a:latin typeface="Roboto Condensed Light"/>
                        </a:defRPr>
                      </a:lvl3pPr>
                      <a:lvl4pPr marL="1371463" algn="l" defTabSz="914309" rtl="0" eaLnBrk="1" latinLnBrk="0" hangingPunct="1">
                        <a:defRPr sz="1800" kern="1200">
                          <a:solidFill>
                            <a:schemeClr val="dk1"/>
                          </a:solidFill>
                          <a:latin typeface="Roboto Condensed Light"/>
                        </a:defRPr>
                      </a:lvl4pPr>
                      <a:lvl5pPr marL="1828617" algn="l" defTabSz="914309" rtl="0" eaLnBrk="1" latinLnBrk="0" hangingPunct="1">
                        <a:defRPr sz="1800" kern="1200">
                          <a:solidFill>
                            <a:schemeClr val="dk1"/>
                          </a:solidFill>
                          <a:latin typeface="Roboto Condensed Light"/>
                        </a:defRPr>
                      </a:lvl5pPr>
                      <a:lvl6pPr marL="2285771" algn="l" defTabSz="914309" rtl="0" eaLnBrk="1" latinLnBrk="0" hangingPunct="1">
                        <a:defRPr sz="1800" kern="1200">
                          <a:solidFill>
                            <a:schemeClr val="dk1"/>
                          </a:solidFill>
                          <a:latin typeface="Roboto Condensed Light"/>
                        </a:defRPr>
                      </a:lvl6pPr>
                      <a:lvl7pPr marL="2742926" algn="l" defTabSz="914309" rtl="0" eaLnBrk="1" latinLnBrk="0" hangingPunct="1">
                        <a:defRPr sz="1800" kern="1200">
                          <a:solidFill>
                            <a:schemeClr val="dk1"/>
                          </a:solidFill>
                          <a:latin typeface="Roboto Condensed Light"/>
                        </a:defRPr>
                      </a:lvl7pPr>
                      <a:lvl8pPr marL="3200080" algn="l" defTabSz="914309" rtl="0" eaLnBrk="1" latinLnBrk="0" hangingPunct="1">
                        <a:defRPr sz="1800" kern="1200">
                          <a:solidFill>
                            <a:schemeClr val="dk1"/>
                          </a:solidFill>
                          <a:latin typeface="Roboto Condensed Light"/>
                        </a:defRPr>
                      </a:lvl8pPr>
                      <a:lvl9pPr marL="3657234" algn="l" defTabSz="914309" rtl="0" eaLnBrk="1" latinLnBrk="0" hangingPunct="1">
                        <a:defRPr sz="1800" kern="1200">
                          <a:solidFill>
                            <a:schemeClr val="dk1"/>
                          </a:solidFill>
                          <a:latin typeface="Roboto Condensed Light"/>
                        </a:defRPr>
                      </a:lvl9pPr>
                    </a:lstStyle>
                    <a:p>
                      <a:r>
                        <a:rPr lang="en-US" sz="1050" dirty="0">
                          <a:solidFill>
                            <a:schemeClr val="bg1"/>
                          </a:solidFill>
                          <a:latin typeface="Montserrat Medium" panose="00000600000000000000" pitchFamily="2" charset="0"/>
                          <a:ea typeface="Roboto Light" panose="02000000000000000000" pitchFamily="2" charset="0"/>
                        </a:rPr>
                        <a:t>$1,950,000</a:t>
                      </a:r>
                    </a:p>
                  </a:txBody>
                  <a:tcPr>
                    <a:lnL w="12700" cap="flat" cmpd="sng" algn="ctr">
                      <a:solidFill>
                        <a:srgbClr val="4A4A4A"/>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rgbClr val="4A4A4A"/>
                      </a:solidFill>
                      <a:prstDash val="solid"/>
                      <a:round/>
                      <a:headEnd type="none" w="med" len="med"/>
                      <a:tailEnd type="none" w="med" len="med"/>
                    </a:lnB>
                    <a:lnTlToBr w="12700" cmpd="sng">
                      <a:noFill/>
                      <a:prstDash val="solid"/>
                    </a:lnTlToBr>
                    <a:lnBlToTr w="12700" cmpd="sng">
                      <a:noFill/>
                      <a:prstDash val="solid"/>
                    </a:lnBlToTr>
                    <a:solidFill>
                      <a:srgbClr val="666666"/>
                    </a:solidFill>
                  </a:tcPr>
                </a:tc>
                <a:extLst>
                  <a:ext uri="{0D108BD9-81ED-4DB2-BD59-A6C34878D82A}">
                    <a16:rowId xmlns:a16="http://schemas.microsoft.com/office/drawing/2014/main" val="10010"/>
                  </a:ext>
                </a:extLst>
              </a:tr>
              <a:tr h="368656">
                <a:tc>
                  <a:txBody>
                    <a:bodyPr/>
                    <a:lstStyle>
                      <a:lvl1pPr marL="0" algn="l" defTabSz="914309" rtl="0" eaLnBrk="1" latinLnBrk="0" hangingPunct="1">
                        <a:defRPr sz="1800" b="1" kern="1200">
                          <a:solidFill>
                            <a:schemeClr val="lt1"/>
                          </a:solidFill>
                          <a:latin typeface="Roboto Condensed Light"/>
                        </a:defRPr>
                      </a:lvl1pPr>
                      <a:lvl2pPr marL="457154" algn="l" defTabSz="914309" rtl="0" eaLnBrk="1" latinLnBrk="0" hangingPunct="1">
                        <a:defRPr sz="1800" b="1" kern="1200">
                          <a:solidFill>
                            <a:schemeClr val="lt1"/>
                          </a:solidFill>
                          <a:latin typeface="Roboto Condensed Light"/>
                        </a:defRPr>
                      </a:lvl2pPr>
                      <a:lvl3pPr marL="914309" algn="l" defTabSz="914309" rtl="0" eaLnBrk="1" latinLnBrk="0" hangingPunct="1">
                        <a:defRPr sz="1800" b="1" kern="1200">
                          <a:solidFill>
                            <a:schemeClr val="lt1"/>
                          </a:solidFill>
                          <a:latin typeface="Roboto Condensed Light"/>
                        </a:defRPr>
                      </a:lvl3pPr>
                      <a:lvl4pPr marL="1371463" algn="l" defTabSz="914309" rtl="0" eaLnBrk="1" latinLnBrk="0" hangingPunct="1">
                        <a:defRPr sz="1800" b="1" kern="1200">
                          <a:solidFill>
                            <a:schemeClr val="lt1"/>
                          </a:solidFill>
                          <a:latin typeface="Roboto Condensed Light"/>
                        </a:defRPr>
                      </a:lvl4pPr>
                      <a:lvl5pPr marL="1828617" algn="l" defTabSz="914309" rtl="0" eaLnBrk="1" latinLnBrk="0" hangingPunct="1">
                        <a:defRPr sz="1800" b="1" kern="1200">
                          <a:solidFill>
                            <a:schemeClr val="lt1"/>
                          </a:solidFill>
                          <a:latin typeface="Roboto Condensed Light"/>
                        </a:defRPr>
                      </a:lvl5pPr>
                      <a:lvl6pPr marL="2285771" algn="l" defTabSz="914309" rtl="0" eaLnBrk="1" latinLnBrk="0" hangingPunct="1">
                        <a:defRPr sz="1800" b="1" kern="1200">
                          <a:solidFill>
                            <a:schemeClr val="lt1"/>
                          </a:solidFill>
                          <a:latin typeface="Roboto Condensed Light"/>
                        </a:defRPr>
                      </a:lvl6pPr>
                      <a:lvl7pPr marL="2742926" algn="l" defTabSz="914309" rtl="0" eaLnBrk="1" latinLnBrk="0" hangingPunct="1">
                        <a:defRPr sz="1800" b="1" kern="1200">
                          <a:solidFill>
                            <a:schemeClr val="lt1"/>
                          </a:solidFill>
                          <a:latin typeface="Roboto Condensed Light"/>
                        </a:defRPr>
                      </a:lvl7pPr>
                      <a:lvl8pPr marL="3200080" algn="l" defTabSz="914309" rtl="0" eaLnBrk="1" latinLnBrk="0" hangingPunct="1">
                        <a:defRPr sz="1800" b="1" kern="1200">
                          <a:solidFill>
                            <a:schemeClr val="lt1"/>
                          </a:solidFill>
                          <a:latin typeface="Roboto Condensed Light"/>
                        </a:defRPr>
                      </a:lvl8pPr>
                      <a:lvl9pPr marL="3657234" algn="l" defTabSz="914309" rtl="0" eaLnBrk="1" latinLnBrk="0" hangingPunct="1">
                        <a:defRPr sz="1800" b="1" kern="1200">
                          <a:solidFill>
                            <a:schemeClr val="lt1"/>
                          </a:solidFill>
                          <a:latin typeface="Roboto Condensed Light"/>
                        </a:defRPr>
                      </a:lvl9pPr>
                    </a:lstStyle>
                    <a:p>
                      <a:r>
                        <a:rPr lang="en-US" sz="1200" dirty="0">
                          <a:solidFill>
                            <a:srgbClr val="4A4A4A"/>
                          </a:solidFill>
                          <a:latin typeface="Montserrat Medium" panose="00000600000000000000" pitchFamily="2" charset="0"/>
                          <a:ea typeface="Roboto Light" panose="02000000000000000000" pitchFamily="2" charset="0"/>
                        </a:rPr>
                        <a:t>Total</a:t>
                      </a:r>
                    </a:p>
                  </a:txBody>
                  <a:tcPr anchor="ctr">
                    <a:lnL w="12700" cmpd="sng">
                      <a:solidFill>
                        <a:sysClr val="window" lastClr="FFFFFF"/>
                      </a:solidFill>
                    </a:lnL>
                    <a:lnR w="12700" cap="flat" cmpd="sng" algn="ctr">
                      <a:solidFill>
                        <a:srgbClr val="4A4A4A"/>
                      </a:solidFill>
                      <a:prstDash val="solid"/>
                      <a:round/>
                      <a:headEnd type="none" w="med" len="med"/>
                      <a:tailEnd type="none" w="med" len="med"/>
                    </a:lnR>
                    <a:lnT w="12700" cap="flat" cmpd="sng" algn="ctr">
                      <a:solidFill>
                        <a:srgbClr val="4A4A4A"/>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309" rtl="0" eaLnBrk="1" latinLnBrk="0" hangingPunct="1">
                        <a:defRPr sz="1800" b="1" kern="1200">
                          <a:solidFill>
                            <a:schemeClr val="lt1"/>
                          </a:solidFill>
                          <a:latin typeface="Roboto Condensed Light"/>
                        </a:defRPr>
                      </a:lvl1pPr>
                      <a:lvl2pPr marL="457154" algn="l" defTabSz="914309" rtl="0" eaLnBrk="1" latinLnBrk="0" hangingPunct="1">
                        <a:defRPr sz="1800" b="1" kern="1200">
                          <a:solidFill>
                            <a:schemeClr val="lt1"/>
                          </a:solidFill>
                          <a:latin typeface="Roboto Condensed Light"/>
                        </a:defRPr>
                      </a:lvl2pPr>
                      <a:lvl3pPr marL="914309" algn="l" defTabSz="914309" rtl="0" eaLnBrk="1" latinLnBrk="0" hangingPunct="1">
                        <a:defRPr sz="1800" b="1" kern="1200">
                          <a:solidFill>
                            <a:schemeClr val="lt1"/>
                          </a:solidFill>
                          <a:latin typeface="Roboto Condensed Light"/>
                        </a:defRPr>
                      </a:lvl3pPr>
                      <a:lvl4pPr marL="1371463" algn="l" defTabSz="914309" rtl="0" eaLnBrk="1" latinLnBrk="0" hangingPunct="1">
                        <a:defRPr sz="1800" b="1" kern="1200">
                          <a:solidFill>
                            <a:schemeClr val="lt1"/>
                          </a:solidFill>
                          <a:latin typeface="Roboto Condensed Light"/>
                        </a:defRPr>
                      </a:lvl4pPr>
                      <a:lvl5pPr marL="1828617" algn="l" defTabSz="914309" rtl="0" eaLnBrk="1" latinLnBrk="0" hangingPunct="1">
                        <a:defRPr sz="1800" b="1" kern="1200">
                          <a:solidFill>
                            <a:schemeClr val="lt1"/>
                          </a:solidFill>
                          <a:latin typeface="Roboto Condensed Light"/>
                        </a:defRPr>
                      </a:lvl5pPr>
                      <a:lvl6pPr marL="2285771" algn="l" defTabSz="914309" rtl="0" eaLnBrk="1" latinLnBrk="0" hangingPunct="1">
                        <a:defRPr sz="1800" b="1" kern="1200">
                          <a:solidFill>
                            <a:schemeClr val="lt1"/>
                          </a:solidFill>
                          <a:latin typeface="Roboto Condensed Light"/>
                        </a:defRPr>
                      </a:lvl6pPr>
                      <a:lvl7pPr marL="2742926" algn="l" defTabSz="914309" rtl="0" eaLnBrk="1" latinLnBrk="0" hangingPunct="1">
                        <a:defRPr sz="1800" b="1" kern="1200">
                          <a:solidFill>
                            <a:schemeClr val="lt1"/>
                          </a:solidFill>
                          <a:latin typeface="Roboto Condensed Light"/>
                        </a:defRPr>
                      </a:lvl7pPr>
                      <a:lvl8pPr marL="3200080" algn="l" defTabSz="914309" rtl="0" eaLnBrk="1" latinLnBrk="0" hangingPunct="1">
                        <a:defRPr sz="1800" b="1" kern="1200">
                          <a:solidFill>
                            <a:schemeClr val="lt1"/>
                          </a:solidFill>
                          <a:latin typeface="Roboto Condensed Light"/>
                        </a:defRPr>
                      </a:lvl8pPr>
                      <a:lvl9pPr marL="3657234" algn="l" defTabSz="914309" rtl="0" eaLnBrk="1" latinLnBrk="0" hangingPunct="1">
                        <a:defRPr sz="1800" b="1" kern="1200">
                          <a:solidFill>
                            <a:schemeClr val="lt1"/>
                          </a:solidFill>
                          <a:latin typeface="Roboto Condensed Light"/>
                        </a:defRPr>
                      </a:lvl9pPr>
                    </a:lstStyle>
                    <a:p>
                      <a:r>
                        <a:rPr lang="en-US" sz="1050" dirty="0">
                          <a:solidFill>
                            <a:srgbClr val="4A4A4A"/>
                          </a:solidFill>
                          <a:latin typeface="Montserrat Medium" panose="00000600000000000000" pitchFamily="2" charset="0"/>
                          <a:ea typeface="Roboto Light" panose="02000000000000000000" pitchFamily="2" charset="0"/>
                        </a:rPr>
                        <a:t>$2,965,000</a:t>
                      </a:r>
                    </a:p>
                  </a:txBody>
                  <a:tcPr anchor="ctr">
                    <a:lnL w="12700" cap="flat" cmpd="sng" algn="ctr">
                      <a:solidFill>
                        <a:srgbClr val="4A4A4A"/>
                      </a:solidFill>
                      <a:prstDash val="solid"/>
                      <a:round/>
                      <a:headEnd type="none" w="med" len="med"/>
                      <a:tailEnd type="none" w="med" len="med"/>
                    </a:lnL>
                    <a:lnR w="12700" cap="flat" cmpd="sng" algn="ctr">
                      <a:solidFill>
                        <a:srgbClr val="4A4A4A"/>
                      </a:solidFill>
                      <a:prstDash val="solid"/>
                      <a:round/>
                      <a:headEnd type="none" w="med" len="med"/>
                      <a:tailEnd type="none" w="med" len="med"/>
                    </a:lnR>
                    <a:lnT w="12700" cap="flat" cmpd="sng" algn="ctr">
                      <a:solidFill>
                        <a:srgbClr val="4A4A4A"/>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309" rtl="0" eaLnBrk="1" latinLnBrk="0" hangingPunct="1">
                        <a:defRPr sz="1800" b="1" kern="1200">
                          <a:solidFill>
                            <a:schemeClr val="lt1"/>
                          </a:solidFill>
                          <a:latin typeface="Roboto Condensed Light"/>
                        </a:defRPr>
                      </a:lvl1pPr>
                      <a:lvl2pPr marL="457154" algn="l" defTabSz="914309" rtl="0" eaLnBrk="1" latinLnBrk="0" hangingPunct="1">
                        <a:defRPr sz="1800" b="1" kern="1200">
                          <a:solidFill>
                            <a:schemeClr val="lt1"/>
                          </a:solidFill>
                          <a:latin typeface="Roboto Condensed Light"/>
                        </a:defRPr>
                      </a:lvl2pPr>
                      <a:lvl3pPr marL="914309" algn="l" defTabSz="914309" rtl="0" eaLnBrk="1" latinLnBrk="0" hangingPunct="1">
                        <a:defRPr sz="1800" b="1" kern="1200">
                          <a:solidFill>
                            <a:schemeClr val="lt1"/>
                          </a:solidFill>
                          <a:latin typeface="Roboto Condensed Light"/>
                        </a:defRPr>
                      </a:lvl3pPr>
                      <a:lvl4pPr marL="1371463" algn="l" defTabSz="914309" rtl="0" eaLnBrk="1" latinLnBrk="0" hangingPunct="1">
                        <a:defRPr sz="1800" b="1" kern="1200">
                          <a:solidFill>
                            <a:schemeClr val="lt1"/>
                          </a:solidFill>
                          <a:latin typeface="Roboto Condensed Light"/>
                        </a:defRPr>
                      </a:lvl4pPr>
                      <a:lvl5pPr marL="1828617" algn="l" defTabSz="914309" rtl="0" eaLnBrk="1" latinLnBrk="0" hangingPunct="1">
                        <a:defRPr sz="1800" b="1" kern="1200">
                          <a:solidFill>
                            <a:schemeClr val="lt1"/>
                          </a:solidFill>
                          <a:latin typeface="Roboto Condensed Light"/>
                        </a:defRPr>
                      </a:lvl5pPr>
                      <a:lvl6pPr marL="2285771" algn="l" defTabSz="914309" rtl="0" eaLnBrk="1" latinLnBrk="0" hangingPunct="1">
                        <a:defRPr sz="1800" b="1" kern="1200">
                          <a:solidFill>
                            <a:schemeClr val="lt1"/>
                          </a:solidFill>
                          <a:latin typeface="Roboto Condensed Light"/>
                        </a:defRPr>
                      </a:lvl6pPr>
                      <a:lvl7pPr marL="2742926" algn="l" defTabSz="914309" rtl="0" eaLnBrk="1" latinLnBrk="0" hangingPunct="1">
                        <a:defRPr sz="1800" b="1" kern="1200">
                          <a:solidFill>
                            <a:schemeClr val="lt1"/>
                          </a:solidFill>
                          <a:latin typeface="Roboto Condensed Light"/>
                        </a:defRPr>
                      </a:lvl7pPr>
                      <a:lvl8pPr marL="3200080" algn="l" defTabSz="914309" rtl="0" eaLnBrk="1" latinLnBrk="0" hangingPunct="1">
                        <a:defRPr sz="1800" b="1" kern="1200">
                          <a:solidFill>
                            <a:schemeClr val="lt1"/>
                          </a:solidFill>
                          <a:latin typeface="Roboto Condensed Light"/>
                        </a:defRPr>
                      </a:lvl8pPr>
                      <a:lvl9pPr marL="3657234" algn="l" defTabSz="914309" rtl="0" eaLnBrk="1" latinLnBrk="0" hangingPunct="1">
                        <a:defRPr sz="1800" b="1" kern="1200">
                          <a:solidFill>
                            <a:schemeClr val="lt1"/>
                          </a:solidFill>
                          <a:latin typeface="Roboto Condensed Light"/>
                        </a:defRPr>
                      </a:lvl9pPr>
                    </a:lstStyle>
                    <a:p>
                      <a:r>
                        <a:rPr lang="en-US" sz="1050" dirty="0">
                          <a:solidFill>
                            <a:srgbClr val="4A4A4A"/>
                          </a:solidFill>
                          <a:latin typeface="Montserrat Medium" panose="00000600000000000000" pitchFamily="2" charset="0"/>
                          <a:ea typeface="Roboto Light" panose="02000000000000000000" pitchFamily="2" charset="0"/>
                        </a:rPr>
                        <a:t>$2,695,000</a:t>
                      </a:r>
                    </a:p>
                  </a:txBody>
                  <a:tcPr anchor="ctr">
                    <a:lnL w="12700" cap="flat" cmpd="sng" algn="ctr">
                      <a:solidFill>
                        <a:srgbClr val="4A4A4A"/>
                      </a:solidFill>
                      <a:prstDash val="solid"/>
                      <a:round/>
                      <a:headEnd type="none" w="med" len="med"/>
                      <a:tailEnd type="none" w="med" len="med"/>
                    </a:lnL>
                    <a:lnR w="12700" cmpd="sng">
                      <a:solidFill>
                        <a:sysClr val="window" lastClr="FFFFFF"/>
                      </a:solidFill>
                    </a:lnR>
                    <a:lnT w="12700" cap="flat" cmpd="sng" algn="ctr">
                      <a:solidFill>
                        <a:srgbClr val="4A4A4A"/>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cxnSp>
        <p:nvCxnSpPr>
          <p:cNvPr id="24" name="Connector: Elbow 29">
            <a:extLst>
              <a:ext uri="{FF2B5EF4-FFF2-40B4-BE49-F238E27FC236}">
                <a16:creationId xmlns:a16="http://schemas.microsoft.com/office/drawing/2014/main" id="{149A538A-C2F4-402B-A5D1-4FC5C66CBE11}"/>
              </a:ext>
            </a:extLst>
          </p:cNvPr>
          <p:cNvCxnSpPr>
            <a:cxnSpLocks/>
          </p:cNvCxnSpPr>
          <p:nvPr/>
        </p:nvCxnSpPr>
        <p:spPr>
          <a:xfrm rot="5400000" flipH="1">
            <a:off x="8253866" y="5549574"/>
            <a:ext cx="6626" cy="1368288"/>
          </a:xfrm>
          <a:prstGeom prst="bentConnector3">
            <a:avLst>
              <a:gd name="adj1" fmla="val -5440447"/>
            </a:avLst>
          </a:prstGeom>
          <a:noFill/>
          <a:ln w="6350" cap="flat" cmpd="sng" algn="ctr">
            <a:solidFill>
              <a:srgbClr val="4A4A4A"/>
            </a:solidFill>
            <a:prstDash val="solid"/>
            <a:miter lim="800000"/>
            <a:tailEnd type="triangle"/>
          </a:ln>
          <a:effectLst/>
        </p:spPr>
      </p:cxnSp>
      <p:sp>
        <p:nvSpPr>
          <p:cNvPr id="25" name="TextBox 24">
            <a:extLst>
              <a:ext uri="{FF2B5EF4-FFF2-40B4-BE49-F238E27FC236}">
                <a16:creationId xmlns:a16="http://schemas.microsoft.com/office/drawing/2014/main" id="{D8E968D8-B7C0-4B33-B54B-E092EFA5028C}"/>
              </a:ext>
            </a:extLst>
          </p:cNvPr>
          <p:cNvSpPr txBox="1"/>
          <p:nvPr/>
        </p:nvSpPr>
        <p:spPr>
          <a:xfrm>
            <a:off x="7778586" y="6250115"/>
            <a:ext cx="1073297" cy="338554"/>
          </a:xfrm>
          <a:prstGeom prst="rect">
            <a:avLst/>
          </a:prstGeom>
          <a:noFill/>
        </p:spPr>
        <p:txBody>
          <a:bodyPr wrap="square" rtlCol="0">
            <a:spAutoFit/>
          </a:bodyPr>
          <a:lstStyle/>
          <a:p>
            <a:pPr defTabSz="914400"/>
            <a:r>
              <a:rPr lang="en-US" sz="1600" b="1" dirty="0">
                <a:solidFill>
                  <a:srgbClr val="4A4A4A"/>
                </a:solidFill>
                <a:latin typeface="Exo ExtraBold" pitchFamily="2" charset="77"/>
              </a:rPr>
              <a:t>+$270K</a:t>
            </a:r>
            <a:endParaRPr lang="en-CA" sz="1600" b="1" dirty="0">
              <a:solidFill>
                <a:srgbClr val="4A4A4A"/>
              </a:solidFill>
              <a:latin typeface="Exo ExtraBold" pitchFamily="2" charset="77"/>
            </a:endParaRPr>
          </a:p>
        </p:txBody>
      </p:sp>
      <p:sp>
        <p:nvSpPr>
          <p:cNvPr id="26" name="Speech Bubble: Rectangle 25">
            <a:extLst>
              <a:ext uri="{FF2B5EF4-FFF2-40B4-BE49-F238E27FC236}">
                <a16:creationId xmlns:a16="http://schemas.microsoft.com/office/drawing/2014/main" id="{C5E1B0A1-F8D0-4B7A-9B52-EEFBECDE0CAF}"/>
              </a:ext>
            </a:extLst>
          </p:cNvPr>
          <p:cNvSpPr/>
          <p:nvPr/>
        </p:nvSpPr>
        <p:spPr>
          <a:xfrm>
            <a:off x="9498494" y="2761442"/>
            <a:ext cx="2286984" cy="1314097"/>
          </a:xfrm>
          <a:prstGeom prst="wedgeRectCallout">
            <a:avLst>
              <a:gd name="adj1" fmla="val -87302"/>
              <a:gd name="adj2" fmla="val -5086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Roboto Condensed Light" panose="02000000000000000000" pitchFamily="2" charset="0"/>
                <a:ea typeface="Roboto Condensed Light" panose="02000000000000000000" pitchFamily="2" charset="0"/>
              </a:rPr>
              <a:t>Identify as much of the same budget data from your previous 12-month period/fiscal. </a:t>
            </a:r>
            <a:endParaRPr lang="en-CA" sz="1400" dirty="0">
              <a:solidFill>
                <a:schemeClr val="tx1"/>
              </a:solidFill>
              <a:latin typeface="Roboto Condensed Light" panose="02000000000000000000" pitchFamily="2" charset="0"/>
              <a:ea typeface="Roboto Condensed Light" panose="02000000000000000000" pitchFamily="2" charset="0"/>
            </a:endParaRPr>
          </a:p>
        </p:txBody>
      </p:sp>
      <p:sp>
        <p:nvSpPr>
          <p:cNvPr id="27" name="Speech Bubble: Rectangle 26">
            <a:extLst>
              <a:ext uri="{FF2B5EF4-FFF2-40B4-BE49-F238E27FC236}">
                <a16:creationId xmlns:a16="http://schemas.microsoft.com/office/drawing/2014/main" id="{7637001D-8FCC-46A8-BD28-A69C0923F8DE}"/>
              </a:ext>
            </a:extLst>
          </p:cNvPr>
          <p:cNvSpPr/>
          <p:nvPr/>
        </p:nvSpPr>
        <p:spPr>
          <a:xfrm>
            <a:off x="9538947" y="4826617"/>
            <a:ext cx="2286984" cy="1314097"/>
          </a:xfrm>
          <a:prstGeom prst="wedgeRectCallout">
            <a:avLst>
              <a:gd name="adj1" fmla="val -74246"/>
              <a:gd name="adj2" fmla="val 719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Roboto Condensed Light" panose="02000000000000000000" pitchFamily="2" charset="0"/>
                <a:ea typeface="Roboto Condensed Light" panose="02000000000000000000" pitchFamily="2" charset="0"/>
              </a:rPr>
              <a:t>This helps identify the delta in budgetary requirements for the upcoming strategy. </a:t>
            </a:r>
            <a:endParaRPr lang="en-CA" sz="1400" dirty="0">
              <a:solidFill>
                <a:schemeClr val="tx1"/>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62754646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7299263" y="1158329"/>
            <a:ext cx="4460259" cy="3654853"/>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1733153215"/>
              </p:ext>
            </p:extLst>
          </p:nvPr>
        </p:nvGraphicFramePr>
        <p:xfrm>
          <a:off x="7283905" y="832383"/>
          <a:ext cx="4454018" cy="4588880"/>
        </p:xfrm>
        <a:graphic>
          <a:graphicData uri="http://schemas.openxmlformats.org/drawingml/2006/table">
            <a:tbl>
              <a:tblPr firstRow="1" bandRow="1">
                <a:effectLst/>
                <a:tableStyleId>{5C22544A-7EE6-4342-B048-85BDC9FD1C3A}</a:tableStyleId>
              </a:tblPr>
              <a:tblGrid>
                <a:gridCol w="2227009">
                  <a:extLst>
                    <a:ext uri="{9D8B030D-6E8A-4147-A177-3AD203B41FA5}">
                      <a16:colId xmlns:a16="http://schemas.microsoft.com/office/drawing/2014/main" val="866264451"/>
                    </a:ext>
                  </a:extLst>
                </a:gridCol>
                <a:gridCol w="2227009">
                  <a:extLst>
                    <a:ext uri="{9D8B030D-6E8A-4147-A177-3AD203B41FA5}">
                      <a16:colId xmlns:a16="http://schemas.microsoft.com/office/drawing/2014/main" val="2703970457"/>
                    </a:ext>
                  </a:extLst>
                </a:gridCol>
              </a:tblGrid>
              <a:tr h="751712">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308660">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IT key initiatives </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Historical budget information (last fiscal)</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Incremental costs for each key initiative </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Changes in capital and operating costs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712">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328106">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Roboto Condensed Light" panose="02000000000000000000" pitchFamily="2" charset="0"/>
                          <a:ea typeface="Roboto Condensed Light" panose="02000000000000000000" pitchFamily="2" charset="0"/>
                        </a:rPr>
                        <a:t>IT Strategy Workbook</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Collaboration/ brainstorming tool (whiteboard, flip chart, digital equivalent) </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Senior IT Team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6761069" cy="1130188"/>
          </a:xfrm>
        </p:spPr>
        <p:txBody>
          <a:bodyPr/>
          <a:lstStyle/>
          <a:p>
            <a:r>
              <a:rPr lang="en-US" sz="3600" dirty="0">
                <a:solidFill>
                  <a:srgbClr val="2576B7"/>
                </a:solidFill>
              </a:rPr>
              <a:t>4.3 </a:t>
            </a:r>
            <a:r>
              <a:rPr lang="en-US" sz="3600" dirty="0"/>
              <a:t>Identify IT’s target budget for your strategy </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38748" y="1630988"/>
            <a:ext cx="4116208" cy="514337"/>
          </a:xfrm>
        </p:spPr>
        <p:txBody>
          <a:bodyPr/>
          <a:lstStyle/>
          <a:p>
            <a:r>
              <a:rPr lang="en-US" sz="1600" dirty="0">
                <a:latin typeface="Exo" panose="02000503000000000000" pitchFamily="2" charset="77"/>
              </a:rPr>
              <a:t>30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38748" y="2135279"/>
            <a:ext cx="6632876" cy="3964251"/>
          </a:xfrm>
          <a:prstGeom prst="rect">
            <a:avLst/>
          </a:prstGeom>
        </p:spPr>
        <p:txBody>
          <a:bodyPr lIns="0" tIns="0" rIns="0" bIns="0" numCol="1" spcCol="292608" anchor="t"/>
          <a:lstStyle/>
          <a:p>
            <a:pPr marL="342900" indent="-342900">
              <a:buFont typeface="+mj-lt"/>
              <a:buAutoNum type="arabicPeriod"/>
            </a:pPr>
            <a:r>
              <a:rPr lang="en-US" dirty="0">
                <a:latin typeface="Roboto Condensed Light"/>
                <a:ea typeface="Roboto Condensed Light"/>
              </a:rPr>
              <a:t>Gather the IT strategy creation team and revisit your list of key initiatives. </a:t>
            </a:r>
          </a:p>
          <a:p>
            <a:pPr marL="342900" indent="-342900">
              <a:buFont typeface="+mj-lt"/>
              <a:buAutoNum type="arabicPeriod"/>
            </a:pPr>
            <a:r>
              <a:rPr lang="en-US" dirty="0">
                <a:latin typeface="Roboto Condensed Light"/>
                <a:ea typeface="Roboto Condensed Light"/>
              </a:rPr>
              <a:t>Identify the incremental cost of each initiative by brainstorming and discussing the following:</a:t>
            </a:r>
          </a:p>
          <a:p>
            <a:pPr marL="735012" lvl="1" indent="-285750">
              <a:buFont typeface="Wingdings" panose="05000000000000000000" pitchFamily="2" charset="2"/>
              <a:buChar char="q"/>
            </a:pPr>
            <a:r>
              <a:rPr lang="en-US" dirty="0">
                <a:latin typeface="Roboto Condensed Light"/>
                <a:ea typeface="Roboto Condensed Light"/>
              </a:rPr>
              <a:t>Labor costs: What are the ongoing and new costs associated with the IT staff who perform work? </a:t>
            </a:r>
          </a:p>
          <a:p>
            <a:pPr marL="735012" lvl="1" indent="-285750">
              <a:buFont typeface="Wingdings" panose="05000000000000000000" pitchFamily="2" charset="2"/>
              <a:buChar char="q"/>
            </a:pPr>
            <a:r>
              <a:rPr lang="en-US" dirty="0">
                <a:latin typeface="Roboto Condensed Light"/>
                <a:ea typeface="Roboto Condensed Light"/>
              </a:rPr>
              <a:t>Systems costs: What are the costs associated with purchasing, developing, integrating, or maintaining any new systems or applications?</a:t>
            </a:r>
          </a:p>
          <a:p>
            <a:pPr marL="735012" lvl="1" indent="-285750">
              <a:buFont typeface="Wingdings" panose="05000000000000000000" pitchFamily="2" charset="2"/>
              <a:buChar char="q"/>
            </a:pPr>
            <a:r>
              <a:rPr lang="en-US" dirty="0">
                <a:latin typeface="Roboto Condensed Light"/>
                <a:ea typeface="Roboto Condensed Light"/>
              </a:rPr>
              <a:t>Contracts costs: What are the costs associated with contract workers and consultants as well as vendors for software, hardware, and other services?</a:t>
            </a:r>
          </a:p>
          <a:p>
            <a:pPr marL="342900" indent="-342900">
              <a:buFont typeface="+mj-lt"/>
              <a:buAutoNum type="arabicPeriod"/>
            </a:pPr>
            <a:r>
              <a:rPr lang="en-US" dirty="0">
                <a:latin typeface="Roboto Condensed Light"/>
                <a:ea typeface="Roboto Condensed Light"/>
              </a:rPr>
              <a:t>Identify the breakdown of capital and operating costs for each major key initiative plan category (business support, IT excellence, innovation):</a:t>
            </a:r>
          </a:p>
          <a:p>
            <a:pPr marL="735012" lvl="1" indent="-285750">
              <a:buFont typeface="Wingdings" panose="05000000000000000000" pitchFamily="2" charset="2"/>
              <a:buChar char="q"/>
            </a:pPr>
            <a:r>
              <a:rPr lang="en-US" dirty="0">
                <a:latin typeface="Roboto Condensed Light"/>
                <a:ea typeface="Roboto Condensed Light"/>
              </a:rPr>
              <a:t>Capital costs: What are the new costs incurred to buy things and acquire new IT assets? </a:t>
            </a:r>
          </a:p>
          <a:p>
            <a:pPr marL="735012" lvl="1" indent="-285750">
              <a:buFont typeface="Wingdings" panose="05000000000000000000" pitchFamily="2" charset="2"/>
              <a:buChar char="q"/>
            </a:pPr>
            <a:r>
              <a:rPr lang="en-US" dirty="0">
                <a:latin typeface="Roboto Condensed Light"/>
                <a:ea typeface="Roboto Condensed Light"/>
              </a:rPr>
              <a:t>Operating costs: What are the costs incurred to run the IT organization and are related to the provision of services? </a:t>
            </a:r>
          </a:p>
          <a:p>
            <a:pPr marL="0" indent="0">
              <a:buNone/>
            </a:pPr>
            <a:r>
              <a:rPr lang="en-US" dirty="0">
                <a:latin typeface="Roboto Condensed Light"/>
                <a:ea typeface="Roboto Condensed Light"/>
              </a:rPr>
              <a:t>Document your findings in the </a:t>
            </a:r>
            <a:r>
              <a:rPr lang="en-US" i="1" dirty="0">
                <a:latin typeface="Roboto Condensed Light"/>
                <a:ea typeface="Roboto Condensed Light"/>
              </a:rPr>
              <a:t>IT Strategy Presentation Template. </a:t>
            </a:r>
            <a:endParaRPr lang="en-US" i="1" dirty="0"/>
          </a:p>
          <a:p>
            <a:pPr marL="0" indent="0">
              <a:buNone/>
            </a:pPr>
            <a:endParaRPr lang="en-US" dirty="0">
              <a:latin typeface="Roboto Condensed Light"/>
              <a:ea typeface="Roboto Condensed Light"/>
            </a:endParaRPr>
          </a:p>
        </p:txBody>
      </p:sp>
      <p:grpSp>
        <p:nvGrpSpPr>
          <p:cNvPr id="41" name="Group 40">
            <a:extLst>
              <a:ext uri="{FF2B5EF4-FFF2-40B4-BE49-F238E27FC236}">
                <a16:creationId xmlns:a16="http://schemas.microsoft.com/office/drawing/2014/main" id="{DA0D6ED9-4036-C240-81AF-31DD45FA9BB7}"/>
              </a:ext>
            </a:extLst>
          </p:cNvPr>
          <p:cNvGrpSpPr/>
          <p:nvPr/>
        </p:nvGrpSpPr>
        <p:grpSpPr>
          <a:xfrm>
            <a:off x="7268547" y="5783796"/>
            <a:ext cx="4553565" cy="468002"/>
            <a:chOff x="469426" y="5628818"/>
            <a:chExt cx="4585350" cy="554002"/>
          </a:xfrm>
        </p:grpSpPr>
        <p:sp>
          <p:nvSpPr>
            <p:cNvPr id="42" name="Rectangle 41">
              <a:hlinkClick r:id="rId3"/>
              <a:extLst>
                <a:ext uri="{FF2B5EF4-FFF2-40B4-BE49-F238E27FC236}">
                  <a16:creationId xmlns:a16="http://schemas.microsoft.com/office/drawing/2014/main" id="{A000B179-89C7-724D-8FA3-FA0977082975}"/>
                </a:ext>
              </a:extLst>
            </p:cNvPr>
            <p:cNvSpPr/>
            <p:nvPr/>
          </p:nvSpPr>
          <p:spPr>
            <a:xfrm>
              <a:off x="907389" y="5628818"/>
              <a:ext cx="4147387"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Download the </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IT Strategy Presentation Template </a:t>
              </a: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to document your findings </a:t>
              </a:r>
            </a:p>
          </p:txBody>
        </p:sp>
        <p:sp>
          <p:nvSpPr>
            <p:cNvPr id="43" name="Rectangle 42">
              <a:extLst>
                <a:ext uri="{FF2B5EF4-FFF2-40B4-BE49-F238E27FC236}">
                  <a16:creationId xmlns:a16="http://schemas.microsoft.com/office/drawing/2014/main" id="{13D0E41C-A640-D04F-A9CB-65F81949503A}"/>
                </a:ext>
              </a:extLst>
            </p:cNvPr>
            <p:cNvSpPr>
              <a:spLocks noChangeAspect="1"/>
            </p:cNvSpPr>
            <p:nvPr/>
          </p:nvSpPr>
          <p:spPr>
            <a:xfrm>
              <a:off x="469426" y="5628820"/>
              <a:ext cx="437964"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pic>
          <p:nvPicPr>
            <p:cNvPr id="44" name="Picture 43">
              <a:extLst>
                <a:ext uri="{FF2B5EF4-FFF2-40B4-BE49-F238E27FC236}">
                  <a16:creationId xmlns:a16="http://schemas.microsoft.com/office/drawing/2014/main" id="{BAB8D2D5-A0FD-6249-92ED-396170EB90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33996" y="5751405"/>
              <a:ext cx="308823" cy="308824"/>
            </a:xfrm>
            <a:prstGeom prst="rect">
              <a:avLst/>
            </a:prstGeom>
          </p:spPr>
        </p:pic>
      </p:grpSp>
      <p:sp>
        <p:nvSpPr>
          <p:cNvPr id="11" name="Text Placeholder 3">
            <a:extLst>
              <a:ext uri="{FF2B5EF4-FFF2-40B4-BE49-F238E27FC236}">
                <a16:creationId xmlns:a16="http://schemas.microsoft.com/office/drawing/2014/main" id="{F85CA002-E072-4304-A674-F0A9766128FF}"/>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4.3 Evaluate Budget</a:t>
            </a:r>
          </a:p>
        </p:txBody>
      </p:sp>
    </p:spTree>
    <p:extLst>
      <p:ext uri="{BB962C8B-B14F-4D97-AF65-F5344CB8AC3E}">
        <p14:creationId xmlns:p14="http://schemas.microsoft.com/office/powerpoint/2010/main" val="36170790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A9B36-D7B3-4FE3-A56C-30382D8D33E7}"/>
              </a:ext>
            </a:extLst>
          </p:cNvPr>
          <p:cNvSpPr>
            <a:spLocks noGrp="1"/>
          </p:cNvSpPr>
          <p:nvPr>
            <p:ph type="title"/>
          </p:nvPr>
        </p:nvSpPr>
        <p:spPr>
          <a:xfrm>
            <a:off x="354106" y="530021"/>
            <a:ext cx="11467780" cy="1130188"/>
          </a:xfrm>
        </p:spPr>
        <p:txBody>
          <a:bodyPr/>
          <a:lstStyle/>
          <a:p>
            <a:r>
              <a:rPr lang="en-US" sz="3600" dirty="0"/>
              <a:t>Functional roadmaps include the team-level projects required to complete initiatives</a:t>
            </a:r>
            <a:br>
              <a:rPr lang="en-US" sz="3600" dirty="0"/>
            </a:br>
            <a:endParaRPr lang="en-CA" sz="3600" dirty="0"/>
          </a:p>
        </p:txBody>
      </p:sp>
      <p:sp>
        <p:nvSpPr>
          <p:cNvPr id="3" name="Text Placeholder 2">
            <a:extLst>
              <a:ext uri="{FF2B5EF4-FFF2-40B4-BE49-F238E27FC236}">
                <a16:creationId xmlns:a16="http://schemas.microsoft.com/office/drawing/2014/main" id="{23B43255-1C54-4B1E-B178-9A0F953FADA2}"/>
              </a:ext>
            </a:extLst>
          </p:cNvPr>
          <p:cNvSpPr>
            <a:spLocks noGrp="1"/>
          </p:cNvSpPr>
          <p:nvPr>
            <p:ph type="body" sz="quarter" idx="11"/>
          </p:nvPr>
        </p:nvSpPr>
        <p:spPr>
          <a:xfrm>
            <a:off x="390701" y="1829598"/>
            <a:ext cx="4054399" cy="4412582"/>
          </a:xfrm>
        </p:spPr>
        <p:txBody>
          <a:bodyPr/>
          <a:lstStyle/>
          <a:p>
            <a:r>
              <a:rPr lang="en-US" dirty="0">
                <a:latin typeface="Roboto Condensed Light" panose="02000000000000000000" pitchFamily="2" charset="0"/>
                <a:ea typeface="Roboto Condensed Light" panose="02000000000000000000" pitchFamily="2" charset="0"/>
              </a:rPr>
              <a:t>The final step in building your operational strategy is to identify the team-level projects that will need to be executed to support each key initiative. These functional roadmaps will augment your strategy with tactical projects and outline the time, duration, effort, and resources required. The strategy team is accountable for building these roadmaps, while functional leaders are responsible for executing them along with their teams. </a:t>
            </a:r>
            <a:endParaRPr lang="en-CA" dirty="0">
              <a:latin typeface="Roboto Condensed Light" panose="02000000000000000000" pitchFamily="2" charset="0"/>
              <a:ea typeface="Roboto Condensed Light" panose="02000000000000000000" pitchFamily="2" charset="0"/>
            </a:endParaRPr>
          </a:p>
        </p:txBody>
      </p:sp>
      <p:sp>
        <p:nvSpPr>
          <p:cNvPr id="4" name="Text Placeholder 3">
            <a:extLst>
              <a:ext uri="{FF2B5EF4-FFF2-40B4-BE49-F238E27FC236}">
                <a16:creationId xmlns:a16="http://schemas.microsoft.com/office/drawing/2014/main" id="{E3303895-8512-41B3-8E54-89E6C03FF451}"/>
              </a:ext>
            </a:extLst>
          </p:cNvPr>
          <p:cNvSpPr>
            <a:spLocks noGrp="1"/>
          </p:cNvSpPr>
          <p:nvPr>
            <p:ph type="body" sz="quarter" idx="13"/>
          </p:nvPr>
        </p:nvSpPr>
        <p:spPr>
          <a:xfrm rot="16200000">
            <a:off x="3903940" y="2504926"/>
            <a:ext cx="1899796" cy="261946"/>
          </a:xfrm>
        </p:spPr>
        <p:txBody>
          <a:bodyPr/>
          <a:lstStyle/>
          <a:p>
            <a:pPr algn="ctr"/>
            <a:r>
              <a:rPr lang="en-US" dirty="0"/>
              <a:t>Strategic &amp; Directional</a:t>
            </a:r>
            <a:endParaRPr lang="en-CA" dirty="0"/>
          </a:p>
        </p:txBody>
      </p:sp>
      <p:sp>
        <p:nvSpPr>
          <p:cNvPr id="14" name="Rectangle 13">
            <a:extLst>
              <a:ext uri="{FF2B5EF4-FFF2-40B4-BE49-F238E27FC236}">
                <a16:creationId xmlns:a16="http://schemas.microsoft.com/office/drawing/2014/main" id="{BE18D43E-0059-4C1A-B52D-063FC8E75753}"/>
              </a:ext>
            </a:extLst>
          </p:cNvPr>
          <p:cNvSpPr/>
          <p:nvPr/>
        </p:nvSpPr>
        <p:spPr>
          <a:xfrm>
            <a:off x="5749119" y="3455870"/>
            <a:ext cx="1367598" cy="507832"/>
          </a:xfrm>
          <a:prstGeom prst="rect">
            <a:avLst/>
          </a:prstGeom>
          <a:solidFill>
            <a:schemeClr val="bg1">
              <a:lumMod val="85000"/>
            </a:scheme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B9E777C8-BDC9-4ED4-BC47-F6171852406D}"/>
              </a:ext>
            </a:extLst>
          </p:cNvPr>
          <p:cNvSpPr/>
          <p:nvPr/>
        </p:nvSpPr>
        <p:spPr>
          <a:xfrm>
            <a:off x="5749119" y="3963701"/>
            <a:ext cx="1367598" cy="36576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6" name="Rectangle 15">
            <a:extLst>
              <a:ext uri="{FF2B5EF4-FFF2-40B4-BE49-F238E27FC236}">
                <a16:creationId xmlns:a16="http://schemas.microsoft.com/office/drawing/2014/main" id="{3F3BE594-86F6-40E5-BC49-973B55AD6DEA}"/>
              </a:ext>
            </a:extLst>
          </p:cNvPr>
          <p:cNvSpPr/>
          <p:nvPr/>
        </p:nvSpPr>
        <p:spPr>
          <a:xfrm>
            <a:off x="5749119" y="4329461"/>
            <a:ext cx="1367598" cy="36576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7" name="Rectangle 16">
            <a:extLst>
              <a:ext uri="{FF2B5EF4-FFF2-40B4-BE49-F238E27FC236}">
                <a16:creationId xmlns:a16="http://schemas.microsoft.com/office/drawing/2014/main" id="{156EFFE5-6278-487C-8C8A-B8FD3DDDDFC3}"/>
              </a:ext>
            </a:extLst>
          </p:cNvPr>
          <p:cNvSpPr/>
          <p:nvPr/>
        </p:nvSpPr>
        <p:spPr>
          <a:xfrm>
            <a:off x="5749119" y="4695221"/>
            <a:ext cx="1367598" cy="36576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 name="Rectangle 17">
            <a:extLst>
              <a:ext uri="{FF2B5EF4-FFF2-40B4-BE49-F238E27FC236}">
                <a16:creationId xmlns:a16="http://schemas.microsoft.com/office/drawing/2014/main" id="{AA0C33DC-C5A0-4E0C-8C11-DAE90C296F89}"/>
              </a:ext>
            </a:extLst>
          </p:cNvPr>
          <p:cNvSpPr/>
          <p:nvPr/>
        </p:nvSpPr>
        <p:spPr>
          <a:xfrm>
            <a:off x="5749119" y="5060981"/>
            <a:ext cx="1367598" cy="36576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 name="Rectangle 18">
            <a:extLst>
              <a:ext uri="{FF2B5EF4-FFF2-40B4-BE49-F238E27FC236}">
                <a16:creationId xmlns:a16="http://schemas.microsoft.com/office/drawing/2014/main" id="{2CB5837C-BAD9-40FF-A7BD-3F6799C839C7}"/>
              </a:ext>
            </a:extLst>
          </p:cNvPr>
          <p:cNvSpPr/>
          <p:nvPr/>
        </p:nvSpPr>
        <p:spPr>
          <a:xfrm>
            <a:off x="5749119" y="5426741"/>
            <a:ext cx="1367598" cy="36576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 name="Rectangle 19">
            <a:extLst>
              <a:ext uri="{FF2B5EF4-FFF2-40B4-BE49-F238E27FC236}">
                <a16:creationId xmlns:a16="http://schemas.microsoft.com/office/drawing/2014/main" id="{7E0320C0-914A-48CC-A94E-1A5505AFCE21}"/>
              </a:ext>
            </a:extLst>
          </p:cNvPr>
          <p:cNvSpPr/>
          <p:nvPr/>
        </p:nvSpPr>
        <p:spPr>
          <a:xfrm>
            <a:off x="5749119" y="5792501"/>
            <a:ext cx="1367598" cy="36576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3EFD1D85-92C6-4E48-A9BF-75B9280F86AC}"/>
              </a:ext>
            </a:extLst>
          </p:cNvPr>
          <p:cNvSpPr txBox="1"/>
          <p:nvPr/>
        </p:nvSpPr>
        <p:spPr>
          <a:xfrm>
            <a:off x="5822271" y="3478954"/>
            <a:ext cx="1259000" cy="461665"/>
          </a:xfrm>
          <a:prstGeom prst="rect">
            <a:avLst/>
          </a:prstGeom>
          <a:noFill/>
        </p:spPr>
        <p:txBody>
          <a:bodyPr wrap="square" rtlCol="0" anchor="ctr" anchorCtr="0">
            <a:spAutoFit/>
          </a:bodyPr>
          <a:lstStyle/>
          <a:p>
            <a:pPr algn="ctr"/>
            <a:r>
              <a:rPr lang="en-US" sz="1200" b="1" dirty="0">
                <a:latin typeface="Montserrat SemiBold" pitchFamily="2" charset="77"/>
                <a:ea typeface="League Spartan" charset="0"/>
                <a:cs typeface="Poppins" pitchFamily="2" charset="77"/>
              </a:rPr>
              <a:t>Functional Area of IT</a:t>
            </a:r>
          </a:p>
        </p:txBody>
      </p:sp>
      <p:sp>
        <p:nvSpPr>
          <p:cNvPr id="22" name="Subtitle 2">
            <a:extLst>
              <a:ext uri="{FF2B5EF4-FFF2-40B4-BE49-F238E27FC236}">
                <a16:creationId xmlns:a16="http://schemas.microsoft.com/office/drawing/2014/main" id="{B35D8087-CDB5-4A4A-A538-580581A8D6F1}"/>
              </a:ext>
            </a:extLst>
          </p:cNvPr>
          <p:cNvSpPr txBox="1">
            <a:spLocks/>
          </p:cNvSpPr>
          <p:nvPr/>
        </p:nvSpPr>
        <p:spPr>
          <a:xfrm>
            <a:off x="5822271" y="4017957"/>
            <a:ext cx="1221294" cy="25725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000000"/>
                </a:solidFill>
                <a:latin typeface="Arial" panose="020B0604020202020204" pitchFamily="34" charset="0"/>
                <a:ea typeface="Roboto Condensed Light" panose="02000000000000000000" pitchFamily="2" charset="0"/>
                <a:cs typeface="Lato Light" panose="020F0502020204030203" pitchFamily="34" charset="0"/>
              </a:rPr>
              <a:t>Project 1 </a:t>
            </a:r>
          </a:p>
        </p:txBody>
      </p:sp>
      <p:sp>
        <p:nvSpPr>
          <p:cNvPr id="23" name="Subtitle 2">
            <a:extLst>
              <a:ext uri="{FF2B5EF4-FFF2-40B4-BE49-F238E27FC236}">
                <a16:creationId xmlns:a16="http://schemas.microsoft.com/office/drawing/2014/main" id="{5F97A5E6-27E4-4D37-89FF-3D5AEA558F10}"/>
              </a:ext>
            </a:extLst>
          </p:cNvPr>
          <p:cNvSpPr txBox="1">
            <a:spLocks/>
          </p:cNvSpPr>
          <p:nvPr/>
        </p:nvSpPr>
        <p:spPr>
          <a:xfrm>
            <a:off x="5822271" y="4383717"/>
            <a:ext cx="1221294" cy="25725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000000"/>
                </a:solidFill>
                <a:latin typeface="Arial" panose="020B0604020202020204" pitchFamily="34" charset="0"/>
                <a:ea typeface="Roboto Condensed Light" panose="02000000000000000000" pitchFamily="2" charset="0"/>
                <a:cs typeface="Lato Light" panose="020F0502020204030203" pitchFamily="34" charset="0"/>
              </a:rPr>
              <a:t>Project 2</a:t>
            </a:r>
          </a:p>
        </p:txBody>
      </p:sp>
      <p:sp>
        <p:nvSpPr>
          <p:cNvPr id="24" name="Subtitle 2">
            <a:extLst>
              <a:ext uri="{FF2B5EF4-FFF2-40B4-BE49-F238E27FC236}">
                <a16:creationId xmlns:a16="http://schemas.microsoft.com/office/drawing/2014/main" id="{EBD0372A-78DD-448A-B7DB-B9FA8BFF688A}"/>
              </a:ext>
            </a:extLst>
          </p:cNvPr>
          <p:cNvSpPr txBox="1">
            <a:spLocks/>
          </p:cNvSpPr>
          <p:nvPr/>
        </p:nvSpPr>
        <p:spPr>
          <a:xfrm>
            <a:off x="5822271" y="4749477"/>
            <a:ext cx="1221294" cy="25725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000000"/>
                </a:solidFill>
                <a:latin typeface="Arial" panose="020B0604020202020204" pitchFamily="34" charset="0"/>
                <a:ea typeface="Roboto Condensed Light" panose="02000000000000000000" pitchFamily="2" charset="0"/>
                <a:cs typeface="Lato Light" panose="020F0502020204030203" pitchFamily="34" charset="0"/>
              </a:rPr>
              <a:t>Project 3</a:t>
            </a:r>
          </a:p>
        </p:txBody>
      </p:sp>
      <p:sp>
        <p:nvSpPr>
          <p:cNvPr id="28" name="Rectangle 27">
            <a:extLst>
              <a:ext uri="{FF2B5EF4-FFF2-40B4-BE49-F238E27FC236}">
                <a16:creationId xmlns:a16="http://schemas.microsoft.com/office/drawing/2014/main" id="{EA07141C-A04C-4EBD-B522-229349F0D4D8}"/>
              </a:ext>
            </a:extLst>
          </p:cNvPr>
          <p:cNvSpPr/>
          <p:nvPr/>
        </p:nvSpPr>
        <p:spPr>
          <a:xfrm>
            <a:off x="7288731" y="3450336"/>
            <a:ext cx="1367598" cy="507832"/>
          </a:xfrm>
          <a:prstGeom prst="rect">
            <a:avLst/>
          </a:prstGeom>
          <a:solidFill>
            <a:schemeClr val="accent2">
              <a:lumMod val="40000"/>
              <a:lumOff val="60000"/>
            </a:scheme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9" name="Rectangle 28">
            <a:extLst>
              <a:ext uri="{FF2B5EF4-FFF2-40B4-BE49-F238E27FC236}">
                <a16:creationId xmlns:a16="http://schemas.microsoft.com/office/drawing/2014/main" id="{1F102301-1AA9-491F-AA52-1AF41CFE2C61}"/>
              </a:ext>
            </a:extLst>
          </p:cNvPr>
          <p:cNvSpPr/>
          <p:nvPr/>
        </p:nvSpPr>
        <p:spPr>
          <a:xfrm>
            <a:off x="7288731" y="3958166"/>
            <a:ext cx="1367598" cy="1458375"/>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4" name="Rectangle 33">
            <a:extLst>
              <a:ext uri="{FF2B5EF4-FFF2-40B4-BE49-F238E27FC236}">
                <a16:creationId xmlns:a16="http://schemas.microsoft.com/office/drawing/2014/main" id="{EC656FA7-172A-4B6A-B650-FA550B8C7F7A}"/>
              </a:ext>
            </a:extLst>
          </p:cNvPr>
          <p:cNvSpPr/>
          <p:nvPr/>
        </p:nvSpPr>
        <p:spPr>
          <a:xfrm>
            <a:off x="7288731" y="5786967"/>
            <a:ext cx="1367598" cy="36576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5" name="TextBox 34">
            <a:extLst>
              <a:ext uri="{FF2B5EF4-FFF2-40B4-BE49-F238E27FC236}">
                <a16:creationId xmlns:a16="http://schemas.microsoft.com/office/drawing/2014/main" id="{B735FF54-5C6F-49D6-A4CE-9A4A8DEF8B54}"/>
              </a:ext>
            </a:extLst>
          </p:cNvPr>
          <p:cNvSpPr txBox="1"/>
          <p:nvPr/>
        </p:nvSpPr>
        <p:spPr>
          <a:xfrm>
            <a:off x="7270343" y="3473420"/>
            <a:ext cx="1385986" cy="461665"/>
          </a:xfrm>
          <a:prstGeom prst="rect">
            <a:avLst/>
          </a:prstGeom>
          <a:noFill/>
        </p:spPr>
        <p:txBody>
          <a:bodyPr wrap="square" rtlCol="0" anchor="ctr" anchorCtr="0">
            <a:spAutoFit/>
          </a:bodyPr>
          <a:lstStyle/>
          <a:p>
            <a:pPr algn="ctr"/>
            <a:r>
              <a:rPr lang="en-US" sz="1200" b="1" dirty="0">
                <a:solidFill>
                  <a:schemeClr val="bg1"/>
                </a:solidFill>
                <a:latin typeface="Montserrat SemiBold" pitchFamily="2" charset="77"/>
                <a:ea typeface="League Spartan" charset="0"/>
                <a:cs typeface="Poppins" pitchFamily="2" charset="77"/>
              </a:rPr>
              <a:t>Application Development</a:t>
            </a:r>
          </a:p>
        </p:txBody>
      </p:sp>
      <p:sp>
        <p:nvSpPr>
          <p:cNvPr id="36" name="Subtitle 2">
            <a:extLst>
              <a:ext uri="{FF2B5EF4-FFF2-40B4-BE49-F238E27FC236}">
                <a16:creationId xmlns:a16="http://schemas.microsoft.com/office/drawing/2014/main" id="{AC0331B4-F5DB-4998-AE9A-30C526B67601}"/>
              </a:ext>
            </a:extLst>
          </p:cNvPr>
          <p:cNvSpPr txBox="1">
            <a:spLocks/>
          </p:cNvSpPr>
          <p:nvPr/>
        </p:nvSpPr>
        <p:spPr>
          <a:xfrm>
            <a:off x="7349392" y="4541728"/>
            <a:ext cx="1221294" cy="415498"/>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200" dirty="0">
                <a:solidFill>
                  <a:srgbClr val="000000"/>
                </a:solidFill>
                <a:latin typeface="Arial" panose="020B0604020202020204" pitchFamily="34" charset="0"/>
                <a:ea typeface="Roboto Condensed Light" panose="02000000000000000000" pitchFamily="2" charset="0"/>
                <a:cs typeface="Lato Light" panose="020F0502020204030203" pitchFamily="34" charset="0"/>
              </a:rPr>
              <a:t>Agile team full-time</a:t>
            </a:r>
          </a:p>
        </p:txBody>
      </p:sp>
      <p:sp>
        <p:nvSpPr>
          <p:cNvPr id="42" name="Rectangle 41">
            <a:extLst>
              <a:ext uri="{FF2B5EF4-FFF2-40B4-BE49-F238E27FC236}">
                <a16:creationId xmlns:a16="http://schemas.microsoft.com/office/drawing/2014/main" id="{850F3802-97F5-4510-A270-0DA701D26B2D}"/>
              </a:ext>
            </a:extLst>
          </p:cNvPr>
          <p:cNvSpPr/>
          <p:nvPr/>
        </p:nvSpPr>
        <p:spPr>
          <a:xfrm>
            <a:off x="8863790" y="3445671"/>
            <a:ext cx="1367598" cy="507832"/>
          </a:xfrm>
          <a:prstGeom prst="rect">
            <a:avLst/>
          </a:prstGeom>
          <a:solidFill>
            <a:schemeClr val="accent3">
              <a:lumMod val="40000"/>
              <a:lumOff val="60000"/>
            </a:scheme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4" name="Rectangle 43">
            <a:extLst>
              <a:ext uri="{FF2B5EF4-FFF2-40B4-BE49-F238E27FC236}">
                <a16:creationId xmlns:a16="http://schemas.microsoft.com/office/drawing/2014/main" id="{5386433D-DCE1-4770-AA33-A6AE4179D1C9}"/>
              </a:ext>
            </a:extLst>
          </p:cNvPr>
          <p:cNvSpPr/>
          <p:nvPr/>
        </p:nvSpPr>
        <p:spPr>
          <a:xfrm>
            <a:off x="8863790" y="4319261"/>
            <a:ext cx="1367598" cy="1107479"/>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9" name="TextBox 48">
            <a:extLst>
              <a:ext uri="{FF2B5EF4-FFF2-40B4-BE49-F238E27FC236}">
                <a16:creationId xmlns:a16="http://schemas.microsoft.com/office/drawing/2014/main" id="{EE625E77-7DB8-47FB-9BFC-6AD13AC9D9A9}"/>
              </a:ext>
            </a:extLst>
          </p:cNvPr>
          <p:cNvSpPr txBox="1"/>
          <p:nvPr/>
        </p:nvSpPr>
        <p:spPr>
          <a:xfrm>
            <a:off x="8795624" y="3561088"/>
            <a:ext cx="1503938" cy="276999"/>
          </a:xfrm>
          <a:prstGeom prst="rect">
            <a:avLst/>
          </a:prstGeom>
          <a:noFill/>
        </p:spPr>
        <p:txBody>
          <a:bodyPr wrap="none" rtlCol="0" anchor="ctr" anchorCtr="0">
            <a:spAutoFit/>
          </a:bodyPr>
          <a:lstStyle/>
          <a:p>
            <a:pPr algn="ctr"/>
            <a:r>
              <a:rPr lang="en-US" sz="1200" b="1" dirty="0">
                <a:latin typeface="Montserrat SemiBold" pitchFamily="2" charset="77"/>
                <a:ea typeface="League Spartan" charset="0"/>
                <a:cs typeface="Poppins" pitchFamily="2" charset="77"/>
              </a:rPr>
              <a:t>Creative/Design</a:t>
            </a:r>
          </a:p>
        </p:txBody>
      </p:sp>
      <p:sp>
        <p:nvSpPr>
          <p:cNvPr id="51" name="Subtitle 2">
            <a:extLst>
              <a:ext uri="{FF2B5EF4-FFF2-40B4-BE49-F238E27FC236}">
                <a16:creationId xmlns:a16="http://schemas.microsoft.com/office/drawing/2014/main" id="{DD2AB9D5-ABB5-44D5-8046-BACEF58E9EEF}"/>
              </a:ext>
            </a:extLst>
          </p:cNvPr>
          <p:cNvSpPr txBox="1">
            <a:spLocks/>
          </p:cNvSpPr>
          <p:nvPr/>
        </p:nvSpPr>
        <p:spPr>
          <a:xfrm>
            <a:off x="8921138" y="4541728"/>
            <a:ext cx="1237098" cy="415498"/>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200" dirty="0">
                <a:solidFill>
                  <a:srgbClr val="000000"/>
                </a:solidFill>
                <a:latin typeface="Arial" panose="020B0604020202020204" pitchFamily="34" charset="0"/>
                <a:ea typeface="Roboto Condensed Light" panose="02000000000000000000" pitchFamily="2" charset="0"/>
                <a:cs typeface="Lato Light" panose="020F0502020204030203" pitchFamily="34" charset="0"/>
              </a:rPr>
              <a:t>Website redesign</a:t>
            </a:r>
          </a:p>
        </p:txBody>
      </p:sp>
      <p:sp>
        <p:nvSpPr>
          <p:cNvPr id="56" name="Rectangle 55">
            <a:extLst>
              <a:ext uri="{FF2B5EF4-FFF2-40B4-BE49-F238E27FC236}">
                <a16:creationId xmlns:a16="http://schemas.microsoft.com/office/drawing/2014/main" id="{EC1C64BD-61B4-4866-BDB3-AAFEA94B0DCD}"/>
              </a:ext>
            </a:extLst>
          </p:cNvPr>
          <p:cNvSpPr/>
          <p:nvPr/>
        </p:nvSpPr>
        <p:spPr>
          <a:xfrm>
            <a:off x="10438849" y="3451205"/>
            <a:ext cx="1367598" cy="507832"/>
          </a:xfrm>
          <a:prstGeom prst="rect">
            <a:avLst/>
          </a:prstGeom>
          <a:solidFill>
            <a:schemeClr val="accent4">
              <a:lumMod val="40000"/>
              <a:lumOff val="60000"/>
            </a:scheme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8" name="Rectangle 57">
            <a:extLst>
              <a:ext uri="{FF2B5EF4-FFF2-40B4-BE49-F238E27FC236}">
                <a16:creationId xmlns:a16="http://schemas.microsoft.com/office/drawing/2014/main" id="{9B425438-0EB4-4741-A5E0-D9269BD23615}"/>
              </a:ext>
            </a:extLst>
          </p:cNvPr>
          <p:cNvSpPr/>
          <p:nvPr/>
        </p:nvSpPr>
        <p:spPr>
          <a:xfrm>
            <a:off x="10438849" y="4017957"/>
            <a:ext cx="1367598" cy="672599"/>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1" name="Rectangle 60">
            <a:extLst>
              <a:ext uri="{FF2B5EF4-FFF2-40B4-BE49-F238E27FC236}">
                <a16:creationId xmlns:a16="http://schemas.microsoft.com/office/drawing/2014/main" id="{829D93C1-3D60-41E7-BBBF-83550410E7D9}"/>
              </a:ext>
            </a:extLst>
          </p:cNvPr>
          <p:cNvSpPr/>
          <p:nvPr/>
        </p:nvSpPr>
        <p:spPr>
          <a:xfrm>
            <a:off x="10438849" y="5422075"/>
            <a:ext cx="1367598" cy="736185"/>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3" name="TextBox 62">
            <a:extLst>
              <a:ext uri="{FF2B5EF4-FFF2-40B4-BE49-F238E27FC236}">
                <a16:creationId xmlns:a16="http://schemas.microsoft.com/office/drawing/2014/main" id="{31CA6B76-0B07-467D-94EA-FC46CF31E63C}"/>
              </a:ext>
            </a:extLst>
          </p:cNvPr>
          <p:cNvSpPr txBox="1"/>
          <p:nvPr/>
        </p:nvSpPr>
        <p:spPr>
          <a:xfrm>
            <a:off x="10465216" y="3475065"/>
            <a:ext cx="1314863" cy="461665"/>
          </a:xfrm>
          <a:prstGeom prst="rect">
            <a:avLst/>
          </a:prstGeom>
          <a:noFill/>
        </p:spPr>
        <p:txBody>
          <a:bodyPr wrap="square" rtlCol="0" anchor="ctr" anchorCtr="0">
            <a:spAutoFit/>
          </a:bodyPr>
          <a:lstStyle/>
          <a:p>
            <a:pPr algn="ctr"/>
            <a:r>
              <a:rPr lang="en-US" sz="1200" b="1" dirty="0">
                <a:latin typeface="Montserrat SemiBold" pitchFamily="2" charset="77"/>
                <a:ea typeface="League Spartan" charset="0"/>
                <a:cs typeface="Poppins" pitchFamily="2" charset="77"/>
              </a:rPr>
              <a:t>Infrastructure &amp; Operations</a:t>
            </a:r>
          </a:p>
        </p:txBody>
      </p:sp>
      <p:sp>
        <p:nvSpPr>
          <p:cNvPr id="65" name="Subtitle 2">
            <a:extLst>
              <a:ext uri="{FF2B5EF4-FFF2-40B4-BE49-F238E27FC236}">
                <a16:creationId xmlns:a16="http://schemas.microsoft.com/office/drawing/2014/main" id="{F3D706D0-46E9-4F9F-ACA3-0F598AFE0A7B}"/>
              </a:ext>
            </a:extLst>
          </p:cNvPr>
          <p:cNvSpPr txBox="1">
            <a:spLocks/>
          </p:cNvSpPr>
          <p:nvPr/>
        </p:nvSpPr>
        <p:spPr>
          <a:xfrm>
            <a:off x="10512001" y="4129946"/>
            <a:ext cx="1221294" cy="415498"/>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200" dirty="0">
                <a:solidFill>
                  <a:srgbClr val="000000"/>
                </a:solidFill>
                <a:latin typeface="Arial" panose="020B0604020202020204" pitchFamily="34" charset="0"/>
                <a:ea typeface="Roboto Condensed Light" panose="02000000000000000000" pitchFamily="2" charset="0"/>
                <a:cs typeface="Lato Light" panose="020F0502020204030203" pitchFamily="34" charset="0"/>
              </a:rPr>
              <a:t>Build redundancy</a:t>
            </a:r>
          </a:p>
        </p:txBody>
      </p:sp>
      <p:sp>
        <p:nvSpPr>
          <p:cNvPr id="70" name="Rectangle 69">
            <a:extLst>
              <a:ext uri="{FF2B5EF4-FFF2-40B4-BE49-F238E27FC236}">
                <a16:creationId xmlns:a16="http://schemas.microsoft.com/office/drawing/2014/main" id="{9A99FA77-0DE3-4857-8730-3C26A5409499}"/>
              </a:ext>
            </a:extLst>
          </p:cNvPr>
          <p:cNvSpPr/>
          <p:nvPr/>
        </p:nvSpPr>
        <p:spPr>
          <a:xfrm>
            <a:off x="7843114" y="2549827"/>
            <a:ext cx="1943507" cy="507832"/>
          </a:xfrm>
          <a:prstGeom prst="rect">
            <a:avLst/>
          </a:prstGeom>
          <a:solidFill>
            <a:schemeClr val="accent1"/>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2" name="TextBox 71">
            <a:extLst>
              <a:ext uri="{FF2B5EF4-FFF2-40B4-BE49-F238E27FC236}">
                <a16:creationId xmlns:a16="http://schemas.microsoft.com/office/drawing/2014/main" id="{8C9AA2AA-23EC-4686-A855-930B93549E75}"/>
              </a:ext>
            </a:extLst>
          </p:cNvPr>
          <p:cNvSpPr txBox="1"/>
          <p:nvPr/>
        </p:nvSpPr>
        <p:spPr>
          <a:xfrm>
            <a:off x="7960039" y="2511356"/>
            <a:ext cx="1744825" cy="584775"/>
          </a:xfrm>
          <a:prstGeom prst="rect">
            <a:avLst/>
          </a:prstGeom>
          <a:noFill/>
        </p:spPr>
        <p:txBody>
          <a:bodyPr wrap="square" rtlCol="0" anchor="ctr" anchorCtr="0">
            <a:spAutoFit/>
          </a:bodyPr>
          <a:lstStyle/>
          <a:p>
            <a:pPr algn="ctr"/>
            <a:r>
              <a:rPr lang="en-US" sz="1600" b="1" dirty="0">
                <a:solidFill>
                  <a:srgbClr val="FFFFFF"/>
                </a:solidFill>
                <a:latin typeface="Montserrat SemiBold" pitchFamily="2" charset="77"/>
                <a:ea typeface="League Spartan" charset="0"/>
                <a:cs typeface="Poppins" pitchFamily="2" charset="77"/>
              </a:rPr>
              <a:t>Build Product Web Portal</a:t>
            </a:r>
          </a:p>
        </p:txBody>
      </p:sp>
      <p:cxnSp>
        <p:nvCxnSpPr>
          <p:cNvPr id="74" name="Straight Arrow Connector 73">
            <a:extLst>
              <a:ext uri="{FF2B5EF4-FFF2-40B4-BE49-F238E27FC236}">
                <a16:creationId xmlns:a16="http://schemas.microsoft.com/office/drawing/2014/main" id="{D17A139D-C13F-4FB0-B551-4A79DEF95C92}"/>
              </a:ext>
            </a:extLst>
          </p:cNvPr>
          <p:cNvCxnSpPr>
            <a:cxnSpLocks/>
            <a:stCxn id="70" idx="2"/>
            <a:endCxn id="14" idx="0"/>
          </p:cNvCxnSpPr>
          <p:nvPr/>
        </p:nvCxnSpPr>
        <p:spPr>
          <a:xfrm flipH="1">
            <a:off x="6432918" y="3057659"/>
            <a:ext cx="2381950" cy="39821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9E2E72E-1FB3-46AE-A1CB-BE144E736F4B}"/>
              </a:ext>
            </a:extLst>
          </p:cNvPr>
          <p:cNvCxnSpPr>
            <a:cxnSpLocks/>
            <a:stCxn id="70" idx="2"/>
            <a:endCxn id="28" idx="0"/>
          </p:cNvCxnSpPr>
          <p:nvPr/>
        </p:nvCxnSpPr>
        <p:spPr>
          <a:xfrm flipH="1">
            <a:off x="7972530" y="3057659"/>
            <a:ext cx="842338" cy="3926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75361585-3897-4EE2-BE52-8360EBCEF228}"/>
              </a:ext>
            </a:extLst>
          </p:cNvPr>
          <p:cNvCxnSpPr>
            <a:cxnSpLocks/>
            <a:stCxn id="70" idx="2"/>
            <a:endCxn id="42" idx="0"/>
          </p:cNvCxnSpPr>
          <p:nvPr/>
        </p:nvCxnSpPr>
        <p:spPr>
          <a:xfrm>
            <a:off x="8814868" y="3057659"/>
            <a:ext cx="732721" cy="3880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910CC9A2-4221-4212-A946-6BE21D7968D6}"/>
              </a:ext>
            </a:extLst>
          </p:cNvPr>
          <p:cNvCxnSpPr>
            <a:cxnSpLocks/>
            <a:stCxn id="70" idx="2"/>
            <a:endCxn id="56" idx="0"/>
          </p:cNvCxnSpPr>
          <p:nvPr/>
        </p:nvCxnSpPr>
        <p:spPr>
          <a:xfrm>
            <a:off x="8814868" y="3057659"/>
            <a:ext cx="2307780" cy="39354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4610E7FF-71BA-49A0-B086-B65D48DFC319}"/>
              </a:ext>
            </a:extLst>
          </p:cNvPr>
          <p:cNvSpPr/>
          <p:nvPr/>
        </p:nvSpPr>
        <p:spPr>
          <a:xfrm>
            <a:off x="9855690" y="2551260"/>
            <a:ext cx="1983791" cy="507832"/>
          </a:xfrm>
          <a:prstGeom prst="rect">
            <a:avLst/>
          </a:prstGeom>
          <a:solidFill>
            <a:schemeClr val="bg1">
              <a:lumMod val="85000"/>
            </a:scheme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7" name="TextBox 96">
            <a:extLst>
              <a:ext uri="{FF2B5EF4-FFF2-40B4-BE49-F238E27FC236}">
                <a16:creationId xmlns:a16="http://schemas.microsoft.com/office/drawing/2014/main" id="{B13A16DC-E4B8-49E0-B8FD-7DD9EABE47AC}"/>
              </a:ext>
            </a:extLst>
          </p:cNvPr>
          <p:cNvSpPr txBox="1"/>
          <p:nvPr/>
        </p:nvSpPr>
        <p:spPr>
          <a:xfrm>
            <a:off x="9952303" y="2635899"/>
            <a:ext cx="1780991" cy="338554"/>
          </a:xfrm>
          <a:prstGeom prst="rect">
            <a:avLst/>
          </a:prstGeom>
          <a:noFill/>
        </p:spPr>
        <p:txBody>
          <a:bodyPr wrap="square" rtlCol="0" anchor="ctr" anchorCtr="0">
            <a:spAutoFit/>
          </a:bodyPr>
          <a:lstStyle/>
          <a:p>
            <a:pPr algn="ctr"/>
            <a:r>
              <a:rPr lang="en-US" sz="1600" b="1" dirty="0">
                <a:latin typeface="Montserrat SemiBold" pitchFamily="2" charset="77"/>
                <a:ea typeface="League Spartan" charset="0"/>
                <a:cs typeface="Poppins" pitchFamily="2" charset="77"/>
              </a:rPr>
              <a:t>Key Initiative</a:t>
            </a:r>
          </a:p>
        </p:txBody>
      </p:sp>
      <p:sp>
        <p:nvSpPr>
          <p:cNvPr id="98" name="Rectangle 97">
            <a:extLst>
              <a:ext uri="{FF2B5EF4-FFF2-40B4-BE49-F238E27FC236}">
                <a16:creationId xmlns:a16="http://schemas.microsoft.com/office/drawing/2014/main" id="{E3C8FCA1-788B-4E8C-94AC-500B0E8E0E14}"/>
              </a:ext>
            </a:extLst>
          </p:cNvPr>
          <p:cNvSpPr/>
          <p:nvPr/>
        </p:nvSpPr>
        <p:spPr>
          <a:xfrm>
            <a:off x="5749119" y="2560846"/>
            <a:ext cx="2024927" cy="507832"/>
          </a:xfrm>
          <a:prstGeom prst="rect">
            <a:avLst/>
          </a:prstGeom>
          <a:solidFill>
            <a:schemeClr val="bg1">
              <a:lumMod val="85000"/>
            </a:scheme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9" name="TextBox 98">
            <a:extLst>
              <a:ext uri="{FF2B5EF4-FFF2-40B4-BE49-F238E27FC236}">
                <a16:creationId xmlns:a16="http://schemas.microsoft.com/office/drawing/2014/main" id="{152846DD-1F7F-43F9-BCA7-402F38CD3452}"/>
              </a:ext>
            </a:extLst>
          </p:cNvPr>
          <p:cNvSpPr txBox="1"/>
          <p:nvPr/>
        </p:nvSpPr>
        <p:spPr>
          <a:xfrm>
            <a:off x="5845733" y="2645485"/>
            <a:ext cx="1817922" cy="338554"/>
          </a:xfrm>
          <a:prstGeom prst="rect">
            <a:avLst/>
          </a:prstGeom>
          <a:noFill/>
        </p:spPr>
        <p:txBody>
          <a:bodyPr wrap="square" rtlCol="0" anchor="ctr" anchorCtr="0">
            <a:spAutoFit/>
          </a:bodyPr>
          <a:lstStyle/>
          <a:p>
            <a:pPr algn="ctr"/>
            <a:r>
              <a:rPr lang="en-US" sz="1600" b="1" dirty="0">
                <a:latin typeface="Montserrat SemiBold" pitchFamily="2" charset="77"/>
                <a:ea typeface="League Spartan" charset="0"/>
                <a:cs typeface="Poppins" pitchFamily="2" charset="77"/>
              </a:rPr>
              <a:t>Key Initiative</a:t>
            </a:r>
          </a:p>
        </p:txBody>
      </p:sp>
      <p:sp>
        <p:nvSpPr>
          <p:cNvPr id="108" name="Rectangle 107">
            <a:extLst>
              <a:ext uri="{FF2B5EF4-FFF2-40B4-BE49-F238E27FC236}">
                <a16:creationId xmlns:a16="http://schemas.microsoft.com/office/drawing/2014/main" id="{7494D0A0-48F8-4CCB-AA54-AB8DC26AA261}"/>
              </a:ext>
            </a:extLst>
          </p:cNvPr>
          <p:cNvSpPr/>
          <p:nvPr/>
        </p:nvSpPr>
        <p:spPr>
          <a:xfrm>
            <a:off x="5749119" y="1714670"/>
            <a:ext cx="6057328" cy="507832"/>
          </a:xfrm>
          <a:prstGeom prst="rect">
            <a:avLst/>
          </a:prstGeom>
          <a:solidFill>
            <a:schemeClr val="accent1">
              <a:lumMod val="75000"/>
            </a:scheme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09" name="TextBox 108">
            <a:extLst>
              <a:ext uri="{FF2B5EF4-FFF2-40B4-BE49-F238E27FC236}">
                <a16:creationId xmlns:a16="http://schemas.microsoft.com/office/drawing/2014/main" id="{8C0F8E86-9542-434C-9ACD-27F78542B1A0}"/>
              </a:ext>
            </a:extLst>
          </p:cNvPr>
          <p:cNvSpPr txBox="1"/>
          <p:nvPr/>
        </p:nvSpPr>
        <p:spPr>
          <a:xfrm>
            <a:off x="6058734" y="1799790"/>
            <a:ext cx="5438097" cy="338554"/>
          </a:xfrm>
          <a:prstGeom prst="rect">
            <a:avLst/>
          </a:prstGeom>
          <a:noFill/>
        </p:spPr>
        <p:txBody>
          <a:bodyPr wrap="square" rtlCol="0" anchor="ctr" anchorCtr="0">
            <a:spAutoFit/>
          </a:bodyPr>
          <a:lstStyle/>
          <a:p>
            <a:pPr algn="ctr"/>
            <a:r>
              <a:rPr lang="en-US" sz="1600" b="1" dirty="0">
                <a:solidFill>
                  <a:srgbClr val="FFFFFF"/>
                </a:solidFill>
                <a:latin typeface="Montserrat SemiBold" pitchFamily="2" charset="77"/>
                <a:ea typeface="League Spartan" charset="0"/>
                <a:cs typeface="Poppins" pitchFamily="2" charset="77"/>
              </a:rPr>
              <a:t>IT STRATEGY</a:t>
            </a:r>
          </a:p>
        </p:txBody>
      </p:sp>
      <p:cxnSp>
        <p:nvCxnSpPr>
          <p:cNvPr id="110" name="Straight Arrow Connector 109">
            <a:extLst>
              <a:ext uri="{FF2B5EF4-FFF2-40B4-BE49-F238E27FC236}">
                <a16:creationId xmlns:a16="http://schemas.microsoft.com/office/drawing/2014/main" id="{27D5ACA5-DF46-4207-B9A2-8147B2D8C195}"/>
              </a:ext>
            </a:extLst>
          </p:cNvPr>
          <p:cNvCxnSpPr>
            <a:cxnSpLocks/>
            <a:stCxn id="108" idx="2"/>
            <a:endCxn id="98" idx="0"/>
          </p:cNvCxnSpPr>
          <p:nvPr/>
        </p:nvCxnSpPr>
        <p:spPr>
          <a:xfrm flipH="1">
            <a:off x="6761583" y="2222502"/>
            <a:ext cx="2016200" cy="3383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4980F960-FECD-4129-B8D0-A41ABFE5CFD0}"/>
              </a:ext>
            </a:extLst>
          </p:cNvPr>
          <p:cNvCxnSpPr>
            <a:cxnSpLocks/>
            <a:stCxn id="108" idx="2"/>
            <a:endCxn id="70" idx="0"/>
          </p:cNvCxnSpPr>
          <p:nvPr/>
        </p:nvCxnSpPr>
        <p:spPr>
          <a:xfrm>
            <a:off x="8777783" y="2222502"/>
            <a:ext cx="37085" cy="3273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075122FE-B1A0-4B62-92CF-963BED3F77A9}"/>
              </a:ext>
            </a:extLst>
          </p:cNvPr>
          <p:cNvCxnSpPr>
            <a:cxnSpLocks/>
            <a:stCxn id="108" idx="2"/>
            <a:endCxn id="96" idx="0"/>
          </p:cNvCxnSpPr>
          <p:nvPr/>
        </p:nvCxnSpPr>
        <p:spPr>
          <a:xfrm>
            <a:off x="8777783" y="2222502"/>
            <a:ext cx="2069803" cy="3287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9" name="Subtitle 2">
            <a:extLst>
              <a:ext uri="{FF2B5EF4-FFF2-40B4-BE49-F238E27FC236}">
                <a16:creationId xmlns:a16="http://schemas.microsoft.com/office/drawing/2014/main" id="{7FDD2DC7-7A39-4E49-ABBB-0EB09EB86EF4}"/>
              </a:ext>
            </a:extLst>
          </p:cNvPr>
          <p:cNvSpPr txBox="1">
            <a:spLocks/>
          </p:cNvSpPr>
          <p:nvPr/>
        </p:nvSpPr>
        <p:spPr>
          <a:xfrm>
            <a:off x="5822271" y="5811467"/>
            <a:ext cx="1221294" cy="25725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000000"/>
                </a:solidFill>
                <a:latin typeface="Arial" panose="020B0604020202020204" pitchFamily="34" charset="0"/>
                <a:ea typeface="Roboto Condensed Light" panose="02000000000000000000" pitchFamily="2" charset="0"/>
                <a:cs typeface="Lato Light" panose="020F0502020204030203" pitchFamily="34" charset="0"/>
              </a:rPr>
              <a:t>Project 4</a:t>
            </a:r>
          </a:p>
        </p:txBody>
      </p:sp>
      <p:sp>
        <p:nvSpPr>
          <p:cNvPr id="122" name="Subtitle 2">
            <a:extLst>
              <a:ext uri="{FF2B5EF4-FFF2-40B4-BE49-F238E27FC236}">
                <a16:creationId xmlns:a16="http://schemas.microsoft.com/office/drawing/2014/main" id="{D0BDE097-6FCB-43F7-8165-41238C0465D3}"/>
              </a:ext>
            </a:extLst>
          </p:cNvPr>
          <p:cNvSpPr txBox="1">
            <a:spLocks/>
          </p:cNvSpPr>
          <p:nvPr/>
        </p:nvSpPr>
        <p:spPr>
          <a:xfrm>
            <a:off x="10478280" y="5467550"/>
            <a:ext cx="1221294" cy="60016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200" dirty="0">
                <a:solidFill>
                  <a:srgbClr val="000000"/>
                </a:solidFill>
                <a:latin typeface="Arial" panose="020B0604020202020204" pitchFamily="34" charset="0"/>
                <a:ea typeface="Roboto Condensed Light" panose="02000000000000000000" pitchFamily="2" charset="0"/>
                <a:cs typeface="Lato Light" panose="020F0502020204030203" pitchFamily="34" charset="0"/>
              </a:rPr>
              <a:t>Explore new compute methods</a:t>
            </a:r>
          </a:p>
        </p:txBody>
      </p:sp>
      <p:sp>
        <p:nvSpPr>
          <p:cNvPr id="123" name="Subtitle 2">
            <a:extLst>
              <a:ext uri="{FF2B5EF4-FFF2-40B4-BE49-F238E27FC236}">
                <a16:creationId xmlns:a16="http://schemas.microsoft.com/office/drawing/2014/main" id="{0EE088BA-F351-4598-A134-50E11764428A}"/>
              </a:ext>
            </a:extLst>
          </p:cNvPr>
          <p:cNvSpPr txBox="1">
            <a:spLocks/>
          </p:cNvSpPr>
          <p:nvPr/>
        </p:nvSpPr>
        <p:spPr>
          <a:xfrm>
            <a:off x="7331552" y="5757878"/>
            <a:ext cx="1281955" cy="415498"/>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200" dirty="0">
                <a:solidFill>
                  <a:srgbClr val="000000"/>
                </a:solidFill>
                <a:latin typeface="Arial" panose="020B0604020202020204" pitchFamily="34" charset="0"/>
                <a:ea typeface="Roboto Condensed Light" panose="02000000000000000000" pitchFamily="2" charset="0"/>
                <a:cs typeface="Lato Light" panose="020F0502020204030203" pitchFamily="34" charset="0"/>
              </a:rPr>
              <a:t>Data management</a:t>
            </a:r>
          </a:p>
        </p:txBody>
      </p:sp>
      <p:sp>
        <p:nvSpPr>
          <p:cNvPr id="124" name="Shape 7002">
            <a:extLst>
              <a:ext uri="{FF2B5EF4-FFF2-40B4-BE49-F238E27FC236}">
                <a16:creationId xmlns:a16="http://schemas.microsoft.com/office/drawing/2014/main" id="{661D2F13-68A9-4008-8B78-75514EC6341D}"/>
              </a:ext>
            </a:extLst>
          </p:cNvPr>
          <p:cNvSpPr/>
          <p:nvPr/>
        </p:nvSpPr>
        <p:spPr>
          <a:xfrm>
            <a:off x="5128900" y="1720233"/>
            <a:ext cx="469275" cy="1708768"/>
          </a:xfrm>
          <a:custGeom>
            <a:avLst/>
            <a:gdLst/>
            <a:ahLst/>
            <a:cxnLst>
              <a:cxn ang="0">
                <a:pos x="wd2" y="hd2"/>
              </a:cxn>
              <a:cxn ang="5400000">
                <a:pos x="wd2" y="hd2"/>
              </a:cxn>
              <a:cxn ang="10800000">
                <a:pos x="wd2" y="hd2"/>
              </a:cxn>
              <a:cxn ang="16200000">
                <a:pos x="wd2" y="hd2"/>
              </a:cxn>
            </a:cxnLst>
            <a:rect l="0" t="0" r="r" b="b"/>
            <a:pathLst>
              <a:path w="21600" h="21416" extrusionOk="0">
                <a:moveTo>
                  <a:pt x="20509" y="40"/>
                </a:moveTo>
                <a:cubicBezTo>
                  <a:pt x="16917" y="-112"/>
                  <a:pt x="13214" y="176"/>
                  <a:pt x="11124" y="771"/>
                </a:cubicBezTo>
                <a:cubicBezTo>
                  <a:pt x="10302" y="1005"/>
                  <a:pt x="9791" y="1275"/>
                  <a:pt x="9636" y="1558"/>
                </a:cubicBezTo>
                <a:cubicBezTo>
                  <a:pt x="8526" y="3015"/>
                  <a:pt x="8437" y="4480"/>
                  <a:pt x="9364" y="5936"/>
                </a:cubicBezTo>
                <a:cubicBezTo>
                  <a:pt x="10278" y="7373"/>
                  <a:pt x="11948" y="8880"/>
                  <a:pt x="4487" y="10124"/>
                </a:cubicBezTo>
                <a:cubicBezTo>
                  <a:pt x="3223" y="10334"/>
                  <a:pt x="1718" y="10530"/>
                  <a:pt x="0" y="10707"/>
                </a:cubicBezTo>
                <a:cubicBezTo>
                  <a:pt x="1906" y="10914"/>
                  <a:pt x="3528" y="11144"/>
                  <a:pt x="4824" y="11393"/>
                </a:cubicBezTo>
                <a:cubicBezTo>
                  <a:pt x="10275" y="12437"/>
                  <a:pt x="9593" y="13648"/>
                  <a:pt x="9059" y="14817"/>
                </a:cubicBezTo>
                <a:cubicBezTo>
                  <a:pt x="8633" y="15748"/>
                  <a:pt x="8372" y="16682"/>
                  <a:pt x="8549" y="17613"/>
                </a:cubicBezTo>
                <a:cubicBezTo>
                  <a:pt x="8705" y="18436"/>
                  <a:pt x="9200" y="19254"/>
                  <a:pt x="10029" y="20064"/>
                </a:cubicBezTo>
                <a:cubicBezTo>
                  <a:pt x="10681" y="20470"/>
                  <a:pt x="11996" y="20822"/>
                  <a:pt x="13770" y="21065"/>
                </a:cubicBezTo>
                <a:cubicBezTo>
                  <a:pt x="16048" y="21378"/>
                  <a:pt x="18889" y="21488"/>
                  <a:pt x="21600" y="21368"/>
                </a:cubicBezTo>
              </a:path>
            </a:pathLst>
          </a:custGeom>
          <a:noFill/>
          <a:ln w="38100" cap="flat">
            <a:solidFill>
              <a:schemeClr val="tx1"/>
            </a:solidFill>
            <a:prstDash val="solid"/>
            <a:miter lim="400000"/>
          </a:ln>
          <a:effectLst/>
        </p:spPr>
        <p:txBody>
          <a:bodyPr wrap="square" lIns="35719" tIns="35719" rIns="35719" bIns="3571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25" name="Shape 7002">
            <a:extLst>
              <a:ext uri="{FF2B5EF4-FFF2-40B4-BE49-F238E27FC236}">
                <a16:creationId xmlns:a16="http://schemas.microsoft.com/office/drawing/2014/main" id="{024FCA37-4ADB-4F13-808C-41D537691D80}"/>
              </a:ext>
            </a:extLst>
          </p:cNvPr>
          <p:cNvSpPr/>
          <p:nvPr/>
        </p:nvSpPr>
        <p:spPr>
          <a:xfrm>
            <a:off x="5128900" y="3509494"/>
            <a:ext cx="469275" cy="2663882"/>
          </a:xfrm>
          <a:custGeom>
            <a:avLst/>
            <a:gdLst/>
            <a:ahLst/>
            <a:cxnLst>
              <a:cxn ang="0">
                <a:pos x="wd2" y="hd2"/>
              </a:cxn>
              <a:cxn ang="5400000">
                <a:pos x="wd2" y="hd2"/>
              </a:cxn>
              <a:cxn ang="10800000">
                <a:pos x="wd2" y="hd2"/>
              </a:cxn>
              <a:cxn ang="16200000">
                <a:pos x="wd2" y="hd2"/>
              </a:cxn>
            </a:cxnLst>
            <a:rect l="0" t="0" r="r" b="b"/>
            <a:pathLst>
              <a:path w="21600" h="21416" extrusionOk="0">
                <a:moveTo>
                  <a:pt x="20509" y="40"/>
                </a:moveTo>
                <a:cubicBezTo>
                  <a:pt x="16917" y="-112"/>
                  <a:pt x="13214" y="176"/>
                  <a:pt x="11124" y="771"/>
                </a:cubicBezTo>
                <a:cubicBezTo>
                  <a:pt x="10302" y="1005"/>
                  <a:pt x="9791" y="1275"/>
                  <a:pt x="9636" y="1558"/>
                </a:cubicBezTo>
                <a:cubicBezTo>
                  <a:pt x="8526" y="3015"/>
                  <a:pt x="8437" y="4480"/>
                  <a:pt x="9364" y="5936"/>
                </a:cubicBezTo>
                <a:cubicBezTo>
                  <a:pt x="10278" y="7373"/>
                  <a:pt x="11948" y="8880"/>
                  <a:pt x="4487" y="10124"/>
                </a:cubicBezTo>
                <a:cubicBezTo>
                  <a:pt x="3223" y="10334"/>
                  <a:pt x="1718" y="10530"/>
                  <a:pt x="0" y="10707"/>
                </a:cubicBezTo>
                <a:cubicBezTo>
                  <a:pt x="1906" y="10914"/>
                  <a:pt x="3528" y="11144"/>
                  <a:pt x="4824" y="11393"/>
                </a:cubicBezTo>
                <a:cubicBezTo>
                  <a:pt x="10275" y="12437"/>
                  <a:pt x="9593" y="13648"/>
                  <a:pt x="9059" y="14817"/>
                </a:cubicBezTo>
                <a:cubicBezTo>
                  <a:pt x="8633" y="15748"/>
                  <a:pt x="8372" y="16682"/>
                  <a:pt x="8549" y="17613"/>
                </a:cubicBezTo>
                <a:cubicBezTo>
                  <a:pt x="8705" y="18436"/>
                  <a:pt x="9200" y="19254"/>
                  <a:pt x="10029" y="20064"/>
                </a:cubicBezTo>
                <a:cubicBezTo>
                  <a:pt x="10681" y="20470"/>
                  <a:pt x="11996" y="20822"/>
                  <a:pt x="13770" y="21065"/>
                </a:cubicBezTo>
                <a:cubicBezTo>
                  <a:pt x="16048" y="21378"/>
                  <a:pt x="18889" y="21488"/>
                  <a:pt x="21600" y="21368"/>
                </a:cubicBezTo>
              </a:path>
            </a:pathLst>
          </a:custGeom>
          <a:noFill/>
          <a:ln w="38100" cap="flat">
            <a:solidFill>
              <a:schemeClr val="tx1"/>
            </a:solidFill>
            <a:prstDash val="solid"/>
            <a:miter lim="400000"/>
          </a:ln>
          <a:effectLst/>
        </p:spPr>
        <p:txBody>
          <a:bodyPr wrap="square" lIns="35719" tIns="35719" rIns="35719" bIns="3571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26" name="Text Placeholder 3">
            <a:extLst>
              <a:ext uri="{FF2B5EF4-FFF2-40B4-BE49-F238E27FC236}">
                <a16:creationId xmlns:a16="http://schemas.microsoft.com/office/drawing/2014/main" id="{E285B64E-B83F-43D0-8715-406C3AF4254A}"/>
              </a:ext>
            </a:extLst>
          </p:cNvPr>
          <p:cNvSpPr txBox="1">
            <a:spLocks/>
          </p:cNvSpPr>
          <p:nvPr/>
        </p:nvSpPr>
        <p:spPr>
          <a:xfrm rot="16200000">
            <a:off x="3696518" y="4864434"/>
            <a:ext cx="2314639" cy="261946"/>
          </a:xfrm>
          <a:prstGeom prst="rect">
            <a:avLst/>
          </a:prstGeom>
        </p:spPr>
        <p:txBody>
          <a:bodyPr lIns="0" tIns="0" rIns="0" bIns="0">
            <a:noAutofit/>
          </a:bodyPr>
          <a:lstStyle>
            <a:lvl1pPr marL="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2pPr>
            <a:lvl3pPr marL="9144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3pPr>
            <a:lvl4pPr marL="13716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4pPr>
            <a:lvl5pPr marL="18288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Operational &amp; Time-Boxed</a:t>
            </a:r>
            <a:endParaRPr lang="en-CA" dirty="0"/>
          </a:p>
        </p:txBody>
      </p:sp>
      <p:sp>
        <p:nvSpPr>
          <p:cNvPr id="52" name="Text Placeholder 3">
            <a:extLst>
              <a:ext uri="{FF2B5EF4-FFF2-40B4-BE49-F238E27FC236}">
                <a16:creationId xmlns:a16="http://schemas.microsoft.com/office/drawing/2014/main" id="{55C53773-5E33-4D28-AE15-0AE2B8E15D66}"/>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4.4 Build Functional Roadmaps</a:t>
            </a:r>
          </a:p>
        </p:txBody>
      </p:sp>
    </p:spTree>
    <p:extLst>
      <p:ext uri="{BB962C8B-B14F-4D97-AF65-F5344CB8AC3E}">
        <p14:creationId xmlns:p14="http://schemas.microsoft.com/office/powerpoint/2010/main" val="332226196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0E816-4E5D-4B78-BE77-625D9C808BA9}"/>
              </a:ext>
            </a:extLst>
          </p:cNvPr>
          <p:cNvSpPr>
            <a:spLocks noGrp="1"/>
          </p:cNvSpPr>
          <p:nvPr>
            <p:ph type="title"/>
          </p:nvPr>
        </p:nvSpPr>
        <p:spPr>
          <a:xfrm>
            <a:off x="354106" y="530021"/>
            <a:ext cx="5916692" cy="1130188"/>
          </a:xfrm>
        </p:spPr>
        <p:txBody>
          <a:bodyPr/>
          <a:lstStyle/>
          <a:p>
            <a:r>
              <a:rPr lang="en-US" dirty="0"/>
              <a:t>Begin with identifying all functional areas within your IT team</a:t>
            </a:r>
            <a:endParaRPr lang="en-CA" dirty="0"/>
          </a:p>
        </p:txBody>
      </p:sp>
      <p:sp>
        <p:nvSpPr>
          <p:cNvPr id="3" name="Text Placeholder 2">
            <a:extLst>
              <a:ext uri="{FF2B5EF4-FFF2-40B4-BE49-F238E27FC236}">
                <a16:creationId xmlns:a16="http://schemas.microsoft.com/office/drawing/2014/main" id="{C1B511EB-7404-4766-BE62-F652CF0DBC8F}"/>
              </a:ext>
            </a:extLst>
          </p:cNvPr>
          <p:cNvSpPr>
            <a:spLocks noGrp="1"/>
          </p:cNvSpPr>
          <p:nvPr>
            <p:ph type="body" sz="quarter" idx="10"/>
          </p:nvPr>
        </p:nvSpPr>
        <p:spPr>
          <a:xfrm>
            <a:off x="354106" y="2643617"/>
            <a:ext cx="5742688" cy="2672428"/>
          </a:xfrm>
        </p:spPr>
        <p:txBody>
          <a:bodyPr/>
          <a:lstStyle/>
          <a:p>
            <a:r>
              <a:rPr lang="en-US" sz="1600" dirty="0">
                <a:solidFill>
                  <a:schemeClr val="tx1"/>
                </a:solidFill>
                <a:latin typeface="Roboto Condensed Light" panose="02000000000000000000" pitchFamily="2" charset="0"/>
                <a:ea typeface="Roboto Condensed Light" panose="02000000000000000000" pitchFamily="2" charset="0"/>
              </a:rPr>
              <a:t>Identifying the different functional areas within your IT organization and their respective leaders will help determine how each key initiative will impact your teams and the work involved for each team. This level of rigor and discipline to project planning can be beneficial to your team’s success in supporting strategic initiatives.</a:t>
            </a:r>
          </a:p>
          <a:p>
            <a:pPr marL="171450" indent="-171450">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Planning and controls should help drive progress and mitigate risk. </a:t>
            </a:r>
          </a:p>
          <a:p>
            <a:pPr marL="171450" indent="-171450">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Reporting should help communicate KPIs and inform decision makers. </a:t>
            </a:r>
          </a:p>
          <a:p>
            <a:pPr marL="171450" indent="-171450">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Project governance should help ensure that process accountabilities are clearly defined and followed.</a:t>
            </a:r>
          </a:p>
          <a:p>
            <a:endParaRPr lang="en-CA" sz="1600" dirty="0">
              <a:solidFill>
                <a:schemeClr val="tx1"/>
              </a:solidFill>
              <a:latin typeface="Roboto Condensed Light" panose="02000000000000000000" pitchFamily="2" charset="0"/>
              <a:ea typeface="Roboto Condensed Light" panose="02000000000000000000" pitchFamily="2" charset="0"/>
            </a:endParaRPr>
          </a:p>
        </p:txBody>
      </p:sp>
      <p:sp>
        <p:nvSpPr>
          <p:cNvPr id="4" name="Shape 11015">
            <a:extLst>
              <a:ext uri="{FF2B5EF4-FFF2-40B4-BE49-F238E27FC236}">
                <a16:creationId xmlns:a16="http://schemas.microsoft.com/office/drawing/2014/main" id="{D8E3DACE-6C29-4D5A-9A5D-70E7DC7CC6C9}"/>
              </a:ext>
            </a:extLst>
          </p:cNvPr>
          <p:cNvSpPr/>
          <p:nvPr/>
        </p:nvSpPr>
        <p:spPr>
          <a:xfrm>
            <a:off x="6799268" y="894361"/>
            <a:ext cx="3924209" cy="510288"/>
          </a:xfrm>
          <a:prstGeom prst="rect">
            <a:avLst/>
          </a:prstGeom>
          <a:solidFill>
            <a:srgbClr val="5090C4"/>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5" name="Shape 11023">
            <a:extLst>
              <a:ext uri="{FF2B5EF4-FFF2-40B4-BE49-F238E27FC236}">
                <a16:creationId xmlns:a16="http://schemas.microsoft.com/office/drawing/2014/main" id="{6348659C-4038-45A1-85AD-FA4C7C15794A}"/>
              </a:ext>
            </a:extLst>
          </p:cNvPr>
          <p:cNvSpPr/>
          <p:nvPr/>
        </p:nvSpPr>
        <p:spPr>
          <a:xfrm>
            <a:off x="6796662" y="274877"/>
            <a:ext cx="3924210" cy="510288"/>
          </a:xfrm>
          <a:prstGeom prst="rect">
            <a:avLst/>
          </a:prstGeom>
          <a:solidFill>
            <a:srgbClr val="2576B7"/>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6" name="Shape 11034">
            <a:extLst>
              <a:ext uri="{FF2B5EF4-FFF2-40B4-BE49-F238E27FC236}">
                <a16:creationId xmlns:a16="http://schemas.microsoft.com/office/drawing/2014/main" id="{43C3A70A-4528-4056-B212-E2BF637ADFEF}"/>
              </a:ext>
            </a:extLst>
          </p:cNvPr>
          <p:cNvSpPr/>
          <p:nvPr/>
        </p:nvSpPr>
        <p:spPr>
          <a:xfrm>
            <a:off x="6799268" y="1513845"/>
            <a:ext cx="3924209" cy="510288"/>
          </a:xfrm>
          <a:prstGeom prst="rect">
            <a:avLst/>
          </a:prstGeom>
          <a:solidFill>
            <a:srgbClr val="15466D"/>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7" name="Shape 11044">
            <a:extLst>
              <a:ext uri="{FF2B5EF4-FFF2-40B4-BE49-F238E27FC236}">
                <a16:creationId xmlns:a16="http://schemas.microsoft.com/office/drawing/2014/main" id="{FBECF1AF-ED3D-4EA2-A38B-6B9690E0E29F}"/>
              </a:ext>
            </a:extLst>
          </p:cNvPr>
          <p:cNvSpPr/>
          <p:nvPr/>
        </p:nvSpPr>
        <p:spPr>
          <a:xfrm>
            <a:off x="6799268" y="2133329"/>
            <a:ext cx="3924209" cy="510288"/>
          </a:xfrm>
          <a:prstGeom prst="rect">
            <a:avLst/>
          </a:prstGeom>
          <a:solidFill>
            <a:srgbClr val="299C47"/>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8" name="Shape 11053">
            <a:extLst>
              <a:ext uri="{FF2B5EF4-FFF2-40B4-BE49-F238E27FC236}">
                <a16:creationId xmlns:a16="http://schemas.microsoft.com/office/drawing/2014/main" id="{23CC4A10-3E29-49C9-A63C-67F25FE80162}"/>
              </a:ext>
            </a:extLst>
          </p:cNvPr>
          <p:cNvSpPr/>
          <p:nvPr/>
        </p:nvSpPr>
        <p:spPr>
          <a:xfrm>
            <a:off x="6796664" y="2752813"/>
            <a:ext cx="3924208" cy="510288"/>
          </a:xfrm>
          <a:prstGeom prst="rect">
            <a:avLst/>
          </a:prstGeom>
          <a:solidFill>
            <a:srgbClr val="494A4A"/>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4" name="TextBox 13">
            <a:extLst>
              <a:ext uri="{FF2B5EF4-FFF2-40B4-BE49-F238E27FC236}">
                <a16:creationId xmlns:a16="http://schemas.microsoft.com/office/drawing/2014/main" id="{292E29DB-2467-460F-BDAF-40AC1EF17FE7}"/>
              </a:ext>
            </a:extLst>
          </p:cNvPr>
          <p:cNvSpPr txBox="1"/>
          <p:nvPr/>
        </p:nvSpPr>
        <p:spPr>
          <a:xfrm>
            <a:off x="7573082" y="384073"/>
            <a:ext cx="2224683" cy="253787"/>
          </a:xfrm>
          <a:prstGeom prst="rect">
            <a:avLst/>
          </a:prstGeom>
          <a:noFill/>
        </p:spPr>
        <p:txBody>
          <a:bodyPr wrap="square" lIns="0" tIns="0" rIns="0" bIns="0" rtlCol="0" anchor="ctr">
            <a:spAutoFit/>
          </a:bodyPr>
          <a:lstStyle/>
          <a:p>
            <a:pPr algn="ctr">
              <a:lnSpc>
                <a:spcPct val="110000"/>
              </a:lnSpc>
            </a:pPr>
            <a:r>
              <a:rPr lang="en-US" sz="1600" dirty="0">
                <a:solidFill>
                  <a:srgbClr val="FFFFFF"/>
                </a:solidFill>
                <a:latin typeface="Montserrat SemiBold" pitchFamily="2" charset="77"/>
                <a:ea typeface="Roboto Condensed Light" panose="02000000000000000000" pitchFamily="2" charset="0"/>
                <a:cs typeface="Poppins" pitchFamily="2" charset="77"/>
              </a:rPr>
              <a:t>Applications</a:t>
            </a:r>
          </a:p>
        </p:txBody>
      </p:sp>
      <p:sp>
        <p:nvSpPr>
          <p:cNvPr id="15" name="TextBox 14">
            <a:extLst>
              <a:ext uri="{FF2B5EF4-FFF2-40B4-BE49-F238E27FC236}">
                <a16:creationId xmlns:a16="http://schemas.microsoft.com/office/drawing/2014/main" id="{2075DAF9-7910-4300-9C84-8D5AED5E5CA0}"/>
              </a:ext>
            </a:extLst>
          </p:cNvPr>
          <p:cNvSpPr txBox="1"/>
          <p:nvPr/>
        </p:nvSpPr>
        <p:spPr>
          <a:xfrm>
            <a:off x="7193905" y="1003963"/>
            <a:ext cx="2988247" cy="253787"/>
          </a:xfrm>
          <a:prstGeom prst="rect">
            <a:avLst/>
          </a:prstGeom>
          <a:noFill/>
        </p:spPr>
        <p:txBody>
          <a:bodyPr wrap="square" lIns="0" tIns="0" rIns="0" bIns="0" rtlCol="0" anchor="ctr">
            <a:spAutoFit/>
          </a:bodyPr>
          <a:lstStyle/>
          <a:p>
            <a:pPr algn="ctr">
              <a:lnSpc>
                <a:spcPct val="110000"/>
              </a:lnSpc>
            </a:pPr>
            <a:r>
              <a:rPr lang="en-US" sz="1600" dirty="0">
                <a:solidFill>
                  <a:srgbClr val="FFFFFF"/>
                </a:solidFill>
                <a:latin typeface="Montserrat SemiBold" pitchFamily="2" charset="77"/>
                <a:ea typeface="Roboto Condensed Light" panose="02000000000000000000" pitchFamily="2" charset="0"/>
                <a:cs typeface="Poppins" pitchFamily="2" charset="77"/>
              </a:rPr>
              <a:t>Infrastructure &amp; Operations</a:t>
            </a:r>
          </a:p>
        </p:txBody>
      </p:sp>
      <p:sp>
        <p:nvSpPr>
          <p:cNvPr id="16" name="TextBox 15">
            <a:extLst>
              <a:ext uri="{FF2B5EF4-FFF2-40B4-BE49-F238E27FC236}">
                <a16:creationId xmlns:a16="http://schemas.microsoft.com/office/drawing/2014/main" id="{CB70735E-5A02-421D-BF87-414A7310413F}"/>
              </a:ext>
            </a:extLst>
          </p:cNvPr>
          <p:cNvSpPr txBox="1"/>
          <p:nvPr/>
        </p:nvSpPr>
        <p:spPr>
          <a:xfrm>
            <a:off x="7848338" y="1623041"/>
            <a:ext cx="1679383" cy="253787"/>
          </a:xfrm>
          <a:prstGeom prst="rect">
            <a:avLst/>
          </a:prstGeom>
          <a:noFill/>
        </p:spPr>
        <p:txBody>
          <a:bodyPr wrap="square" lIns="0" tIns="0" rIns="0" bIns="0" rtlCol="0" anchor="ctr">
            <a:spAutoFit/>
          </a:bodyPr>
          <a:lstStyle/>
          <a:p>
            <a:pPr algn="ctr">
              <a:lnSpc>
                <a:spcPct val="110000"/>
              </a:lnSpc>
            </a:pPr>
            <a:r>
              <a:rPr lang="en-US" sz="1600" dirty="0">
                <a:solidFill>
                  <a:srgbClr val="FFFFFF"/>
                </a:solidFill>
                <a:latin typeface="Montserrat SemiBold" pitchFamily="2" charset="77"/>
                <a:ea typeface="Roboto Condensed Light" panose="02000000000000000000" pitchFamily="2" charset="0"/>
                <a:cs typeface="Poppins" pitchFamily="2" charset="77"/>
              </a:rPr>
              <a:t>Security &amp; Risk</a:t>
            </a:r>
          </a:p>
        </p:txBody>
      </p:sp>
      <p:sp>
        <p:nvSpPr>
          <p:cNvPr id="17" name="TextBox 16">
            <a:extLst>
              <a:ext uri="{FF2B5EF4-FFF2-40B4-BE49-F238E27FC236}">
                <a16:creationId xmlns:a16="http://schemas.microsoft.com/office/drawing/2014/main" id="{96691B07-CE47-4694-B10D-07783F303C39}"/>
              </a:ext>
            </a:extLst>
          </p:cNvPr>
          <p:cNvSpPr txBox="1"/>
          <p:nvPr/>
        </p:nvSpPr>
        <p:spPr>
          <a:xfrm>
            <a:off x="6925917" y="2218625"/>
            <a:ext cx="3797560" cy="253787"/>
          </a:xfrm>
          <a:prstGeom prst="rect">
            <a:avLst/>
          </a:prstGeom>
          <a:noFill/>
        </p:spPr>
        <p:txBody>
          <a:bodyPr wrap="square" lIns="0" tIns="0" rIns="0" bIns="0" rtlCol="0" anchor="ctr">
            <a:spAutoFit/>
          </a:bodyPr>
          <a:lstStyle/>
          <a:p>
            <a:pPr algn="ctr">
              <a:lnSpc>
                <a:spcPct val="110000"/>
              </a:lnSpc>
            </a:pPr>
            <a:r>
              <a:rPr lang="en-US" sz="1600" dirty="0">
                <a:solidFill>
                  <a:srgbClr val="FFFFFF"/>
                </a:solidFill>
                <a:latin typeface="Montserrat SemiBold" pitchFamily="2" charset="77"/>
                <a:ea typeface="Roboto Condensed Light" panose="02000000000000000000" pitchFamily="2" charset="0"/>
                <a:cs typeface="Poppins" pitchFamily="2" charset="77"/>
              </a:rPr>
              <a:t>Data &amp; Business Intelligence</a:t>
            </a:r>
          </a:p>
        </p:txBody>
      </p:sp>
      <p:sp>
        <p:nvSpPr>
          <p:cNvPr id="18" name="TextBox 17">
            <a:extLst>
              <a:ext uri="{FF2B5EF4-FFF2-40B4-BE49-F238E27FC236}">
                <a16:creationId xmlns:a16="http://schemas.microsoft.com/office/drawing/2014/main" id="{DD9163AA-CB15-4C40-A34E-E7B9B3C29A97}"/>
              </a:ext>
            </a:extLst>
          </p:cNvPr>
          <p:cNvSpPr txBox="1"/>
          <p:nvPr/>
        </p:nvSpPr>
        <p:spPr>
          <a:xfrm>
            <a:off x="7680474" y="2871613"/>
            <a:ext cx="2009900" cy="253787"/>
          </a:xfrm>
          <a:prstGeom prst="rect">
            <a:avLst/>
          </a:prstGeom>
          <a:noFill/>
        </p:spPr>
        <p:txBody>
          <a:bodyPr wrap="square" lIns="0" tIns="0" rIns="0" bIns="0" rtlCol="0" anchor="ctr">
            <a:spAutoFit/>
          </a:bodyPr>
          <a:lstStyle/>
          <a:p>
            <a:pPr algn="ctr">
              <a:lnSpc>
                <a:spcPct val="110000"/>
              </a:lnSpc>
            </a:pPr>
            <a:r>
              <a:rPr lang="en-US" sz="1600" dirty="0">
                <a:solidFill>
                  <a:srgbClr val="FFFFFF"/>
                </a:solidFill>
                <a:latin typeface="Montserrat SemiBold" pitchFamily="2" charset="77"/>
                <a:ea typeface="Roboto Condensed Light" panose="02000000000000000000" pitchFamily="2" charset="0"/>
                <a:cs typeface="Poppins" pitchFamily="2" charset="77"/>
              </a:rPr>
              <a:t>Innovation</a:t>
            </a:r>
          </a:p>
        </p:txBody>
      </p:sp>
      <p:sp>
        <p:nvSpPr>
          <p:cNvPr id="21" name="Shape 11015">
            <a:extLst>
              <a:ext uri="{FF2B5EF4-FFF2-40B4-BE49-F238E27FC236}">
                <a16:creationId xmlns:a16="http://schemas.microsoft.com/office/drawing/2014/main" id="{50C4469A-D054-4C3C-9C2F-A300AE4EF331}"/>
              </a:ext>
            </a:extLst>
          </p:cNvPr>
          <p:cNvSpPr/>
          <p:nvPr/>
        </p:nvSpPr>
        <p:spPr>
          <a:xfrm>
            <a:off x="6796663" y="3991781"/>
            <a:ext cx="3924209" cy="510288"/>
          </a:xfrm>
          <a:prstGeom prst="rect">
            <a:avLst/>
          </a:prstGeom>
          <a:solidFill>
            <a:srgbClr val="5090C4"/>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2" name="Shape 11023">
            <a:extLst>
              <a:ext uri="{FF2B5EF4-FFF2-40B4-BE49-F238E27FC236}">
                <a16:creationId xmlns:a16="http://schemas.microsoft.com/office/drawing/2014/main" id="{AA50740F-684A-4E21-BF4F-759AC85AF75D}"/>
              </a:ext>
            </a:extLst>
          </p:cNvPr>
          <p:cNvSpPr/>
          <p:nvPr/>
        </p:nvSpPr>
        <p:spPr>
          <a:xfrm>
            <a:off x="6796662" y="3372297"/>
            <a:ext cx="3924210" cy="510288"/>
          </a:xfrm>
          <a:prstGeom prst="rect">
            <a:avLst/>
          </a:prstGeom>
          <a:solidFill>
            <a:srgbClr val="2576B7"/>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3" name="Shape 11034">
            <a:extLst>
              <a:ext uri="{FF2B5EF4-FFF2-40B4-BE49-F238E27FC236}">
                <a16:creationId xmlns:a16="http://schemas.microsoft.com/office/drawing/2014/main" id="{9D8AF6F2-952F-4181-906D-E83A0F84917B}"/>
              </a:ext>
            </a:extLst>
          </p:cNvPr>
          <p:cNvSpPr/>
          <p:nvPr/>
        </p:nvSpPr>
        <p:spPr>
          <a:xfrm>
            <a:off x="6796663" y="4611265"/>
            <a:ext cx="3924209" cy="510288"/>
          </a:xfrm>
          <a:prstGeom prst="rect">
            <a:avLst/>
          </a:prstGeom>
          <a:solidFill>
            <a:srgbClr val="15466D"/>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4" name="Shape 11044">
            <a:extLst>
              <a:ext uri="{FF2B5EF4-FFF2-40B4-BE49-F238E27FC236}">
                <a16:creationId xmlns:a16="http://schemas.microsoft.com/office/drawing/2014/main" id="{7B22E4B3-A562-4062-8877-736A786C3AC9}"/>
              </a:ext>
            </a:extLst>
          </p:cNvPr>
          <p:cNvSpPr/>
          <p:nvPr/>
        </p:nvSpPr>
        <p:spPr>
          <a:xfrm>
            <a:off x="6796663" y="5230749"/>
            <a:ext cx="3924209" cy="510288"/>
          </a:xfrm>
          <a:prstGeom prst="rect">
            <a:avLst/>
          </a:prstGeom>
          <a:solidFill>
            <a:srgbClr val="299C47"/>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6" name="TextBox 25">
            <a:extLst>
              <a:ext uri="{FF2B5EF4-FFF2-40B4-BE49-F238E27FC236}">
                <a16:creationId xmlns:a16="http://schemas.microsoft.com/office/drawing/2014/main" id="{D62F31D9-E47E-4F30-A982-8D3771428A9D}"/>
              </a:ext>
            </a:extLst>
          </p:cNvPr>
          <p:cNvSpPr txBox="1"/>
          <p:nvPr/>
        </p:nvSpPr>
        <p:spPr>
          <a:xfrm>
            <a:off x="6804620" y="3481493"/>
            <a:ext cx="3825550" cy="253787"/>
          </a:xfrm>
          <a:prstGeom prst="rect">
            <a:avLst/>
          </a:prstGeom>
          <a:noFill/>
        </p:spPr>
        <p:txBody>
          <a:bodyPr wrap="square" lIns="0" tIns="0" rIns="0" bIns="0" rtlCol="0" anchor="ctr">
            <a:spAutoFit/>
          </a:bodyPr>
          <a:lstStyle/>
          <a:p>
            <a:pPr algn="ctr">
              <a:lnSpc>
                <a:spcPct val="110000"/>
              </a:lnSpc>
            </a:pPr>
            <a:r>
              <a:rPr lang="en-US" sz="1600" dirty="0">
                <a:solidFill>
                  <a:srgbClr val="FFFFFF"/>
                </a:solidFill>
                <a:latin typeface="Montserrat SemiBold" pitchFamily="2" charset="77"/>
                <a:ea typeface="Roboto Condensed Light" panose="02000000000000000000" pitchFamily="2" charset="0"/>
                <a:cs typeface="Poppins" pitchFamily="2" charset="77"/>
              </a:rPr>
              <a:t>Vendor Management</a:t>
            </a:r>
          </a:p>
        </p:txBody>
      </p:sp>
      <p:sp>
        <p:nvSpPr>
          <p:cNvPr id="27" name="TextBox 26">
            <a:extLst>
              <a:ext uri="{FF2B5EF4-FFF2-40B4-BE49-F238E27FC236}">
                <a16:creationId xmlns:a16="http://schemas.microsoft.com/office/drawing/2014/main" id="{0CF9BFE1-38A9-45BD-AEFF-A2B9EC82E4B8}"/>
              </a:ext>
            </a:extLst>
          </p:cNvPr>
          <p:cNvSpPr txBox="1"/>
          <p:nvPr/>
        </p:nvSpPr>
        <p:spPr>
          <a:xfrm>
            <a:off x="7191300" y="4101383"/>
            <a:ext cx="2988247" cy="253787"/>
          </a:xfrm>
          <a:prstGeom prst="rect">
            <a:avLst/>
          </a:prstGeom>
          <a:noFill/>
        </p:spPr>
        <p:txBody>
          <a:bodyPr wrap="square" lIns="0" tIns="0" rIns="0" bIns="0" rtlCol="0" anchor="ctr">
            <a:spAutoFit/>
          </a:bodyPr>
          <a:lstStyle/>
          <a:p>
            <a:pPr algn="ctr">
              <a:lnSpc>
                <a:spcPct val="110000"/>
              </a:lnSpc>
            </a:pPr>
            <a:r>
              <a:rPr lang="en-US" sz="1600" dirty="0">
                <a:solidFill>
                  <a:srgbClr val="FFFFFF"/>
                </a:solidFill>
                <a:latin typeface="Montserrat SemiBold" pitchFamily="2" charset="77"/>
                <a:ea typeface="Roboto Condensed Light" panose="02000000000000000000" pitchFamily="2" charset="0"/>
                <a:cs typeface="Poppins" pitchFamily="2" charset="77"/>
              </a:rPr>
              <a:t>Creative/Design</a:t>
            </a:r>
          </a:p>
        </p:txBody>
      </p:sp>
      <p:sp>
        <p:nvSpPr>
          <p:cNvPr id="28" name="TextBox 27">
            <a:extLst>
              <a:ext uri="{FF2B5EF4-FFF2-40B4-BE49-F238E27FC236}">
                <a16:creationId xmlns:a16="http://schemas.microsoft.com/office/drawing/2014/main" id="{7518F0E7-D535-4A76-939F-E9118D70D00C}"/>
              </a:ext>
            </a:extLst>
          </p:cNvPr>
          <p:cNvSpPr txBox="1"/>
          <p:nvPr/>
        </p:nvSpPr>
        <p:spPr>
          <a:xfrm>
            <a:off x="6925917" y="4720461"/>
            <a:ext cx="3620278" cy="253787"/>
          </a:xfrm>
          <a:prstGeom prst="rect">
            <a:avLst/>
          </a:prstGeom>
          <a:noFill/>
        </p:spPr>
        <p:txBody>
          <a:bodyPr wrap="square" lIns="0" tIns="0" rIns="0" bIns="0" rtlCol="0" anchor="ctr">
            <a:spAutoFit/>
          </a:bodyPr>
          <a:lstStyle/>
          <a:p>
            <a:pPr algn="ctr">
              <a:lnSpc>
                <a:spcPct val="110000"/>
              </a:lnSpc>
            </a:pPr>
            <a:r>
              <a:rPr lang="en-US" sz="1600" dirty="0">
                <a:solidFill>
                  <a:srgbClr val="FFFFFF"/>
                </a:solidFill>
                <a:latin typeface="Montserrat SemiBold" pitchFamily="2" charset="77"/>
                <a:ea typeface="Roboto Condensed Light" panose="02000000000000000000" pitchFamily="2" charset="0"/>
                <a:cs typeface="Poppins" pitchFamily="2" charset="77"/>
              </a:rPr>
              <a:t>Enterprise Service Planning</a:t>
            </a:r>
          </a:p>
        </p:txBody>
      </p:sp>
      <p:sp>
        <p:nvSpPr>
          <p:cNvPr id="29" name="TextBox 28">
            <a:extLst>
              <a:ext uri="{FF2B5EF4-FFF2-40B4-BE49-F238E27FC236}">
                <a16:creationId xmlns:a16="http://schemas.microsoft.com/office/drawing/2014/main" id="{2D441090-3556-4E6A-84B2-C967189FD6C0}"/>
              </a:ext>
            </a:extLst>
          </p:cNvPr>
          <p:cNvSpPr txBox="1"/>
          <p:nvPr/>
        </p:nvSpPr>
        <p:spPr>
          <a:xfrm>
            <a:off x="6925917" y="5316045"/>
            <a:ext cx="3704253" cy="253787"/>
          </a:xfrm>
          <a:prstGeom prst="rect">
            <a:avLst/>
          </a:prstGeom>
          <a:noFill/>
        </p:spPr>
        <p:txBody>
          <a:bodyPr wrap="square" lIns="0" tIns="0" rIns="0" bIns="0" rtlCol="0" anchor="ctr">
            <a:spAutoFit/>
          </a:bodyPr>
          <a:lstStyle/>
          <a:p>
            <a:pPr algn="ctr">
              <a:lnSpc>
                <a:spcPct val="110000"/>
              </a:lnSpc>
            </a:pPr>
            <a:r>
              <a:rPr lang="en-US" sz="1600" dirty="0">
                <a:solidFill>
                  <a:srgbClr val="FFFFFF"/>
                </a:solidFill>
                <a:latin typeface="Montserrat SemiBold" pitchFamily="2" charset="77"/>
                <a:ea typeface="Roboto Condensed Light" panose="02000000000000000000" pitchFamily="2" charset="0"/>
                <a:cs typeface="Poppins" pitchFamily="2" charset="77"/>
              </a:rPr>
              <a:t>Project &amp; Portfolio Management</a:t>
            </a:r>
          </a:p>
        </p:txBody>
      </p:sp>
      <p:sp>
        <p:nvSpPr>
          <p:cNvPr id="31" name="Shape 11053">
            <a:extLst>
              <a:ext uri="{FF2B5EF4-FFF2-40B4-BE49-F238E27FC236}">
                <a16:creationId xmlns:a16="http://schemas.microsoft.com/office/drawing/2014/main" id="{4C79E997-8E52-4207-94BA-A4B44805DAE5}"/>
              </a:ext>
            </a:extLst>
          </p:cNvPr>
          <p:cNvSpPr/>
          <p:nvPr/>
        </p:nvSpPr>
        <p:spPr>
          <a:xfrm>
            <a:off x="6796662" y="5850233"/>
            <a:ext cx="3924208" cy="510288"/>
          </a:xfrm>
          <a:prstGeom prst="rect">
            <a:avLst/>
          </a:prstGeom>
          <a:solidFill>
            <a:srgbClr val="494A4A"/>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32" name="TextBox 31">
            <a:extLst>
              <a:ext uri="{FF2B5EF4-FFF2-40B4-BE49-F238E27FC236}">
                <a16:creationId xmlns:a16="http://schemas.microsoft.com/office/drawing/2014/main" id="{C27336F4-26A8-48B2-B87B-B89B1111A0C3}"/>
              </a:ext>
            </a:extLst>
          </p:cNvPr>
          <p:cNvSpPr txBox="1"/>
          <p:nvPr/>
        </p:nvSpPr>
        <p:spPr>
          <a:xfrm>
            <a:off x="7680472" y="5969033"/>
            <a:ext cx="2009900" cy="253787"/>
          </a:xfrm>
          <a:prstGeom prst="rect">
            <a:avLst/>
          </a:prstGeom>
          <a:noFill/>
        </p:spPr>
        <p:txBody>
          <a:bodyPr wrap="square" lIns="0" tIns="0" rIns="0" bIns="0" rtlCol="0" anchor="ctr">
            <a:spAutoFit/>
          </a:bodyPr>
          <a:lstStyle/>
          <a:p>
            <a:pPr algn="ctr">
              <a:lnSpc>
                <a:spcPct val="110000"/>
              </a:lnSpc>
            </a:pPr>
            <a:r>
              <a:rPr lang="en-US" sz="1600" dirty="0">
                <a:solidFill>
                  <a:srgbClr val="FFFFFF"/>
                </a:solidFill>
                <a:latin typeface="Montserrat SemiBold" pitchFamily="2" charset="77"/>
                <a:ea typeface="Roboto Condensed Light" panose="02000000000000000000" pitchFamily="2" charset="0"/>
                <a:cs typeface="Poppins" pitchFamily="2" charset="77"/>
              </a:rPr>
              <a:t>Etc.</a:t>
            </a:r>
          </a:p>
        </p:txBody>
      </p:sp>
      <p:sp>
        <p:nvSpPr>
          <p:cNvPr id="33" name="Freeform 1047">
            <a:extLst>
              <a:ext uri="{FF2B5EF4-FFF2-40B4-BE49-F238E27FC236}">
                <a16:creationId xmlns:a16="http://schemas.microsoft.com/office/drawing/2014/main" id="{2113E206-7B70-4AE5-8914-F2E8B98C52D4}"/>
              </a:ext>
            </a:extLst>
          </p:cNvPr>
          <p:cNvSpPr>
            <a:spLocks noChangeAspect="1" noChangeArrowheads="1"/>
          </p:cNvSpPr>
          <p:nvPr/>
        </p:nvSpPr>
        <p:spPr bwMode="auto">
          <a:xfrm>
            <a:off x="10892013" y="894361"/>
            <a:ext cx="482004" cy="510288"/>
          </a:xfrm>
          <a:custGeom>
            <a:avLst/>
            <a:gdLst>
              <a:gd name="T0" fmla="*/ 229384 w 286977"/>
              <a:gd name="T1" fmla="*/ 251968 h 285393"/>
              <a:gd name="T2" fmla="*/ 224597 w 286977"/>
              <a:gd name="T3" fmla="*/ 286823 h 285393"/>
              <a:gd name="T4" fmla="*/ 220180 w 286977"/>
              <a:gd name="T5" fmla="*/ 251968 h 285393"/>
              <a:gd name="T6" fmla="*/ 63245 w 286977"/>
              <a:gd name="T7" fmla="*/ 247297 h 285393"/>
              <a:gd name="T8" fmla="*/ 68224 w 286977"/>
              <a:gd name="T9" fmla="*/ 282512 h 285393"/>
              <a:gd name="T10" fmla="*/ 59034 w 286977"/>
              <a:gd name="T11" fmla="*/ 282512 h 285393"/>
              <a:gd name="T12" fmla="*/ 63245 w 286977"/>
              <a:gd name="T13" fmla="*/ 247297 h 285393"/>
              <a:gd name="T14" fmla="*/ 151287 w 286977"/>
              <a:gd name="T15" fmla="*/ 193983 h 285393"/>
              <a:gd name="T16" fmla="*/ 200264 w 286977"/>
              <a:gd name="T17" fmla="*/ 182424 h 285393"/>
              <a:gd name="T18" fmla="*/ 103397 w 286977"/>
              <a:gd name="T19" fmla="*/ 171948 h 285393"/>
              <a:gd name="T20" fmla="*/ 111015 w 286977"/>
              <a:gd name="T21" fmla="*/ 217103 h 285393"/>
              <a:gd name="T22" fmla="*/ 103397 w 286977"/>
              <a:gd name="T23" fmla="*/ 171948 h 285393"/>
              <a:gd name="T24" fmla="*/ 111015 w 286977"/>
              <a:gd name="T25" fmla="*/ 158221 h 285393"/>
              <a:gd name="T26" fmla="*/ 144030 w 286977"/>
              <a:gd name="T27" fmla="*/ 188204 h 285393"/>
              <a:gd name="T28" fmla="*/ 177045 w 286977"/>
              <a:gd name="T29" fmla="*/ 158221 h 285393"/>
              <a:gd name="T30" fmla="*/ 144030 w 286977"/>
              <a:gd name="T31" fmla="*/ 156776 h 285393"/>
              <a:gd name="T32" fmla="*/ 167250 w 286977"/>
              <a:gd name="T33" fmla="*/ 38651 h 285393"/>
              <a:gd name="T34" fmla="*/ 164347 w 286977"/>
              <a:gd name="T35" fmla="*/ 52741 h 285393"/>
              <a:gd name="T36" fmla="*/ 87071 w 286977"/>
              <a:gd name="T37" fmla="*/ 44794 h 285393"/>
              <a:gd name="T38" fmla="*/ 144030 w 286977"/>
              <a:gd name="T39" fmla="*/ 148107 h 285393"/>
              <a:gd name="T40" fmla="*/ 198450 w 286977"/>
              <a:gd name="T41" fmla="*/ 39015 h 285393"/>
              <a:gd name="T42" fmla="*/ 179585 w 286977"/>
              <a:gd name="T43" fmla="*/ 46239 h 285393"/>
              <a:gd name="T44" fmla="*/ 144030 w 286977"/>
              <a:gd name="T45" fmla="*/ 9030 h 285393"/>
              <a:gd name="T46" fmla="*/ 158542 w 286977"/>
              <a:gd name="T47" fmla="*/ 45153 h 285393"/>
              <a:gd name="T48" fmla="*/ 160719 w 286977"/>
              <a:gd name="T49" fmla="*/ 27093 h 285393"/>
              <a:gd name="T50" fmla="*/ 182487 w 286977"/>
              <a:gd name="T51" fmla="*/ 37569 h 285393"/>
              <a:gd name="T52" fmla="*/ 144030 w 286977"/>
              <a:gd name="T53" fmla="*/ 9030 h 285393"/>
              <a:gd name="T54" fmla="*/ 214776 w 286977"/>
              <a:gd name="T55" fmla="*/ 72247 h 285393"/>
              <a:gd name="T56" fmla="*/ 185751 w 286977"/>
              <a:gd name="T57" fmla="*/ 155693 h 285393"/>
              <a:gd name="T58" fmla="*/ 245977 w 286977"/>
              <a:gd name="T59" fmla="*/ 182062 h 285393"/>
              <a:gd name="T60" fmla="*/ 288423 w 286977"/>
              <a:gd name="T61" fmla="*/ 282487 h 285393"/>
              <a:gd name="T62" fmla="*/ 279355 w 286977"/>
              <a:gd name="T63" fmla="*/ 282487 h 285393"/>
              <a:gd name="T64" fmla="*/ 244163 w 286977"/>
              <a:gd name="T65" fmla="*/ 190732 h 285393"/>
              <a:gd name="T66" fmla="*/ 181399 w 286977"/>
              <a:gd name="T67" fmla="*/ 225772 h 285393"/>
              <a:gd name="T68" fmla="*/ 178134 w 286977"/>
              <a:gd name="T69" fmla="*/ 227578 h 285393"/>
              <a:gd name="T70" fmla="*/ 148384 w 286977"/>
              <a:gd name="T71" fmla="*/ 203015 h 285393"/>
              <a:gd name="T72" fmla="*/ 144030 w 286977"/>
              <a:gd name="T73" fmla="*/ 286821 h 285393"/>
              <a:gd name="T74" fmla="*/ 139676 w 286977"/>
              <a:gd name="T75" fmla="*/ 203015 h 285393"/>
              <a:gd name="T76" fmla="*/ 109928 w 286977"/>
              <a:gd name="T77" fmla="*/ 227578 h 285393"/>
              <a:gd name="T78" fmla="*/ 106299 w 286977"/>
              <a:gd name="T79" fmla="*/ 225772 h 285393"/>
              <a:gd name="T80" fmla="*/ 43898 w 286977"/>
              <a:gd name="T81" fmla="*/ 190732 h 285393"/>
              <a:gd name="T82" fmla="*/ 8707 w 286977"/>
              <a:gd name="T83" fmla="*/ 282487 h 285393"/>
              <a:gd name="T84" fmla="*/ 0 w 286977"/>
              <a:gd name="T85" fmla="*/ 282487 h 285393"/>
              <a:gd name="T86" fmla="*/ 42446 w 286977"/>
              <a:gd name="T87" fmla="*/ 182062 h 285393"/>
              <a:gd name="T88" fmla="*/ 102309 w 286977"/>
              <a:gd name="T89" fmla="*/ 155693 h 285393"/>
              <a:gd name="T90" fmla="*/ 73647 w 286977"/>
              <a:gd name="T91" fmla="*/ 72247 h 285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86977" h="285393">
                <a:moveTo>
                  <a:pt x="223471" y="246063"/>
                </a:moveTo>
                <a:cubicBezTo>
                  <a:pt x="226036" y="246063"/>
                  <a:pt x="228234" y="248208"/>
                  <a:pt x="228234" y="250711"/>
                </a:cubicBezTo>
                <a:lnTo>
                  <a:pt x="228234" y="281102"/>
                </a:lnTo>
                <a:cubicBezTo>
                  <a:pt x="228234" y="283247"/>
                  <a:pt x="226036" y="285393"/>
                  <a:pt x="223471" y="285393"/>
                </a:cubicBezTo>
                <a:cubicBezTo>
                  <a:pt x="221273" y="285393"/>
                  <a:pt x="219075" y="283247"/>
                  <a:pt x="219075" y="281102"/>
                </a:cubicBezTo>
                <a:lnTo>
                  <a:pt x="219075" y="250711"/>
                </a:lnTo>
                <a:cubicBezTo>
                  <a:pt x="219075" y="248208"/>
                  <a:pt x="221273" y="246063"/>
                  <a:pt x="223471" y="246063"/>
                </a:cubicBezTo>
                <a:close/>
                <a:moveTo>
                  <a:pt x="62929" y="246063"/>
                </a:moveTo>
                <a:cubicBezTo>
                  <a:pt x="65596" y="246063"/>
                  <a:pt x="67882" y="248208"/>
                  <a:pt x="67882" y="250711"/>
                </a:cubicBezTo>
                <a:lnTo>
                  <a:pt x="67882" y="281102"/>
                </a:lnTo>
                <a:cubicBezTo>
                  <a:pt x="67882" y="283247"/>
                  <a:pt x="65596" y="285393"/>
                  <a:pt x="62929" y="285393"/>
                </a:cubicBezTo>
                <a:cubicBezTo>
                  <a:pt x="61024" y="285393"/>
                  <a:pt x="58738" y="283247"/>
                  <a:pt x="58738" y="281102"/>
                </a:cubicBezTo>
                <a:lnTo>
                  <a:pt x="58738" y="250711"/>
                </a:lnTo>
                <a:cubicBezTo>
                  <a:pt x="58738" y="248208"/>
                  <a:pt x="61024" y="246063"/>
                  <a:pt x="62929" y="246063"/>
                </a:cubicBezTo>
                <a:close/>
                <a:moveTo>
                  <a:pt x="183376" y="171090"/>
                </a:moveTo>
                <a:lnTo>
                  <a:pt x="150528" y="193016"/>
                </a:lnTo>
                <a:lnTo>
                  <a:pt x="176518" y="216020"/>
                </a:lnTo>
                <a:lnTo>
                  <a:pt x="199259" y="181514"/>
                </a:lnTo>
                <a:cubicBezTo>
                  <a:pt x="193123" y="180076"/>
                  <a:pt x="188069" y="176122"/>
                  <a:pt x="183376" y="171090"/>
                </a:cubicBezTo>
                <a:close/>
                <a:moveTo>
                  <a:pt x="102878" y="171090"/>
                </a:moveTo>
                <a:cubicBezTo>
                  <a:pt x="98908" y="176122"/>
                  <a:pt x="93132" y="180076"/>
                  <a:pt x="86995" y="181514"/>
                </a:cubicBezTo>
                <a:lnTo>
                  <a:pt x="110459" y="216020"/>
                </a:lnTo>
                <a:lnTo>
                  <a:pt x="136088" y="193016"/>
                </a:lnTo>
                <a:lnTo>
                  <a:pt x="102878" y="171090"/>
                </a:lnTo>
                <a:close/>
                <a:moveTo>
                  <a:pt x="112986" y="147368"/>
                </a:moveTo>
                <a:lnTo>
                  <a:pt x="110459" y="157432"/>
                </a:lnTo>
                <a:cubicBezTo>
                  <a:pt x="110098" y="159588"/>
                  <a:pt x="108654" y="161745"/>
                  <a:pt x="107932" y="163902"/>
                </a:cubicBezTo>
                <a:lnTo>
                  <a:pt x="143308" y="187265"/>
                </a:lnTo>
                <a:lnTo>
                  <a:pt x="179045" y="163902"/>
                </a:lnTo>
                <a:cubicBezTo>
                  <a:pt x="177601" y="161745"/>
                  <a:pt x="176879" y="159588"/>
                  <a:pt x="176157" y="157432"/>
                </a:cubicBezTo>
                <a:lnTo>
                  <a:pt x="173630" y="147368"/>
                </a:lnTo>
                <a:cubicBezTo>
                  <a:pt x="164245" y="152759"/>
                  <a:pt x="154137" y="155994"/>
                  <a:pt x="143308" y="155994"/>
                </a:cubicBezTo>
                <a:cubicBezTo>
                  <a:pt x="132479" y="155994"/>
                  <a:pt x="122371" y="152759"/>
                  <a:pt x="112986" y="147368"/>
                </a:cubicBezTo>
                <a:close/>
                <a:moveTo>
                  <a:pt x="166411" y="38459"/>
                </a:moveTo>
                <a:lnTo>
                  <a:pt x="166411" y="48164"/>
                </a:lnTo>
                <a:cubicBezTo>
                  <a:pt x="166411" y="50321"/>
                  <a:pt x="164967" y="52118"/>
                  <a:pt x="163523" y="52477"/>
                </a:cubicBezTo>
                <a:cubicBezTo>
                  <a:pt x="151249" y="56071"/>
                  <a:pt x="140420" y="57509"/>
                  <a:pt x="130674" y="57509"/>
                </a:cubicBezTo>
                <a:cubicBezTo>
                  <a:pt x="108654" y="57509"/>
                  <a:pt x="93493" y="49961"/>
                  <a:pt x="86635" y="44570"/>
                </a:cubicBezTo>
                <a:cubicBezTo>
                  <a:pt x="83386" y="52837"/>
                  <a:pt x="81942" y="61822"/>
                  <a:pt x="81942" y="71887"/>
                </a:cubicBezTo>
                <a:cubicBezTo>
                  <a:pt x="81942" y="113221"/>
                  <a:pt x="109376" y="147368"/>
                  <a:pt x="143308" y="147368"/>
                </a:cubicBezTo>
                <a:cubicBezTo>
                  <a:pt x="177240" y="147368"/>
                  <a:pt x="205035" y="113221"/>
                  <a:pt x="205035" y="71887"/>
                </a:cubicBezTo>
                <a:cubicBezTo>
                  <a:pt x="205035" y="59306"/>
                  <a:pt x="202147" y="48164"/>
                  <a:pt x="197455" y="38819"/>
                </a:cubicBezTo>
                <a:cubicBezTo>
                  <a:pt x="191318" y="43132"/>
                  <a:pt x="182654" y="46007"/>
                  <a:pt x="182294" y="46367"/>
                </a:cubicBezTo>
                <a:cubicBezTo>
                  <a:pt x="180850" y="46726"/>
                  <a:pt x="179767" y="46367"/>
                  <a:pt x="178684" y="46007"/>
                </a:cubicBezTo>
                <a:lnTo>
                  <a:pt x="166411" y="38459"/>
                </a:lnTo>
                <a:close/>
                <a:moveTo>
                  <a:pt x="143308" y="8986"/>
                </a:moveTo>
                <a:cubicBezTo>
                  <a:pt x="118761" y="8986"/>
                  <a:pt x="100713" y="19050"/>
                  <a:pt x="89883" y="37021"/>
                </a:cubicBezTo>
                <a:cubicBezTo>
                  <a:pt x="97825" y="42054"/>
                  <a:pt x="120927" y="55712"/>
                  <a:pt x="157747" y="44929"/>
                </a:cubicBezTo>
                <a:lnTo>
                  <a:pt x="157747" y="30911"/>
                </a:lnTo>
                <a:cubicBezTo>
                  <a:pt x="157747" y="29114"/>
                  <a:pt x="158469" y="27676"/>
                  <a:pt x="159913" y="26957"/>
                </a:cubicBezTo>
                <a:cubicBezTo>
                  <a:pt x="161357" y="26238"/>
                  <a:pt x="163162" y="26238"/>
                  <a:pt x="164245" y="26957"/>
                </a:cubicBezTo>
                <a:lnTo>
                  <a:pt x="181572" y="37381"/>
                </a:lnTo>
                <a:cubicBezTo>
                  <a:pt x="184459" y="35943"/>
                  <a:pt x="189152" y="34146"/>
                  <a:pt x="192762" y="31630"/>
                </a:cubicBezTo>
                <a:cubicBezTo>
                  <a:pt x="182654" y="16893"/>
                  <a:pt x="164967" y="8986"/>
                  <a:pt x="143308" y="8986"/>
                </a:cubicBezTo>
                <a:close/>
                <a:moveTo>
                  <a:pt x="143308" y="0"/>
                </a:moveTo>
                <a:cubicBezTo>
                  <a:pt x="185542" y="0"/>
                  <a:pt x="213699" y="28754"/>
                  <a:pt x="213699" y="71887"/>
                </a:cubicBezTo>
                <a:cubicBezTo>
                  <a:pt x="213699" y="101001"/>
                  <a:pt x="200703" y="127239"/>
                  <a:pt x="181572" y="142336"/>
                </a:cubicBezTo>
                <a:lnTo>
                  <a:pt x="184820" y="154916"/>
                </a:lnTo>
                <a:cubicBezTo>
                  <a:pt x="186986" y="164980"/>
                  <a:pt x="195650" y="173247"/>
                  <a:pt x="206118" y="174685"/>
                </a:cubicBezTo>
                <a:lnTo>
                  <a:pt x="244743" y="181154"/>
                </a:lnTo>
                <a:cubicBezTo>
                  <a:pt x="268928" y="185468"/>
                  <a:pt x="286977" y="206674"/>
                  <a:pt x="286977" y="230756"/>
                </a:cubicBezTo>
                <a:lnTo>
                  <a:pt x="286977" y="281078"/>
                </a:lnTo>
                <a:cubicBezTo>
                  <a:pt x="286977" y="283234"/>
                  <a:pt x="284811" y="285391"/>
                  <a:pt x="282284" y="285391"/>
                </a:cubicBezTo>
                <a:cubicBezTo>
                  <a:pt x="279758" y="285391"/>
                  <a:pt x="277953" y="283234"/>
                  <a:pt x="277953" y="281078"/>
                </a:cubicBezTo>
                <a:lnTo>
                  <a:pt x="277953" y="230756"/>
                </a:lnTo>
                <a:cubicBezTo>
                  <a:pt x="277953" y="210628"/>
                  <a:pt x="263153" y="193375"/>
                  <a:pt x="242938" y="189781"/>
                </a:cubicBezTo>
                <a:lnTo>
                  <a:pt x="208645" y="184030"/>
                </a:lnTo>
                <a:lnTo>
                  <a:pt x="180489" y="224646"/>
                </a:lnTo>
                <a:cubicBezTo>
                  <a:pt x="180128" y="225724"/>
                  <a:pt x="179045" y="226443"/>
                  <a:pt x="177601" y="226443"/>
                </a:cubicBezTo>
                <a:cubicBezTo>
                  <a:pt x="177240" y="226443"/>
                  <a:pt x="177240" y="226443"/>
                  <a:pt x="177240" y="226443"/>
                </a:cubicBezTo>
                <a:cubicBezTo>
                  <a:pt x="176157" y="226443"/>
                  <a:pt x="175435" y="226443"/>
                  <a:pt x="174352" y="225724"/>
                </a:cubicBezTo>
                <a:lnTo>
                  <a:pt x="147640" y="202002"/>
                </a:lnTo>
                <a:lnTo>
                  <a:pt x="147640" y="281078"/>
                </a:lnTo>
                <a:cubicBezTo>
                  <a:pt x="147640" y="283234"/>
                  <a:pt x="145835" y="285391"/>
                  <a:pt x="143308" y="285391"/>
                </a:cubicBezTo>
                <a:cubicBezTo>
                  <a:pt x="141142" y="285391"/>
                  <a:pt x="138976" y="283234"/>
                  <a:pt x="138976" y="281078"/>
                </a:cubicBezTo>
                <a:lnTo>
                  <a:pt x="138976" y="202002"/>
                </a:lnTo>
                <a:lnTo>
                  <a:pt x="112264" y="225724"/>
                </a:lnTo>
                <a:cubicBezTo>
                  <a:pt x="111542" y="226443"/>
                  <a:pt x="110459" y="226443"/>
                  <a:pt x="109376" y="226443"/>
                </a:cubicBezTo>
                <a:cubicBezTo>
                  <a:pt x="109015" y="226443"/>
                  <a:pt x="109015" y="226443"/>
                  <a:pt x="108654" y="226443"/>
                </a:cubicBezTo>
                <a:cubicBezTo>
                  <a:pt x="107571" y="226443"/>
                  <a:pt x="106127" y="225724"/>
                  <a:pt x="105766" y="224646"/>
                </a:cubicBezTo>
                <a:lnTo>
                  <a:pt x="77610" y="184030"/>
                </a:lnTo>
                <a:lnTo>
                  <a:pt x="43678" y="189781"/>
                </a:lnTo>
                <a:cubicBezTo>
                  <a:pt x="23463" y="193375"/>
                  <a:pt x="8663" y="210628"/>
                  <a:pt x="8663" y="230756"/>
                </a:cubicBezTo>
                <a:lnTo>
                  <a:pt x="8663" y="281078"/>
                </a:lnTo>
                <a:cubicBezTo>
                  <a:pt x="8663" y="283234"/>
                  <a:pt x="6859" y="285391"/>
                  <a:pt x="4693" y="285391"/>
                </a:cubicBezTo>
                <a:cubicBezTo>
                  <a:pt x="2166" y="285391"/>
                  <a:pt x="0" y="283234"/>
                  <a:pt x="0" y="281078"/>
                </a:cubicBezTo>
                <a:lnTo>
                  <a:pt x="0" y="230756"/>
                </a:lnTo>
                <a:cubicBezTo>
                  <a:pt x="0" y="206674"/>
                  <a:pt x="17688" y="185468"/>
                  <a:pt x="42234" y="181154"/>
                </a:cubicBezTo>
                <a:lnTo>
                  <a:pt x="80498" y="174685"/>
                </a:lnTo>
                <a:cubicBezTo>
                  <a:pt x="90605" y="173247"/>
                  <a:pt x="99269" y="164980"/>
                  <a:pt x="101796" y="154916"/>
                </a:cubicBezTo>
                <a:lnTo>
                  <a:pt x="105044" y="142336"/>
                </a:lnTo>
                <a:cubicBezTo>
                  <a:pt x="85913" y="127239"/>
                  <a:pt x="73278" y="101001"/>
                  <a:pt x="73278" y="71887"/>
                </a:cubicBezTo>
                <a:cubicBezTo>
                  <a:pt x="73278" y="28754"/>
                  <a:pt x="101435" y="0"/>
                  <a:pt x="143308" y="0"/>
                </a:cubicBezTo>
                <a:close/>
              </a:path>
            </a:pathLst>
          </a:custGeom>
          <a:solidFill>
            <a:srgbClr val="1A171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sz="900" b="1" dirty="0">
              <a:latin typeface="Montserrat SemiBold" pitchFamily="2" charset="77"/>
            </a:endParaRPr>
          </a:p>
        </p:txBody>
      </p:sp>
      <p:sp>
        <p:nvSpPr>
          <p:cNvPr id="34" name="Freeform 1048">
            <a:extLst>
              <a:ext uri="{FF2B5EF4-FFF2-40B4-BE49-F238E27FC236}">
                <a16:creationId xmlns:a16="http://schemas.microsoft.com/office/drawing/2014/main" id="{BE0485C4-DEAF-44C6-B981-1F361D40AC29}"/>
              </a:ext>
            </a:extLst>
          </p:cNvPr>
          <p:cNvSpPr>
            <a:spLocks noChangeAspect="1" noChangeArrowheads="1"/>
          </p:cNvSpPr>
          <p:nvPr/>
        </p:nvSpPr>
        <p:spPr bwMode="auto">
          <a:xfrm>
            <a:off x="10892012" y="274877"/>
            <a:ext cx="482004" cy="510288"/>
          </a:xfrm>
          <a:custGeom>
            <a:avLst/>
            <a:gdLst>
              <a:gd name="T0" fmla="*/ 232587 w 279041"/>
              <a:gd name="T1" fmla="*/ 257945 h 285396"/>
              <a:gd name="T2" fmla="*/ 227992 w 279041"/>
              <a:gd name="T3" fmla="*/ 286814 h 285396"/>
              <a:gd name="T4" fmla="*/ 223396 w 279041"/>
              <a:gd name="T5" fmla="*/ 257945 h 285396"/>
              <a:gd name="T6" fmla="*/ 53885 w 279041"/>
              <a:gd name="T7" fmla="*/ 253667 h 285396"/>
              <a:gd name="T8" fmla="*/ 58672 w 279041"/>
              <a:gd name="T9" fmla="*/ 282538 h 285396"/>
              <a:gd name="T10" fmla="*/ 49466 w 279041"/>
              <a:gd name="T11" fmla="*/ 282538 h 285396"/>
              <a:gd name="T12" fmla="*/ 53885 w 279041"/>
              <a:gd name="T13" fmla="*/ 253667 h 285396"/>
              <a:gd name="T14" fmla="*/ 110098 w 279041"/>
              <a:gd name="T15" fmla="*/ 180972 h 285396"/>
              <a:gd name="T16" fmla="*/ 140059 w 279041"/>
              <a:gd name="T17" fmla="*/ 247075 h 285396"/>
              <a:gd name="T18" fmla="*/ 170743 w 279041"/>
              <a:gd name="T19" fmla="*/ 180972 h 285396"/>
              <a:gd name="T20" fmla="*/ 140059 w 279041"/>
              <a:gd name="T21" fmla="*/ 188558 h 285396"/>
              <a:gd name="T22" fmla="*/ 169434 w 279041"/>
              <a:gd name="T23" fmla="*/ 78791 h 285396"/>
              <a:gd name="T24" fmla="*/ 84108 w 279041"/>
              <a:gd name="T25" fmla="*/ 89221 h 285396"/>
              <a:gd name="T26" fmla="*/ 140059 w 279041"/>
              <a:gd name="T27" fmla="*/ 180249 h 285396"/>
              <a:gd name="T28" fmla="*/ 196372 w 279041"/>
              <a:gd name="T29" fmla="*/ 87777 h 285396"/>
              <a:gd name="T30" fmla="*/ 140059 w 279041"/>
              <a:gd name="T31" fmla="*/ 9030 h 285396"/>
              <a:gd name="T32" fmla="*/ 63532 w 279041"/>
              <a:gd name="T33" fmla="*/ 201923 h 285396"/>
              <a:gd name="T34" fmla="*/ 102157 w 279041"/>
              <a:gd name="T35" fmla="*/ 178805 h 285396"/>
              <a:gd name="T36" fmla="*/ 72918 w 279041"/>
              <a:gd name="T37" fmla="*/ 107644 h 285396"/>
              <a:gd name="T38" fmla="*/ 80138 w 279041"/>
              <a:gd name="T39" fmla="*/ 78746 h 285396"/>
              <a:gd name="T40" fmla="*/ 137532 w 279041"/>
              <a:gd name="T41" fmla="*/ 79468 h 285396"/>
              <a:gd name="T42" fmla="*/ 204314 w 279041"/>
              <a:gd name="T43" fmla="*/ 83804 h 285396"/>
              <a:gd name="T44" fmla="*/ 177962 w 279041"/>
              <a:gd name="T45" fmla="*/ 175192 h 285396"/>
              <a:gd name="T46" fmla="*/ 199982 w 279041"/>
              <a:gd name="T47" fmla="*/ 199033 h 285396"/>
              <a:gd name="T48" fmla="*/ 237523 w 279041"/>
              <a:gd name="T49" fmla="*/ 120287 h 285396"/>
              <a:gd name="T50" fmla="*/ 140059 w 279041"/>
              <a:gd name="T51" fmla="*/ 0 h 285396"/>
              <a:gd name="T52" fmla="*/ 226333 w 279041"/>
              <a:gd name="T53" fmla="*/ 203368 h 285396"/>
              <a:gd name="T54" fmla="*/ 280479 w 279041"/>
              <a:gd name="T55" fmla="*/ 265136 h 285396"/>
              <a:gd name="T56" fmla="*/ 276148 w 279041"/>
              <a:gd name="T57" fmla="*/ 286809 h 285396"/>
              <a:gd name="T58" fmla="*/ 272177 w 279041"/>
              <a:gd name="T59" fmla="*/ 265136 h 285396"/>
              <a:gd name="T60" fmla="*/ 205757 w 279041"/>
              <a:gd name="T61" fmla="*/ 208786 h 285396"/>
              <a:gd name="T62" fmla="*/ 144392 w 279041"/>
              <a:gd name="T63" fmla="*/ 282476 h 285396"/>
              <a:gd name="T64" fmla="*/ 136089 w 279041"/>
              <a:gd name="T65" fmla="*/ 282476 h 285396"/>
              <a:gd name="T66" fmla="*/ 74723 w 279041"/>
              <a:gd name="T67" fmla="*/ 208786 h 285396"/>
              <a:gd name="T68" fmla="*/ 9026 w 279041"/>
              <a:gd name="T69" fmla="*/ 265136 h 285396"/>
              <a:gd name="T70" fmla="*/ 4334 w 279041"/>
              <a:gd name="T71" fmla="*/ 286809 h 285396"/>
              <a:gd name="T72" fmla="*/ 0 w 279041"/>
              <a:gd name="T73" fmla="*/ 265136 h 285396"/>
              <a:gd name="T74" fmla="*/ 54146 w 279041"/>
              <a:gd name="T75" fmla="*/ 203368 h 285396"/>
              <a:gd name="T76" fmla="*/ 140059 w 279041"/>
              <a:gd name="T77" fmla="*/ 0 h 2853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9041" h="285396">
                <a:moveTo>
                  <a:pt x="226822" y="252413"/>
                </a:moveTo>
                <a:cubicBezTo>
                  <a:pt x="229489" y="252413"/>
                  <a:pt x="231394" y="254186"/>
                  <a:pt x="231394" y="256669"/>
                </a:cubicBezTo>
                <a:lnTo>
                  <a:pt x="231394" y="281140"/>
                </a:lnTo>
                <a:cubicBezTo>
                  <a:pt x="231394" y="283268"/>
                  <a:pt x="229489" y="285396"/>
                  <a:pt x="226822" y="285396"/>
                </a:cubicBezTo>
                <a:cubicBezTo>
                  <a:pt x="224155" y="285396"/>
                  <a:pt x="222250" y="283268"/>
                  <a:pt x="222250" y="281140"/>
                </a:cubicBezTo>
                <a:lnTo>
                  <a:pt x="222250" y="256669"/>
                </a:lnTo>
                <a:cubicBezTo>
                  <a:pt x="222250" y="254186"/>
                  <a:pt x="224155" y="252413"/>
                  <a:pt x="226822" y="252413"/>
                </a:cubicBezTo>
                <a:close/>
                <a:moveTo>
                  <a:pt x="53609" y="252413"/>
                </a:moveTo>
                <a:cubicBezTo>
                  <a:pt x="56174" y="252413"/>
                  <a:pt x="58372" y="254186"/>
                  <a:pt x="58372" y="256669"/>
                </a:cubicBezTo>
                <a:lnTo>
                  <a:pt x="58372" y="281140"/>
                </a:lnTo>
                <a:cubicBezTo>
                  <a:pt x="58372" y="283268"/>
                  <a:pt x="56174" y="285396"/>
                  <a:pt x="53609" y="285396"/>
                </a:cubicBezTo>
                <a:cubicBezTo>
                  <a:pt x="51045" y="285396"/>
                  <a:pt x="49213" y="283268"/>
                  <a:pt x="49213" y="281140"/>
                </a:cubicBezTo>
                <a:lnTo>
                  <a:pt x="49213" y="256669"/>
                </a:lnTo>
                <a:cubicBezTo>
                  <a:pt x="49213" y="254186"/>
                  <a:pt x="51045" y="252413"/>
                  <a:pt x="53609" y="252413"/>
                </a:cubicBezTo>
                <a:close/>
                <a:moveTo>
                  <a:pt x="110252" y="179358"/>
                </a:moveTo>
                <a:lnTo>
                  <a:pt x="109534" y="180077"/>
                </a:lnTo>
                <a:cubicBezTo>
                  <a:pt x="106301" y="193376"/>
                  <a:pt x="95887" y="203080"/>
                  <a:pt x="82958" y="205956"/>
                </a:cubicBezTo>
                <a:cubicBezTo>
                  <a:pt x="86909" y="223928"/>
                  <a:pt x="123539" y="240102"/>
                  <a:pt x="139341" y="245853"/>
                </a:cubicBezTo>
                <a:cubicBezTo>
                  <a:pt x="155502" y="240102"/>
                  <a:pt x="192133" y="223928"/>
                  <a:pt x="196801" y="205956"/>
                </a:cubicBezTo>
                <a:cubicBezTo>
                  <a:pt x="183514" y="203080"/>
                  <a:pt x="173099" y="193376"/>
                  <a:pt x="169867" y="180077"/>
                </a:cubicBezTo>
                <a:lnTo>
                  <a:pt x="169508" y="179358"/>
                </a:lnTo>
                <a:cubicBezTo>
                  <a:pt x="160529" y="185109"/>
                  <a:pt x="150474" y="187625"/>
                  <a:pt x="139341" y="187625"/>
                </a:cubicBezTo>
                <a:cubicBezTo>
                  <a:pt x="129285" y="187625"/>
                  <a:pt x="118512" y="185109"/>
                  <a:pt x="110252" y="179358"/>
                </a:cubicBezTo>
                <a:close/>
                <a:moveTo>
                  <a:pt x="168565" y="78402"/>
                </a:moveTo>
                <a:cubicBezTo>
                  <a:pt x="159721" y="78357"/>
                  <a:pt x="150833" y="81232"/>
                  <a:pt x="141496" y="86983"/>
                </a:cubicBezTo>
                <a:cubicBezTo>
                  <a:pt x="118871" y="100282"/>
                  <a:pt x="96246" y="95610"/>
                  <a:pt x="83676" y="88780"/>
                </a:cubicBezTo>
                <a:cubicBezTo>
                  <a:pt x="81881" y="94531"/>
                  <a:pt x="81163" y="100642"/>
                  <a:pt x="81163" y="107112"/>
                </a:cubicBezTo>
                <a:cubicBezTo>
                  <a:pt x="81163" y="146649"/>
                  <a:pt x="107738" y="179358"/>
                  <a:pt x="139341" y="179358"/>
                </a:cubicBezTo>
                <a:cubicBezTo>
                  <a:pt x="172021" y="179358"/>
                  <a:pt x="197879" y="146649"/>
                  <a:pt x="197879" y="107112"/>
                </a:cubicBezTo>
                <a:cubicBezTo>
                  <a:pt x="197879" y="99923"/>
                  <a:pt x="197160" y="93453"/>
                  <a:pt x="195365" y="87343"/>
                </a:cubicBezTo>
                <a:cubicBezTo>
                  <a:pt x="186207" y="81412"/>
                  <a:pt x="177408" y="78447"/>
                  <a:pt x="168565" y="78402"/>
                </a:cubicBezTo>
                <a:close/>
                <a:moveTo>
                  <a:pt x="139341" y="8986"/>
                </a:moveTo>
                <a:cubicBezTo>
                  <a:pt x="81163" y="8986"/>
                  <a:pt x="43095" y="52118"/>
                  <a:pt x="43095" y="119692"/>
                </a:cubicBezTo>
                <a:cubicBezTo>
                  <a:pt x="43095" y="152041"/>
                  <a:pt x="50996" y="184030"/>
                  <a:pt x="63206" y="200924"/>
                </a:cubicBezTo>
                <a:lnTo>
                  <a:pt x="80085" y="198048"/>
                </a:lnTo>
                <a:cubicBezTo>
                  <a:pt x="90141" y="195892"/>
                  <a:pt x="98760" y="188344"/>
                  <a:pt x="101633" y="177920"/>
                </a:cubicBezTo>
                <a:lnTo>
                  <a:pt x="102351" y="174326"/>
                </a:lnTo>
                <a:cubicBezTo>
                  <a:pt x="84395" y="159589"/>
                  <a:pt x="72544" y="135147"/>
                  <a:pt x="72544" y="107112"/>
                </a:cubicBezTo>
                <a:cubicBezTo>
                  <a:pt x="72544" y="97766"/>
                  <a:pt x="74339" y="88780"/>
                  <a:pt x="76853" y="80873"/>
                </a:cubicBezTo>
                <a:cubicBezTo>
                  <a:pt x="77212" y="80154"/>
                  <a:pt x="78290" y="78716"/>
                  <a:pt x="79726" y="78357"/>
                </a:cubicBezTo>
                <a:cubicBezTo>
                  <a:pt x="80803" y="77997"/>
                  <a:pt x="82599" y="78357"/>
                  <a:pt x="83317" y="78716"/>
                </a:cubicBezTo>
                <a:cubicBezTo>
                  <a:pt x="92296" y="84827"/>
                  <a:pt x="114920" y="92734"/>
                  <a:pt x="136827" y="79076"/>
                </a:cubicBezTo>
                <a:cubicBezTo>
                  <a:pt x="158734" y="66136"/>
                  <a:pt x="179922" y="66496"/>
                  <a:pt x="200752" y="80873"/>
                </a:cubicBezTo>
                <a:cubicBezTo>
                  <a:pt x="201829" y="81232"/>
                  <a:pt x="202906" y="81951"/>
                  <a:pt x="203265" y="83389"/>
                </a:cubicBezTo>
                <a:cubicBezTo>
                  <a:pt x="205420" y="90937"/>
                  <a:pt x="206857" y="98845"/>
                  <a:pt x="206857" y="107112"/>
                </a:cubicBezTo>
                <a:cubicBezTo>
                  <a:pt x="206857" y="135147"/>
                  <a:pt x="194646" y="159589"/>
                  <a:pt x="177049" y="174326"/>
                </a:cubicBezTo>
                <a:lnTo>
                  <a:pt x="178127" y="177920"/>
                </a:lnTo>
                <a:cubicBezTo>
                  <a:pt x="180281" y="188344"/>
                  <a:pt x="188541" y="195892"/>
                  <a:pt x="198956" y="198048"/>
                </a:cubicBezTo>
                <a:lnTo>
                  <a:pt x="216194" y="200924"/>
                </a:lnTo>
                <a:cubicBezTo>
                  <a:pt x="228404" y="184030"/>
                  <a:pt x="236305" y="152041"/>
                  <a:pt x="236305" y="119692"/>
                </a:cubicBezTo>
                <a:cubicBezTo>
                  <a:pt x="236305" y="52118"/>
                  <a:pt x="198238" y="8986"/>
                  <a:pt x="139341" y="8986"/>
                </a:cubicBezTo>
                <a:close/>
                <a:moveTo>
                  <a:pt x="139341" y="0"/>
                </a:moveTo>
                <a:cubicBezTo>
                  <a:pt x="203625" y="0"/>
                  <a:pt x="244924" y="46727"/>
                  <a:pt x="244924" y="119692"/>
                </a:cubicBezTo>
                <a:cubicBezTo>
                  <a:pt x="244924" y="152400"/>
                  <a:pt x="237382" y="183312"/>
                  <a:pt x="225172" y="202362"/>
                </a:cubicBezTo>
                <a:lnTo>
                  <a:pt x="228045" y="202721"/>
                </a:lnTo>
                <a:cubicBezTo>
                  <a:pt x="257493" y="207753"/>
                  <a:pt x="279041" y="233632"/>
                  <a:pt x="279041" y="263825"/>
                </a:cubicBezTo>
                <a:lnTo>
                  <a:pt x="279041" y="281078"/>
                </a:lnTo>
                <a:cubicBezTo>
                  <a:pt x="279041" y="283234"/>
                  <a:pt x="277605" y="285391"/>
                  <a:pt x="274732" y="285391"/>
                </a:cubicBezTo>
                <a:cubicBezTo>
                  <a:pt x="272577" y="285391"/>
                  <a:pt x="270781" y="283234"/>
                  <a:pt x="270781" y="281078"/>
                </a:cubicBezTo>
                <a:lnTo>
                  <a:pt x="270781" y="263825"/>
                </a:lnTo>
                <a:cubicBezTo>
                  <a:pt x="270781" y="237946"/>
                  <a:pt x="251747" y="216020"/>
                  <a:pt x="226249" y="211347"/>
                </a:cubicBezTo>
                <a:lnTo>
                  <a:pt x="204702" y="207753"/>
                </a:lnTo>
                <a:cubicBezTo>
                  <a:pt x="199315" y="231835"/>
                  <a:pt x="156579" y="248729"/>
                  <a:pt x="143651" y="253401"/>
                </a:cubicBezTo>
                <a:lnTo>
                  <a:pt x="143651" y="281078"/>
                </a:lnTo>
                <a:cubicBezTo>
                  <a:pt x="143651" y="283234"/>
                  <a:pt x="141855" y="285391"/>
                  <a:pt x="139341" y="285391"/>
                </a:cubicBezTo>
                <a:cubicBezTo>
                  <a:pt x="137186" y="285391"/>
                  <a:pt x="135391" y="283234"/>
                  <a:pt x="135391" y="281078"/>
                </a:cubicBezTo>
                <a:lnTo>
                  <a:pt x="135391" y="253401"/>
                </a:lnTo>
                <a:cubicBezTo>
                  <a:pt x="122821" y="248729"/>
                  <a:pt x="79726" y="231835"/>
                  <a:pt x="74339" y="207753"/>
                </a:cubicBezTo>
                <a:lnTo>
                  <a:pt x="52792" y="211347"/>
                </a:lnTo>
                <a:cubicBezTo>
                  <a:pt x="27294" y="216020"/>
                  <a:pt x="8978" y="237946"/>
                  <a:pt x="8978" y="263825"/>
                </a:cubicBezTo>
                <a:lnTo>
                  <a:pt x="8978" y="281078"/>
                </a:lnTo>
                <a:cubicBezTo>
                  <a:pt x="8978" y="283234"/>
                  <a:pt x="6464" y="285391"/>
                  <a:pt x="4310" y="285391"/>
                </a:cubicBezTo>
                <a:cubicBezTo>
                  <a:pt x="2155" y="285391"/>
                  <a:pt x="0" y="283234"/>
                  <a:pt x="0" y="281078"/>
                </a:cubicBezTo>
                <a:lnTo>
                  <a:pt x="0" y="263825"/>
                </a:lnTo>
                <a:cubicBezTo>
                  <a:pt x="0" y="233632"/>
                  <a:pt x="21907" y="207753"/>
                  <a:pt x="51714" y="202721"/>
                </a:cubicBezTo>
                <a:lnTo>
                  <a:pt x="53869" y="202362"/>
                </a:lnTo>
                <a:cubicBezTo>
                  <a:pt x="41659" y="183312"/>
                  <a:pt x="34476" y="152400"/>
                  <a:pt x="34476" y="119692"/>
                </a:cubicBezTo>
                <a:cubicBezTo>
                  <a:pt x="34476" y="47805"/>
                  <a:pt x="76853" y="0"/>
                  <a:pt x="139341" y="0"/>
                </a:cubicBezTo>
                <a:close/>
              </a:path>
            </a:pathLst>
          </a:custGeom>
          <a:solidFill>
            <a:srgbClr val="1A171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sz="900" b="1" dirty="0">
              <a:latin typeface="Montserrat SemiBold" pitchFamily="2" charset="77"/>
            </a:endParaRPr>
          </a:p>
        </p:txBody>
      </p:sp>
      <p:sp>
        <p:nvSpPr>
          <p:cNvPr id="35" name="Freeform 1047">
            <a:extLst>
              <a:ext uri="{FF2B5EF4-FFF2-40B4-BE49-F238E27FC236}">
                <a16:creationId xmlns:a16="http://schemas.microsoft.com/office/drawing/2014/main" id="{11F8F25D-95BB-4ECD-8038-DDC97A3D0BE2}"/>
              </a:ext>
            </a:extLst>
          </p:cNvPr>
          <p:cNvSpPr>
            <a:spLocks noChangeAspect="1" noChangeArrowheads="1"/>
          </p:cNvSpPr>
          <p:nvPr/>
        </p:nvSpPr>
        <p:spPr bwMode="auto">
          <a:xfrm>
            <a:off x="10892012" y="2133329"/>
            <a:ext cx="482004" cy="510288"/>
          </a:xfrm>
          <a:custGeom>
            <a:avLst/>
            <a:gdLst>
              <a:gd name="T0" fmla="*/ 229384 w 286977"/>
              <a:gd name="T1" fmla="*/ 251968 h 285393"/>
              <a:gd name="T2" fmla="*/ 224597 w 286977"/>
              <a:gd name="T3" fmla="*/ 286823 h 285393"/>
              <a:gd name="T4" fmla="*/ 220180 w 286977"/>
              <a:gd name="T5" fmla="*/ 251968 h 285393"/>
              <a:gd name="T6" fmla="*/ 63245 w 286977"/>
              <a:gd name="T7" fmla="*/ 247297 h 285393"/>
              <a:gd name="T8" fmla="*/ 68224 w 286977"/>
              <a:gd name="T9" fmla="*/ 282512 h 285393"/>
              <a:gd name="T10" fmla="*/ 59034 w 286977"/>
              <a:gd name="T11" fmla="*/ 282512 h 285393"/>
              <a:gd name="T12" fmla="*/ 63245 w 286977"/>
              <a:gd name="T13" fmla="*/ 247297 h 285393"/>
              <a:gd name="T14" fmla="*/ 151287 w 286977"/>
              <a:gd name="T15" fmla="*/ 193983 h 285393"/>
              <a:gd name="T16" fmla="*/ 200264 w 286977"/>
              <a:gd name="T17" fmla="*/ 182424 h 285393"/>
              <a:gd name="T18" fmla="*/ 103397 w 286977"/>
              <a:gd name="T19" fmla="*/ 171948 h 285393"/>
              <a:gd name="T20" fmla="*/ 111015 w 286977"/>
              <a:gd name="T21" fmla="*/ 217103 h 285393"/>
              <a:gd name="T22" fmla="*/ 103397 w 286977"/>
              <a:gd name="T23" fmla="*/ 171948 h 285393"/>
              <a:gd name="T24" fmla="*/ 111015 w 286977"/>
              <a:gd name="T25" fmla="*/ 158221 h 285393"/>
              <a:gd name="T26" fmla="*/ 144030 w 286977"/>
              <a:gd name="T27" fmla="*/ 188204 h 285393"/>
              <a:gd name="T28" fmla="*/ 177045 w 286977"/>
              <a:gd name="T29" fmla="*/ 158221 h 285393"/>
              <a:gd name="T30" fmla="*/ 144030 w 286977"/>
              <a:gd name="T31" fmla="*/ 156776 h 285393"/>
              <a:gd name="T32" fmla="*/ 167250 w 286977"/>
              <a:gd name="T33" fmla="*/ 38651 h 285393"/>
              <a:gd name="T34" fmla="*/ 164347 w 286977"/>
              <a:gd name="T35" fmla="*/ 52741 h 285393"/>
              <a:gd name="T36" fmla="*/ 87071 w 286977"/>
              <a:gd name="T37" fmla="*/ 44794 h 285393"/>
              <a:gd name="T38" fmla="*/ 144030 w 286977"/>
              <a:gd name="T39" fmla="*/ 148107 h 285393"/>
              <a:gd name="T40" fmla="*/ 198450 w 286977"/>
              <a:gd name="T41" fmla="*/ 39015 h 285393"/>
              <a:gd name="T42" fmla="*/ 179585 w 286977"/>
              <a:gd name="T43" fmla="*/ 46239 h 285393"/>
              <a:gd name="T44" fmla="*/ 144030 w 286977"/>
              <a:gd name="T45" fmla="*/ 9030 h 285393"/>
              <a:gd name="T46" fmla="*/ 158542 w 286977"/>
              <a:gd name="T47" fmla="*/ 45153 h 285393"/>
              <a:gd name="T48" fmla="*/ 160719 w 286977"/>
              <a:gd name="T49" fmla="*/ 27093 h 285393"/>
              <a:gd name="T50" fmla="*/ 182487 w 286977"/>
              <a:gd name="T51" fmla="*/ 37569 h 285393"/>
              <a:gd name="T52" fmla="*/ 144030 w 286977"/>
              <a:gd name="T53" fmla="*/ 9030 h 285393"/>
              <a:gd name="T54" fmla="*/ 214776 w 286977"/>
              <a:gd name="T55" fmla="*/ 72247 h 285393"/>
              <a:gd name="T56" fmla="*/ 185751 w 286977"/>
              <a:gd name="T57" fmla="*/ 155693 h 285393"/>
              <a:gd name="T58" fmla="*/ 245977 w 286977"/>
              <a:gd name="T59" fmla="*/ 182062 h 285393"/>
              <a:gd name="T60" fmla="*/ 288423 w 286977"/>
              <a:gd name="T61" fmla="*/ 282487 h 285393"/>
              <a:gd name="T62" fmla="*/ 279355 w 286977"/>
              <a:gd name="T63" fmla="*/ 282487 h 285393"/>
              <a:gd name="T64" fmla="*/ 244163 w 286977"/>
              <a:gd name="T65" fmla="*/ 190732 h 285393"/>
              <a:gd name="T66" fmla="*/ 181399 w 286977"/>
              <a:gd name="T67" fmla="*/ 225772 h 285393"/>
              <a:gd name="T68" fmla="*/ 178134 w 286977"/>
              <a:gd name="T69" fmla="*/ 227578 h 285393"/>
              <a:gd name="T70" fmla="*/ 148384 w 286977"/>
              <a:gd name="T71" fmla="*/ 203015 h 285393"/>
              <a:gd name="T72" fmla="*/ 144030 w 286977"/>
              <a:gd name="T73" fmla="*/ 286821 h 285393"/>
              <a:gd name="T74" fmla="*/ 139676 w 286977"/>
              <a:gd name="T75" fmla="*/ 203015 h 285393"/>
              <a:gd name="T76" fmla="*/ 109928 w 286977"/>
              <a:gd name="T77" fmla="*/ 227578 h 285393"/>
              <a:gd name="T78" fmla="*/ 106299 w 286977"/>
              <a:gd name="T79" fmla="*/ 225772 h 285393"/>
              <a:gd name="T80" fmla="*/ 43898 w 286977"/>
              <a:gd name="T81" fmla="*/ 190732 h 285393"/>
              <a:gd name="T82" fmla="*/ 8707 w 286977"/>
              <a:gd name="T83" fmla="*/ 282487 h 285393"/>
              <a:gd name="T84" fmla="*/ 0 w 286977"/>
              <a:gd name="T85" fmla="*/ 282487 h 285393"/>
              <a:gd name="T86" fmla="*/ 42446 w 286977"/>
              <a:gd name="T87" fmla="*/ 182062 h 285393"/>
              <a:gd name="T88" fmla="*/ 102309 w 286977"/>
              <a:gd name="T89" fmla="*/ 155693 h 285393"/>
              <a:gd name="T90" fmla="*/ 73647 w 286977"/>
              <a:gd name="T91" fmla="*/ 72247 h 285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86977" h="285393">
                <a:moveTo>
                  <a:pt x="223471" y="246063"/>
                </a:moveTo>
                <a:cubicBezTo>
                  <a:pt x="226036" y="246063"/>
                  <a:pt x="228234" y="248208"/>
                  <a:pt x="228234" y="250711"/>
                </a:cubicBezTo>
                <a:lnTo>
                  <a:pt x="228234" y="281102"/>
                </a:lnTo>
                <a:cubicBezTo>
                  <a:pt x="228234" y="283247"/>
                  <a:pt x="226036" y="285393"/>
                  <a:pt x="223471" y="285393"/>
                </a:cubicBezTo>
                <a:cubicBezTo>
                  <a:pt x="221273" y="285393"/>
                  <a:pt x="219075" y="283247"/>
                  <a:pt x="219075" y="281102"/>
                </a:cubicBezTo>
                <a:lnTo>
                  <a:pt x="219075" y="250711"/>
                </a:lnTo>
                <a:cubicBezTo>
                  <a:pt x="219075" y="248208"/>
                  <a:pt x="221273" y="246063"/>
                  <a:pt x="223471" y="246063"/>
                </a:cubicBezTo>
                <a:close/>
                <a:moveTo>
                  <a:pt x="62929" y="246063"/>
                </a:moveTo>
                <a:cubicBezTo>
                  <a:pt x="65596" y="246063"/>
                  <a:pt x="67882" y="248208"/>
                  <a:pt x="67882" y="250711"/>
                </a:cubicBezTo>
                <a:lnTo>
                  <a:pt x="67882" y="281102"/>
                </a:lnTo>
                <a:cubicBezTo>
                  <a:pt x="67882" y="283247"/>
                  <a:pt x="65596" y="285393"/>
                  <a:pt x="62929" y="285393"/>
                </a:cubicBezTo>
                <a:cubicBezTo>
                  <a:pt x="61024" y="285393"/>
                  <a:pt x="58738" y="283247"/>
                  <a:pt x="58738" y="281102"/>
                </a:cubicBezTo>
                <a:lnTo>
                  <a:pt x="58738" y="250711"/>
                </a:lnTo>
                <a:cubicBezTo>
                  <a:pt x="58738" y="248208"/>
                  <a:pt x="61024" y="246063"/>
                  <a:pt x="62929" y="246063"/>
                </a:cubicBezTo>
                <a:close/>
                <a:moveTo>
                  <a:pt x="183376" y="171090"/>
                </a:moveTo>
                <a:lnTo>
                  <a:pt x="150528" y="193016"/>
                </a:lnTo>
                <a:lnTo>
                  <a:pt x="176518" y="216020"/>
                </a:lnTo>
                <a:lnTo>
                  <a:pt x="199259" y="181514"/>
                </a:lnTo>
                <a:cubicBezTo>
                  <a:pt x="193123" y="180076"/>
                  <a:pt x="188069" y="176122"/>
                  <a:pt x="183376" y="171090"/>
                </a:cubicBezTo>
                <a:close/>
                <a:moveTo>
                  <a:pt x="102878" y="171090"/>
                </a:moveTo>
                <a:cubicBezTo>
                  <a:pt x="98908" y="176122"/>
                  <a:pt x="93132" y="180076"/>
                  <a:pt x="86995" y="181514"/>
                </a:cubicBezTo>
                <a:lnTo>
                  <a:pt x="110459" y="216020"/>
                </a:lnTo>
                <a:lnTo>
                  <a:pt x="136088" y="193016"/>
                </a:lnTo>
                <a:lnTo>
                  <a:pt x="102878" y="171090"/>
                </a:lnTo>
                <a:close/>
                <a:moveTo>
                  <a:pt x="112986" y="147368"/>
                </a:moveTo>
                <a:lnTo>
                  <a:pt x="110459" y="157432"/>
                </a:lnTo>
                <a:cubicBezTo>
                  <a:pt x="110098" y="159588"/>
                  <a:pt x="108654" y="161745"/>
                  <a:pt x="107932" y="163902"/>
                </a:cubicBezTo>
                <a:lnTo>
                  <a:pt x="143308" y="187265"/>
                </a:lnTo>
                <a:lnTo>
                  <a:pt x="179045" y="163902"/>
                </a:lnTo>
                <a:cubicBezTo>
                  <a:pt x="177601" y="161745"/>
                  <a:pt x="176879" y="159588"/>
                  <a:pt x="176157" y="157432"/>
                </a:cubicBezTo>
                <a:lnTo>
                  <a:pt x="173630" y="147368"/>
                </a:lnTo>
                <a:cubicBezTo>
                  <a:pt x="164245" y="152759"/>
                  <a:pt x="154137" y="155994"/>
                  <a:pt x="143308" y="155994"/>
                </a:cubicBezTo>
                <a:cubicBezTo>
                  <a:pt x="132479" y="155994"/>
                  <a:pt x="122371" y="152759"/>
                  <a:pt x="112986" y="147368"/>
                </a:cubicBezTo>
                <a:close/>
                <a:moveTo>
                  <a:pt x="166411" y="38459"/>
                </a:moveTo>
                <a:lnTo>
                  <a:pt x="166411" y="48164"/>
                </a:lnTo>
                <a:cubicBezTo>
                  <a:pt x="166411" y="50321"/>
                  <a:pt x="164967" y="52118"/>
                  <a:pt x="163523" y="52477"/>
                </a:cubicBezTo>
                <a:cubicBezTo>
                  <a:pt x="151249" y="56071"/>
                  <a:pt x="140420" y="57509"/>
                  <a:pt x="130674" y="57509"/>
                </a:cubicBezTo>
                <a:cubicBezTo>
                  <a:pt x="108654" y="57509"/>
                  <a:pt x="93493" y="49961"/>
                  <a:pt x="86635" y="44570"/>
                </a:cubicBezTo>
                <a:cubicBezTo>
                  <a:pt x="83386" y="52837"/>
                  <a:pt x="81942" y="61822"/>
                  <a:pt x="81942" y="71887"/>
                </a:cubicBezTo>
                <a:cubicBezTo>
                  <a:pt x="81942" y="113221"/>
                  <a:pt x="109376" y="147368"/>
                  <a:pt x="143308" y="147368"/>
                </a:cubicBezTo>
                <a:cubicBezTo>
                  <a:pt x="177240" y="147368"/>
                  <a:pt x="205035" y="113221"/>
                  <a:pt x="205035" y="71887"/>
                </a:cubicBezTo>
                <a:cubicBezTo>
                  <a:pt x="205035" y="59306"/>
                  <a:pt x="202147" y="48164"/>
                  <a:pt x="197455" y="38819"/>
                </a:cubicBezTo>
                <a:cubicBezTo>
                  <a:pt x="191318" y="43132"/>
                  <a:pt x="182654" y="46007"/>
                  <a:pt x="182294" y="46367"/>
                </a:cubicBezTo>
                <a:cubicBezTo>
                  <a:pt x="180850" y="46726"/>
                  <a:pt x="179767" y="46367"/>
                  <a:pt x="178684" y="46007"/>
                </a:cubicBezTo>
                <a:lnTo>
                  <a:pt x="166411" y="38459"/>
                </a:lnTo>
                <a:close/>
                <a:moveTo>
                  <a:pt x="143308" y="8986"/>
                </a:moveTo>
                <a:cubicBezTo>
                  <a:pt x="118761" y="8986"/>
                  <a:pt x="100713" y="19050"/>
                  <a:pt x="89883" y="37021"/>
                </a:cubicBezTo>
                <a:cubicBezTo>
                  <a:pt x="97825" y="42054"/>
                  <a:pt x="120927" y="55712"/>
                  <a:pt x="157747" y="44929"/>
                </a:cubicBezTo>
                <a:lnTo>
                  <a:pt x="157747" y="30911"/>
                </a:lnTo>
                <a:cubicBezTo>
                  <a:pt x="157747" y="29114"/>
                  <a:pt x="158469" y="27676"/>
                  <a:pt x="159913" y="26957"/>
                </a:cubicBezTo>
                <a:cubicBezTo>
                  <a:pt x="161357" y="26238"/>
                  <a:pt x="163162" y="26238"/>
                  <a:pt x="164245" y="26957"/>
                </a:cubicBezTo>
                <a:lnTo>
                  <a:pt x="181572" y="37381"/>
                </a:lnTo>
                <a:cubicBezTo>
                  <a:pt x="184459" y="35943"/>
                  <a:pt x="189152" y="34146"/>
                  <a:pt x="192762" y="31630"/>
                </a:cubicBezTo>
                <a:cubicBezTo>
                  <a:pt x="182654" y="16893"/>
                  <a:pt x="164967" y="8986"/>
                  <a:pt x="143308" y="8986"/>
                </a:cubicBezTo>
                <a:close/>
                <a:moveTo>
                  <a:pt x="143308" y="0"/>
                </a:moveTo>
                <a:cubicBezTo>
                  <a:pt x="185542" y="0"/>
                  <a:pt x="213699" y="28754"/>
                  <a:pt x="213699" y="71887"/>
                </a:cubicBezTo>
                <a:cubicBezTo>
                  <a:pt x="213699" y="101001"/>
                  <a:pt x="200703" y="127239"/>
                  <a:pt x="181572" y="142336"/>
                </a:cubicBezTo>
                <a:lnTo>
                  <a:pt x="184820" y="154916"/>
                </a:lnTo>
                <a:cubicBezTo>
                  <a:pt x="186986" y="164980"/>
                  <a:pt x="195650" y="173247"/>
                  <a:pt x="206118" y="174685"/>
                </a:cubicBezTo>
                <a:lnTo>
                  <a:pt x="244743" y="181154"/>
                </a:lnTo>
                <a:cubicBezTo>
                  <a:pt x="268928" y="185468"/>
                  <a:pt x="286977" y="206674"/>
                  <a:pt x="286977" y="230756"/>
                </a:cubicBezTo>
                <a:lnTo>
                  <a:pt x="286977" y="281078"/>
                </a:lnTo>
                <a:cubicBezTo>
                  <a:pt x="286977" y="283234"/>
                  <a:pt x="284811" y="285391"/>
                  <a:pt x="282284" y="285391"/>
                </a:cubicBezTo>
                <a:cubicBezTo>
                  <a:pt x="279758" y="285391"/>
                  <a:pt x="277953" y="283234"/>
                  <a:pt x="277953" y="281078"/>
                </a:cubicBezTo>
                <a:lnTo>
                  <a:pt x="277953" y="230756"/>
                </a:lnTo>
                <a:cubicBezTo>
                  <a:pt x="277953" y="210628"/>
                  <a:pt x="263153" y="193375"/>
                  <a:pt x="242938" y="189781"/>
                </a:cubicBezTo>
                <a:lnTo>
                  <a:pt x="208645" y="184030"/>
                </a:lnTo>
                <a:lnTo>
                  <a:pt x="180489" y="224646"/>
                </a:lnTo>
                <a:cubicBezTo>
                  <a:pt x="180128" y="225724"/>
                  <a:pt x="179045" y="226443"/>
                  <a:pt x="177601" y="226443"/>
                </a:cubicBezTo>
                <a:cubicBezTo>
                  <a:pt x="177240" y="226443"/>
                  <a:pt x="177240" y="226443"/>
                  <a:pt x="177240" y="226443"/>
                </a:cubicBezTo>
                <a:cubicBezTo>
                  <a:pt x="176157" y="226443"/>
                  <a:pt x="175435" y="226443"/>
                  <a:pt x="174352" y="225724"/>
                </a:cubicBezTo>
                <a:lnTo>
                  <a:pt x="147640" y="202002"/>
                </a:lnTo>
                <a:lnTo>
                  <a:pt x="147640" y="281078"/>
                </a:lnTo>
                <a:cubicBezTo>
                  <a:pt x="147640" y="283234"/>
                  <a:pt x="145835" y="285391"/>
                  <a:pt x="143308" y="285391"/>
                </a:cubicBezTo>
                <a:cubicBezTo>
                  <a:pt x="141142" y="285391"/>
                  <a:pt x="138976" y="283234"/>
                  <a:pt x="138976" y="281078"/>
                </a:cubicBezTo>
                <a:lnTo>
                  <a:pt x="138976" y="202002"/>
                </a:lnTo>
                <a:lnTo>
                  <a:pt x="112264" y="225724"/>
                </a:lnTo>
                <a:cubicBezTo>
                  <a:pt x="111542" y="226443"/>
                  <a:pt x="110459" y="226443"/>
                  <a:pt x="109376" y="226443"/>
                </a:cubicBezTo>
                <a:cubicBezTo>
                  <a:pt x="109015" y="226443"/>
                  <a:pt x="109015" y="226443"/>
                  <a:pt x="108654" y="226443"/>
                </a:cubicBezTo>
                <a:cubicBezTo>
                  <a:pt x="107571" y="226443"/>
                  <a:pt x="106127" y="225724"/>
                  <a:pt x="105766" y="224646"/>
                </a:cubicBezTo>
                <a:lnTo>
                  <a:pt x="77610" y="184030"/>
                </a:lnTo>
                <a:lnTo>
                  <a:pt x="43678" y="189781"/>
                </a:lnTo>
                <a:cubicBezTo>
                  <a:pt x="23463" y="193375"/>
                  <a:pt x="8663" y="210628"/>
                  <a:pt x="8663" y="230756"/>
                </a:cubicBezTo>
                <a:lnTo>
                  <a:pt x="8663" y="281078"/>
                </a:lnTo>
                <a:cubicBezTo>
                  <a:pt x="8663" y="283234"/>
                  <a:pt x="6859" y="285391"/>
                  <a:pt x="4693" y="285391"/>
                </a:cubicBezTo>
                <a:cubicBezTo>
                  <a:pt x="2166" y="285391"/>
                  <a:pt x="0" y="283234"/>
                  <a:pt x="0" y="281078"/>
                </a:cubicBezTo>
                <a:lnTo>
                  <a:pt x="0" y="230756"/>
                </a:lnTo>
                <a:cubicBezTo>
                  <a:pt x="0" y="206674"/>
                  <a:pt x="17688" y="185468"/>
                  <a:pt x="42234" y="181154"/>
                </a:cubicBezTo>
                <a:lnTo>
                  <a:pt x="80498" y="174685"/>
                </a:lnTo>
                <a:cubicBezTo>
                  <a:pt x="90605" y="173247"/>
                  <a:pt x="99269" y="164980"/>
                  <a:pt x="101796" y="154916"/>
                </a:cubicBezTo>
                <a:lnTo>
                  <a:pt x="105044" y="142336"/>
                </a:lnTo>
                <a:cubicBezTo>
                  <a:pt x="85913" y="127239"/>
                  <a:pt x="73278" y="101001"/>
                  <a:pt x="73278" y="71887"/>
                </a:cubicBezTo>
                <a:cubicBezTo>
                  <a:pt x="73278" y="28754"/>
                  <a:pt x="101435" y="0"/>
                  <a:pt x="143308" y="0"/>
                </a:cubicBezTo>
                <a:close/>
              </a:path>
            </a:pathLst>
          </a:custGeom>
          <a:solidFill>
            <a:srgbClr val="1A171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sz="900" b="1" dirty="0">
              <a:latin typeface="Montserrat SemiBold" pitchFamily="2" charset="77"/>
            </a:endParaRPr>
          </a:p>
        </p:txBody>
      </p:sp>
      <p:sp>
        <p:nvSpPr>
          <p:cNvPr id="36" name="Freeform 1048">
            <a:extLst>
              <a:ext uri="{FF2B5EF4-FFF2-40B4-BE49-F238E27FC236}">
                <a16:creationId xmlns:a16="http://schemas.microsoft.com/office/drawing/2014/main" id="{1031B671-2E7F-406B-83D5-4E7C5F6FD754}"/>
              </a:ext>
            </a:extLst>
          </p:cNvPr>
          <p:cNvSpPr>
            <a:spLocks noChangeAspect="1" noChangeArrowheads="1"/>
          </p:cNvSpPr>
          <p:nvPr/>
        </p:nvSpPr>
        <p:spPr bwMode="auto">
          <a:xfrm>
            <a:off x="10892011" y="1513845"/>
            <a:ext cx="482004" cy="510288"/>
          </a:xfrm>
          <a:custGeom>
            <a:avLst/>
            <a:gdLst>
              <a:gd name="T0" fmla="*/ 232587 w 279041"/>
              <a:gd name="T1" fmla="*/ 257945 h 285396"/>
              <a:gd name="T2" fmla="*/ 227992 w 279041"/>
              <a:gd name="T3" fmla="*/ 286814 h 285396"/>
              <a:gd name="T4" fmla="*/ 223396 w 279041"/>
              <a:gd name="T5" fmla="*/ 257945 h 285396"/>
              <a:gd name="T6" fmla="*/ 53885 w 279041"/>
              <a:gd name="T7" fmla="*/ 253667 h 285396"/>
              <a:gd name="T8" fmla="*/ 58672 w 279041"/>
              <a:gd name="T9" fmla="*/ 282538 h 285396"/>
              <a:gd name="T10" fmla="*/ 49466 w 279041"/>
              <a:gd name="T11" fmla="*/ 282538 h 285396"/>
              <a:gd name="T12" fmla="*/ 53885 w 279041"/>
              <a:gd name="T13" fmla="*/ 253667 h 285396"/>
              <a:gd name="T14" fmla="*/ 110098 w 279041"/>
              <a:gd name="T15" fmla="*/ 180972 h 285396"/>
              <a:gd name="T16" fmla="*/ 140059 w 279041"/>
              <a:gd name="T17" fmla="*/ 247075 h 285396"/>
              <a:gd name="T18" fmla="*/ 170743 w 279041"/>
              <a:gd name="T19" fmla="*/ 180972 h 285396"/>
              <a:gd name="T20" fmla="*/ 140059 w 279041"/>
              <a:gd name="T21" fmla="*/ 188558 h 285396"/>
              <a:gd name="T22" fmla="*/ 169434 w 279041"/>
              <a:gd name="T23" fmla="*/ 78791 h 285396"/>
              <a:gd name="T24" fmla="*/ 84108 w 279041"/>
              <a:gd name="T25" fmla="*/ 89221 h 285396"/>
              <a:gd name="T26" fmla="*/ 140059 w 279041"/>
              <a:gd name="T27" fmla="*/ 180249 h 285396"/>
              <a:gd name="T28" fmla="*/ 196372 w 279041"/>
              <a:gd name="T29" fmla="*/ 87777 h 285396"/>
              <a:gd name="T30" fmla="*/ 140059 w 279041"/>
              <a:gd name="T31" fmla="*/ 9030 h 285396"/>
              <a:gd name="T32" fmla="*/ 63532 w 279041"/>
              <a:gd name="T33" fmla="*/ 201923 h 285396"/>
              <a:gd name="T34" fmla="*/ 102157 w 279041"/>
              <a:gd name="T35" fmla="*/ 178805 h 285396"/>
              <a:gd name="T36" fmla="*/ 72918 w 279041"/>
              <a:gd name="T37" fmla="*/ 107644 h 285396"/>
              <a:gd name="T38" fmla="*/ 80138 w 279041"/>
              <a:gd name="T39" fmla="*/ 78746 h 285396"/>
              <a:gd name="T40" fmla="*/ 137532 w 279041"/>
              <a:gd name="T41" fmla="*/ 79468 h 285396"/>
              <a:gd name="T42" fmla="*/ 204314 w 279041"/>
              <a:gd name="T43" fmla="*/ 83804 h 285396"/>
              <a:gd name="T44" fmla="*/ 177962 w 279041"/>
              <a:gd name="T45" fmla="*/ 175192 h 285396"/>
              <a:gd name="T46" fmla="*/ 199982 w 279041"/>
              <a:gd name="T47" fmla="*/ 199033 h 285396"/>
              <a:gd name="T48" fmla="*/ 237523 w 279041"/>
              <a:gd name="T49" fmla="*/ 120287 h 285396"/>
              <a:gd name="T50" fmla="*/ 140059 w 279041"/>
              <a:gd name="T51" fmla="*/ 0 h 285396"/>
              <a:gd name="T52" fmla="*/ 226333 w 279041"/>
              <a:gd name="T53" fmla="*/ 203368 h 285396"/>
              <a:gd name="T54" fmla="*/ 280479 w 279041"/>
              <a:gd name="T55" fmla="*/ 265136 h 285396"/>
              <a:gd name="T56" fmla="*/ 276148 w 279041"/>
              <a:gd name="T57" fmla="*/ 286809 h 285396"/>
              <a:gd name="T58" fmla="*/ 272177 w 279041"/>
              <a:gd name="T59" fmla="*/ 265136 h 285396"/>
              <a:gd name="T60" fmla="*/ 205757 w 279041"/>
              <a:gd name="T61" fmla="*/ 208786 h 285396"/>
              <a:gd name="T62" fmla="*/ 144392 w 279041"/>
              <a:gd name="T63" fmla="*/ 282476 h 285396"/>
              <a:gd name="T64" fmla="*/ 136089 w 279041"/>
              <a:gd name="T65" fmla="*/ 282476 h 285396"/>
              <a:gd name="T66" fmla="*/ 74723 w 279041"/>
              <a:gd name="T67" fmla="*/ 208786 h 285396"/>
              <a:gd name="T68" fmla="*/ 9026 w 279041"/>
              <a:gd name="T69" fmla="*/ 265136 h 285396"/>
              <a:gd name="T70" fmla="*/ 4334 w 279041"/>
              <a:gd name="T71" fmla="*/ 286809 h 285396"/>
              <a:gd name="T72" fmla="*/ 0 w 279041"/>
              <a:gd name="T73" fmla="*/ 265136 h 285396"/>
              <a:gd name="T74" fmla="*/ 54146 w 279041"/>
              <a:gd name="T75" fmla="*/ 203368 h 285396"/>
              <a:gd name="T76" fmla="*/ 140059 w 279041"/>
              <a:gd name="T77" fmla="*/ 0 h 2853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9041" h="285396">
                <a:moveTo>
                  <a:pt x="226822" y="252413"/>
                </a:moveTo>
                <a:cubicBezTo>
                  <a:pt x="229489" y="252413"/>
                  <a:pt x="231394" y="254186"/>
                  <a:pt x="231394" y="256669"/>
                </a:cubicBezTo>
                <a:lnTo>
                  <a:pt x="231394" y="281140"/>
                </a:lnTo>
                <a:cubicBezTo>
                  <a:pt x="231394" y="283268"/>
                  <a:pt x="229489" y="285396"/>
                  <a:pt x="226822" y="285396"/>
                </a:cubicBezTo>
                <a:cubicBezTo>
                  <a:pt x="224155" y="285396"/>
                  <a:pt x="222250" y="283268"/>
                  <a:pt x="222250" y="281140"/>
                </a:cubicBezTo>
                <a:lnTo>
                  <a:pt x="222250" y="256669"/>
                </a:lnTo>
                <a:cubicBezTo>
                  <a:pt x="222250" y="254186"/>
                  <a:pt x="224155" y="252413"/>
                  <a:pt x="226822" y="252413"/>
                </a:cubicBezTo>
                <a:close/>
                <a:moveTo>
                  <a:pt x="53609" y="252413"/>
                </a:moveTo>
                <a:cubicBezTo>
                  <a:pt x="56174" y="252413"/>
                  <a:pt x="58372" y="254186"/>
                  <a:pt x="58372" y="256669"/>
                </a:cubicBezTo>
                <a:lnTo>
                  <a:pt x="58372" y="281140"/>
                </a:lnTo>
                <a:cubicBezTo>
                  <a:pt x="58372" y="283268"/>
                  <a:pt x="56174" y="285396"/>
                  <a:pt x="53609" y="285396"/>
                </a:cubicBezTo>
                <a:cubicBezTo>
                  <a:pt x="51045" y="285396"/>
                  <a:pt x="49213" y="283268"/>
                  <a:pt x="49213" y="281140"/>
                </a:cubicBezTo>
                <a:lnTo>
                  <a:pt x="49213" y="256669"/>
                </a:lnTo>
                <a:cubicBezTo>
                  <a:pt x="49213" y="254186"/>
                  <a:pt x="51045" y="252413"/>
                  <a:pt x="53609" y="252413"/>
                </a:cubicBezTo>
                <a:close/>
                <a:moveTo>
                  <a:pt x="110252" y="179358"/>
                </a:moveTo>
                <a:lnTo>
                  <a:pt x="109534" y="180077"/>
                </a:lnTo>
                <a:cubicBezTo>
                  <a:pt x="106301" y="193376"/>
                  <a:pt x="95887" y="203080"/>
                  <a:pt x="82958" y="205956"/>
                </a:cubicBezTo>
                <a:cubicBezTo>
                  <a:pt x="86909" y="223928"/>
                  <a:pt x="123539" y="240102"/>
                  <a:pt x="139341" y="245853"/>
                </a:cubicBezTo>
                <a:cubicBezTo>
                  <a:pt x="155502" y="240102"/>
                  <a:pt x="192133" y="223928"/>
                  <a:pt x="196801" y="205956"/>
                </a:cubicBezTo>
                <a:cubicBezTo>
                  <a:pt x="183514" y="203080"/>
                  <a:pt x="173099" y="193376"/>
                  <a:pt x="169867" y="180077"/>
                </a:cubicBezTo>
                <a:lnTo>
                  <a:pt x="169508" y="179358"/>
                </a:lnTo>
                <a:cubicBezTo>
                  <a:pt x="160529" y="185109"/>
                  <a:pt x="150474" y="187625"/>
                  <a:pt x="139341" y="187625"/>
                </a:cubicBezTo>
                <a:cubicBezTo>
                  <a:pt x="129285" y="187625"/>
                  <a:pt x="118512" y="185109"/>
                  <a:pt x="110252" y="179358"/>
                </a:cubicBezTo>
                <a:close/>
                <a:moveTo>
                  <a:pt x="168565" y="78402"/>
                </a:moveTo>
                <a:cubicBezTo>
                  <a:pt x="159721" y="78357"/>
                  <a:pt x="150833" y="81232"/>
                  <a:pt x="141496" y="86983"/>
                </a:cubicBezTo>
                <a:cubicBezTo>
                  <a:pt x="118871" y="100282"/>
                  <a:pt x="96246" y="95610"/>
                  <a:pt x="83676" y="88780"/>
                </a:cubicBezTo>
                <a:cubicBezTo>
                  <a:pt x="81881" y="94531"/>
                  <a:pt x="81163" y="100642"/>
                  <a:pt x="81163" y="107112"/>
                </a:cubicBezTo>
                <a:cubicBezTo>
                  <a:pt x="81163" y="146649"/>
                  <a:pt x="107738" y="179358"/>
                  <a:pt x="139341" y="179358"/>
                </a:cubicBezTo>
                <a:cubicBezTo>
                  <a:pt x="172021" y="179358"/>
                  <a:pt x="197879" y="146649"/>
                  <a:pt x="197879" y="107112"/>
                </a:cubicBezTo>
                <a:cubicBezTo>
                  <a:pt x="197879" y="99923"/>
                  <a:pt x="197160" y="93453"/>
                  <a:pt x="195365" y="87343"/>
                </a:cubicBezTo>
                <a:cubicBezTo>
                  <a:pt x="186207" y="81412"/>
                  <a:pt x="177408" y="78447"/>
                  <a:pt x="168565" y="78402"/>
                </a:cubicBezTo>
                <a:close/>
                <a:moveTo>
                  <a:pt x="139341" y="8986"/>
                </a:moveTo>
                <a:cubicBezTo>
                  <a:pt x="81163" y="8986"/>
                  <a:pt x="43095" y="52118"/>
                  <a:pt x="43095" y="119692"/>
                </a:cubicBezTo>
                <a:cubicBezTo>
                  <a:pt x="43095" y="152041"/>
                  <a:pt x="50996" y="184030"/>
                  <a:pt x="63206" y="200924"/>
                </a:cubicBezTo>
                <a:lnTo>
                  <a:pt x="80085" y="198048"/>
                </a:lnTo>
                <a:cubicBezTo>
                  <a:pt x="90141" y="195892"/>
                  <a:pt x="98760" y="188344"/>
                  <a:pt x="101633" y="177920"/>
                </a:cubicBezTo>
                <a:lnTo>
                  <a:pt x="102351" y="174326"/>
                </a:lnTo>
                <a:cubicBezTo>
                  <a:pt x="84395" y="159589"/>
                  <a:pt x="72544" y="135147"/>
                  <a:pt x="72544" y="107112"/>
                </a:cubicBezTo>
                <a:cubicBezTo>
                  <a:pt x="72544" y="97766"/>
                  <a:pt x="74339" y="88780"/>
                  <a:pt x="76853" y="80873"/>
                </a:cubicBezTo>
                <a:cubicBezTo>
                  <a:pt x="77212" y="80154"/>
                  <a:pt x="78290" y="78716"/>
                  <a:pt x="79726" y="78357"/>
                </a:cubicBezTo>
                <a:cubicBezTo>
                  <a:pt x="80803" y="77997"/>
                  <a:pt x="82599" y="78357"/>
                  <a:pt x="83317" y="78716"/>
                </a:cubicBezTo>
                <a:cubicBezTo>
                  <a:pt x="92296" y="84827"/>
                  <a:pt x="114920" y="92734"/>
                  <a:pt x="136827" y="79076"/>
                </a:cubicBezTo>
                <a:cubicBezTo>
                  <a:pt x="158734" y="66136"/>
                  <a:pt x="179922" y="66496"/>
                  <a:pt x="200752" y="80873"/>
                </a:cubicBezTo>
                <a:cubicBezTo>
                  <a:pt x="201829" y="81232"/>
                  <a:pt x="202906" y="81951"/>
                  <a:pt x="203265" y="83389"/>
                </a:cubicBezTo>
                <a:cubicBezTo>
                  <a:pt x="205420" y="90937"/>
                  <a:pt x="206857" y="98845"/>
                  <a:pt x="206857" y="107112"/>
                </a:cubicBezTo>
                <a:cubicBezTo>
                  <a:pt x="206857" y="135147"/>
                  <a:pt x="194646" y="159589"/>
                  <a:pt x="177049" y="174326"/>
                </a:cubicBezTo>
                <a:lnTo>
                  <a:pt x="178127" y="177920"/>
                </a:lnTo>
                <a:cubicBezTo>
                  <a:pt x="180281" y="188344"/>
                  <a:pt x="188541" y="195892"/>
                  <a:pt x="198956" y="198048"/>
                </a:cubicBezTo>
                <a:lnTo>
                  <a:pt x="216194" y="200924"/>
                </a:lnTo>
                <a:cubicBezTo>
                  <a:pt x="228404" y="184030"/>
                  <a:pt x="236305" y="152041"/>
                  <a:pt x="236305" y="119692"/>
                </a:cubicBezTo>
                <a:cubicBezTo>
                  <a:pt x="236305" y="52118"/>
                  <a:pt x="198238" y="8986"/>
                  <a:pt x="139341" y="8986"/>
                </a:cubicBezTo>
                <a:close/>
                <a:moveTo>
                  <a:pt x="139341" y="0"/>
                </a:moveTo>
                <a:cubicBezTo>
                  <a:pt x="203625" y="0"/>
                  <a:pt x="244924" y="46727"/>
                  <a:pt x="244924" y="119692"/>
                </a:cubicBezTo>
                <a:cubicBezTo>
                  <a:pt x="244924" y="152400"/>
                  <a:pt x="237382" y="183312"/>
                  <a:pt x="225172" y="202362"/>
                </a:cubicBezTo>
                <a:lnTo>
                  <a:pt x="228045" y="202721"/>
                </a:lnTo>
                <a:cubicBezTo>
                  <a:pt x="257493" y="207753"/>
                  <a:pt x="279041" y="233632"/>
                  <a:pt x="279041" y="263825"/>
                </a:cubicBezTo>
                <a:lnTo>
                  <a:pt x="279041" y="281078"/>
                </a:lnTo>
                <a:cubicBezTo>
                  <a:pt x="279041" y="283234"/>
                  <a:pt x="277605" y="285391"/>
                  <a:pt x="274732" y="285391"/>
                </a:cubicBezTo>
                <a:cubicBezTo>
                  <a:pt x="272577" y="285391"/>
                  <a:pt x="270781" y="283234"/>
                  <a:pt x="270781" y="281078"/>
                </a:cubicBezTo>
                <a:lnTo>
                  <a:pt x="270781" y="263825"/>
                </a:lnTo>
                <a:cubicBezTo>
                  <a:pt x="270781" y="237946"/>
                  <a:pt x="251747" y="216020"/>
                  <a:pt x="226249" y="211347"/>
                </a:cubicBezTo>
                <a:lnTo>
                  <a:pt x="204702" y="207753"/>
                </a:lnTo>
                <a:cubicBezTo>
                  <a:pt x="199315" y="231835"/>
                  <a:pt x="156579" y="248729"/>
                  <a:pt x="143651" y="253401"/>
                </a:cubicBezTo>
                <a:lnTo>
                  <a:pt x="143651" y="281078"/>
                </a:lnTo>
                <a:cubicBezTo>
                  <a:pt x="143651" y="283234"/>
                  <a:pt x="141855" y="285391"/>
                  <a:pt x="139341" y="285391"/>
                </a:cubicBezTo>
                <a:cubicBezTo>
                  <a:pt x="137186" y="285391"/>
                  <a:pt x="135391" y="283234"/>
                  <a:pt x="135391" y="281078"/>
                </a:cubicBezTo>
                <a:lnTo>
                  <a:pt x="135391" y="253401"/>
                </a:lnTo>
                <a:cubicBezTo>
                  <a:pt x="122821" y="248729"/>
                  <a:pt x="79726" y="231835"/>
                  <a:pt x="74339" y="207753"/>
                </a:cubicBezTo>
                <a:lnTo>
                  <a:pt x="52792" y="211347"/>
                </a:lnTo>
                <a:cubicBezTo>
                  <a:pt x="27294" y="216020"/>
                  <a:pt x="8978" y="237946"/>
                  <a:pt x="8978" y="263825"/>
                </a:cubicBezTo>
                <a:lnTo>
                  <a:pt x="8978" y="281078"/>
                </a:lnTo>
                <a:cubicBezTo>
                  <a:pt x="8978" y="283234"/>
                  <a:pt x="6464" y="285391"/>
                  <a:pt x="4310" y="285391"/>
                </a:cubicBezTo>
                <a:cubicBezTo>
                  <a:pt x="2155" y="285391"/>
                  <a:pt x="0" y="283234"/>
                  <a:pt x="0" y="281078"/>
                </a:cubicBezTo>
                <a:lnTo>
                  <a:pt x="0" y="263825"/>
                </a:lnTo>
                <a:cubicBezTo>
                  <a:pt x="0" y="233632"/>
                  <a:pt x="21907" y="207753"/>
                  <a:pt x="51714" y="202721"/>
                </a:cubicBezTo>
                <a:lnTo>
                  <a:pt x="53869" y="202362"/>
                </a:lnTo>
                <a:cubicBezTo>
                  <a:pt x="41659" y="183312"/>
                  <a:pt x="34476" y="152400"/>
                  <a:pt x="34476" y="119692"/>
                </a:cubicBezTo>
                <a:cubicBezTo>
                  <a:pt x="34476" y="47805"/>
                  <a:pt x="76853" y="0"/>
                  <a:pt x="139341" y="0"/>
                </a:cubicBezTo>
                <a:close/>
              </a:path>
            </a:pathLst>
          </a:custGeom>
          <a:solidFill>
            <a:srgbClr val="1A171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sz="900" b="1" dirty="0">
              <a:latin typeface="Montserrat SemiBold" pitchFamily="2" charset="77"/>
            </a:endParaRPr>
          </a:p>
        </p:txBody>
      </p:sp>
      <p:sp>
        <p:nvSpPr>
          <p:cNvPr id="37" name="Freeform 1047">
            <a:extLst>
              <a:ext uri="{FF2B5EF4-FFF2-40B4-BE49-F238E27FC236}">
                <a16:creationId xmlns:a16="http://schemas.microsoft.com/office/drawing/2014/main" id="{94727E18-166F-4C6B-B421-A4BD7FA5EEA7}"/>
              </a:ext>
            </a:extLst>
          </p:cNvPr>
          <p:cNvSpPr>
            <a:spLocks noChangeAspect="1" noChangeArrowheads="1"/>
          </p:cNvSpPr>
          <p:nvPr/>
        </p:nvSpPr>
        <p:spPr bwMode="auto">
          <a:xfrm>
            <a:off x="10892012" y="3372297"/>
            <a:ext cx="482004" cy="510288"/>
          </a:xfrm>
          <a:custGeom>
            <a:avLst/>
            <a:gdLst>
              <a:gd name="T0" fmla="*/ 229384 w 286977"/>
              <a:gd name="T1" fmla="*/ 251968 h 285393"/>
              <a:gd name="T2" fmla="*/ 224597 w 286977"/>
              <a:gd name="T3" fmla="*/ 286823 h 285393"/>
              <a:gd name="T4" fmla="*/ 220180 w 286977"/>
              <a:gd name="T5" fmla="*/ 251968 h 285393"/>
              <a:gd name="T6" fmla="*/ 63245 w 286977"/>
              <a:gd name="T7" fmla="*/ 247297 h 285393"/>
              <a:gd name="T8" fmla="*/ 68224 w 286977"/>
              <a:gd name="T9" fmla="*/ 282512 h 285393"/>
              <a:gd name="T10" fmla="*/ 59034 w 286977"/>
              <a:gd name="T11" fmla="*/ 282512 h 285393"/>
              <a:gd name="T12" fmla="*/ 63245 w 286977"/>
              <a:gd name="T13" fmla="*/ 247297 h 285393"/>
              <a:gd name="T14" fmla="*/ 151287 w 286977"/>
              <a:gd name="T15" fmla="*/ 193983 h 285393"/>
              <a:gd name="T16" fmla="*/ 200264 w 286977"/>
              <a:gd name="T17" fmla="*/ 182424 h 285393"/>
              <a:gd name="T18" fmla="*/ 103397 w 286977"/>
              <a:gd name="T19" fmla="*/ 171948 h 285393"/>
              <a:gd name="T20" fmla="*/ 111015 w 286977"/>
              <a:gd name="T21" fmla="*/ 217103 h 285393"/>
              <a:gd name="T22" fmla="*/ 103397 w 286977"/>
              <a:gd name="T23" fmla="*/ 171948 h 285393"/>
              <a:gd name="T24" fmla="*/ 111015 w 286977"/>
              <a:gd name="T25" fmla="*/ 158221 h 285393"/>
              <a:gd name="T26" fmla="*/ 144030 w 286977"/>
              <a:gd name="T27" fmla="*/ 188204 h 285393"/>
              <a:gd name="T28" fmla="*/ 177045 w 286977"/>
              <a:gd name="T29" fmla="*/ 158221 h 285393"/>
              <a:gd name="T30" fmla="*/ 144030 w 286977"/>
              <a:gd name="T31" fmla="*/ 156776 h 285393"/>
              <a:gd name="T32" fmla="*/ 167250 w 286977"/>
              <a:gd name="T33" fmla="*/ 38651 h 285393"/>
              <a:gd name="T34" fmla="*/ 164347 w 286977"/>
              <a:gd name="T35" fmla="*/ 52741 h 285393"/>
              <a:gd name="T36" fmla="*/ 87071 w 286977"/>
              <a:gd name="T37" fmla="*/ 44794 h 285393"/>
              <a:gd name="T38" fmla="*/ 144030 w 286977"/>
              <a:gd name="T39" fmla="*/ 148107 h 285393"/>
              <a:gd name="T40" fmla="*/ 198450 w 286977"/>
              <a:gd name="T41" fmla="*/ 39015 h 285393"/>
              <a:gd name="T42" fmla="*/ 179585 w 286977"/>
              <a:gd name="T43" fmla="*/ 46239 h 285393"/>
              <a:gd name="T44" fmla="*/ 144030 w 286977"/>
              <a:gd name="T45" fmla="*/ 9030 h 285393"/>
              <a:gd name="T46" fmla="*/ 158542 w 286977"/>
              <a:gd name="T47" fmla="*/ 45153 h 285393"/>
              <a:gd name="T48" fmla="*/ 160719 w 286977"/>
              <a:gd name="T49" fmla="*/ 27093 h 285393"/>
              <a:gd name="T50" fmla="*/ 182487 w 286977"/>
              <a:gd name="T51" fmla="*/ 37569 h 285393"/>
              <a:gd name="T52" fmla="*/ 144030 w 286977"/>
              <a:gd name="T53" fmla="*/ 9030 h 285393"/>
              <a:gd name="T54" fmla="*/ 214776 w 286977"/>
              <a:gd name="T55" fmla="*/ 72247 h 285393"/>
              <a:gd name="T56" fmla="*/ 185751 w 286977"/>
              <a:gd name="T57" fmla="*/ 155693 h 285393"/>
              <a:gd name="T58" fmla="*/ 245977 w 286977"/>
              <a:gd name="T59" fmla="*/ 182062 h 285393"/>
              <a:gd name="T60" fmla="*/ 288423 w 286977"/>
              <a:gd name="T61" fmla="*/ 282487 h 285393"/>
              <a:gd name="T62" fmla="*/ 279355 w 286977"/>
              <a:gd name="T63" fmla="*/ 282487 h 285393"/>
              <a:gd name="T64" fmla="*/ 244163 w 286977"/>
              <a:gd name="T65" fmla="*/ 190732 h 285393"/>
              <a:gd name="T66" fmla="*/ 181399 w 286977"/>
              <a:gd name="T67" fmla="*/ 225772 h 285393"/>
              <a:gd name="T68" fmla="*/ 178134 w 286977"/>
              <a:gd name="T69" fmla="*/ 227578 h 285393"/>
              <a:gd name="T70" fmla="*/ 148384 w 286977"/>
              <a:gd name="T71" fmla="*/ 203015 h 285393"/>
              <a:gd name="T72" fmla="*/ 144030 w 286977"/>
              <a:gd name="T73" fmla="*/ 286821 h 285393"/>
              <a:gd name="T74" fmla="*/ 139676 w 286977"/>
              <a:gd name="T75" fmla="*/ 203015 h 285393"/>
              <a:gd name="T76" fmla="*/ 109928 w 286977"/>
              <a:gd name="T77" fmla="*/ 227578 h 285393"/>
              <a:gd name="T78" fmla="*/ 106299 w 286977"/>
              <a:gd name="T79" fmla="*/ 225772 h 285393"/>
              <a:gd name="T80" fmla="*/ 43898 w 286977"/>
              <a:gd name="T81" fmla="*/ 190732 h 285393"/>
              <a:gd name="T82" fmla="*/ 8707 w 286977"/>
              <a:gd name="T83" fmla="*/ 282487 h 285393"/>
              <a:gd name="T84" fmla="*/ 0 w 286977"/>
              <a:gd name="T85" fmla="*/ 282487 h 285393"/>
              <a:gd name="T86" fmla="*/ 42446 w 286977"/>
              <a:gd name="T87" fmla="*/ 182062 h 285393"/>
              <a:gd name="T88" fmla="*/ 102309 w 286977"/>
              <a:gd name="T89" fmla="*/ 155693 h 285393"/>
              <a:gd name="T90" fmla="*/ 73647 w 286977"/>
              <a:gd name="T91" fmla="*/ 72247 h 285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86977" h="285393">
                <a:moveTo>
                  <a:pt x="223471" y="246063"/>
                </a:moveTo>
                <a:cubicBezTo>
                  <a:pt x="226036" y="246063"/>
                  <a:pt x="228234" y="248208"/>
                  <a:pt x="228234" y="250711"/>
                </a:cubicBezTo>
                <a:lnTo>
                  <a:pt x="228234" y="281102"/>
                </a:lnTo>
                <a:cubicBezTo>
                  <a:pt x="228234" y="283247"/>
                  <a:pt x="226036" y="285393"/>
                  <a:pt x="223471" y="285393"/>
                </a:cubicBezTo>
                <a:cubicBezTo>
                  <a:pt x="221273" y="285393"/>
                  <a:pt x="219075" y="283247"/>
                  <a:pt x="219075" y="281102"/>
                </a:cubicBezTo>
                <a:lnTo>
                  <a:pt x="219075" y="250711"/>
                </a:lnTo>
                <a:cubicBezTo>
                  <a:pt x="219075" y="248208"/>
                  <a:pt x="221273" y="246063"/>
                  <a:pt x="223471" y="246063"/>
                </a:cubicBezTo>
                <a:close/>
                <a:moveTo>
                  <a:pt x="62929" y="246063"/>
                </a:moveTo>
                <a:cubicBezTo>
                  <a:pt x="65596" y="246063"/>
                  <a:pt x="67882" y="248208"/>
                  <a:pt x="67882" y="250711"/>
                </a:cubicBezTo>
                <a:lnTo>
                  <a:pt x="67882" y="281102"/>
                </a:lnTo>
                <a:cubicBezTo>
                  <a:pt x="67882" y="283247"/>
                  <a:pt x="65596" y="285393"/>
                  <a:pt x="62929" y="285393"/>
                </a:cubicBezTo>
                <a:cubicBezTo>
                  <a:pt x="61024" y="285393"/>
                  <a:pt x="58738" y="283247"/>
                  <a:pt x="58738" y="281102"/>
                </a:cubicBezTo>
                <a:lnTo>
                  <a:pt x="58738" y="250711"/>
                </a:lnTo>
                <a:cubicBezTo>
                  <a:pt x="58738" y="248208"/>
                  <a:pt x="61024" y="246063"/>
                  <a:pt x="62929" y="246063"/>
                </a:cubicBezTo>
                <a:close/>
                <a:moveTo>
                  <a:pt x="183376" y="171090"/>
                </a:moveTo>
                <a:lnTo>
                  <a:pt x="150528" y="193016"/>
                </a:lnTo>
                <a:lnTo>
                  <a:pt x="176518" y="216020"/>
                </a:lnTo>
                <a:lnTo>
                  <a:pt x="199259" y="181514"/>
                </a:lnTo>
                <a:cubicBezTo>
                  <a:pt x="193123" y="180076"/>
                  <a:pt x="188069" y="176122"/>
                  <a:pt x="183376" y="171090"/>
                </a:cubicBezTo>
                <a:close/>
                <a:moveTo>
                  <a:pt x="102878" y="171090"/>
                </a:moveTo>
                <a:cubicBezTo>
                  <a:pt x="98908" y="176122"/>
                  <a:pt x="93132" y="180076"/>
                  <a:pt x="86995" y="181514"/>
                </a:cubicBezTo>
                <a:lnTo>
                  <a:pt x="110459" y="216020"/>
                </a:lnTo>
                <a:lnTo>
                  <a:pt x="136088" y="193016"/>
                </a:lnTo>
                <a:lnTo>
                  <a:pt x="102878" y="171090"/>
                </a:lnTo>
                <a:close/>
                <a:moveTo>
                  <a:pt x="112986" y="147368"/>
                </a:moveTo>
                <a:lnTo>
                  <a:pt x="110459" y="157432"/>
                </a:lnTo>
                <a:cubicBezTo>
                  <a:pt x="110098" y="159588"/>
                  <a:pt x="108654" y="161745"/>
                  <a:pt x="107932" y="163902"/>
                </a:cubicBezTo>
                <a:lnTo>
                  <a:pt x="143308" y="187265"/>
                </a:lnTo>
                <a:lnTo>
                  <a:pt x="179045" y="163902"/>
                </a:lnTo>
                <a:cubicBezTo>
                  <a:pt x="177601" y="161745"/>
                  <a:pt x="176879" y="159588"/>
                  <a:pt x="176157" y="157432"/>
                </a:cubicBezTo>
                <a:lnTo>
                  <a:pt x="173630" y="147368"/>
                </a:lnTo>
                <a:cubicBezTo>
                  <a:pt x="164245" y="152759"/>
                  <a:pt x="154137" y="155994"/>
                  <a:pt x="143308" y="155994"/>
                </a:cubicBezTo>
                <a:cubicBezTo>
                  <a:pt x="132479" y="155994"/>
                  <a:pt x="122371" y="152759"/>
                  <a:pt x="112986" y="147368"/>
                </a:cubicBezTo>
                <a:close/>
                <a:moveTo>
                  <a:pt x="166411" y="38459"/>
                </a:moveTo>
                <a:lnTo>
                  <a:pt x="166411" y="48164"/>
                </a:lnTo>
                <a:cubicBezTo>
                  <a:pt x="166411" y="50321"/>
                  <a:pt x="164967" y="52118"/>
                  <a:pt x="163523" y="52477"/>
                </a:cubicBezTo>
                <a:cubicBezTo>
                  <a:pt x="151249" y="56071"/>
                  <a:pt x="140420" y="57509"/>
                  <a:pt x="130674" y="57509"/>
                </a:cubicBezTo>
                <a:cubicBezTo>
                  <a:pt x="108654" y="57509"/>
                  <a:pt x="93493" y="49961"/>
                  <a:pt x="86635" y="44570"/>
                </a:cubicBezTo>
                <a:cubicBezTo>
                  <a:pt x="83386" y="52837"/>
                  <a:pt x="81942" y="61822"/>
                  <a:pt x="81942" y="71887"/>
                </a:cubicBezTo>
                <a:cubicBezTo>
                  <a:pt x="81942" y="113221"/>
                  <a:pt x="109376" y="147368"/>
                  <a:pt x="143308" y="147368"/>
                </a:cubicBezTo>
                <a:cubicBezTo>
                  <a:pt x="177240" y="147368"/>
                  <a:pt x="205035" y="113221"/>
                  <a:pt x="205035" y="71887"/>
                </a:cubicBezTo>
                <a:cubicBezTo>
                  <a:pt x="205035" y="59306"/>
                  <a:pt x="202147" y="48164"/>
                  <a:pt x="197455" y="38819"/>
                </a:cubicBezTo>
                <a:cubicBezTo>
                  <a:pt x="191318" y="43132"/>
                  <a:pt x="182654" y="46007"/>
                  <a:pt x="182294" y="46367"/>
                </a:cubicBezTo>
                <a:cubicBezTo>
                  <a:pt x="180850" y="46726"/>
                  <a:pt x="179767" y="46367"/>
                  <a:pt x="178684" y="46007"/>
                </a:cubicBezTo>
                <a:lnTo>
                  <a:pt x="166411" y="38459"/>
                </a:lnTo>
                <a:close/>
                <a:moveTo>
                  <a:pt x="143308" y="8986"/>
                </a:moveTo>
                <a:cubicBezTo>
                  <a:pt x="118761" y="8986"/>
                  <a:pt x="100713" y="19050"/>
                  <a:pt x="89883" y="37021"/>
                </a:cubicBezTo>
                <a:cubicBezTo>
                  <a:pt x="97825" y="42054"/>
                  <a:pt x="120927" y="55712"/>
                  <a:pt x="157747" y="44929"/>
                </a:cubicBezTo>
                <a:lnTo>
                  <a:pt x="157747" y="30911"/>
                </a:lnTo>
                <a:cubicBezTo>
                  <a:pt x="157747" y="29114"/>
                  <a:pt x="158469" y="27676"/>
                  <a:pt x="159913" y="26957"/>
                </a:cubicBezTo>
                <a:cubicBezTo>
                  <a:pt x="161357" y="26238"/>
                  <a:pt x="163162" y="26238"/>
                  <a:pt x="164245" y="26957"/>
                </a:cubicBezTo>
                <a:lnTo>
                  <a:pt x="181572" y="37381"/>
                </a:lnTo>
                <a:cubicBezTo>
                  <a:pt x="184459" y="35943"/>
                  <a:pt x="189152" y="34146"/>
                  <a:pt x="192762" y="31630"/>
                </a:cubicBezTo>
                <a:cubicBezTo>
                  <a:pt x="182654" y="16893"/>
                  <a:pt x="164967" y="8986"/>
                  <a:pt x="143308" y="8986"/>
                </a:cubicBezTo>
                <a:close/>
                <a:moveTo>
                  <a:pt x="143308" y="0"/>
                </a:moveTo>
                <a:cubicBezTo>
                  <a:pt x="185542" y="0"/>
                  <a:pt x="213699" y="28754"/>
                  <a:pt x="213699" y="71887"/>
                </a:cubicBezTo>
                <a:cubicBezTo>
                  <a:pt x="213699" y="101001"/>
                  <a:pt x="200703" y="127239"/>
                  <a:pt x="181572" y="142336"/>
                </a:cubicBezTo>
                <a:lnTo>
                  <a:pt x="184820" y="154916"/>
                </a:lnTo>
                <a:cubicBezTo>
                  <a:pt x="186986" y="164980"/>
                  <a:pt x="195650" y="173247"/>
                  <a:pt x="206118" y="174685"/>
                </a:cubicBezTo>
                <a:lnTo>
                  <a:pt x="244743" y="181154"/>
                </a:lnTo>
                <a:cubicBezTo>
                  <a:pt x="268928" y="185468"/>
                  <a:pt x="286977" y="206674"/>
                  <a:pt x="286977" y="230756"/>
                </a:cubicBezTo>
                <a:lnTo>
                  <a:pt x="286977" y="281078"/>
                </a:lnTo>
                <a:cubicBezTo>
                  <a:pt x="286977" y="283234"/>
                  <a:pt x="284811" y="285391"/>
                  <a:pt x="282284" y="285391"/>
                </a:cubicBezTo>
                <a:cubicBezTo>
                  <a:pt x="279758" y="285391"/>
                  <a:pt x="277953" y="283234"/>
                  <a:pt x="277953" y="281078"/>
                </a:cubicBezTo>
                <a:lnTo>
                  <a:pt x="277953" y="230756"/>
                </a:lnTo>
                <a:cubicBezTo>
                  <a:pt x="277953" y="210628"/>
                  <a:pt x="263153" y="193375"/>
                  <a:pt x="242938" y="189781"/>
                </a:cubicBezTo>
                <a:lnTo>
                  <a:pt x="208645" y="184030"/>
                </a:lnTo>
                <a:lnTo>
                  <a:pt x="180489" y="224646"/>
                </a:lnTo>
                <a:cubicBezTo>
                  <a:pt x="180128" y="225724"/>
                  <a:pt x="179045" y="226443"/>
                  <a:pt x="177601" y="226443"/>
                </a:cubicBezTo>
                <a:cubicBezTo>
                  <a:pt x="177240" y="226443"/>
                  <a:pt x="177240" y="226443"/>
                  <a:pt x="177240" y="226443"/>
                </a:cubicBezTo>
                <a:cubicBezTo>
                  <a:pt x="176157" y="226443"/>
                  <a:pt x="175435" y="226443"/>
                  <a:pt x="174352" y="225724"/>
                </a:cubicBezTo>
                <a:lnTo>
                  <a:pt x="147640" y="202002"/>
                </a:lnTo>
                <a:lnTo>
                  <a:pt x="147640" y="281078"/>
                </a:lnTo>
                <a:cubicBezTo>
                  <a:pt x="147640" y="283234"/>
                  <a:pt x="145835" y="285391"/>
                  <a:pt x="143308" y="285391"/>
                </a:cubicBezTo>
                <a:cubicBezTo>
                  <a:pt x="141142" y="285391"/>
                  <a:pt x="138976" y="283234"/>
                  <a:pt x="138976" y="281078"/>
                </a:cubicBezTo>
                <a:lnTo>
                  <a:pt x="138976" y="202002"/>
                </a:lnTo>
                <a:lnTo>
                  <a:pt x="112264" y="225724"/>
                </a:lnTo>
                <a:cubicBezTo>
                  <a:pt x="111542" y="226443"/>
                  <a:pt x="110459" y="226443"/>
                  <a:pt x="109376" y="226443"/>
                </a:cubicBezTo>
                <a:cubicBezTo>
                  <a:pt x="109015" y="226443"/>
                  <a:pt x="109015" y="226443"/>
                  <a:pt x="108654" y="226443"/>
                </a:cubicBezTo>
                <a:cubicBezTo>
                  <a:pt x="107571" y="226443"/>
                  <a:pt x="106127" y="225724"/>
                  <a:pt x="105766" y="224646"/>
                </a:cubicBezTo>
                <a:lnTo>
                  <a:pt x="77610" y="184030"/>
                </a:lnTo>
                <a:lnTo>
                  <a:pt x="43678" y="189781"/>
                </a:lnTo>
                <a:cubicBezTo>
                  <a:pt x="23463" y="193375"/>
                  <a:pt x="8663" y="210628"/>
                  <a:pt x="8663" y="230756"/>
                </a:cubicBezTo>
                <a:lnTo>
                  <a:pt x="8663" y="281078"/>
                </a:lnTo>
                <a:cubicBezTo>
                  <a:pt x="8663" y="283234"/>
                  <a:pt x="6859" y="285391"/>
                  <a:pt x="4693" y="285391"/>
                </a:cubicBezTo>
                <a:cubicBezTo>
                  <a:pt x="2166" y="285391"/>
                  <a:pt x="0" y="283234"/>
                  <a:pt x="0" y="281078"/>
                </a:cubicBezTo>
                <a:lnTo>
                  <a:pt x="0" y="230756"/>
                </a:lnTo>
                <a:cubicBezTo>
                  <a:pt x="0" y="206674"/>
                  <a:pt x="17688" y="185468"/>
                  <a:pt x="42234" y="181154"/>
                </a:cubicBezTo>
                <a:lnTo>
                  <a:pt x="80498" y="174685"/>
                </a:lnTo>
                <a:cubicBezTo>
                  <a:pt x="90605" y="173247"/>
                  <a:pt x="99269" y="164980"/>
                  <a:pt x="101796" y="154916"/>
                </a:cubicBezTo>
                <a:lnTo>
                  <a:pt x="105044" y="142336"/>
                </a:lnTo>
                <a:cubicBezTo>
                  <a:pt x="85913" y="127239"/>
                  <a:pt x="73278" y="101001"/>
                  <a:pt x="73278" y="71887"/>
                </a:cubicBezTo>
                <a:cubicBezTo>
                  <a:pt x="73278" y="28754"/>
                  <a:pt x="101435" y="0"/>
                  <a:pt x="143308" y="0"/>
                </a:cubicBezTo>
                <a:close/>
              </a:path>
            </a:pathLst>
          </a:custGeom>
          <a:solidFill>
            <a:srgbClr val="1A171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sz="900" b="1" dirty="0">
              <a:latin typeface="Montserrat SemiBold" pitchFamily="2" charset="77"/>
            </a:endParaRPr>
          </a:p>
        </p:txBody>
      </p:sp>
      <p:sp>
        <p:nvSpPr>
          <p:cNvPr id="38" name="Freeform 1048">
            <a:extLst>
              <a:ext uri="{FF2B5EF4-FFF2-40B4-BE49-F238E27FC236}">
                <a16:creationId xmlns:a16="http://schemas.microsoft.com/office/drawing/2014/main" id="{FBE53806-FBDB-4C65-B51D-594B0A82911C}"/>
              </a:ext>
            </a:extLst>
          </p:cNvPr>
          <p:cNvSpPr>
            <a:spLocks noChangeAspect="1" noChangeArrowheads="1"/>
          </p:cNvSpPr>
          <p:nvPr/>
        </p:nvSpPr>
        <p:spPr bwMode="auto">
          <a:xfrm>
            <a:off x="10892011" y="2752813"/>
            <a:ext cx="482004" cy="510288"/>
          </a:xfrm>
          <a:custGeom>
            <a:avLst/>
            <a:gdLst>
              <a:gd name="T0" fmla="*/ 232587 w 279041"/>
              <a:gd name="T1" fmla="*/ 257945 h 285396"/>
              <a:gd name="T2" fmla="*/ 227992 w 279041"/>
              <a:gd name="T3" fmla="*/ 286814 h 285396"/>
              <a:gd name="T4" fmla="*/ 223396 w 279041"/>
              <a:gd name="T5" fmla="*/ 257945 h 285396"/>
              <a:gd name="T6" fmla="*/ 53885 w 279041"/>
              <a:gd name="T7" fmla="*/ 253667 h 285396"/>
              <a:gd name="T8" fmla="*/ 58672 w 279041"/>
              <a:gd name="T9" fmla="*/ 282538 h 285396"/>
              <a:gd name="T10" fmla="*/ 49466 w 279041"/>
              <a:gd name="T11" fmla="*/ 282538 h 285396"/>
              <a:gd name="T12" fmla="*/ 53885 w 279041"/>
              <a:gd name="T13" fmla="*/ 253667 h 285396"/>
              <a:gd name="T14" fmla="*/ 110098 w 279041"/>
              <a:gd name="T15" fmla="*/ 180972 h 285396"/>
              <a:gd name="T16" fmla="*/ 140059 w 279041"/>
              <a:gd name="T17" fmla="*/ 247075 h 285396"/>
              <a:gd name="T18" fmla="*/ 170743 w 279041"/>
              <a:gd name="T19" fmla="*/ 180972 h 285396"/>
              <a:gd name="T20" fmla="*/ 140059 w 279041"/>
              <a:gd name="T21" fmla="*/ 188558 h 285396"/>
              <a:gd name="T22" fmla="*/ 169434 w 279041"/>
              <a:gd name="T23" fmla="*/ 78791 h 285396"/>
              <a:gd name="T24" fmla="*/ 84108 w 279041"/>
              <a:gd name="T25" fmla="*/ 89221 h 285396"/>
              <a:gd name="T26" fmla="*/ 140059 w 279041"/>
              <a:gd name="T27" fmla="*/ 180249 h 285396"/>
              <a:gd name="T28" fmla="*/ 196372 w 279041"/>
              <a:gd name="T29" fmla="*/ 87777 h 285396"/>
              <a:gd name="T30" fmla="*/ 140059 w 279041"/>
              <a:gd name="T31" fmla="*/ 9030 h 285396"/>
              <a:gd name="T32" fmla="*/ 63532 w 279041"/>
              <a:gd name="T33" fmla="*/ 201923 h 285396"/>
              <a:gd name="T34" fmla="*/ 102157 w 279041"/>
              <a:gd name="T35" fmla="*/ 178805 h 285396"/>
              <a:gd name="T36" fmla="*/ 72918 w 279041"/>
              <a:gd name="T37" fmla="*/ 107644 h 285396"/>
              <a:gd name="T38" fmla="*/ 80138 w 279041"/>
              <a:gd name="T39" fmla="*/ 78746 h 285396"/>
              <a:gd name="T40" fmla="*/ 137532 w 279041"/>
              <a:gd name="T41" fmla="*/ 79468 h 285396"/>
              <a:gd name="T42" fmla="*/ 204314 w 279041"/>
              <a:gd name="T43" fmla="*/ 83804 h 285396"/>
              <a:gd name="T44" fmla="*/ 177962 w 279041"/>
              <a:gd name="T45" fmla="*/ 175192 h 285396"/>
              <a:gd name="T46" fmla="*/ 199982 w 279041"/>
              <a:gd name="T47" fmla="*/ 199033 h 285396"/>
              <a:gd name="T48" fmla="*/ 237523 w 279041"/>
              <a:gd name="T49" fmla="*/ 120287 h 285396"/>
              <a:gd name="T50" fmla="*/ 140059 w 279041"/>
              <a:gd name="T51" fmla="*/ 0 h 285396"/>
              <a:gd name="T52" fmla="*/ 226333 w 279041"/>
              <a:gd name="T53" fmla="*/ 203368 h 285396"/>
              <a:gd name="T54" fmla="*/ 280479 w 279041"/>
              <a:gd name="T55" fmla="*/ 265136 h 285396"/>
              <a:gd name="T56" fmla="*/ 276148 w 279041"/>
              <a:gd name="T57" fmla="*/ 286809 h 285396"/>
              <a:gd name="T58" fmla="*/ 272177 w 279041"/>
              <a:gd name="T59" fmla="*/ 265136 h 285396"/>
              <a:gd name="T60" fmla="*/ 205757 w 279041"/>
              <a:gd name="T61" fmla="*/ 208786 h 285396"/>
              <a:gd name="T62" fmla="*/ 144392 w 279041"/>
              <a:gd name="T63" fmla="*/ 282476 h 285396"/>
              <a:gd name="T64" fmla="*/ 136089 w 279041"/>
              <a:gd name="T65" fmla="*/ 282476 h 285396"/>
              <a:gd name="T66" fmla="*/ 74723 w 279041"/>
              <a:gd name="T67" fmla="*/ 208786 h 285396"/>
              <a:gd name="T68" fmla="*/ 9026 w 279041"/>
              <a:gd name="T69" fmla="*/ 265136 h 285396"/>
              <a:gd name="T70" fmla="*/ 4334 w 279041"/>
              <a:gd name="T71" fmla="*/ 286809 h 285396"/>
              <a:gd name="T72" fmla="*/ 0 w 279041"/>
              <a:gd name="T73" fmla="*/ 265136 h 285396"/>
              <a:gd name="T74" fmla="*/ 54146 w 279041"/>
              <a:gd name="T75" fmla="*/ 203368 h 285396"/>
              <a:gd name="T76" fmla="*/ 140059 w 279041"/>
              <a:gd name="T77" fmla="*/ 0 h 2853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9041" h="285396">
                <a:moveTo>
                  <a:pt x="226822" y="252413"/>
                </a:moveTo>
                <a:cubicBezTo>
                  <a:pt x="229489" y="252413"/>
                  <a:pt x="231394" y="254186"/>
                  <a:pt x="231394" y="256669"/>
                </a:cubicBezTo>
                <a:lnTo>
                  <a:pt x="231394" y="281140"/>
                </a:lnTo>
                <a:cubicBezTo>
                  <a:pt x="231394" y="283268"/>
                  <a:pt x="229489" y="285396"/>
                  <a:pt x="226822" y="285396"/>
                </a:cubicBezTo>
                <a:cubicBezTo>
                  <a:pt x="224155" y="285396"/>
                  <a:pt x="222250" y="283268"/>
                  <a:pt x="222250" y="281140"/>
                </a:cubicBezTo>
                <a:lnTo>
                  <a:pt x="222250" y="256669"/>
                </a:lnTo>
                <a:cubicBezTo>
                  <a:pt x="222250" y="254186"/>
                  <a:pt x="224155" y="252413"/>
                  <a:pt x="226822" y="252413"/>
                </a:cubicBezTo>
                <a:close/>
                <a:moveTo>
                  <a:pt x="53609" y="252413"/>
                </a:moveTo>
                <a:cubicBezTo>
                  <a:pt x="56174" y="252413"/>
                  <a:pt x="58372" y="254186"/>
                  <a:pt x="58372" y="256669"/>
                </a:cubicBezTo>
                <a:lnTo>
                  <a:pt x="58372" y="281140"/>
                </a:lnTo>
                <a:cubicBezTo>
                  <a:pt x="58372" y="283268"/>
                  <a:pt x="56174" y="285396"/>
                  <a:pt x="53609" y="285396"/>
                </a:cubicBezTo>
                <a:cubicBezTo>
                  <a:pt x="51045" y="285396"/>
                  <a:pt x="49213" y="283268"/>
                  <a:pt x="49213" y="281140"/>
                </a:cubicBezTo>
                <a:lnTo>
                  <a:pt x="49213" y="256669"/>
                </a:lnTo>
                <a:cubicBezTo>
                  <a:pt x="49213" y="254186"/>
                  <a:pt x="51045" y="252413"/>
                  <a:pt x="53609" y="252413"/>
                </a:cubicBezTo>
                <a:close/>
                <a:moveTo>
                  <a:pt x="110252" y="179358"/>
                </a:moveTo>
                <a:lnTo>
                  <a:pt x="109534" y="180077"/>
                </a:lnTo>
                <a:cubicBezTo>
                  <a:pt x="106301" y="193376"/>
                  <a:pt x="95887" y="203080"/>
                  <a:pt x="82958" y="205956"/>
                </a:cubicBezTo>
                <a:cubicBezTo>
                  <a:pt x="86909" y="223928"/>
                  <a:pt x="123539" y="240102"/>
                  <a:pt x="139341" y="245853"/>
                </a:cubicBezTo>
                <a:cubicBezTo>
                  <a:pt x="155502" y="240102"/>
                  <a:pt x="192133" y="223928"/>
                  <a:pt x="196801" y="205956"/>
                </a:cubicBezTo>
                <a:cubicBezTo>
                  <a:pt x="183514" y="203080"/>
                  <a:pt x="173099" y="193376"/>
                  <a:pt x="169867" y="180077"/>
                </a:cubicBezTo>
                <a:lnTo>
                  <a:pt x="169508" y="179358"/>
                </a:lnTo>
                <a:cubicBezTo>
                  <a:pt x="160529" y="185109"/>
                  <a:pt x="150474" y="187625"/>
                  <a:pt x="139341" y="187625"/>
                </a:cubicBezTo>
                <a:cubicBezTo>
                  <a:pt x="129285" y="187625"/>
                  <a:pt x="118512" y="185109"/>
                  <a:pt x="110252" y="179358"/>
                </a:cubicBezTo>
                <a:close/>
                <a:moveTo>
                  <a:pt x="168565" y="78402"/>
                </a:moveTo>
                <a:cubicBezTo>
                  <a:pt x="159721" y="78357"/>
                  <a:pt x="150833" y="81232"/>
                  <a:pt x="141496" y="86983"/>
                </a:cubicBezTo>
                <a:cubicBezTo>
                  <a:pt x="118871" y="100282"/>
                  <a:pt x="96246" y="95610"/>
                  <a:pt x="83676" y="88780"/>
                </a:cubicBezTo>
                <a:cubicBezTo>
                  <a:pt x="81881" y="94531"/>
                  <a:pt x="81163" y="100642"/>
                  <a:pt x="81163" y="107112"/>
                </a:cubicBezTo>
                <a:cubicBezTo>
                  <a:pt x="81163" y="146649"/>
                  <a:pt x="107738" y="179358"/>
                  <a:pt x="139341" y="179358"/>
                </a:cubicBezTo>
                <a:cubicBezTo>
                  <a:pt x="172021" y="179358"/>
                  <a:pt x="197879" y="146649"/>
                  <a:pt x="197879" y="107112"/>
                </a:cubicBezTo>
                <a:cubicBezTo>
                  <a:pt x="197879" y="99923"/>
                  <a:pt x="197160" y="93453"/>
                  <a:pt x="195365" y="87343"/>
                </a:cubicBezTo>
                <a:cubicBezTo>
                  <a:pt x="186207" y="81412"/>
                  <a:pt x="177408" y="78447"/>
                  <a:pt x="168565" y="78402"/>
                </a:cubicBezTo>
                <a:close/>
                <a:moveTo>
                  <a:pt x="139341" y="8986"/>
                </a:moveTo>
                <a:cubicBezTo>
                  <a:pt x="81163" y="8986"/>
                  <a:pt x="43095" y="52118"/>
                  <a:pt x="43095" y="119692"/>
                </a:cubicBezTo>
                <a:cubicBezTo>
                  <a:pt x="43095" y="152041"/>
                  <a:pt x="50996" y="184030"/>
                  <a:pt x="63206" y="200924"/>
                </a:cubicBezTo>
                <a:lnTo>
                  <a:pt x="80085" y="198048"/>
                </a:lnTo>
                <a:cubicBezTo>
                  <a:pt x="90141" y="195892"/>
                  <a:pt x="98760" y="188344"/>
                  <a:pt x="101633" y="177920"/>
                </a:cubicBezTo>
                <a:lnTo>
                  <a:pt x="102351" y="174326"/>
                </a:lnTo>
                <a:cubicBezTo>
                  <a:pt x="84395" y="159589"/>
                  <a:pt x="72544" y="135147"/>
                  <a:pt x="72544" y="107112"/>
                </a:cubicBezTo>
                <a:cubicBezTo>
                  <a:pt x="72544" y="97766"/>
                  <a:pt x="74339" y="88780"/>
                  <a:pt x="76853" y="80873"/>
                </a:cubicBezTo>
                <a:cubicBezTo>
                  <a:pt x="77212" y="80154"/>
                  <a:pt x="78290" y="78716"/>
                  <a:pt x="79726" y="78357"/>
                </a:cubicBezTo>
                <a:cubicBezTo>
                  <a:pt x="80803" y="77997"/>
                  <a:pt x="82599" y="78357"/>
                  <a:pt x="83317" y="78716"/>
                </a:cubicBezTo>
                <a:cubicBezTo>
                  <a:pt x="92296" y="84827"/>
                  <a:pt x="114920" y="92734"/>
                  <a:pt x="136827" y="79076"/>
                </a:cubicBezTo>
                <a:cubicBezTo>
                  <a:pt x="158734" y="66136"/>
                  <a:pt x="179922" y="66496"/>
                  <a:pt x="200752" y="80873"/>
                </a:cubicBezTo>
                <a:cubicBezTo>
                  <a:pt x="201829" y="81232"/>
                  <a:pt x="202906" y="81951"/>
                  <a:pt x="203265" y="83389"/>
                </a:cubicBezTo>
                <a:cubicBezTo>
                  <a:pt x="205420" y="90937"/>
                  <a:pt x="206857" y="98845"/>
                  <a:pt x="206857" y="107112"/>
                </a:cubicBezTo>
                <a:cubicBezTo>
                  <a:pt x="206857" y="135147"/>
                  <a:pt x="194646" y="159589"/>
                  <a:pt x="177049" y="174326"/>
                </a:cubicBezTo>
                <a:lnTo>
                  <a:pt x="178127" y="177920"/>
                </a:lnTo>
                <a:cubicBezTo>
                  <a:pt x="180281" y="188344"/>
                  <a:pt x="188541" y="195892"/>
                  <a:pt x="198956" y="198048"/>
                </a:cubicBezTo>
                <a:lnTo>
                  <a:pt x="216194" y="200924"/>
                </a:lnTo>
                <a:cubicBezTo>
                  <a:pt x="228404" y="184030"/>
                  <a:pt x="236305" y="152041"/>
                  <a:pt x="236305" y="119692"/>
                </a:cubicBezTo>
                <a:cubicBezTo>
                  <a:pt x="236305" y="52118"/>
                  <a:pt x="198238" y="8986"/>
                  <a:pt x="139341" y="8986"/>
                </a:cubicBezTo>
                <a:close/>
                <a:moveTo>
                  <a:pt x="139341" y="0"/>
                </a:moveTo>
                <a:cubicBezTo>
                  <a:pt x="203625" y="0"/>
                  <a:pt x="244924" y="46727"/>
                  <a:pt x="244924" y="119692"/>
                </a:cubicBezTo>
                <a:cubicBezTo>
                  <a:pt x="244924" y="152400"/>
                  <a:pt x="237382" y="183312"/>
                  <a:pt x="225172" y="202362"/>
                </a:cubicBezTo>
                <a:lnTo>
                  <a:pt x="228045" y="202721"/>
                </a:lnTo>
                <a:cubicBezTo>
                  <a:pt x="257493" y="207753"/>
                  <a:pt x="279041" y="233632"/>
                  <a:pt x="279041" y="263825"/>
                </a:cubicBezTo>
                <a:lnTo>
                  <a:pt x="279041" y="281078"/>
                </a:lnTo>
                <a:cubicBezTo>
                  <a:pt x="279041" y="283234"/>
                  <a:pt x="277605" y="285391"/>
                  <a:pt x="274732" y="285391"/>
                </a:cubicBezTo>
                <a:cubicBezTo>
                  <a:pt x="272577" y="285391"/>
                  <a:pt x="270781" y="283234"/>
                  <a:pt x="270781" y="281078"/>
                </a:cubicBezTo>
                <a:lnTo>
                  <a:pt x="270781" y="263825"/>
                </a:lnTo>
                <a:cubicBezTo>
                  <a:pt x="270781" y="237946"/>
                  <a:pt x="251747" y="216020"/>
                  <a:pt x="226249" y="211347"/>
                </a:cubicBezTo>
                <a:lnTo>
                  <a:pt x="204702" y="207753"/>
                </a:lnTo>
                <a:cubicBezTo>
                  <a:pt x="199315" y="231835"/>
                  <a:pt x="156579" y="248729"/>
                  <a:pt x="143651" y="253401"/>
                </a:cubicBezTo>
                <a:lnTo>
                  <a:pt x="143651" y="281078"/>
                </a:lnTo>
                <a:cubicBezTo>
                  <a:pt x="143651" y="283234"/>
                  <a:pt x="141855" y="285391"/>
                  <a:pt x="139341" y="285391"/>
                </a:cubicBezTo>
                <a:cubicBezTo>
                  <a:pt x="137186" y="285391"/>
                  <a:pt x="135391" y="283234"/>
                  <a:pt x="135391" y="281078"/>
                </a:cubicBezTo>
                <a:lnTo>
                  <a:pt x="135391" y="253401"/>
                </a:lnTo>
                <a:cubicBezTo>
                  <a:pt x="122821" y="248729"/>
                  <a:pt x="79726" y="231835"/>
                  <a:pt x="74339" y="207753"/>
                </a:cubicBezTo>
                <a:lnTo>
                  <a:pt x="52792" y="211347"/>
                </a:lnTo>
                <a:cubicBezTo>
                  <a:pt x="27294" y="216020"/>
                  <a:pt x="8978" y="237946"/>
                  <a:pt x="8978" y="263825"/>
                </a:cubicBezTo>
                <a:lnTo>
                  <a:pt x="8978" y="281078"/>
                </a:lnTo>
                <a:cubicBezTo>
                  <a:pt x="8978" y="283234"/>
                  <a:pt x="6464" y="285391"/>
                  <a:pt x="4310" y="285391"/>
                </a:cubicBezTo>
                <a:cubicBezTo>
                  <a:pt x="2155" y="285391"/>
                  <a:pt x="0" y="283234"/>
                  <a:pt x="0" y="281078"/>
                </a:cubicBezTo>
                <a:lnTo>
                  <a:pt x="0" y="263825"/>
                </a:lnTo>
                <a:cubicBezTo>
                  <a:pt x="0" y="233632"/>
                  <a:pt x="21907" y="207753"/>
                  <a:pt x="51714" y="202721"/>
                </a:cubicBezTo>
                <a:lnTo>
                  <a:pt x="53869" y="202362"/>
                </a:lnTo>
                <a:cubicBezTo>
                  <a:pt x="41659" y="183312"/>
                  <a:pt x="34476" y="152400"/>
                  <a:pt x="34476" y="119692"/>
                </a:cubicBezTo>
                <a:cubicBezTo>
                  <a:pt x="34476" y="47805"/>
                  <a:pt x="76853" y="0"/>
                  <a:pt x="139341" y="0"/>
                </a:cubicBezTo>
                <a:close/>
              </a:path>
            </a:pathLst>
          </a:custGeom>
          <a:solidFill>
            <a:srgbClr val="1A171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sz="900" b="1" dirty="0">
              <a:latin typeface="Montserrat SemiBold" pitchFamily="2" charset="77"/>
            </a:endParaRPr>
          </a:p>
        </p:txBody>
      </p:sp>
      <p:sp>
        <p:nvSpPr>
          <p:cNvPr id="39" name="Freeform 1047">
            <a:extLst>
              <a:ext uri="{FF2B5EF4-FFF2-40B4-BE49-F238E27FC236}">
                <a16:creationId xmlns:a16="http://schemas.microsoft.com/office/drawing/2014/main" id="{61889ECF-4D70-4312-B9E7-53F3A19BC661}"/>
              </a:ext>
            </a:extLst>
          </p:cNvPr>
          <p:cNvSpPr>
            <a:spLocks noChangeAspect="1" noChangeArrowheads="1"/>
          </p:cNvSpPr>
          <p:nvPr/>
        </p:nvSpPr>
        <p:spPr bwMode="auto">
          <a:xfrm>
            <a:off x="10892012" y="4611265"/>
            <a:ext cx="482004" cy="510288"/>
          </a:xfrm>
          <a:custGeom>
            <a:avLst/>
            <a:gdLst>
              <a:gd name="T0" fmla="*/ 229384 w 286977"/>
              <a:gd name="T1" fmla="*/ 251968 h 285393"/>
              <a:gd name="T2" fmla="*/ 224597 w 286977"/>
              <a:gd name="T3" fmla="*/ 286823 h 285393"/>
              <a:gd name="T4" fmla="*/ 220180 w 286977"/>
              <a:gd name="T5" fmla="*/ 251968 h 285393"/>
              <a:gd name="T6" fmla="*/ 63245 w 286977"/>
              <a:gd name="T7" fmla="*/ 247297 h 285393"/>
              <a:gd name="T8" fmla="*/ 68224 w 286977"/>
              <a:gd name="T9" fmla="*/ 282512 h 285393"/>
              <a:gd name="T10" fmla="*/ 59034 w 286977"/>
              <a:gd name="T11" fmla="*/ 282512 h 285393"/>
              <a:gd name="T12" fmla="*/ 63245 w 286977"/>
              <a:gd name="T13" fmla="*/ 247297 h 285393"/>
              <a:gd name="T14" fmla="*/ 151287 w 286977"/>
              <a:gd name="T15" fmla="*/ 193983 h 285393"/>
              <a:gd name="T16" fmla="*/ 200264 w 286977"/>
              <a:gd name="T17" fmla="*/ 182424 h 285393"/>
              <a:gd name="T18" fmla="*/ 103397 w 286977"/>
              <a:gd name="T19" fmla="*/ 171948 h 285393"/>
              <a:gd name="T20" fmla="*/ 111015 w 286977"/>
              <a:gd name="T21" fmla="*/ 217103 h 285393"/>
              <a:gd name="T22" fmla="*/ 103397 w 286977"/>
              <a:gd name="T23" fmla="*/ 171948 h 285393"/>
              <a:gd name="T24" fmla="*/ 111015 w 286977"/>
              <a:gd name="T25" fmla="*/ 158221 h 285393"/>
              <a:gd name="T26" fmla="*/ 144030 w 286977"/>
              <a:gd name="T27" fmla="*/ 188204 h 285393"/>
              <a:gd name="T28" fmla="*/ 177045 w 286977"/>
              <a:gd name="T29" fmla="*/ 158221 h 285393"/>
              <a:gd name="T30" fmla="*/ 144030 w 286977"/>
              <a:gd name="T31" fmla="*/ 156776 h 285393"/>
              <a:gd name="T32" fmla="*/ 167250 w 286977"/>
              <a:gd name="T33" fmla="*/ 38651 h 285393"/>
              <a:gd name="T34" fmla="*/ 164347 w 286977"/>
              <a:gd name="T35" fmla="*/ 52741 h 285393"/>
              <a:gd name="T36" fmla="*/ 87071 w 286977"/>
              <a:gd name="T37" fmla="*/ 44794 h 285393"/>
              <a:gd name="T38" fmla="*/ 144030 w 286977"/>
              <a:gd name="T39" fmla="*/ 148107 h 285393"/>
              <a:gd name="T40" fmla="*/ 198450 w 286977"/>
              <a:gd name="T41" fmla="*/ 39015 h 285393"/>
              <a:gd name="T42" fmla="*/ 179585 w 286977"/>
              <a:gd name="T43" fmla="*/ 46239 h 285393"/>
              <a:gd name="T44" fmla="*/ 144030 w 286977"/>
              <a:gd name="T45" fmla="*/ 9030 h 285393"/>
              <a:gd name="T46" fmla="*/ 158542 w 286977"/>
              <a:gd name="T47" fmla="*/ 45153 h 285393"/>
              <a:gd name="T48" fmla="*/ 160719 w 286977"/>
              <a:gd name="T49" fmla="*/ 27093 h 285393"/>
              <a:gd name="T50" fmla="*/ 182487 w 286977"/>
              <a:gd name="T51" fmla="*/ 37569 h 285393"/>
              <a:gd name="T52" fmla="*/ 144030 w 286977"/>
              <a:gd name="T53" fmla="*/ 9030 h 285393"/>
              <a:gd name="T54" fmla="*/ 214776 w 286977"/>
              <a:gd name="T55" fmla="*/ 72247 h 285393"/>
              <a:gd name="T56" fmla="*/ 185751 w 286977"/>
              <a:gd name="T57" fmla="*/ 155693 h 285393"/>
              <a:gd name="T58" fmla="*/ 245977 w 286977"/>
              <a:gd name="T59" fmla="*/ 182062 h 285393"/>
              <a:gd name="T60" fmla="*/ 288423 w 286977"/>
              <a:gd name="T61" fmla="*/ 282487 h 285393"/>
              <a:gd name="T62" fmla="*/ 279355 w 286977"/>
              <a:gd name="T63" fmla="*/ 282487 h 285393"/>
              <a:gd name="T64" fmla="*/ 244163 w 286977"/>
              <a:gd name="T65" fmla="*/ 190732 h 285393"/>
              <a:gd name="T66" fmla="*/ 181399 w 286977"/>
              <a:gd name="T67" fmla="*/ 225772 h 285393"/>
              <a:gd name="T68" fmla="*/ 178134 w 286977"/>
              <a:gd name="T69" fmla="*/ 227578 h 285393"/>
              <a:gd name="T70" fmla="*/ 148384 w 286977"/>
              <a:gd name="T71" fmla="*/ 203015 h 285393"/>
              <a:gd name="T72" fmla="*/ 144030 w 286977"/>
              <a:gd name="T73" fmla="*/ 286821 h 285393"/>
              <a:gd name="T74" fmla="*/ 139676 w 286977"/>
              <a:gd name="T75" fmla="*/ 203015 h 285393"/>
              <a:gd name="T76" fmla="*/ 109928 w 286977"/>
              <a:gd name="T77" fmla="*/ 227578 h 285393"/>
              <a:gd name="T78" fmla="*/ 106299 w 286977"/>
              <a:gd name="T79" fmla="*/ 225772 h 285393"/>
              <a:gd name="T80" fmla="*/ 43898 w 286977"/>
              <a:gd name="T81" fmla="*/ 190732 h 285393"/>
              <a:gd name="T82" fmla="*/ 8707 w 286977"/>
              <a:gd name="T83" fmla="*/ 282487 h 285393"/>
              <a:gd name="T84" fmla="*/ 0 w 286977"/>
              <a:gd name="T85" fmla="*/ 282487 h 285393"/>
              <a:gd name="T86" fmla="*/ 42446 w 286977"/>
              <a:gd name="T87" fmla="*/ 182062 h 285393"/>
              <a:gd name="T88" fmla="*/ 102309 w 286977"/>
              <a:gd name="T89" fmla="*/ 155693 h 285393"/>
              <a:gd name="T90" fmla="*/ 73647 w 286977"/>
              <a:gd name="T91" fmla="*/ 72247 h 285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86977" h="285393">
                <a:moveTo>
                  <a:pt x="223471" y="246063"/>
                </a:moveTo>
                <a:cubicBezTo>
                  <a:pt x="226036" y="246063"/>
                  <a:pt x="228234" y="248208"/>
                  <a:pt x="228234" y="250711"/>
                </a:cubicBezTo>
                <a:lnTo>
                  <a:pt x="228234" y="281102"/>
                </a:lnTo>
                <a:cubicBezTo>
                  <a:pt x="228234" y="283247"/>
                  <a:pt x="226036" y="285393"/>
                  <a:pt x="223471" y="285393"/>
                </a:cubicBezTo>
                <a:cubicBezTo>
                  <a:pt x="221273" y="285393"/>
                  <a:pt x="219075" y="283247"/>
                  <a:pt x="219075" y="281102"/>
                </a:cubicBezTo>
                <a:lnTo>
                  <a:pt x="219075" y="250711"/>
                </a:lnTo>
                <a:cubicBezTo>
                  <a:pt x="219075" y="248208"/>
                  <a:pt x="221273" y="246063"/>
                  <a:pt x="223471" y="246063"/>
                </a:cubicBezTo>
                <a:close/>
                <a:moveTo>
                  <a:pt x="62929" y="246063"/>
                </a:moveTo>
                <a:cubicBezTo>
                  <a:pt x="65596" y="246063"/>
                  <a:pt x="67882" y="248208"/>
                  <a:pt x="67882" y="250711"/>
                </a:cubicBezTo>
                <a:lnTo>
                  <a:pt x="67882" y="281102"/>
                </a:lnTo>
                <a:cubicBezTo>
                  <a:pt x="67882" y="283247"/>
                  <a:pt x="65596" y="285393"/>
                  <a:pt x="62929" y="285393"/>
                </a:cubicBezTo>
                <a:cubicBezTo>
                  <a:pt x="61024" y="285393"/>
                  <a:pt x="58738" y="283247"/>
                  <a:pt x="58738" y="281102"/>
                </a:cubicBezTo>
                <a:lnTo>
                  <a:pt x="58738" y="250711"/>
                </a:lnTo>
                <a:cubicBezTo>
                  <a:pt x="58738" y="248208"/>
                  <a:pt x="61024" y="246063"/>
                  <a:pt x="62929" y="246063"/>
                </a:cubicBezTo>
                <a:close/>
                <a:moveTo>
                  <a:pt x="183376" y="171090"/>
                </a:moveTo>
                <a:lnTo>
                  <a:pt x="150528" y="193016"/>
                </a:lnTo>
                <a:lnTo>
                  <a:pt x="176518" y="216020"/>
                </a:lnTo>
                <a:lnTo>
                  <a:pt x="199259" y="181514"/>
                </a:lnTo>
                <a:cubicBezTo>
                  <a:pt x="193123" y="180076"/>
                  <a:pt x="188069" y="176122"/>
                  <a:pt x="183376" y="171090"/>
                </a:cubicBezTo>
                <a:close/>
                <a:moveTo>
                  <a:pt x="102878" y="171090"/>
                </a:moveTo>
                <a:cubicBezTo>
                  <a:pt x="98908" y="176122"/>
                  <a:pt x="93132" y="180076"/>
                  <a:pt x="86995" y="181514"/>
                </a:cubicBezTo>
                <a:lnTo>
                  <a:pt x="110459" y="216020"/>
                </a:lnTo>
                <a:lnTo>
                  <a:pt x="136088" y="193016"/>
                </a:lnTo>
                <a:lnTo>
                  <a:pt x="102878" y="171090"/>
                </a:lnTo>
                <a:close/>
                <a:moveTo>
                  <a:pt x="112986" y="147368"/>
                </a:moveTo>
                <a:lnTo>
                  <a:pt x="110459" y="157432"/>
                </a:lnTo>
                <a:cubicBezTo>
                  <a:pt x="110098" y="159588"/>
                  <a:pt x="108654" y="161745"/>
                  <a:pt x="107932" y="163902"/>
                </a:cubicBezTo>
                <a:lnTo>
                  <a:pt x="143308" y="187265"/>
                </a:lnTo>
                <a:lnTo>
                  <a:pt x="179045" y="163902"/>
                </a:lnTo>
                <a:cubicBezTo>
                  <a:pt x="177601" y="161745"/>
                  <a:pt x="176879" y="159588"/>
                  <a:pt x="176157" y="157432"/>
                </a:cubicBezTo>
                <a:lnTo>
                  <a:pt x="173630" y="147368"/>
                </a:lnTo>
                <a:cubicBezTo>
                  <a:pt x="164245" y="152759"/>
                  <a:pt x="154137" y="155994"/>
                  <a:pt x="143308" y="155994"/>
                </a:cubicBezTo>
                <a:cubicBezTo>
                  <a:pt x="132479" y="155994"/>
                  <a:pt x="122371" y="152759"/>
                  <a:pt x="112986" y="147368"/>
                </a:cubicBezTo>
                <a:close/>
                <a:moveTo>
                  <a:pt x="166411" y="38459"/>
                </a:moveTo>
                <a:lnTo>
                  <a:pt x="166411" y="48164"/>
                </a:lnTo>
                <a:cubicBezTo>
                  <a:pt x="166411" y="50321"/>
                  <a:pt x="164967" y="52118"/>
                  <a:pt x="163523" y="52477"/>
                </a:cubicBezTo>
                <a:cubicBezTo>
                  <a:pt x="151249" y="56071"/>
                  <a:pt x="140420" y="57509"/>
                  <a:pt x="130674" y="57509"/>
                </a:cubicBezTo>
                <a:cubicBezTo>
                  <a:pt x="108654" y="57509"/>
                  <a:pt x="93493" y="49961"/>
                  <a:pt x="86635" y="44570"/>
                </a:cubicBezTo>
                <a:cubicBezTo>
                  <a:pt x="83386" y="52837"/>
                  <a:pt x="81942" y="61822"/>
                  <a:pt x="81942" y="71887"/>
                </a:cubicBezTo>
                <a:cubicBezTo>
                  <a:pt x="81942" y="113221"/>
                  <a:pt x="109376" y="147368"/>
                  <a:pt x="143308" y="147368"/>
                </a:cubicBezTo>
                <a:cubicBezTo>
                  <a:pt x="177240" y="147368"/>
                  <a:pt x="205035" y="113221"/>
                  <a:pt x="205035" y="71887"/>
                </a:cubicBezTo>
                <a:cubicBezTo>
                  <a:pt x="205035" y="59306"/>
                  <a:pt x="202147" y="48164"/>
                  <a:pt x="197455" y="38819"/>
                </a:cubicBezTo>
                <a:cubicBezTo>
                  <a:pt x="191318" y="43132"/>
                  <a:pt x="182654" y="46007"/>
                  <a:pt x="182294" y="46367"/>
                </a:cubicBezTo>
                <a:cubicBezTo>
                  <a:pt x="180850" y="46726"/>
                  <a:pt x="179767" y="46367"/>
                  <a:pt x="178684" y="46007"/>
                </a:cubicBezTo>
                <a:lnTo>
                  <a:pt x="166411" y="38459"/>
                </a:lnTo>
                <a:close/>
                <a:moveTo>
                  <a:pt x="143308" y="8986"/>
                </a:moveTo>
                <a:cubicBezTo>
                  <a:pt x="118761" y="8986"/>
                  <a:pt x="100713" y="19050"/>
                  <a:pt x="89883" y="37021"/>
                </a:cubicBezTo>
                <a:cubicBezTo>
                  <a:pt x="97825" y="42054"/>
                  <a:pt x="120927" y="55712"/>
                  <a:pt x="157747" y="44929"/>
                </a:cubicBezTo>
                <a:lnTo>
                  <a:pt x="157747" y="30911"/>
                </a:lnTo>
                <a:cubicBezTo>
                  <a:pt x="157747" y="29114"/>
                  <a:pt x="158469" y="27676"/>
                  <a:pt x="159913" y="26957"/>
                </a:cubicBezTo>
                <a:cubicBezTo>
                  <a:pt x="161357" y="26238"/>
                  <a:pt x="163162" y="26238"/>
                  <a:pt x="164245" y="26957"/>
                </a:cubicBezTo>
                <a:lnTo>
                  <a:pt x="181572" y="37381"/>
                </a:lnTo>
                <a:cubicBezTo>
                  <a:pt x="184459" y="35943"/>
                  <a:pt x="189152" y="34146"/>
                  <a:pt x="192762" y="31630"/>
                </a:cubicBezTo>
                <a:cubicBezTo>
                  <a:pt x="182654" y="16893"/>
                  <a:pt x="164967" y="8986"/>
                  <a:pt x="143308" y="8986"/>
                </a:cubicBezTo>
                <a:close/>
                <a:moveTo>
                  <a:pt x="143308" y="0"/>
                </a:moveTo>
                <a:cubicBezTo>
                  <a:pt x="185542" y="0"/>
                  <a:pt x="213699" y="28754"/>
                  <a:pt x="213699" y="71887"/>
                </a:cubicBezTo>
                <a:cubicBezTo>
                  <a:pt x="213699" y="101001"/>
                  <a:pt x="200703" y="127239"/>
                  <a:pt x="181572" y="142336"/>
                </a:cubicBezTo>
                <a:lnTo>
                  <a:pt x="184820" y="154916"/>
                </a:lnTo>
                <a:cubicBezTo>
                  <a:pt x="186986" y="164980"/>
                  <a:pt x="195650" y="173247"/>
                  <a:pt x="206118" y="174685"/>
                </a:cubicBezTo>
                <a:lnTo>
                  <a:pt x="244743" y="181154"/>
                </a:lnTo>
                <a:cubicBezTo>
                  <a:pt x="268928" y="185468"/>
                  <a:pt x="286977" y="206674"/>
                  <a:pt x="286977" y="230756"/>
                </a:cubicBezTo>
                <a:lnTo>
                  <a:pt x="286977" y="281078"/>
                </a:lnTo>
                <a:cubicBezTo>
                  <a:pt x="286977" y="283234"/>
                  <a:pt x="284811" y="285391"/>
                  <a:pt x="282284" y="285391"/>
                </a:cubicBezTo>
                <a:cubicBezTo>
                  <a:pt x="279758" y="285391"/>
                  <a:pt x="277953" y="283234"/>
                  <a:pt x="277953" y="281078"/>
                </a:cubicBezTo>
                <a:lnTo>
                  <a:pt x="277953" y="230756"/>
                </a:lnTo>
                <a:cubicBezTo>
                  <a:pt x="277953" y="210628"/>
                  <a:pt x="263153" y="193375"/>
                  <a:pt x="242938" y="189781"/>
                </a:cubicBezTo>
                <a:lnTo>
                  <a:pt x="208645" y="184030"/>
                </a:lnTo>
                <a:lnTo>
                  <a:pt x="180489" y="224646"/>
                </a:lnTo>
                <a:cubicBezTo>
                  <a:pt x="180128" y="225724"/>
                  <a:pt x="179045" y="226443"/>
                  <a:pt x="177601" y="226443"/>
                </a:cubicBezTo>
                <a:cubicBezTo>
                  <a:pt x="177240" y="226443"/>
                  <a:pt x="177240" y="226443"/>
                  <a:pt x="177240" y="226443"/>
                </a:cubicBezTo>
                <a:cubicBezTo>
                  <a:pt x="176157" y="226443"/>
                  <a:pt x="175435" y="226443"/>
                  <a:pt x="174352" y="225724"/>
                </a:cubicBezTo>
                <a:lnTo>
                  <a:pt x="147640" y="202002"/>
                </a:lnTo>
                <a:lnTo>
                  <a:pt x="147640" y="281078"/>
                </a:lnTo>
                <a:cubicBezTo>
                  <a:pt x="147640" y="283234"/>
                  <a:pt x="145835" y="285391"/>
                  <a:pt x="143308" y="285391"/>
                </a:cubicBezTo>
                <a:cubicBezTo>
                  <a:pt x="141142" y="285391"/>
                  <a:pt x="138976" y="283234"/>
                  <a:pt x="138976" y="281078"/>
                </a:cubicBezTo>
                <a:lnTo>
                  <a:pt x="138976" y="202002"/>
                </a:lnTo>
                <a:lnTo>
                  <a:pt x="112264" y="225724"/>
                </a:lnTo>
                <a:cubicBezTo>
                  <a:pt x="111542" y="226443"/>
                  <a:pt x="110459" y="226443"/>
                  <a:pt x="109376" y="226443"/>
                </a:cubicBezTo>
                <a:cubicBezTo>
                  <a:pt x="109015" y="226443"/>
                  <a:pt x="109015" y="226443"/>
                  <a:pt x="108654" y="226443"/>
                </a:cubicBezTo>
                <a:cubicBezTo>
                  <a:pt x="107571" y="226443"/>
                  <a:pt x="106127" y="225724"/>
                  <a:pt x="105766" y="224646"/>
                </a:cubicBezTo>
                <a:lnTo>
                  <a:pt x="77610" y="184030"/>
                </a:lnTo>
                <a:lnTo>
                  <a:pt x="43678" y="189781"/>
                </a:lnTo>
                <a:cubicBezTo>
                  <a:pt x="23463" y="193375"/>
                  <a:pt x="8663" y="210628"/>
                  <a:pt x="8663" y="230756"/>
                </a:cubicBezTo>
                <a:lnTo>
                  <a:pt x="8663" y="281078"/>
                </a:lnTo>
                <a:cubicBezTo>
                  <a:pt x="8663" y="283234"/>
                  <a:pt x="6859" y="285391"/>
                  <a:pt x="4693" y="285391"/>
                </a:cubicBezTo>
                <a:cubicBezTo>
                  <a:pt x="2166" y="285391"/>
                  <a:pt x="0" y="283234"/>
                  <a:pt x="0" y="281078"/>
                </a:cubicBezTo>
                <a:lnTo>
                  <a:pt x="0" y="230756"/>
                </a:lnTo>
                <a:cubicBezTo>
                  <a:pt x="0" y="206674"/>
                  <a:pt x="17688" y="185468"/>
                  <a:pt x="42234" y="181154"/>
                </a:cubicBezTo>
                <a:lnTo>
                  <a:pt x="80498" y="174685"/>
                </a:lnTo>
                <a:cubicBezTo>
                  <a:pt x="90605" y="173247"/>
                  <a:pt x="99269" y="164980"/>
                  <a:pt x="101796" y="154916"/>
                </a:cubicBezTo>
                <a:lnTo>
                  <a:pt x="105044" y="142336"/>
                </a:lnTo>
                <a:cubicBezTo>
                  <a:pt x="85913" y="127239"/>
                  <a:pt x="73278" y="101001"/>
                  <a:pt x="73278" y="71887"/>
                </a:cubicBezTo>
                <a:cubicBezTo>
                  <a:pt x="73278" y="28754"/>
                  <a:pt x="101435" y="0"/>
                  <a:pt x="143308" y="0"/>
                </a:cubicBezTo>
                <a:close/>
              </a:path>
            </a:pathLst>
          </a:custGeom>
          <a:solidFill>
            <a:srgbClr val="1A171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sz="900" b="1" dirty="0">
              <a:latin typeface="Montserrat SemiBold" pitchFamily="2" charset="77"/>
            </a:endParaRPr>
          </a:p>
        </p:txBody>
      </p:sp>
      <p:sp>
        <p:nvSpPr>
          <p:cNvPr id="40" name="Freeform 1048">
            <a:extLst>
              <a:ext uri="{FF2B5EF4-FFF2-40B4-BE49-F238E27FC236}">
                <a16:creationId xmlns:a16="http://schemas.microsoft.com/office/drawing/2014/main" id="{D8CA8DEF-9105-47DE-A2E2-BD852ACCDF19}"/>
              </a:ext>
            </a:extLst>
          </p:cNvPr>
          <p:cNvSpPr>
            <a:spLocks noChangeAspect="1" noChangeArrowheads="1"/>
          </p:cNvSpPr>
          <p:nvPr/>
        </p:nvSpPr>
        <p:spPr bwMode="auto">
          <a:xfrm>
            <a:off x="10892011" y="3991781"/>
            <a:ext cx="482004" cy="510288"/>
          </a:xfrm>
          <a:custGeom>
            <a:avLst/>
            <a:gdLst>
              <a:gd name="T0" fmla="*/ 232587 w 279041"/>
              <a:gd name="T1" fmla="*/ 257945 h 285396"/>
              <a:gd name="T2" fmla="*/ 227992 w 279041"/>
              <a:gd name="T3" fmla="*/ 286814 h 285396"/>
              <a:gd name="T4" fmla="*/ 223396 w 279041"/>
              <a:gd name="T5" fmla="*/ 257945 h 285396"/>
              <a:gd name="T6" fmla="*/ 53885 w 279041"/>
              <a:gd name="T7" fmla="*/ 253667 h 285396"/>
              <a:gd name="T8" fmla="*/ 58672 w 279041"/>
              <a:gd name="T9" fmla="*/ 282538 h 285396"/>
              <a:gd name="T10" fmla="*/ 49466 w 279041"/>
              <a:gd name="T11" fmla="*/ 282538 h 285396"/>
              <a:gd name="T12" fmla="*/ 53885 w 279041"/>
              <a:gd name="T13" fmla="*/ 253667 h 285396"/>
              <a:gd name="T14" fmla="*/ 110098 w 279041"/>
              <a:gd name="T15" fmla="*/ 180972 h 285396"/>
              <a:gd name="T16" fmla="*/ 140059 w 279041"/>
              <a:gd name="T17" fmla="*/ 247075 h 285396"/>
              <a:gd name="T18" fmla="*/ 170743 w 279041"/>
              <a:gd name="T19" fmla="*/ 180972 h 285396"/>
              <a:gd name="T20" fmla="*/ 140059 w 279041"/>
              <a:gd name="T21" fmla="*/ 188558 h 285396"/>
              <a:gd name="T22" fmla="*/ 169434 w 279041"/>
              <a:gd name="T23" fmla="*/ 78791 h 285396"/>
              <a:gd name="T24" fmla="*/ 84108 w 279041"/>
              <a:gd name="T25" fmla="*/ 89221 h 285396"/>
              <a:gd name="T26" fmla="*/ 140059 w 279041"/>
              <a:gd name="T27" fmla="*/ 180249 h 285396"/>
              <a:gd name="T28" fmla="*/ 196372 w 279041"/>
              <a:gd name="T29" fmla="*/ 87777 h 285396"/>
              <a:gd name="T30" fmla="*/ 140059 w 279041"/>
              <a:gd name="T31" fmla="*/ 9030 h 285396"/>
              <a:gd name="T32" fmla="*/ 63532 w 279041"/>
              <a:gd name="T33" fmla="*/ 201923 h 285396"/>
              <a:gd name="T34" fmla="*/ 102157 w 279041"/>
              <a:gd name="T35" fmla="*/ 178805 h 285396"/>
              <a:gd name="T36" fmla="*/ 72918 w 279041"/>
              <a:gd name="T37" fmla="*/ 107644 h 285396"/>
              <a:gd name="T38" fmla="*/ 80138 w 279041"/>
              <a:gd name="T39" fmla="*/ 78746 h 285396"/>
              <a:gd name="T40" fmla="*/ 137532 w 279041"/>
              <a:gd name="T41" fmla="*/ 79468 h 285396"/>
              <a:gd name="T42" fmla="*/ 204314 w 279041"/>
              <a:gd name="T43" fmla="*/ 83804 h 285396"/>
              <a:gd name="T44" fmla="*/ 177962 w 279041"/>
              <a:gd name="T45" fmla="*/ 175192 h 285396"/>
              <a:gd name="T46" fmla="*/ 199982 w 279041"/>
              <a:gd name="T47" fmla="*/ 199033 h 285396"/>
              <a:gd name="T48" fmla="*/ 237523 w 279041"/>
              <a:gd name="T49" fmla="*/ 120287 h 285396"/>
              <a:gd name="T50" fmla="*/ 140059 w 279041"/>
              <a:gd name="T51" fmla="*/ 0 h 285396"/>
              <a:gd name="T52" fmla="*/ 226333 w 279041"/>
              <a:gd name="T53" fmla="*/ 203368 h 285396"/>
              <a:gd name="T54" fmla="*/ 280479 w 279041"/>
              <a:gd name="T55" fmla="*/ 265136 h 285396"/>
              <a:gd name="T56" fmla="*/ 276148 w 279041"/>
              <a:gd name="T57" fmla="*/ 286809 h 285396"/>
              <a:gd name="T58" fmla="*/ 272177 w 279041"/>
              <a:gd name="T59" fmla="*/ 265136 h 285396"/>
              <a:gd name="T60" fmla="*/ 205757 w 279041"/>
              <a:gd name="T61" fmla="*/ 208786 h 285396"/>
              <a:gd name="T62" fmla="*/ 144392 w 279041"/>
              <a:gd name="T63" fmla="*/ 282476 h 285396"/>
              <a:gd name="T64" fmla="*/ 136089 w 279041"/>
              <a:gd name="T65" fmla="*/ 282476 h 285396"/>
              <a:gd name="T66" fmla="*/ 74723 w 279041"/>
              <a:gd name="T67" fmla="*/ 208786 h 285396"/>
              <a:gd name="T68" fmla="*/ 9026 w 279041"/>
              <a:gd name="T69" fmla="*/ 265136 h 285396"/>
              <a:gd name="T70" fmla="*/ 4334 w 279041"/>
              <a:gd name="T71" fmla="*/ 286809 h 285396"/>
              <a:gd name="T72" fmla="*/ 0 w 279041"/>
              <a:gd name="T73" fmla="*/ 265136 h 285396"/>
              <a:gd name="T74" fmla="*/ 54146 w 279041"/>
              <a:gd name="T75" fmla="*/ 203368 h 285396"/>
              <a:gd name="T76" fmla="*/ 140059 w 279041"/>
              <a:gd name="T77" fmla="*/ 0 h 2853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9041" h="285396">
                <a:moveTo>
                  <a:pt x="226822" y="252413"/>
                </a:moveTo>
                <a:cubicBezTo>
                  <a:pt x="229489" y="252413"/>
                  <a:pt x="231394" y="254186"/>
                  <a:pt x="231394" y="256669"/>
                </a:cubicBezTo>
                <a:lnTo>
                  <a:pt x="231394" y="281140"/>
                </a:lnTo>
                <a:cubicBezTo>
                  <a:pt x="231394" y="283268"/>
                  <a:pt x="229489" y="285396"/>
                  <a:pt x="226822" y="285396"/>
                </a:cubicBezTo>
                <a:cubicBezTo>
                  <a:pt x="224155" y="285396"/>
                  <a:pt x="222250" y="283268"/>
                  <a:pt x="222250" y="281140"/>
                </a:cubicBezTo>
                <a:lnTo>
                  <a:pt x="222250" y="256669"/>
                </a:lnTo>
                <a:cubicBezTo>
                  <a:pt x="222250" y="254186"/>
                  <a:pt x="224155" y="252413"/>
                  <a:pt x="226822" y="252413"/>
                </a:cubicBezTo>
                <a:close/>
                <a:moveTo>
                  <a:pt x="53609" y="252413"/>
                </a:moveTo>
                <a:cubicBezTo>
                  <a:pt x="56174" y="252413"/>
                  <a:pt x="58372" y="254186"/>
                  <a:pt x="58372" y="256669"/>
                </a:cubicBezTo>
                <a:lnTo>
                  <a:pt x="58372" y="281140"/>
                </a:lnTo>
                <a:cubicBezTo>
                  <a:pt x="58372" y="283268"/>
                  <a:pt x="56174" y="285396"/>
                  <a:pt x="53609" y="285396"/>
                </a:cubicBezTo>
                <a:cubicBezTo>
                  <a:pt x="51045" y="285396"/>
                  <a:pt x="49213" y="283268"/>
                  <a:pt x="49213" y="281140"/>
                </a:cubicBezTo>
                <a:lnTo>
                  <a:pt x="49213" y="256669"/>
                </a:lnTo>
                <a:cubicBezTo>
                  <a:pt x="49213" y="254186"/>
                  <a:pt x="51045" y="252413"/>
                  <a:pt x="53609" y="252413"/>
                </a:cubicBezTo>
                <a:close/>
                <a:moveTo>
                  <a:pt x="110252" y="179358"/>
                </a:moveTo>
                <a:lnTo>
                  <a:pt x="109534" y="180077"/>
                </a:lnTo>
                <a:cubicBezTo>
                  <a:pt x="106301" y="193376"/>
                  <a:pt x="95887" y="203080"/>
                  <a:pt x="82958" y="205956"/>
                </a:cubicBezTo>
                <a:cubicBezTo>
                  <a:pt x="86909" y="223928"/>
                  <a:pt x="123539" y="240102"/>
                  <a:pt x="139341" y="245853"/>
                </a:cubicBezTo>
                <a:cubicBezTo>
                  <a:pt x="155502" y="240102"/>
                  <a:pt x="192133" y="223928"/>
                  <a:pt x="196801" y="205956"/>
                </a:cubicBezTo>
                <a:cubicBezTo>
                  <a:pt x="183514" y="203080"/>
                  <a:pt x="173099" y="193376"/>
                  <a:pt x="169867" y="180077"/>
                </a:cubicBezTo>
                <a:lnTo>
                  <a:pt x="169508" y="179358"/>
                </a:lnTo>
                <a:cubicBezTo>
                  <a:pt x="160529" y="185109"/>
                  <a:pt x="150474" y="187625"/>
                  <a:pt x="139341" y="187625"/>
                </a:cubicBezTo>
                <a:cubicBezTo>
                  <a:pt x="129285" y="187625"/>
                  <a:pt x="118512" y="185109"/>
                  <a:pt x="110252" y="179358"/>
                </a:cubicBezTo>
                <a:close/>
                <a:moveTo>
                  <a:pt x="168565" y="78402"/>
                </a:moveTo>
                <a:cubicBezTo>
                  <a:pt x="159721" y="78357"/>
                  <a:pt x="150833" y="81232"/>
                  <a:pt x="141496" y="86983"/>
                </a:cubicBezTo>
                <a:cubicBezTo>
                  <a:pt x="118871" y="100282"/>
                  <a:pt x="96246" y="95610"/>
                  <a:pt x="83676" y="88780"/>
                </a:cubicBezTo>
                <a:cubicBezTo>
                  <a:pt x="81881" y="94531"/>
                  <a:pt x="81163" y="100642"/>
                  <a:pt x="81163" y="107112"/>
                </a:cubicBezTo>
                <a:cubicBezTo>
                  <a:pt x="81163" y="146649"/>
                  <a:pt x="107738" y="179358"/>
                  <a:pt x="139341" y="179358"/>
                </a:cubicBezTo>
                <a:cubicBezTo>
                  <a:pt x="172021" y="179358"/>
                  <a:pt x="197879" y="146649"/>
                  <a:pt x="197879" y="107112"/>
                </a:cubicBezTo>
                <a:cubicBezTo>
                  <a:pt x="197879" y="99923"/>
                  <a:pt x="197160" y="93453"/>
                  <a:pt x="195365" y="87343"/>
                </a:cubicBezTo>
                <a:cubicBezTo>
                  <a:pt x="186207" y="81412"/>
                  <a:pt x="177408" y="78447"/>
                  <a:pt x="168565" y="78402"/>
                </a:cubicBezTo>
                <a:close/>
                <a:moveTo>
                  <a:pt x="139341" y="8986"/>
                </a:moveTo>
                <a:cubicBezTo>
                  <a:pt x="81163" y="8986"/>
                  <a:pt x="43095" y="52118"/>
                  <a:pt x="43095" y="119692"/>
                </a:cubicBezTo>
                <a:cubicBezTo>
                  <a:pt x="43095" y="152041"/>
                  <a:pt x="50996" y="184030"/>
                  <a:pt x="63206" y="200924"/>
                </a:cubicBezTo>
                <a:lnTo>
                  <a:pt x="80085" y="198048"/>
                </a:lnTo>
                <a:cubicBezTo>
                  <a:pt x="90141" y="195892"/>
                  <a:pt x="98760" y="188344"/>
                  <a:pt x="101633" y="177920"/>
                </a:cubicBezTo>
                <a:lnTo>
                  <a:pt x="102351" y="174326"/>
                </a:lnTo>
                <a:cubicBezTo>
                  <a:pt x="84395" y="159589"/>
                  <a:pt x="72544" y="135147"/>
                  <a:pt x="72544" y="107112"/>
                </a:cubicBezTo>
                <a:cubicBezTo>
                  <a:pt x="72544" y="97766"/>
                  <a:pt x="74339" y="88780"/>
                  <a:pt x="76853" y="80873"/>
                </a:cubicBezTo>
                <a:cubicBezTo>
                  <a:pt x="77212" y="80154"/>
                  <a:pt x="78290" y="78716"/>
                  <a:pt x="79726" y="78357"/>
                </a:cubicBezTo>
                <a:cubicBezTo>
                  <a:pt x="80803" y="77997"/>
                  <a:pt x="82599" y="78357"/>
                  <a:pt x="83317" y="78716"/>
                </a:cubicBezTo>
                <a:cubicBezTo>
                  <a:pt x="92296" y="84827"/>
                  <a:pt x="114920" y="92734"/>
                  <a:pt x="136827" y="79076"/>
                </a:cubicBezTo>
                <a:cubicBezTo>
                  <a:pt x="158734" y="66136"/>
                  <a:pt x="179922" y="66496"/>
                  <a:pt x="200752" y="80873"/>
                </a:cubicBezTo>
                <a:cubicBezTo>
                  <a:pt x="201829" y="81232"/>
                  <a:pt x="202906" y="81951"/>
                  <a:pt x="203265" y="83389"/>
                </a:cubicBezTo>
                <a:cubicBezTo>
                  <a:pt x="205420" y="90937"/>
                  <a:pt x="206857" y="98845"/>
                  <a:pt x="206857" y="107112"/>
                </a:cubicBezTo>
                <a:cubicBezTo>
                  <a:pt x="206857" y="135147"/>
                  <a:pt x="194646" y="159589"/>
                  <a:pt x="177049" y="174326"/>
                </a:cubicBezTo>
                <a:lnTo>
                  <a:pt x="178127" y="177920"/>
                </a:lnTo>
                <a:cubicBezTo>
                  <a:pt x="180281" y="188344"/>
                  <a:pt x="188541" y="195892"/>
                  <a:pt x="198956" y="198048"/>
                </a:cubicBezTo>
                <a:lnTo>
                  <a:pt x="216194" y="200924"/>
                </a:lnTo>
                <a:cubicBezTo>
                  <a:pt x="228404" y="184030"/>
                  <a:pt x="236305" y="152041"/>
                  <a:pt x="236305" y="119692"/>
                </a:cubicBezTo>
                <a:cubicBezTo>
                  <a:pt x="236305" y="52118"/>
                  <a:pt x="198238" y="8986"/>
                  <a:pt x="139341" y="8986"/>
                </a:cubicBezTo>
                <a:close/>
                <a:moveTo>
                  <a:pt x="139341" y="0"/>
                </a:moveTo>
                <a:cubicBezTo>
                  <a:pt x="203625" y="0"/>
                  <a:pt x="244924" y="46727"/>
                  <a:pt x="244924" y="119692"/>
                </a:cubicBezTo>
                <a:cubicBezTo>
                  <a:pt x="244924" y="152400"/>
                  <a:pt x="237382" y="183312"/>
                  <a:pt x="225172" y="202362"/>
                </a:cubicBezTo>
                <a:lnTo>
                  <a:pt x="228045" y="202721"/>
                </a:lnTo>
                <a:cubicBezTo>
                  <a:pt x="257493" y="207753"/>
                  <a:pt x="279041" y="233632"/>
                  <a:pt x="279041" y="263825"/>
                </a:cubicBezTo>
                <a:lnTo>
                  <a:pt x="279041" y="281078"/>
                </a:lnTo>
                <a:cubicBezTo>
                  <a:pt x="279041" y="283234"/>
                  <a:pt x="277605" y="285391"/>
                  <a:pt x="274732" y="285391"/>
                </a:cubicBezTo>
                <a:cubicBezTo>
                  <a:pt x="272577" y="285391"/>
                  <a:pt x="270781" y="283234"/>
                  <a:pt x="270781" y="281078"/>
                </a:cubicBezTo>
                <a:lnTo>
                  <a:pt x="270781" y="263825"/>
                </a:lnTo>
                <a:cubicBezTo>
                  <a:pt x="270781" y="237946"/>
                  <a:pt x="251747" y="216020"/>
                  <a:pt x="226249" y="211347"/>
                </a:cubicBezTo>
                <a:lnTo>
                  <a:pt x="204702" y="207753"/>
                </a:lnTo>
                <a:cubicBezTo>
                  <a:pt x="199315" y="231835"/>
                  <a:pt x="156579" y="248729"/>
                  <a:pt x="143651" y="253401"/>
                </a:cubicBezTo>
                <a:lnTo>
                  <a:pt x="143651" y="281078"/>
                </a:lnTo>
                <a:cubicBezTo>
                  <a:pt x="143651" y="283234"/>
                  <a:pt x="141855" y="285391"/>
                  <a:pt x="139341" y="285391"/>
                </a:cubicBezTo>
                <a:cubicBezTo>
                  <a:pt x="137186" y="285391"/>
                  <a:pt x="135391" y="283234"/>
                  <a:pt x="135391" y="281078"/>
                </a:cubicBezTo>
                <a:lnTo>
                  <a:pt x="135391" y="253401"/>
                </a:lnTo>
                <a:cubicBezTo>
                  <a:pt x="122821" y="248729"/>
                  <a:pt x="79726" y="231835"/>
                  <a:pt x="74339" y="207753"/>
                </a:cubicBezTo>
                <a:lnTo>
                  <a:pt x="52792" y="211347"/>
                </a:lnTo>
                <a:cubicBezTo>
                  <a:pt x="27294" y="216020"/>
                  <a:pt x="8978" y="237946"/>
                  <a:pt x="8978" y="263825"/>
                </a:cubicBezTo>
                <a:lnTo>
                  <a:pt x="8978" y="281078"/>
                </a:lnTo>
                <a:cubicBezTo>
                  <a:pt x="8978" y="283234"/>
                  <a:pt x="6464" y="285391"/>
                  <a:pt x="4310" y="285391"/>
                </a:cubicBezTo>
                <a:cubicBezTo>
                  <a:pt x="2155" y="285391"/>
                  <a:pt x="0" y="283234"/>
                  <a:pt x="0" y="281078"/>
                </a:cubicBezTo>
                <a:lnTo>
                  <a:pt x="0" y="263825"/>
                </a:lnTo>
                <a:cubicBezTo>
                  <a:pt x="0" y="233632"/>
                  <a:pt x="21907" y="207753"/>
                  <a:pt x="51714" y="202721"/>
                </a:cubicBezTo>
                <a:lnTo>
                  <a:pt x="53869" y="202362"/>
                </a:lnTo>
                <a:cubicBezTo>
                  <a:pt x="41659" y="183312"/>
                  <a:pt x="34476" y="152400"/>
                  <a:pt x="34476" y="119692"/>
                </a:cubicBezTo>
                <a:cubicBezTo>
                  <a:pt x="34476" y="47805"/>
                  <a:pt x="76853" y="0"/>
                  <a:pt x="139341" y="0"/>
                </a:cubicBezTo>
                <a:close/>
              </a:path>
            </a:pathLst>
          </a:custGeom>
          <a:solidFill>
            <a:srgbClr val="1A171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sz="900" b="1" dirty="0">
              <a:latin typeface="Montserrat SemiBold" pitchFamily="2" charset="77"/>
            </a:endParaRPr>
          </a:p>
        </p:txBody>
      </p:sp>
      <p:sp>
        <p:nvSpPr>
          <p:cNvPr id="41" name="Freeform 1047">
            <a:extLst>
              <a:ext uri="{FF2B5EF4-FFF2-40B4-BE49-F238E27FC236}">
                <a16:creationId xmlns:a16="http://schemas.microsoft.com/office/drawing/2014/main" id="{BA09640C-7C13-4A64-9C36-A322F137FA3A}"/>
              </a:ext>
            </a:extLst>
          </p:cNvPr>
          <p:cNvSpPr>
            <a:spLocks noChangeAspect="1" noChangeArrowheads="1"/>
          </p:cNvSpPr>
          <p:nvPr/>
        </p:nvSpPr>
        <p:spPr bwMode="auto">
          <a:xfrm>
            <a:off x="10892012" y="5850233"/>
            <a:ext cx="482004" cy="510288"/>
          </a:xfrm>
          <a:custGeom>
            <a:avLst/>
            <a:gdLst>
              <a:gd name="T0" fmla="*/ 229384 w 286977"/>
              <a:gd name="T1" fmla="*/ 251968 h 285393"/>
              <a:gd name="T2" fmla="*/ 224597 w 286977"/>
              <a:gd name="T3" fmla="*/ 286823 h 285393"/>
              <a:gd name="T4" fmla="*/ 220180 w 286977"/>
              <a:gd name="T5" fmla="*/ 251968 h 285393"/>
              <a:gd name="T6" fmla="*/ 63245 w 286977"/>
              <a:gd name="T7" fmla="*/ 247297 h 285393"/>
              <a:gd name="T8" fmla="*/ 68224 w 286977"/>
              <a:gd name="T9" fmla="*/ 282512 h 285393"/>
              <a:gd name="T10" fmla="*/ 59034 w 286977"/>
              <a:gd name="T11" fmla="*/ 282512 h 285393"/>
              <a:gd name="T12" fmla="*/ 63245 w 286977"/>
              <a:gd name="T13" fmla="*/ 247297 h 285393"/>
              <a:gd name="T14" fmla="*/ 151287 w 286977"/>
              <a:gd name="T15" fmla="*/ 193983 h 285393"/>
              <a:gd name="T16" fmla="*/ 200264 w 286977"/>
              <a:gd name="T17" fmla="*/ 182424 h 285393"/>
              <a:gd name="T18" fmla="*/ 103397 w 286977"/>
              <a:gd name="T19" fmla="*/ 171948 h 285393"/>
              <a:gd name="T20" fmla="*/ 111015 w 286977"/>
              <a:gd name="T21" fmla="*/ 217103 h 285393"/>
              <a:gd name="T22" fmla="*/ 103397 w 286977"/>
              <a:gd name="T23" fmla="*/ 171948 h 285393"/>
              <a:gd name="T24" fmla="*/ 111015 w 286977"/>
              <a:gd name="T25" fmla="*/ 158221 h 285393"/>
              <a:gd name="T26" fmla="*/ 144030 w 286977"/>
              <a:gd name="T27" fmla="*/ 188204 h 285393"/>
              <a:gd name="T28" fmla="*/ 177045 w 286977"/>
              <a:gd name="T29" fmla="*/ 158221 h 285393"/>
              <a:gd name="T30" fmla="*/ 144030 w 286977"/>
              <a:gd name="T31" fmla="*/ 156776 h 285393"/>
              <a:gd name="T32" fmla="*/ 167250 w 286977"/>
              <a:gd name="T33" fmla="*/ 38651 h 285393"/>
              <a:gd name="T34" fmla="*/ 164347 w 286977"/>
              <a:gd name="T35" fmla="*/ 52741 h 285393"/>
              <a:gd name="T36" fmla="*/ 87071 w 286977"/>
              <a:gd name="T37" fmla="*/ 44794 h 285393"/>
              <a:gd name="T38" fmla="*/ 144030 w 286977"/>
              <a:gd name="T39" fmla="*/ 148107 h 285393"/>
              <a:gd name="T40" fmla="*/ 198450 w 286977"/>
              <a:gd name="T41" fmla="*/ 39015 h 285393"/>
              <a:gd name="T42" fmla="*/ 179585 w 286977"/>
              <a:gd name="T43" fmla="*/ 46239 h 285393"/>
              <a:gd name="T44" fmla="*/ 144030 w 286977"/>
              <a:gd name="T45" fmla="*/ 9030 h 285393"/>
              <a:gd name="T46" fmla="*/ 158542 w 286977"/>
              <a:gd name="T47" fmla="*/ 45153 h 285393"/>
              <a:gd name="T48" fmla="*/ 160719 w 286977"/>
              <a:gd name="T49" fmla="*/ 27093 h 285393"/>
              <a:gd name="T50" fmla="*/ 182487 w 286977"/>
              <a:gd name="T51" fmla="*/ 37569 h 285393"/>
              <a:gd name="T52" fmla="*/ 144030 w 286977"/>
              <a:gd name="T53" fmla="*/ 9030 h 285393"/>
              <a:gd name="T54" fmla="*/ 214776 w 286977"/>
              <a:gd name="T55" fmla="*/ 72247 h 285393"/>
              <a:gd name="T56" fmla="*/ 185751 w 286977"/>
              <a:gd name="T57" fmla="*/ 155693 h 285393"/>
              <a:gd name="T58" fmla="*/ 245977 w 286977"/>
              <a:gd name="T59" fmla="*/ 182062 h 285393"/>
              <a:gd name="T60" fmla="*/ 288423 w 286977"/>
              <a:gd name="T61" fmla="*/ 282487 h 285393"/>
              <a:gd name="T62" fmla="*/ 279355 w 286977"/>
              <a:gd name="T63" fmla="*/ 282487 h 285393"/>
              <a:gd name="T64" fmla="*/ 244163 w 286977"/>
              <a:gd name="T65" fmla="*/ 190732 h 285393"/>
              <a:gd name="T66" fmla="*/ 181399 w 286977"/>
              <a:gd name="T67" fmla="*/ 225772 h 285393"/>
              <a:gd name="T68" fmla="*/ 178134 w 286977"/>
              <a:gd name="T69" fmla="*/ 227578 h 285393"/>
              <a:gd name="T70" fmla="*/ 148384 w 286977"/>
              <a:gd name="T71" fmla="*/ 203015 h 285393"/>
              <a:gd name="T72" fmla="*/ 144030 w 286977"/>
              <a:gd name="T73" fmla="*/ 286821 h 285393"/>
              <a:gd name="T74" fmla="*/ 139676 w 286977"/>
              <a:gd name="T75" fmla="*/ 203015 h 285393"/>
              <a:gd name="T76" fmla="*/ 109928 w 286977"/>
              <a:gd name="T77" fmla="*/ 227578 h 285393"/>
              <a:gd name="T78" fmla="*/ 106299 w 286977"/>
              <a:gd name="T79" fmla="*/ 225772 h 285393"/>
              <a:gd name="T80" fmla="*/ 43898 w 286977"/>
              <a:gd name="T81" fmla="*/ 190732 h 285393"/>
              <a:gd name="T82" fmla="*/ 8707 w 286977"/>
              <a:gd name="T83" fmla="*/ 282487 h 285393"/>
              <a:gd name="T84" fmla="*/ 0 w 286977"/>
              <a:gd name="T85" fmla="*/ 282487 h 285393"/>
              <a:gd name="T86" fmla="*/ 42446 w 286977"/>
              <a:gd name="T87" fmla="*/ 182062 h 285393"/>
              <a:gd name="T88" fmla="*/ 102309 w 286977"/>
              <a:gd name="T89" fmla="*/ 155693 h 285393"/>
              <a:gd name="T90" fmla="*/ 73647 w 286977"/>
              <a:gd name="T91" fmla="*/ 72247 h 285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86977" h="285393">
                <a:moveTo>
                  <a:pt x="223471" y="246063"/>
                </a:moveTo>
                <a:cubicBezTo>
                  <a:pt x="226036" y="246063"/>
                  <a:pt x="228234" y="248208"/>
                  <a:pt x="228234" y="250711"/>
                </a:cubicBezTo>
                <a:lnTo>
                  <a:pt x="228234" y="281102"/>
                </a:lnTo>
                <a:cubicBezTo>
                  <a:pt x="228234" y="283247"/>
                  <a:pt x="226036" y="285393"/>
                  <a:pt x="223471" y="285393"/>
                </a:cubicBezTo>
                <a:cubicBezTo>
                  <a:pt x="221273" y="285393"/>
                  <a:pt x="219075" y="283247"/>
                  <a:pt x="219075" y="281102"/>
                </a:cubicBezTo>
                <a:lnTo>
                  <a:pt x="219075" y="250711"/>
                </a:lnTo>
                <a:cubicBezTo>
                  <a:pt x="219075" y="248208"/>
                  <a:pt x="221273" y="246063"/>
                  <a:pt x="223471" y="246063"/>
                </a:cubicBezTo>
                <a:close/>
                <a:moveTo>
                  <a:pt x="62929" y="246063"/>
                </a:moveTo>
                <a:cubicBezTo>
                  <a:pt x="65596" y="246063"/>
                  <a:pt x="67882" y="248208"/>
                  <a:pt x="67882" y="250711"/>
                </a:cubicBezTo>
                <a:lnTo>
                  <a:pt x="67882" y="281102"/>
                </a:lnTo>
                <a:cubicBezTo>
                  <a:pt x="67882" y="283247"/>
                  <a:pt x="65596" y="285393"/>
                  <a:pt x="62929" y="285393"/>
                </a:cubicBezTo>
                <a:cubicBezTo>
                  <a:pt x="61024" y="285393"/>
                  <a:pt x="58738" y="283247"/>
                  <a:pt x="58738" y="281102"/>
                </a:cubicBezTo>
                <a:lnTo>
                  <a:pt x="58738" y="250711"/>
                </a:lnTo>
                <a:cubicBezTo>
                  <a:pt x="58738" y="248208"/>
                  <a:pt x="61024" y="246063"/>
                  <a:pt x="62929" y="246063"/>
                </a:cubicBezTo>
                <a:close/>
                <a:moveTo>
                  <a:pt x="183376" y="171090"/>
                </a:moveTo>
                <a:lnTo>
                  <a:pt x="150528" y="193016"/>
                </a:lnTo>
                <a:lnTo>
                  <a:pt x="176518" y="216020"/>
                </a:lnTo>
                <a:lnTo>
                  <a:pt x="199259" y="181514"/>
                </a:lnTo>
                <a:cubicBezTo>
                  <a:pt x="193123" y="180076"/>
                  <a:pt x="188069" y="176122"/>
                  <a:pt x="183376" y="171090"/>
                </a:cubicBezTo>
                <a:close/>
                <a:moveTo>
                  <a:pt x="102878" y="171090"/>
                </a:moveTo>
                <a:cubicBezTo>
                  <a:pt x="98908" y="176122"/>
                  <a:pt x="93132" y="180076"/>
                  <a:pt x="86995" y="181514"/>
                </a:cubicBezTo>
                <a:lnTo>
                  <a:pt x="110459" y="216020"/>
                </a:lnTo>
                <a:lnTo>
                  <a:pt x="136088" y="193016"/>
                </a:lnTo>
                <a:lnTo>
                  <a:pt x="102878" y="171090"/>
                </a:lnTo>
                <a:close/>
                <a:moveTo>
                  <a:pt x="112986" y="147368"/>
                </a:moveTo>
                <a:lnTo>
                  <a:pt x="110459" y="157432"/>
                </a:lnTo>
                <a:cubicBezTo>
                  <a:pt x="110098" y="159588"/>
                  <a:pt x="108654" y="161745"/>
                  <a:pt x="107932" y="163902"/>
                </a:cubicBezTo>
                <a:lnTo>
                  <a:pt x="143308" y="187265"/>
                </a:lnTo>
                <a:lnTo>
                  <a:pt x="179045" y="163902"/>
                </a:lnTo>
                <a:cubicBezTo>
                  <a:pt x="177601" y="161745"/>
                  <a:pt x="176879" y="159588"/>
                  <a:pt x="176157" y="157432"/>
                </a:cubicBezTo>
                <a:lnTo>
                  <a:pt x="173630" y="147368"/>
                </a:lnTo>
                <a:cubicBezTo>
                  <a:pt x="164245" y="152759"/>
                  <a:pt x="154137" y="155994"/>
                  <a:pt x="143308" y="155994"/>
                </a:cubicBezTo>
                <a:cubicBezTo>
                  <a:pt x="132479" y="155994"/>
                  <a:pt x="122371" y="152759"/>
                  <a:pt x="112986" y="147368"/>
                </a:cubicBezTo>
                <a:close/>
                <a:moveTo>
                  <a:pt x="166411" y="38459"/>
                </a:moveTo>
                <a:lnTo>
                  <a:pt x="166411" y="48164"/>
                </a:lnTo>
                <a:cubicBezTo>
                  <a:pt x="166411" y="50321"/>
                  <a:pt x="164967" y="52118"/>
                  <a:pt x="163523" y="52477"/>
                </a:cubicBezTo>
                <a:cubicBezTo>
                  <a:pt x="151249" y="56071"/>
                  <a:pt x="140420" y="57509"/>
                  <a:pt x="130674" y="57509"/>
                </a:cubicBezTo>
                <a:cubicBezTo>
                  <a:pt x="108654" y="57509"/>
                  <a:pt x="93493" y="49961"/>
                  <a:pt x="86635" y="44570"/>
                </a:cubicBezTo>
                <a:cubicBezTo>
                  <a:pt x="83386" y="52837"/>
                  <a:pt x="81942" y="61822"/>
                  <a:pt x="81942" y="71887"/>
                </a:cubicBezTo>
                <a:cubicBezTo>
                  <a:pt x="81942" y="113221"/>
                  <a:pt x="109376" y="147368"/>
                  <a:pt x="143308" y="147368"/>
                </a:cubicBezTo>
                <a:cubicBezTo>
                  <a:pt x="177240" y="147368"/>
                  <a:pt x="205035" y="113221"/>
                  <a:pt x="205035" y="71887"/>
                </a:cubicBezTo>
                <a:cubicBezTo>
                  <a:pt x="205035" y="59306"/>
                  <a:pt x="202147" y="48164"/>
                  <a:pt x="197455" y="38819"/>
                </a:cubicBezTo>
                <a:cubicBezTo>
                  <a:pt x="191318" y="43132"/>
                  <a:pt x="182654" y="46007"/>
                  <a:pt x="182294" y="46367"/>
                </a:cubicBezTo>
                <a:cubicBezTo>
                  <a:pt x="180850" y="46726"/>
                  <a:pt x="179767" y="46367"/>
                  <a:pt x="178684" y="46007"/>
                </a:cubicBezTo>
                <a:lnTo>
                  <a:pt x="166411" y="38459"/>
                </a:lnTo>
                <a:close/>
                <a:moveTo>
                  <a:pt x="143308" y="8986"/>
                </a:moveTo>
                <a:cubicBezTo>
                  <a:pt x="118761" y="8986"/>
                  <a:pt x="100713" y="19050"/>
                  <a:pt x="89883" y="37021"/>
                </a:cubicBezTo>
                <a:cubicBezTo>
                  <a:pt x="97825" y="42054"/>
                  <a:pt x="120927" y="55712"/>
                  <a:pt x="157747" y="44929"/>
                </a:cubicBezTo>
                <a:lnTo>
                  <a:pt x="157747" y="30911"/>
                </a:lnTo>
                <a:cubicBezTo>
                  <a:pt x="157747" y="29114"/>
                  <a:pt x="158469" y="27676"/>
                  <a:pt x="159913" y="26957"/>
                </a:cubicBezTo>
                <a:cubicBezTo>
                  <a:pt x="161357" y="26238"/>
                  <a:pt x="163162" y="26238"/>
                  <a:pt x="164245" y="26957"/>
                </a:cubicBezTo>
                <a:lnTo>
                  <a:pt x="181572" y="37381"/>
                </a:lnTo>
                <a:cubicBezTo>
                  <a:pt x="184459" y="35943"/>
                  <a:pt x="189152" y="34146"/>
                  <a:pt x="192762" y="31630"/>
                </a:cubicBezTo>
                <a:cubicBezTo>
                  <a:pt x="182654" y="16893"/>
                  <a:pt x="164967" y="8986"/>
                  <a:pt x="143308" y="8986"/>
                </a:cubicBezTo>
                <a:close/>
                <a:moveTo>
                  <a:pt x="143308" y="0"/>
                </a:moveTo>
                <a:cubicBezTo>
                  <a:pt x="185542" y="0"/>
                  <a:pt x="213699" y="28754"/>
                  <a:pt x="213699" y="71887"/>
                </a:cubicBezTo>
                <a:cubicBezTo>
                  <a:pt x="213699" y="101001"/>
                  <a:pt x="200703" y="127239"/>
                  <a:pt x="181572" y="142336"/>
                </a:cubicBezTo>
                <a:lnTo>
                  <a:pt x="184820" y="154916"/>
                </a:lnTo>
                <a:cubicBezTo>
                  <a:pt x="186986" y="164980"/>
                  <a:pt x="195650" y="173247"/>
                  <a:pt x="206118" y="174685"/>
                </a:cubicBezTo>
                <a:lnTo>
                  <a:pt x="244743" y="181154"/>
                </a:lnTo>
                <a:cubicBezTo>
                  <a:pt x="268928" y="185468"/>
                  <a:pt x="286977" y="206674"/>
                  <a:pt x="286977" y="230756"/>
                </a:cubicBezTo>
                <a:lnTo>
                  <a:pt x="286977" y="281078"/>
                </a:lnTo>
                <a:cubicBezTo>
                  <a:pt x="286977" y="283234"/>
                  <a:pt x="284811" y="285391"/>
                  <a:pt x="282284" y="285391"/>
                </a:cubicBezTo>
                <a:cubicBezTo>
                  <a:pt x="279758" y="285391"/>
                  <a:pt x="277953" y="283234"/>
                  <a:pt x="277953" y="281078"/>
                </a:cubicBezTo>
                <a:lnTo>
                  <a:pt x="277953" y="230756"/>
                </a:lnTo>
                <a:cubicBezTo>
                  <a:pt x="277953" y="210628"/>
                  <a:pt x="263153" y="193375"/>
                  <a:pt x="242938" y="189781"/>
                </a:cubicBezTo>
                <a:lnTo>
                  <a:pt x="208645" y="184030"/>
                </a:lnTo>
                <a:lnTo>
                  <a:pt x="180489" y="224646"/>
                </a:lnTo>
                <a:cubicBezTo>
                  <a:pt x="180128" y="225724"/>
                  <a:pt x="179045" y="226443"/>
                  <a:pt x="177601" y="226443"/>
                </a:cubicBezTo>
                <a:cubicBezTo>
                  <a:pt x="177240" y="226443"/>
                  <a:pt x="177240" y="226443"/>
                  <a:pt x="177240" y="226443"/>
                </a:cubicBezTo>
                <a:cubicBezTo>
                  <a:pt x="176157" y="226443"/>
                  <a:pt x="175435" y="226443"/>
                  <a:pt x="174352" y="225724"/>
                </a:cubicBezTo>
                <a:lnTo>
                  <a:pt x="147640" y="202002"/>
                </a:lnTo>
                <a:lnTo>
                  <a:pt x="147640" y="281078"/>
                </a:lnTo>
                <a:cubicBezTo>
                  <a:pt x="147640" y="283234"/>
                  <a:pt x="145835" y="285391"/>
                  <a:pt x="143308" y="285391"/>
                </a:cubicBezTo>
                <a:cubicBezTo>
                  <a:pt x="141142" y="285391"/>
                  <a:pt x="138976" y="283234"/>
                  <a:pt x="138976" y="281078"/>
                </a:cubicBezTo>
                <a:lnTo>
                  <a:pt x="138976" y="202002"/>
                </a:lnTo>
                <a:lnTo>
                  <a:pt x="112264" y="225724"/>
                </a:lnTo>
                <a:cubicBezTo>
                  <a:pt x="111542" y="226443"/>
                  <a:pt x="110459" y="226443"/>
                  <a:pt x="109376" y="226443"/>
                </a:cubicBezTo>
                <a:cubicBezTo>
                  <a:pt x="109015" y="226443"/>
                  <a:pt x="109015" y="226443"/>
                  <a:pt x="108654" y="226443"/>
                </a:cubicBezTo>
                <a:cubicBezTo>
                  <a:pt x="107571" y="226443"/>
                  <a:pt x="106127" y="225724"/>
                  <a:pt x="105766" y="224646"/>
                </a:cubicBezTo>
                <a:lnTo>
                  <a:pt x="77610" y="184030"/>
                </a:lnTo>
                <a:lnTo>
                  <a:pt x="43678" y="189781"/>
                </a:lnTo>
                <a:cubicBezTo>
                  <a:pt x="23463" y="193375"/>
                  <a:pt x="8663" y="210628"/>
                  <a:pt x="8663" y="230756"/>
                </a:cubicBezTo>
                <a:lnTo>
                  <a:pt x="8663" y="281078"/>
                </a:lnTo>
                <a:cubicBezTo>
                  <a:pt x="8663" y="283234"/>
                  <a:pt x="6859" y="285391"/>
                  <a:pt x="4693" y="285391"/>
                </a:cubicBezTo>
                <a:cubicBezTo>
                  <a:pt x="2166" y="285391"/>
                  <a:pt x="0" y="283234"/>
                  <a:pt x="0" y="281078"/>
                </a:cubicBezTo>
                <a:lnTo>
                  <a:pt x="0" y="230756"/>
                </a:lnTo>
                <a:cubicBezTo>
                  <a:pt x="0" y="206674"/>
                  <a:pt x="17688" y="185468"/>
                  <a:pt x="42234" y="181154"/>
                </a:cubicBezTo>
                <a:lnTo>
                  <a:pt x="80498" y="174685"/>
                </a:lnTo>
                <a:cubicBezTo>
                  <a:pt x="90605" y="173247"/>
                  <a:pt x="99269" y="164980"/>
                  <a:pt x="101796" y="154916"/>
                </a:cubicBezTo>
                <a:lnTo>
                  <a:pt x="105044" y="142336"/>
                </a:lnTo>
                <a:cubicBezTo>
                  <a:pt x="85913" y="127239"/>
                  <a:pt x="73278" y="101001"/>
                  <a:pt x="73278" y="71887"/>
                </a:cubicBezTo>
                <a:cubicBezTo>
                  <a:pt x="73278" y="28754"/>
                  <a:pt x="101435" y="0"/>
                  <a:pt x="143308" y="0"/>
                </a:cubicBezTo>
                <a:close/>
              </a:path>
            </a:pathLst>
          </a:custGeom>
          <a:solidFill>
            <a:srgbClr val="1A171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sz="900" b="1" dirty="0">
              <a:latin typeface="Montserrat SemiBold" pitchFamily="2" charset="77"/>
            </a:endParaRPr>
          </a:p>
        </p:txBody>
      </p:sp>
      <p:sp>
        <p:nvSpPr>
          <p:cNvPr id="42" name="Freeform 1048">
            <a:extLst>
              <a:ext uri="{FF2B5EF4-FFF2-40B4-BE49-F238E27FC236}">
                <a16:creationId xmlns:a16="http://schemas.microsoft.com/office/drawing/2014/main" id="{2E7B82F9-3DF2-4CC9-A6C4-9F09A063413C}"/>
              </a:ext>
            </a:extLst>
          </p:cNvPr>
          <p:cNvSpPr>
            <a:spLocks noChangeAspect="1" noChangeArrowheads="1"/>
          </p:cNvSpPr>
          <p:nvPr/>
        </p:nvSpPr>
        <p:spPr bwMode="auto">
          <a:xfrm>
            <a:off x="10892011" y="5230749"/>
            <a:ext cx="482004" cy="510288"/>
          </a:xfrm>
          <a:custGeom>
            <a:avLst/>
            <a:gdLst>
              <a:gd name="T0" fmla="*/ 232587 w 279041"/>
              <a:gd name="T1" fmla="*/ 257945 h 285396"/>
              <a:gd name="T2" fmla="*/ 227992 w 279041"/>
              <a:gd name="T3" fmla="*/ 286814 h 285396"/>
              <a:gd name="T4" fmla="*/ 223396 w 279041"/>
              <a:gd name="T5" fmla="*/ 257945 h 285396"/>
              <a:gd name="T6" fmla="*/ 53885 w 279041"/>
              <a:gd name="T7" fmla="*/ 253667 h 285396"/>
              <a:gd name="T8" fmla="*/ 58672 w 279041"/>
              <a:gd name="T9" fmla="*/ 282538 h 285396"/>
              <a:gd name="T10" fmla="*/ 49466 w 279041"/>
              <a:gd name="T11" fmla="*/ 282538 h 285396"/>
              <a:gd name="T12" fmla="*/ 53885 w 279041"/>
              <a:gd name="T13" fmla="*/ 253667 h 285396"/>
              <a:gd name="T14" fmla="*/ 110098 w 279041"/>
              <a:gd name="T15" fmla="*/ 180972 h 285396"/>
              <a:gd name="T16" fmla="*/ 140059 w 279041"/>
              <a:gd name="T17" fmla="*/ 247075 h 285396"/>
              <a:gd name="T18" fmla="*/ 170743 w 279041"/>
              <a:gd name="T19" fmla="*/ 180972 h 285396"/>
              <a:gd name="T20" fmla="*/ 140059 w 279041"/>
              <a:gd name="T21" fmla="*/ 188558 h 285396"/>
              <a:gd name="T22" fmla="*/ 169434 w 279041"/>
              <a:gd name="T23" fmla="*/ 78791 h 285396"/>
              <a:gd name="T24" fmla="*/ 84108 w 279041"/>
              <a:gd name="T25" fmla="*/ 89221 h 285396"/>
              <a:gd name="T26" fmla="*/ 140059 w 279041"/>
              <a:gd name="T27" fmla="*/ 180249 h 285396"/>
              <a:gd name="T28" fmla="*/ 196372 w 279041"/>
              <a:gd name="T29" fmla="*/ 87777 h 285396"/>
              <a:gd name="T30" fmla="*/ 140059 w 279041"/>
              <a:gd name="T31" fmla="*/ 9030 h 285396"/>
              <a:gd name="T32" fmla="*/ 63532 w 279041"/>
              <a:gd name="T33" fmla="*/ 201923 h 285396"/>
              <a:gd name="T34" fmla="*/ 102157 w 279041"/>
              <a:gd name="T35" fmla="*/ 178805 h 285396"/>
              <a:gd name="T36" fmla="*/ 72918 w 279041"/>
              <a:gd name="T37" fmla="*/ 107644 h 285396"/>
              <a:gd name="T38" fmla="*/ 80138 w 279041"/>
              <a:gd name="T39" fmla="*/ 78746 h 285396"/>
              <a:gd name="T40" fmla="*/ 137532 w 279041"/>
              <a:gd name="T41" fmla="*/ 79468 h 285396"/>
              <a:gd name="T42" fmla="*/ 204314 w 279041"/>
              <a:gd name="T43" fmla="*/ 83804 h 285396"/>
              <a:gd name="T44" fmla="*/ 177962 w 279041"/>
              <a:gd name="T45" fmla="*/ 175192 h 285396"/>
              <a:gd name="T46" fmla="*/ 199982 w 279041"/>
              <a:gd name="T47" fmla="*/ 199033 h 285396"/>
              <a:gd name="T48" fmla="*/ 237523 w 279041"/>
              <a:gd name="T49" fmla="*/ 120287 h 285396"/>
              <a:gd name="T50" fmla="*/ 140059 w 279041"/>
              <a:gd name="T51" fmla="*/ 0 h 285396"/>
              <a:gd name="T52" fmla="*/ 226333 w 279041"/>
              <a:gd name="T53" fmla="*/ 203368 h 285396"/>
              <a:gd name="T54" fmla="*/ 280479 w 279041"/>
              <a:gd name="T55" fmla="*/ 265136 h 285396"/>
              <a:gd name="T56" fmla="*/ 276148 w 279041"/>
              <a:gd name="T57" fmla="*/ 286809 h 285396"/>
              <a:gd name="T58" fmla="*/ 272177 w 279041"/>
              <a:gd name="T59" fmla="*/ 265136 h 285396"/>
              <a:gd name="T60" fmla="*/ 205757 w 279041"/>
              <a:gd name="T61" fmla="*/ 208786 h 285396"/>
              <a:gd name="T62" fmla="*/ 144392 w 279041"/>
              <a:gd name="T63" fmla="*/ 282476 h 285396"/>
              <a:gd name="T64" fmla="*/ 136089 w 279041"/>
              <a:gd name="T65" fmla="*/ 282476 h 285396"/>
              <a:gd name="T66" fmla="*/ 74723 w 279041"/>
              <a:gd name="T67" fmla="*/ 208786 h 285396"/>
              <a:gd name="T68" fmla="*/ 9026 w 279041"/>
              <a:gd name="T69" fmla="*/ 265136 h 285396"/>
              <a:gd name="T70" fmla="*/ 4334 w 279041"/>
              <a:gd name="T71" fmla="*/ 286809 h 285396"/>
              <a:gd name="T72" fmla="*/ 0 w 279041"/>
              <a:gd name="T73" fmla="*/ 265136 h 285396"/>
              <a:gd name="T74" fmla="*/ 54146 w 279041"/>
              <a:gd name="T75" fmla="*/ 203368 h 285396"/>
              <a:gd name="T76" fmla="*/ 140059 w 279041"/>
              <a:gd name="T77" fmla="*/ 0 h 2853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9041" h="285396">
                <a:moveTo>
                  <a:pt x="226822" y="252413"/>
                </a:moveTo>
                <a:cubicBezTo>
                  <a:pt x="229489" y="252413"/>
                  <a:pt x="231394" y="254186"/>
                  <a:pt x="231394" y="256669"/>
                </a:cubicBezTo>
                <a:lnTo>
                  <a:pt x="231394" y="281140"/>
                </a:lnTo>
                <a:cubicBezTo>
                  <a:pt x="231394" y="283268"/>
                  <a:pt x="229489" y="285396"/>
                  <a:pt x="226822" y="285396"/>
                </a:cubicBezTo>
                <a:cubicBezTo>
                  <a:pt x="224155" y="285396"/>
                  <a:pt x="222250" y="283268"/>
                  <a:pt x="222250" y="281140"/>
                </a:cubicBezTo>
                <a:lnTo>
                  <a:pt x="222250" y="256669"/>
                </a:lnTo>
                <a:cubicBezTo>
                  <a:pt x="222250" y="254186"/>
                  <a:pt x="224155" y="252413"/>
                  <a:pt x="226822" y="252413"/>
                </a:cubicBezTo>
                <a:close/>
                <a:moveTo>
                  <a:pt x="53609" y="252413"/>
                </a:moveTo>
                <a:cubicBezTo>
                  <a:pt x="56174" y="252413"/>
                  <a:pt x="58372" y="254186"/>
                  <a:pt x="58372" y="256669"/>
                </a:cubicBezTo>
                <a:lnTo>
                  <a:pt x="58372" y="281140"/>
                </a:lnTo>
                <a:cubicBezTo>
                  <a:pt x="58372" y="283268"/>
                  <a:pt x="56174" y="285396"/>
                  <a:pt x="53609" y="285396"/>
                </a:cubicBezTo>
                <a:cubicBezTo>
                  <a:pt x="51045" y="285396"/>
                  <a:pt x="49213" y="283268"/>
                  <a:pt x="49213" y="281140"/>
                </a:cubicBezTo>
                <a:lnTo>
                  <a:pt x="49213" y="256669"/>
                </a:lnTo>
                <a:cubicBezTo>
                  <a:pt x="49213" y="254186"/>
                  <a:pt x="51045" y="252413"/>
                  <a:pt x="53609" y="252413"/>
                </a:cubicBezTo>
                <a:close/>
                <a:moveTo>
                  <a:pt x="110252" y="179358"/>
                </a:moveTo>
                <a:lnTo>
                  <a:pt x="109534" y="180077"/>
                </a:lnTo>
                <a:cubicBezTo>
                  <a:pt x="106301" y="193376"/>
                  <a:pt x="95887" y="203080"/>
                  <a:pt x="82958" y="205956"/>
                </a:cubicBezTo>
                <a:cubicBezTo>
                  <a:pt x="86909" y="223928"/>
                  <a:pt x="123539" y="240102"/>
                  <a:pt x="139341" y="245853"/>
                </a:cubicBezTo>
                <a:cubicBezTo>
                  <a:pt x="155502" y="240102"/>
                  <a:pt x="192133" y="223928"/>
                  <a:pt x="196801" y="205956"/>
                </a:cubicBezTo>
                <a:cubicBezTo>
                  <a:pt x="183514" y="203080"/>
                  <a:pt x="173099" y="193376"/>
                  <a:pt x="169867" y="180077"/>
                </a:cubicBezTo>
                <a:lnTo>
                  <a:pt x="169508" y="179358"/>
                </a:lnTo>
                <a:cubicBezTo>
                  <a:pt x="160529" y="185109"/>
                  <a:pt x="150474" y="187625"/>
                  <a:pt x="139341" y="187625"/>
                </a:cubicBezTo>
                <a:cubicBezTo>
                  <a:pt x="129285" y="187625"/>
                  <a:pt x="118512" y="185109"/>
                  <a:pt x="110252" y="179358"/>
                </a:cubicBezTo>
                <a:close/>
                <a:moveTo>
                  <a:pt x="168565" y="78402"/>
                </a:moveTo>
                <a:cubicBezTo>
                  <a:pt x="159721" y="78357"/>
                  <a:pt x="150833" y="81232"/>
                  <a:pt x="141496" y="86983"/>
                </a:cubicBezTo>
                <a:cubicBezTo>
                  <a:pt x="118871" y="100282"/>
                  <a:pt x="96246" y="95610"/>
                  <a:pt x="83676" y="88780"/>
                </a:cubicBezTo>
                <a:cubicBezTo>
                  <a:pt x="81881" y="94531"/>
                  <a:pt x="81163" y="100642"/>
                  <a:pt x="81163" y="107112"/>
                </a:cubicBezTo>
                <a:cubicBezTo>
                  <a:pt x="81163" y="146649"/>
                  <a:pt x="107738" y="179358"/>
                  <a:pt x="139341" y="179358"/>
                </a:cubicBezTo>
                <a:cubicBezTo>
                  <a:pt x="172021" y="179358"/>
                  <a:pt x="197879" y="146649"/>
                  <a:pt x="197879" y="107112"/>
                </a:cubicBezTo>
                <a:cubicBezTo>
                  <a:pt x="197879" y="99923"/>
                  <a:pt x="197160" y="93453"/>
                  <a:pt x="195365" y="87343"/>
                </a:cubicBezTo>
                <a:cubicBezTo>
                  <a:pt x="186207" y="81412"/>
                  <a:pt x="177408" y="78447"/>
                  <a:pt x="168565" y="78402"/>
                </a:cubicBezTo>
                <a:close/>
                <a:moveTo>
                  <a:pt x="139341" y="8986"/>
                </a:moveTo>
                <a:cubicBezTo>
                  <a:pt x="81163" y="8986"/>
                  <a:pt x="43095" y="52118"/>
                  <a:pt x="43095" y="119692"/>
                </a:cubicBezTo>
                <a:cubicBezTo>
                  <a:pt x="43095" y="152041"/>
                  <a:pt x="50996" y="184030"/>
                  <a:pt x="63206" y="200924"/>
                </a:cubicBezTo>
                <a:lnTo>
                  <a:pt x="80085" y="198048"/>
                </a:lnTo>
                <a:cubicBezTo>
                  <a:pt x="90141" y="195892"/>
                  <a:pt x="98760" y="188344"/>
                  <a:pt x="101633" y="177920"/>
                </a:cubicBezTo>
                <a:lnTo>
                  <a:pt x="102351" y="174326"/>
                </a:lnTo>
                <a:cubicBezTo>
                  <a:pt x="84395" y="159589"/>
                  <a:pt x="72544" y="135147"/>
                  <a:pt x="72544" y="107112"/>
                </a:cubicBezTo>
                <a:cubicBezTo>
                  <a:pt x="72544" y="97766"/>
                  <a:pt x="74339" y="88780"/>
                  <a:pt x="76853" y="80873"/>
                </a:cubicBezTo>
                <a:cubicBezTo>
                  <a:pt x="77212" y="80154"/>
                  <a:pt x="78290" y="78716"/>
                  <a:pt x="79726" y="78357"/>
                </a:cubicBezTo>
                <a:cubicBezTo>
                  <a:pt x="80803" y="77997"/>
                  <a:pt x="82599" y="78357"/>
                  <a:pt x="83317" y="78716"/>
                </a:cubicBezTo>
                <a:cubicBezTo>
                  <a:pt x="92296" y="84827"/>
                  <a:pt x="114920" y="92734"/>
                  <a:pt x="136827" y="79076"/>
                </a:cubicBezTo>
                <a:cubicBezTo>
                  <a:pt x="158734" y="66136"/>
                  <a:pt x="179922" y="66496"/>
                  <a:pt x="200752" y="80873"/>
                </a:cubicBezTo>
                <a:cubicBezTo>
                  <a:pt x="201829" y="81232"/>
                  <a:pt x="202906" y="81951"/>
                  <a:pt x="203265" y="83389"/>
                </a:cubicBezTo>
                <a:cubicBezTo>
                  <a:pt x="205420" y="90937"/>
                  <a:pt x="206857" y="98845"/>
                  <a:pt x="206857" y="107112"/>
                </a:cubicBezTo>
                <a:cubicBezTo>
                  <a:pt x="206857" y="135147"/>
                  <a:pt x="194646" y="159589"/>
                  <a:pt x="177049" y="174326"/>
                </a:cubicBezTo>
                <a:lnTo>
                  <a:pt x="178127" y="177920"/>
                </a:lnTo>
                <a:cubicBezTo>
                  <a:pt x="180281" y="188344"/>
                  <a:pt x="188541" y="195892"/>
                  <a:pt x="198956" y="198048"/>
                </a:cubicBezTo>
                <a:lnTo>
                  <a:pt x="216194" y="200924"/>
                </a:lnTo>
                <a:cubicBezTo>
                  <a:pt x="228404" y="184030"/>
                  <a:pt x="236305" y="152041"/>
                  <a:pt x="236305" y="119692"/>
                </a:cubicBezTo>
                <a:cubicBezTo>
                  <a:pt x="236305" y="52118"/>
                  <a:pt x="198238" y="8986"/>
                  <a:pt x="139341" y="8986"/>
                </a:cubicBezTo>
                <a:close/>
                <a:moveTo>
                  <a:pt x="139341" y="0"/>
                </a:moveTo>
                <a:cubicBezTo>
                  <a:pt x="203625" y="0"/>
                  <a:pt x="244924" y="46727"/>
                  <a:pt x="244924" y="119692"/>
                </a:cubicBezTo>
                <a:cubicBezTo>
                  <a:pt x="244924" y="152400"/>
                  <a:pt x="237382" y="183312"/>
                  <a:pt x="225172" y="202362"/>
                </a:cubicBezTo>
                <a:lnTo>
                  <a:pt x="228045" y="202721"/>
                </a:lnTo>
                <a:cubicBezTo>
                  <a:pt x="257493" y="207753"/>
                  <a:pt x="279041" y="233632"/>
                  <a:pt x="279041" y="263825"/>
                </a:cubicBezTo>
                <a:lnTo>
                  <a:pt x="279041" y="281078"/>
                </a:lnTo>
                <a:cubicBezTo>
                  <a:pt x="279041" y="283234"/>
                  <a:pt x="277605" y="285391"/>
                  <a:pt x="274732" y="285391"/>
                </a:cubicBezTo>
                <a:cubicBezTo>
                  <a:pt x="272577" y="285391"/>
                  <a:pt x="270781" y="283234"/>
                  <a:pt x="270781" y="281078"/>
                </a:cubicBezTo>
                <a:lnTo>
                  <a:pt x="270781" y="263825"/>
                </a:lnTo>
                <a:cubicBezTo>
                  <a:pt x="270781" y="237946"/>
                  <a:pt x="251747" y="216020"/>
                  <a:pt x="226249" y="211347"/>
                </a:cubicBezTo>
                <a:lnTo>
                  <a:pt x="204702" y="207753"/>
                </a:lnTo>
                <a:cubicBezTo>
                  <a:pt x="199315" y="231835"/>
                  <a:pt x="156579" y="248729"/>
                  <a:pt x="143651" y="253401"/>
                </a:cubicBezTo>
                <a:lnTo>
                  <a:pt x="143651" y="281078"/>
                </a:lnTo>
                <a:cubicBezTo>
                  <a:pt x="143651" y="283234"/>
                  <a:pt x="141855" y="285391"/>
                  <a:pt x="139341" y="285391"/>
                </a:cubicBezTo>
                <a:cubicBezTo>
                  <a:pt x="137186" y="285391"/>
                  <a:pt x="135391" y="283234"/>
                  <a:pt x="135391" y="281078"/>
                </a:cubicBezTo>
                <a:lnTo>
                  <a:pt x="135391" y="253401"/>
                </a:lnTo>
                <a:cubicBezTo>
                  <a:pt x="122821" y="248729"/>
                  <a:pt x="79726" y="231835"/>
                  <a:pt x="74339" y="207753"/>
                </a:cubicBezTo>
                <a:lnTo>
                  <a:pt x="52792" y="211347"/>
                </a:lnTo>
                <a:cubicBezTo>
                  <a:pt x="27294" y="216020"/>
                  <a:pt x="8978" y="237946"/>
                  <a:pt x="8978" y="263825"/>
                </a:cubicBezTo>
                <a:lnTo>
                  <a:pt x="8978" y="281078"/>
                </a:lnTo>
                <a:cubicBezTo>
                  <a:pt x="8978" y="283234"/>
                  <a:pt x="6464" y="285391"/>
                  <a:pt x="4310" y="285391"/>
                </a:cubicBezTo>
                <a:cubicBezTo>
                  <a:pt x="2155" y="285391"/>
                  <a:pt x="0" y="283234"/>
                  <a:pt x="0" y="281078"/>
                </a:cubicBezTo>
                <a:lnTo>
                  <a:pt x="0" y="263825"/>
                </a:lnTo>
                <a:cubicBezTo>
                  <a:pt x="0" y="233632"/>
                  <a:pt x="21907" y="207753"/>
                  <a:pt x="51714" y="202721"/>
                </a:cubicBezTo>
                <a:lnTo>
                  <a:pt x="53869" y="202362"/>
                </a:lnTo>
                <a:cubicBezTo>
                  <a:pt x="41659" y="183312"/>
                  <a:pt x="34476" y="152400"/>
                  <a:pt x="34476" y="119692"/>
                </a:cubicBezTo>
                <a:cubicBezTo>
                  <a:pt x="34476" y="47805"/>
                  <a:pt x="76853" y="0"/>
                  <a:pt x="139341" y="0"/>
                </a:cubicBezTo>
                <a:close/>
              </a:path>
            </a:pathLst>
          </a:custGeom>
          <a:solidFill>
            <a:srgbClr val="1A171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sz="900" b="1" dirty="0">
              <a:latin typeface="Montserrat SemiBold" pitchFamily="2" charset="77"/>
            </a:endParaRPr>
          </a:p>
        </p:txBody>
      </p:sp>
      <p:sp>
        <p:nvSpPr>
          <p:cNvPr id="43" name="Text Placeholder 3">
            <a:extLst>
              <a:ext uri="{FF2B5EF4-FFF2-40B4-BE49-F238E27FC236}">
                <a16:creationId xmlns:a16="http://schemas.microsoft.com/office/drawing/2014/main" id="{975EDCC8-320A-4D51-A53D-F975B62F5F67}"/>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4.4 Build Functional Roadmaps</a:t>
            </a:r>
          </a:p>
        </p:txBody>
      </p:sp>
    </p:spTree>
    <p:extLst>
      <p:ext uri="{BB962C8B-B14F-4D97-AF65-F5344CB8AC3E}">
        <p14:creationId xmlns:p14="http://schemas.microsoft.com/office/powerpoint/2010/main" val="9527646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7299263" y="1158329"/>
            <a:ext cx="4460259" cy="3654853"/>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2982596699"/>
              </p:ext>
            </p:extLst>
          </p:nvPr>
        </p:nvGraphicFramePr>
        <p:xfrm>
          <a:off x="7283905" y="832383"/>
          <a:ext cx="4454018" cy="4456412"/>
        </p:xfrm>
        <a:graphic>
          <a:graphicData uri="http://schemas.openxmlformats.org/drawingml/2006/table">
            <a:tbl>
              <a:tblPr firstRow="1" bandRow="1">
                <a:effectLst/>
                <a:tableStyleId>{5C22544A-7EE6-4342-B048-85BDC9FD1C3A}</a:tableStyleId>
              </a:tblPr>
              <a:tblGrid>
                <a:gridCol w="2227009">
                  <a:extLst>
                    <a:ext uri="{9D8B030D-6E8A-4147-A177-3AD203B41FA5}">
                      <a16:colId xmlns:a16="http://schemas.microsoft.com/office/drawing/2014/main" val="866264451"/>
                    </a:ext>
                  </a:extLst>
                </a:gridCol>
                <a:gridCol w="2227009">
                  <a:extLst>
                    <a:ext uri="{9D8B030D-6E8A-4147-A177-3AD203B41FA5}">
                      <a16:colId xmlns:a16="http://schemas.microsoft.com/office/drawing/2014/main" val="2703970457"/>
                    </a:ext>
                  </a:extLst>
                </a:gridCol>
              </a:tblGrid>
              <a:tr h="751712">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308660">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IT key initiatives </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Functional teams and impact </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Team-level projects list </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Functional roadmaps visuals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712">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328106">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Roboto Condensed Light" panose="02000000000000000000" pitchFamily="2" charset="0"/>
                          <a:ea typeface="Roboto Condensed Light" panose="02000000000000000000" pitchFamily="2" charset="0"/>
                        </a:rPr>
                        <a:t>IT Strategy Workbook</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Collaboration/ brainstorming tool (whiteboard, flip chart, digital equivalent) </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Senior IT Team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6761069" cy="1130188"/>
          </a:xfrm>
        </p:spPr>
        <p:txBody>
          <a:bodyPr/>
          <a:lstStyle/>
          <a:p>
            <a:r>
              <a:rPr lang="en-US" sz="3600" dirty="0">
                <a:solidFill>
                  <a:srgbClr val="2576B7"/>
                </a:solidFill>
              </a:rPr>
              <a:t>4.4 </a:t>
            </a:r>
            <a:r>
              <a:rPr lang="en-US" sz="3600" dirty="0"/>
              <a:t>Build functional roadmaps</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38748" y="1630988"/>
            <a:ext cx="4116208" cy="514337"/>
          </a:xfrm>
        </p:spPr>
        <p:txBody>
          <a:bodyPr/>
          <a:lstStyle/>
          <a:p>
            <a:r>
              <a:rPr lang="en-US" sz="1600" dirty="0">
                <a:latin typeface="Exo" panose="02000503000000000000" pitchFamily="2" charset="77"/>
              </a:rPr>
              <a:t>30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38748" y="2135279"/>
            <a:ext cx="6632876" cy="4358827"/>
          </a:xfrm>
          <a:prstGeom prst="rect">
            <a:avLst/>
          </a:prstGeom>
        </p:spPr>
        <p:txBody>
          <a:bodyPr lIns="0" tIns="0" rIns="0" bIns="0" numCol="1" spcCol="292608" anchor="t"/>
          <a:lstStyle/>
          <a:p>
            <a:pPr marL="177800" indent="-177800">
              <a:buFont typeface="+mj-lt"/>
              <a:buAutoNum type="arabicPeriod"/>
            </a:pPr>
            <a:r>
              <a:rPr lang="en-US" sz="1800" dirty="0">
                <a:latin typeface="Roboto Condensed Light"/>
                <a:ea typeface="Roboto Condensed Light"/>
              </a:rPr>
              <a:t>Gather the IT strategy creation team and revisit your list of key initiatives. </a:t>
            </a:r>
          </a:p>
          <a:p>
            <a:pPr marL="177800" indent="-177800">
              <a:buFont typeface="+mj-lt"/>
              <a:buAutoNum type="arabicPeriod"/>
            </a:pPr>
            <a:r>
              <a:rPr lang="en-US" sz="1800" dirty="0">
                <a:latin typeface="Roboto Condensed Light"/>
                <a:ea typeface="Roboto Condensed Light"/>
              </a:rPr>
              <a:t>Identify and list all your functional teams within IT.</a:t>
            </a:r>
          </a:p>
          <a:p>
            <a:pPr marL="177800" indent="-177800">
              <a:buFont typeface="+mj-lt"/>
              <a:buAutoNum type="arabicPeriod"/>
            </a:pPr>
            <a:r>
              <a:rPr lang="en-US" sz="1800" dirty="0">
                <a:latin typeface="Roboto Condensed Light"/>
                <a:ea typeface="Roboto Condensed Light"/>
              </a:rPr>
              <a:t>Consider one key initiative at a time, and brainstorm the following for each functional group:</a:t>
            </a:r>
          </a:p>
          <a:p>
            <a:pPr marL="735012" lvl="1" indent="-285750">
              <a:buFont typeface="Wingdings" panose="05000000000000000000" pitchFamily="2" charset="2"/>
              <a:buChar char="q"/>
            </a:pPr>
            <a:r>
              <a:rPr lang="en-US" sz="1800" dirty="0">
                <a:latin typeface="Roboto Condensed Light"/>
                <a:ea typeface="Roboto Condensed Light"/>
              </a:rPr>
              <a:t>What is the impact and expected outcome of this initiative from the team? </a:t>
            </a:r>
          </a:p>
          <a:p>
            <a:pPr marL="735012" lvl="1" indent="-285750">
              <a:buFont typeface="Wingdings" panose="05000000000000000000" pitchFamily="2" charset="2"/>
              <a:buChar char="q"/>
            </a:pPr>
            <a:r>
              <a:rPr lang="en-US" sz="1800" dirty="0">
                <a:latin typeface="Roboto Condensed Light"/>
                <a:ea typeface="Roboto Condensed Light"/>
              </a:rPr>
              <a:t>What project(s) must be completed by this team to achieve the outcome? </a:t>
            </a:r>
          </a:p>
          <a:p>
            <a:pPr marL="735012" lvl="1" indent="-285750">
              <a:buFont typeface="Wingdings" panose="05000000000000000000" pitchFamily="2" charset="2"/>
              <a:buChar char="q"/>
            </a:pPr>
            <a:r>
              <a:rPr lang="en-US" sz="1800" dirty="0">
                <a:latin typeface="Roboto Condensed Light"/>
                <a:ea typeface="Roboto Condensed Light"/>
              </a:rPr>
              <a:t>What are the project start and end dates?</a:t>
            </a:r>
          </a:p>
          <a:p>
            <a:pPr marL="0" indent="0">
              <a:buNone/>
            </a:pPr>
            <a:endParaRPr lang="en-US" sz="1800" dirty="0">
              <a:latin typeface="Roboto Condensed Light"/>
              <a:ea typeface="Roboto Condensed Light"/>
            </a:endParaRPr>
          </a:p>
          <a:p>
            <a:pPr marL="0" indent="0">
              <a:buNone/>
            </a:pPr>
            <a:endParaRPr lang="en-US" sz="1800" dirty="0">
              <a:latin typeface="Roboto Condensed Light"/>
              <a:ea typeface="Roboto Condensed Light"/>
            </a:endParaRPr>
          </a:p>
          <a:p>
            <a:pPr marL="735012" lvl="1" indent="-285750">
              <a:buFont typeface="Wingdings" panose="05000000000000000000" pitchFamily="2" charset="2"/>
              <a:buChar char="q"/>
            </a:pPr>
            <a:endParaRPr lang="en-US" sz="1800" dirty="0"/>
          </a:p>
          <a:p>
            <a:pPr marL="0" indent="0">
              <a:buNone/>
            </a:pPr>
            <a:endParaRPr lang="en-US" sz="1800" dirty="0">
              <a:latin typeface="Roboto Condensed Light"/>
              <a:ea typeface="Roboto Condensed Light"/>
            </a:endParaRPr>
          </a:p>
        </p:txBody>
      </p:sp>
      <p:grpSp>
        <p:nvGrpSpPr>
          <p:cNvPr id="41" name="Group 40">
            <a:extLst>
              <a:ext uri="{FF2B5EF4-FFF2-40B4-BE49-F238E27FC236}">
                <a16:creationId xmlns:a16="http://schemas.microsoft.com/office/drawing/2014/main" id="{DA0D6ED9-4036-C240-81AF-31DD45FA9BB7}"/>
              </a:ext>
            </a:extLst>
          </p:cNvPr>
          <p:cNvGrpSpPr/>
          <p:nvPr/>
        </p:nvGrpSpPr>
        <p:grpSpPr>
          <a:xfrm>
            <a:off x="7268547" y="5783796"/>
            <a:ext cx="4553565" cy="468002"/>
            <a:chOff x="469426" y="5628818"/>
            <a:chExt cx="4585350" cy="554002"/>
          </a:xfrm>
        </p:grpSpPr>
        <p:sp>
          <p:nvSpPr>
            <p:cNvPr id="42" name="Rectangle 41">
              <a:hlinkClick r:id="rId3"/>
              <a:extLst>
                <a:ext uri="{FF2B5EF4-FFF2-40B4-BE49-F238E27FC236}">
                  <a16:creationId xmlns:a16="http://schemas.microsoft.com/office/drawing/2014/main" id="{A000B179-89C7-724D-8FA3-FA0977082975}"/>
                </a:ext>
              </a:extLst>
            </p:cNvPr>
            <p:cNvSpPr/>
            <p:nvPr/>
          </p:nvSpPr>
          <p:spPr>
            <a:xfrm>
              <a:off x="907389" y="5628818"/>
              <a:ext cx="4147387"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Download the </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IT Strategy Presentation Template </a:t>
              </a: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to document your findings </a:t>
              </a:r>
            </a:p>
          </p:txBody>
        </p:sp>
        <p:sp>
          <p:nvSpPr>
            <p:cNvPr id="43" name="Rectangle 42">
              <a:extLst>
                <a:ext uri="{FF2B5EF4-FFF2-40B4-BE49-F238E27FC236}">
                  <a16:creationId xmlns:a16="http://schemas.microsoft.com/office/drawing/2014/main" id="{13D0E41C-A640-D04F-A9CB-65F81949503A}"/>
                </a:ext>
              </a:extLst>
            </p:cNvPr>
            <p:cNvSpPr>
              <a:spLocks noChangeAspect="1"/>
            </p:cNvSpPr>
            <p:nvPr/>
          </p:nvSpPr>
          <p:spPr>
            <a:xfrm>
              <a:off x="469426" y="5628820"/>
              <a:ext cx="437964"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pic>
          <p:nvPicPr>
            <p:cNvPr id="44" name="Picture 43">
              <a:extLst>
                <a:ext uri="{FF2B5EF4-FFF2-40B4-BE49-F238E27FC236}">
                  <a16:creationId xmlns:a16="http://schemas.microsoft.com/office/drawing/2014/main" id="{BAB8D2D5-A0FD-6249-92ED-396170EB90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33996" y="5751405"/>
              <a:ext cx="308823" cy="308824"/>
            </a:xfrm>
            <a:prstGeom prst="rect">
              <a:avLst/>
            </a:prstGeom>
          </p:spPr>
        </p:pic>
      </p:grpSp>
      <p:sp>
        <p:nvSpPr>
          <p:cNvPr id="11" name="Text Placeholder 3">
            <a:extLst>
              <a:ext uri="{FF2B5EF4-FFF2-40B4-BE49-F238E27FC236}">
                <a16:creationId xmlns:a16="http://schemas.microsoft.com/office/drawing/2014/main" id="{63D71B41-A1A5-41DF-A1D3-62360631552F}"/>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4.4 Build Functional Roadmaps</a:t>
            </a:r>
          </a:p>
        </p:txBody>
      </p:sp>
    </p:spTree>
    <p:extLst>
      <p:ext uri="{BB962C8B-B14F-4D97-AF65-F5344CB8AC3E}">
        <p14:creationId xmlns:p14="http://schemas.microsoft.com/office/powerpoint/2010/main" val="139403237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51DD9-06B7-481F-82B7-B5E8D5B40995}"/>
              </a:ext>
            </a:extLst>
          </p:cNvPr>
          <p:cNvSpPr>
            <a:spLocks noGrp="1"/>
          </p:cNvSpPr>
          <p:nvPr>
            <p:ph type="title"/>
          </p:nvPr>
        </p:nvSpPr>
        <p:spPr>
          <a:xfrm>
            <a:off x="354106" y="544769"/>
            <a:ext cx="11178531" cy="1130188"/>
          </a:xfrm>
        </p:spPr>
        <p:txBody>
          <a:bodyPr/>
          <a:lstStyle/>
          <a:p>
            <a:r>
              <a:rPr lang="en-US" dirty="0"/>
              <a:t>Finalize and communicate your IT strategy to the business</a:t>
            </a:r>
            <a:endParaRPr lang="en-CA" dirty="0"/>
          </a:p>
        </p:txBody>
      </p:sp>
      <p:sp>
        <p:nvSpPr>
          <p:cNvPr id="3" name="Text Placeholder 2">
            <a:extLst>
              <a:ext uri="{FF2B5EF4-FFF2-40B4-BE49-F238E27FC236}">
                <a16:creationId xmlns:a16="http://schemas.microsoft.com/office/drawing/2014/main" id="{F68E1E0B-59D9-4C87-B619-44CD05B8E211}"/>
              </a:ext>
            </a:extLst>
          </p:cNvPr>
          <p:cNvSpPr>
            <a:spLocks noGrp="1"/>
          </p:cNvSpPr>
          <p:nvPr>
            <p:ph type="body" sz="quarter" idx="11"/>
          </p:nvPr>
        </p:nvSpPr>
        <p:spPr>
          <a:xfrm>
            <a:off x="354105" y="1715201"/>
            <a:ext cx="10745101" cy="669978"/>
          </a:xfrm>
        </p:spPr>
        <p:txBody>
          <a:bodyPr/>
          <a:lstStyle/>
          <a:p>
            <a:r>
              <a:rPr lang="en-US" sz="1600" dirty="0"/>
              <a:t>Use these sections of the final </a:t>
            </a:r>
            <a:r>
              <a:rPr lang="en-US" sz="1600" i="1" dirty="0"/>
              <a:t>IT Strategy Presentation Template </a:t>
            </a:r>
            <a:r>
              <a:rPr lang="en-US" sz="1600" dirty="0"/>
              <a:t>as a guide to communicate your strategy to different stakeholder groups. </a:t>
            </a:r>
            <a:endParaRPr lang="en-CA" sz="1600" dirty="0"/>
          </a:p>
        </p:txBody>
      </p:sp>
      <p:sp>
        <p:nvSpPr>
          <p:cNvPr id="5" name="Text Placeholder 3">
            <a:extLst>
              <a:ext uri="{FF2B5EF4-FFF2-40B4-BE49-F238E27FC236}">
                <a16:creationId xmlns:a16="http://schemas.microsoft.com/office/drawing/2014/main" id="{6016BC47-05A2-4344-891E-32DF4B6FAD7D}"/>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4.5 Finalize IT Strategy</a:t>
            </a:r>
          </a:p>
        </p:txBody>
      </p:sp>
      <p:grpSp>
        <p:nvGrpSpPr>
          <p:cNvPr id="6" name="Group 5">
            <a:extLst>
              <a:ext uri="{FF2B5EF4-FFF2-40B4-BE49-F238E27FC236}">
                <a16:creationId xmlns:a16="http://schemas.microsoft.com/office/drawing/2014/main" id="{857A40E8-D439-4940-8B2E-EE4592491857}"/>
              </a:ext>
            </a:extLst>
          </p:cNvPr>
          <p:cNvGrpSpPr/>
          <p:nvPr/>
        </p:nvGrpSpPr>
        <p:grpSpPr>
          <a:xfrm>
            <a:off x="354104" y="5803641"/>
            <a:ext cx="7780245" cy="888811"/>
            <a:chOff x="6353842" y="3127248"/>
            <a:chExt cx="3887438" cy="1664208"/>
          </a:xfrm>
        </p:grpSpPr>
        <p:sp>
          <p:nvSpPr>
            <p:cNvPr id="7" name="Rectangle 6">
              <a:extLst>
                <a:ext uri="{FF2B5EF4-FFF2-40B4-BE49-F238E27FC236}">
                  <a16:creationId xmlns:a16="http://schemas.microsoft.com/office/drawing/2014/main" id="{54AA70C3-9624-4440-8E82-5E1982C4B737}"/>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If you don’t communicate it, it doesn’t exist; simple, appealing, and inspirational communication is needed. </a:t>
              </a:r>
            </a:p>
          </p:txBody>
        </p:sp>
        <p:sp>
          <p:nvSpPr>
            <p:cNvPr id="8" name="Rectangle 7">
              <a:extLst>
                <a:ext uri="{FF2B5EF4-FFF2-40B4-BE49-F238E27FC236}">
                  <a16:creationId xmlns:a16="http://schemas.microsoft.com/office/drawing/2014/main" id="{FE800C90-DD24-486C-AF4C-5CB386B771AA}"/>
                </a:ext>
              </a:extLst>
            </p:cNvPr>
            <p:cNvSpPr/>
            <p:nvPr/>
          </p:nvSpPr>
          <p:spPr>
            <a:xfrm>
              <a:off x="6353842" y="3127248"/>
              <a:ext cx="3887438" cy="1664208"/>
            </a:xfrm>
            <a:prstGeom prst="rect">
              <a:avLst/>
            </a:prstGeom>
            <a:noFill/>
            <a:ln w="3175" cmpd="thinThick">
              <a:gradFill>
                <a:gsLst>
                  <a:gs pos="0">
                    <a:srgbClr val="2576B7"/>
                  </a:gs>
                  <a:gs pos="47000">
                    <a:srgbClr val="2576B7">
                      <a:alpha val="0"/>
                    </a:srgbClr>
                  </a:gs>
                  <a:gs pos="100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
        <p:nvSpPr>
          <p:cNvPr id="19" name="Triangle 7">
            <a:extLst>
              <a:ext uri="{FF2B5EF4-FFF2-40B4-BE49-F238E27FC236}">
                <a16:creationId xmlns:a16="http://schemas.microsoft.com/office/drawing/2014/main" id="{6C7593B9-ABBB-40B6-ABBE-E0B452EB9B73}"/>
              </a:ext>
            </a:extLst>
          </p:cNvPr>
          <p:cNvSpPr/>
          <p:nvPr/>
        </p:nvSpPr>
        <p:spPr>
          <a:xfrm rot="10800000">
            <a:off x="1335756" y="2439167"/>
            <a:ext cx="1322173" cy="1139805"/>
          </a:xfrm>
          <a:prstGeom prst="triangle">
            <a:avLst/>
          </a:prstGeom>
          <a:solidFill>
            <a:srgbClr val="2576B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0" name="Triangle 8">
            <a:extLst>
              <a:ext uri="{FF2B5EF4-FFF2-40B4-BE49-F238E27FC236}">
                <a16:creationId xmlns:a16="http://schemas.microsoft.com/office/drawing/2014/main" id="{FD145CB8-FD17-4220-BE16-5FE2BD9E6793}"/>
              </a:ext>
            </a:extLst>
          </p:cNvPr>
          <p:cNvSpPr/>
          <p:nvPr/>
        </p:nvSpPr>
        <p:spPr>
          <a:xfrm rot="10800000">
            <a:off x="4131261" y="2439167"/>
            <a:ext cx="1322173" cy="1139805"/>
          </a:xfrm>
          <a:prstGeom prst="triangle">
            <a:avLst/>
          </a:prstGeom>
          <a:solidFill>
            <a:srgbClr val="5090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Triangle 9">
            <a:extLst>
              <a:ext uri="{FF2B5EF4-FFF2-40B4-BE49-F238E27FC236}">
                <a16:creationId xmlns:a16="http://schemas.microsoft.com/office/drawing/2014/main" id="{B296EB63-C474-45A8-86C7-C3C058C082AD}"/>
              </a:ext>
            </a:extLst>
          </p:cNvPr>
          <p:cNvSpPr/>
          <p:nvPr/>
        </p:nvSpPr>
        <p:spPr>
          <a:xfrm rot="10800000">
            <a:off x="6740155" y="2439167"/>
            <a:ext cx="1322173" cy="1139805"/>
          </a:xfrm>
          <a:prstGeom prst="triangle">
            <a:avLst/>
          </a:prstGeom>
          <a:solidFill>
            <a:srgbClr val="1546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2" name="Triangle 10">
            <a:extLst>
              <a:ext uri="{FF2B5EF4-FFF2-40B4-BE49-F238E27FC236}">
                <a16:creationId xmlns:a16="http://schemas.microsoft.com/office/drawing/2014/main" id="{38759F2E-1E85-44A5-877A-2DD3216E4835}"/>
              </a:ext>
            </a:extLst>
          </p:cNvPr>
          <p:cNvSpPr/>
          <p:nvPr/>
        </p:nvSpPr>
        <p:spPr>
          <a:xfrm rot="10800000">
            <a:off x="9442355" y="2439167"/>
            <a:ext cx="1322173" cy="1139805"/>
          </a:xfrm>
          <a:prstGeom prst="triangle">
            <a:avLst/>
          </a:prstGeom>
          <a:solidFill>
            <a:srgbClr val="299C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5E54684A-F7D2-4175-9496-CA448CC73C3D}"/>
              </a:ext>
            </a:extLst>
          </p:cNvPr>
          <p:cNvSpPr txBox="1"/>
          <p:nvPr/>
        </p:nvSpPr>
        <p:spPr>
          <a:xfrm>
            <a:off x="1831572" y="2583787"/>
            <a:ext cx="330540" cy="553998"/>
          </a:xfrm>
          <a:prstGeom prst="rect">
            <a:avLst/>
          </a:prstGeom>
          <a:noFill/>
        </p:spPr>
        <p:txBody>
          <a:bodyPr wrap="none" rtlCol="0" anchor="ctr" anchorCtr="0">
            <a:spAutoFit/>
          </a:bodyPr>
          <a:lstStyle/>
          <a:p>
            <a:pPr algn="ctr"/>
            <a:r>
              <a:rPr lang="en-US" sz="3000" b="1" dirty="0">
                <a:solidFill>
                  <a:srgbClr val="FFFFFF"/>
                </a:solidFill>
                <a:latin typeface="Montserrat SemiBold" pitchFamily="2" charset="77"/>
                <a:ea typeface="League Spartan" charset="0"/>
                <a:cs typeface="Poppins" pitchFamily="2" charset="77"/>
              </a:rPr>
              <a:t>1</a:t>
            </a:r>
          </a:p>
        </p:txBody>
      </p:sp>
      <p:sp>
        <p:nvSpPr>
          <p:cNvPr id="24" name="TextBox 23">
            <a:extLst>
              <a:ext uri="{FF2B5EF4-FFF2-40B4-BE49-F238E27FC236}">
                <a16:creationId xmlns:a16="http://schemas.microsoft.com/office/drawing/2014/main" id="{CB99B0F2-7A06-4A21-A40B-795953B4B8F9}"/>
              </a:ext>
            </a:extLst>
          </p:cNvPr>
          <p:cNvSpPr txBox="1"/>
          <p:nvPr/>
        </p:nvSpPr>
        <p:spPr>
          <a:xfrm>
            <a:off x="4587804" y="2583787"/>
            <a:ext cx="409086" cy="553998"/>
          </a:xfrm>
          <a:prstGeom prst="rect">
            <a:avLst/>
          </a:prstGeom>
          <a:noFill/>
        </p:spPr>
        <p:txBody>
          <a:bodyPr wrap="none" rtlCol="0" anchor="ctr" anchorCtr="0">
            <a:spAutoFit/>
          </a:bodyPr>
          <a:lstStyle/>
          <a:p>
            <a:pPr algn="ctr"/>
            <a:r>
              <a:rPr lang="en-US" sz="3000" b="1" dirty="0">
                <a:solidFill>
                  <a:srgbClr val="FFFFFF"/>
                </a:solidFill>
                <a:latin typeface="Montserrat SemiBold" pitchFamily="2" charset="77"/>
                <a:ea typeface="League Spartan" charset="0"/>
                <a:cs typeface="Poppins" pitchFamily="2" charset="77"/>
              </a:rPr>
              <a:t>2</a:t>
            </a:r>
          </a:p>
        </p:txBody>
      </p:sp>
      <p:sp>
        <p:nvSpPr>
          <p:cNvPr id="25" name="TextBox 24">
            <a:extLst>
              <a:ext uri="{FF2B5EF4-FFF2-40B4-BE49-F238E27FC236}">
                <a16:creationId xmlns:a16="http://schemas.microsoft.com/office/drawing/2014/main" id="{F9F1CDBE-51C8-4329-89F6-017BA0313652}"/>
              </a:ext>
            </a:extLst>
          </p:cNvPr>
          <p:cNvSpPr txBox="1"/>
          <p:nvPr/>
        </p:nvSpPr>
        <p:spPr>
          <a:xfrm>
            <a:off x="7196698" y="2583787"/>
            <a:ext cx="409086" cy="553998"/>
          </a:xfrm>
          <a:prstGeom prst="rect">
            <a:avLst/>
          </a:prstGeom>
          <a:noFill/>
        </p:spPr>
        <p:txBody>
          <a:bodyPr wrap="none" rtlCol="0" anchor="ctr" anchorCtr="0">
            <a:spAutoFit/>
          </a:bodyPr>
          <a:lstStyle/>
          <a:p>
            <a:pPr algn="ctr"/>
            <a:r>
              <a:rPr lang="en-US" sz="3000" b="1" dirty="0">
                <a:solidFill>
                  <a:srgbClr val="FFFFFF"/>
                </a:solidFill>
                <a:latin typeface="Montserrat SemiBold" pitchFamily="2" charset="77"/>
                <a:ea typeface="League Spartan" charset="0"/>
                <a:cs typeface="Poppins" pitchFamily="2" charset="77"/>
              </a:rPr>
              <a:t>3</a:t>
            </a:r>
          </a:p>
        </p:txBody>
      </p:sp>
      <p:sp>
        <p:nvSpPr>
          <p:cNvPr id="26" name="TextBox 25">
            <a:extLst>
              <a:ext uri="{FF2B5EF4-FFF2-40B4-BE49-F238E27FC236}">
                <a16:creationId xmlns:a16="http://schemas.microsoft.com/office/drawing/2014/main" id="{04EA6C21-91D8-491F-B8E2-BAA345D5F8B3}"/>
              </a:ext>
            </a:extLst>
          </p:cNvPr>
          <p:cNvSpPr txBox="1"/>
          <p:nvPr/>
        </p:nvSpPr>
        <p:spPr>
          <a:xfrm>
            <a:off x="9880463" y="2583787"/>
            <a:ext cx="445956" cy="553998"/>
          </a:xfrm>
          <a:prstGeom prst="rect">
            <a:avLst/>
          </a:prstGeom>
          <a:noFill/>
        </p:spPr>
        <p:txBody>
          <a:bodyPr wrap="none" rtlCol="0" anchor="ctr" anchorCtr="0">
            <a:spAutoFit/>
          </a:bodyPr>
          <a:lstStyle/>
          <a:p>
            <a:pPr algn="ctr"/>
            <a:r>
              <a:rPr lang="en-US" sz="3000" b="1" dirty="0">
                <a:solidFill>
                  <a:srgbClr val="FFFFFF"/>
                </a:solidFill>
                <a:latin typeface="Montserrat SemiBold" pitchFamily="2" charset="77"/>
                <a:ea typeface="League Spartan" charset="0"/>
                <a:cs typeface="Poppins" pitchFamily="2" charset="77"/>
              </a:rPr>
              <a:t>4</a:t>
            </a:r>
          </a:p>
        </p:txBody>
      </p:sp>
      <p:sp>
        <p:nvSpPr>
          <p:cNvPr id="27" name="TextBox 26">
            <a:extLst>
              <a:ext uri="{FF2B5EF4-FFF2-40B4-BE49-F238E27FC236}">
                <a16:creationId xmlns:a16="http://schemas.microsoft.com/office/drawing/2014/main" id="{FC047FE8-1246-46AE-9AC7-F950D0FEF7B6}"/>
              </a:ext>
            </a:extLst>
          </p:cNvPr>
          <p:cNvSpPr txBox="1"/>
          <p:nvPr/>
        </p:nvSpPr>
        <p:spPr>
          <a:xfrm>
            <a:off x="1167933" y="3707303"/>
            <a:ext cx="1657826" cy="338554"/>
          </a:xfrm>
          <a:prstGeom prst="rect">
            <a:avLst/>
          </a:prstGeom>
          <a:noFill/>
        </p:spPr>
        <p:txBody>
          <a:bodyPr wrap="none" rtlCol="0" anchor="b" anchorCtr="0">
            <a:spAutoFit/>
          </a:bodyPr>
          <a:lstStyle/>
          <a:p>
            <a:pPr algn="ctr"/>
            <a:r>
              <a:rPr lang="en-US" sz="1600" b="1" dirty="0">
                <a:solidFill>
                  <a:srgbClr val="494949"/>
                </a:solidFill>
                <a:latin typeface="Montserrat SemiBold" pitchFamily="2" charset="77"/>
                <a:ea typeface="League Spartan" charset="0"/>
                <a:cs typeface="Poppins" pitchFamily="2" charset="77"/>
              </a:rPr>
              <a:t>FY IT Strategy</a:t>
            </a:r>
          </a:p>
        </p:txBody>
      </p:sp>
      <p:sp>
        <p:nvSpPr>
          <p:cNvPr id="28" name="Subtitle 2">
            <a:extLst>
              <a:ext uri="{FF2B5EF4-FFF2-40B4-BE49-F238E27FC236}">
                <a16:creationId xmlns:a16="http://schemas.microsoft.com/office/drawing/2014/main" id="{C7BD8A1D-7652-4C04-A769-248178DC9E76}"/>
              </a:ext>
            </a:extLst>
          </p:cNvPr>
          <p:cNvSpPr txBox="1">
            <a:spLocks/>
          </p:cNvSpPr>
          <p:nvPr/>
        </p:nvSpPr>
        <p:spPr>
          <a:xfrm>
            <a:off x="550506" y="4202120"/>
            <a:ext cx="2851889" cy="125156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400" b="1"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Audience: Business</a:t>
            </a:r>
          </a:p>
          <a:p>
            <a:pPr>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This section includes IT’s mission, vision, key initiatives, roadmap budget, and risk information. </a:t>
            </a:r>
          </a:p>
          <a:p>
            <a:pPr>
              <a:lnSpc>
                <a:spcPts val="1750"/>
              </a:lnSpc>
            </a:pPr>
            <a:r>
              <a:rPr lang="en-US" sz="1200" b="1"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What will IT work on and why?</a:t>
            </a:r>
            <a:endParaRPr lang="en-US" sz="12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endParaRPr>
          </a:p>
        </p:txBody>
      </p:sp>
      <p:sp>
        <p:nvSpPr>
          <p:cNvPr id="29" name="TextBox 28">
            <a:extLst>
              <a:ext uri="{FF2B5EF4-FFF2-40B4-BE49-F238E27FC236}">
                <a16:creationId xmlns:a16="http://schemas.microsoft.com/office/drawing/2014/main" id="{54BABEEB-DDD1-475D-8938-BF442FC475FD}"/>
              </a:ext>
            </a:extLst>
          </p:cNvPr>
          <p:cNvSpPr txBox="1"/>
          <p:nvPr/>
        </p:nvSpPr>
        <p:spPr>
          <a:xfrm>
            <a:off x="3619077" y="3598159"/>
            <a:ext cx="2393584" cy="584775"/>
          </a:xfrm>
          <a:prstGeom prst="rect">
            <a:avLst/>
          </a:prstGeom>
          <a:noFill/>
        </p:spPr>
        <p:txBody>
          <a:bodyPr wrap="square" rtlCol="0" anchor="b" anchorCtr="0">
            <a:spAutoFit/>
          </a:bodyPr>
          <a:lstStyle/>
          <a:p>
            <a:pPr algn="ctr"/>
            <a:r>
              <a:rPr lang="en-US" sz="1600" b="1" dirty="0">
                <a:solidFill>
                  <a:srgbClr val="494949"/>
                </a:solidFill>
                <a:latin typeface="Montserrat SemiBold" pitchFamily="2" charset="77"/>
                <a:ea typeface="League Spartan" charset="0"/>
                <a:cs typeface="Poppins" pitchFamily="2" charset="77"/>
              </a:rPr>
              <a:t>FY IT Goals &amp; Operating Strategy</a:t>
            </a:r>
          </a:p>
        </p:txBody>
      </p:sp>
      <p:sp>
        <p:nvSpPr>
          <p:cNvPr id="30" name="Subtitle 2">
            <a:extLst>
              <a:ext uri="{FF2B5EF4-FFF2-40B4-BE49-F238E27FC236}">
                <a16:creationId xmlns:a16="http://schemas.microsoft.com/office/drawing/2014/main" id="{E54AABAF-97D1-4493-9967-577F9D708F43}"/>
              </a:ext>
            </a:extLst>
          </p:cNvPr>
          <p:cNvSpPr txBox="1">
            <a:spLocks/>
          </p:cNvSpPr>
          <p:nvPr/>
        </p:nvSpPr>
        <p:spPr>
          <a:xfrm>
            <a:off x="3402395" y="4202120"/>
            <a:ext cx="2826948" cy="125156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400" b="1"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Audience: IT</a:t>
            </a:r>
          </a:p>
          <a:p>
            <a:pPr>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This section includes IT goals and all components of your operational strategy that your team needs to know. </a:t>
            </a:r>
          </a:p>
          <a:p>
            <a:pPr>
              <a:lnSpc>
                <a:spcPts val="1750"/>
              </a:lnSpc>
            </a:pPr>
            <a:r>
              <a:rPr lang="en-US" sz="1200" b="1"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How will IT ensure success? </a:t>
            </a:r>
          </a:p>
        </p:txBody>
      </p:sp>
      <p:sp>
        <p:nvSpPr>
          <p:cNvPr id="31" name="TextBox 30">
            <a:extLst>
              <a:ext uri="{FF2B5EF4-FFF2-40B4-BE49-F238E27FC236}">
                <a16:creationId xmlns:a16="http://schemas.microsoft.com/office/drawing/2014/main" id="{549905CF-ED6B-46D4-B845-A7235A9D0E24}"/>
              </a:ext>
            </a:extLst>
          </p:cNvPr>
          <p:cNvSpPr txBox="1"/>
          <p:nvPr/>
        </p:nvSpPr>
        <p:spPr>
          <a:xfrm>
            <a:off x="6363406" y="3607804"/>
            <a:ext cx="2193875" cy="584775"/>
          </a:xfrm>
          <a:prstGeom prst="rect">
            <a:avLst/>
          </a:prstGeom>
          <a:noFill/>
        </p:spPr>
        <p:txBody>
          <a:bodyPr wrap="square" rtlCol="0" anchor="b" anchorCtr="0">
            <a:spAutoFit/>
          </a:bodyPr>
          <a:lstStyle/>
          <a:p>
            <a:pPr algn="ctr"/>
            <a:r>
              <a:rPr lang="en-US" sz="1600" b="1" dirty="0">
                <a:solidFill>
                  <a:srgbClr val="494949"/>
                </a:solidFill>
                <a:latin typeface="Montserrat SemiBold" pitchFamily="2" charset="77"/>
                <a:ea typeface="League Spartan" charset="0"/>
                <a:cs typeface="Poppins" pitchFamily="2" charset="77"/>
              </a:rPr>
              <a:t>FY Technology Roadmaps</a:t>
            </a:r>
          </a:p>
        </p:txBody>
      </p:sp>
      <p:sp>
        <p:nvSpPr>
          <p:cNvPr id="32" name="Subtitle 2">
            <a:extLst>
              <a:ext uri="{FF2B5EF4-FFF2-40B4-BE49-F238E27FC236}">
                <a16:creationId xmlns:a16="http://schemas.microsoft.com/office/drawing/2014/main" id="{49C2D036-6919-4AC2-A76D-999B3B0942B6}"/>
              </a:ext>
            </a:extLst>
          </p:cNvPr>
          <p:cNvSpPr txBox="1">
            <a:spLocks/>
          </p:cNvSpPr>
          <p:nvPr/>
        </p:nvSpPr>
        <p:spPr>
          <a:xfrm>
            <a:off x="6363406" y="4202120"/>
            <a:ext cx="2427789" cy="1254382"/>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400" b="1"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Audience: IT</a:t>
            </a:r>
          </a:p>
          <a:p>
            <a:pPr>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This section includes detailed functional roadmaps for each key initiative. </a:t>
            </a:r>
          </a:p>
          <a:p>
            <a:pPr>
              <a:lnSpc>
                <a:spcPts val="1750"/>
              </a:lnSpc>
            </a:pPr>
            <a:r>
              <a:rPr lang="en-US" sz="1200" b="1"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What projects are required to execute on initiatives?</a:t>
            </a:r>
          </a:p>
        </p:txBody>
      </p:sp>
      <p:sp>
        <p:nvSpPr>
          <p:cNvPr id="33" name="TextBox 32">
            <a:extLst>
              <a:ext uri="{FF2B5EF4-FFF2-40B4-BE49-F238E27FC236}">
                <a16:creationId xmlns:a16="http://schemas.microsoft.com/office/drawing/2014/main" id="{53DDED8D-8A0F-4C91-9AD1-2C59B579F880}"/>
              </a:ext>
            </a:extLst>
          </p:cNvPr>
          <p:cNvSpPr txBox="1"/>
          <p:nvPr/>
        </p:nvSpPr>
        <p:spPr>
          <a:xfrm>
            <a:off x="9207204" y="3707303"/>
            <a:ext cx="1792478" cy="338554"/>
          </a:xfrm>
          <a:prstGeom prst="rect">
            <a:avLst/>
          </a:prstGeom>
          <a:noFill/>
        </p:spPr>
        <p:txBody>
          <a:bodyPr wrap="none" rtlCol="0" anchor="b" anchorCtr="0">
            <a:spAutoFit/>
          </a:bodyPr>
          <a:lstStyle/>
          <a:p>
            <a:pPr algn="ctr"/>
            <a:r>
              <a:rPr lang="en-US" sz="1600" b="1" dirty="0">
                <a:solidFill>
                  <a:srgbClr val="494949"/>
                </a:solidFill>
                <a:latin typeface="Montserrat SemiBold" pitchFamily="2" charset="77"/>
                <a:ea typeface="League Spartan" charset="0"/>
                <a:cs typeface="Poppins" pitchFamily="2" charset="77"/>
              </a:rPr>
              <a:t>Year-in-Review</a:t>
            </a:r>
          </a:p>
        </p:txBody>
      </p:sp>
      <p:sp>
        <p:nvSpPr>
          <p:cNvPr id="34" name="Subtitle 2">
            <a:extLst>
              <a:ext uri="{FF2B5EF4-FFF2-40B4-BE49-F238E27FC236}">
                <a16:creationId xmlns:a16="http://schemas.microsoft.com/office/drawing/2014/main" id="{7A9767A1-1FCC-495F-B3FA-CC0F4C43099C}"/>
              </a:ext>
            </a:extLst>
          </p:cNvPr>
          <p:cNvSpPr txBox="1">
            <a:spLocks/>
          </p:cNvSpPr>
          <p:nvPr/>
        </p:nvSpPr>
        <p:spPr>
          <a:xfrm>
            <a:off x="8925258" y="4202120"/>
            <a:ext cx="2717824" cy="125156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400" b="1"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Audience: Business and IT</a:t>
            </a:r>
          </a:p>
          <a:p>
            <a:pPr>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This section includes the key highlights from IT’s strategy and achievements over the last fiscal year.</a:t>
            </a:r>
          </a:p>
          <a:p>
            <a:pPr>
              <a:lnSpc>
                <a:spcPts val="1750"/>
              </a:lnSpc>
            </a:pPr>
            <a:r>
              <a:rPr lang="en-US" sz="1200" b="1"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How did IT perform last year?</a:t>
            </a:r>
          </a:p>
        </p:txBody>
      </p:sp>
    </p:spTree>
    <p:extLst>
      <p:ext uri="{BB962C8B-B14F-4D97-AF65-F5344CB8AC3E}">
        <p14:creationId xmlns:p14="http://schemas.microsoft.com/office/powerpoint/2010/main" val="243079448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7299263" y="1158329"/>
            <a:ext cx="4460259" cy="3654853"/>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1015118260"/>
              </p:ext>
            </p:extLst>
          </p:nvPr>
        </p:nvGraphicFramePr>
        <p:xfrm>
          <a:off x="7283905" y="832383"/>
          <a:ext cx="4454018" cy="4659612"/>
        </p:xfrm>
        <a:graphic>
          <a:graphicData uri="http://schemas.openxmlformats.org/drawingml/2006/table">
            <a:tbl>
              <a:tblPr firstRow="1" bandRow="1">
                <a:effectLst/>
                <a:tableStyleId>{5C22544A-7EE6-4342-B048-85BDC9FD1C3A}</a:tableStyleId>
              </a:tblPr>
              <a:tblGrid>
                <a:gridCol w="2227009">
                  <a:extLst>
                    <a:ext uri="{9D8B030D-6E8A-4147-A177-3AD203B41FA5}">
                      <a16:colId xmlns:a16="http://schemas.microsoft.com/office/drawing/2014/main" val="866264451"/>
                    </a:ext>
                  </a:extLst>
                </a:gridCol>
                <a:gridCol w="2227009">
                  <a:extLst>
                    <a:ext uri="{9D8B030D-6E8A-4147-A177-3AD203B41FA5}">
                      <a16:colId xmlns:a16="http://schemas.microsoft.com/office/drawing/2014/main" val="2703970457"/>
                    </a:ext>
                  </a:extLst>
                </a:gridCol>
              </a:tblGrid>
              <a:tr h="751712">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308660">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IT strategy </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Functional teams and impact </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Next steps checklist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712">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328106">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Roboto Condensed Light" panose="02000000000000000000" pitchFamily="2" charset="0"/>
                          <a:ea typeface="Roboto Condensed Light" panose="02000000000000000000" pitchFamily="2" charset="0"/>
                        </a:rPr>
                        <a:t>IT Strategy Presentation Template</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Collaboration/ brainstorming tool (whiteboard, flip chart, digital equivalent) </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Senior IT Team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6761069" cy="1130188"/>
          </a:xfrm>
        </p:spPr>
        <p:txBody>
          <a:bodyPr/>
          <a:lstStyle/>
          <a:p>
            <a:r>
              <a:rPr lang="en-US" sz="3600" dirty="0">
                <a:solidFill>
                  <a:srgbClr val="2576B7"/>
                </a:solidFill>
              </a:rPr>
              <a:t>4.5.1 </a:t>
            </a:r>
            <a:r>
              <a:rPr lang="en-US" sz="3600" dirty="0"/>
              <a:t>Create a next steps checklist</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38748" y="1630988"/>
            <a:ext cx="4116208" cy="514337"/>
          </a:xfrm>
        </p:spPr>
        <p:txBody>
          <a:bodyPr/>
          <a:lstStyle/>
          <a:p>
            <a:r>
              <a:rPr lang="en-US" sz="1600" dirty="0">
                <a:latin typeface="Exo" panose="02000503000000000000" pitchFamily="2" charset="77"/>
              </a:rPr>
              <a:t>30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38748" y="2040029"/>
            <a:ext cx="6865678" cy="4358827"/>
          </a:xfrm>
          <a:prstGeom prst="rect">
            <a:avLst/>
          </a:prstGeom>
        </p:spPr>
        <p:txBody>
          <a:bodyPr lIns="0" tIns="0" rIns="0" bIns="0" numCol="1" spcCol="292608" anchor="t"/>
          <a:lstStyle/>
          <a:p>
            <a:pPr marL="342900" indent="-342900">
              <a:buFont typeface="+mj-lt"/>
              <a:buAutoNum type="arabicPeriod"/>
            </a:pPr>
            <a:r>
              <a:rPr lang="en-US" dirty="0">
                <a:latin typeface="Roboto Condensed Light"/>
                <a:ea typeface="Roboto Condensed Light"/>
              </a:rPr>
              <a:t>Gather the IT strategy creation team and revisit your final IT strategy. </a:t>
            </a:r>
          </a:p>
          <a:p>
            <a:pPr marL="342900" indent="-342900">
              <a:buFont typeface="+mj-lt"/>
              <a:buAutoNum type="arabicPeriod"/>
            </a:pPr>
            <a:r>
              <a:rPr lang="en-US" dirty="0">
                <a:latin typeface="Roboto Condensed Light"/>
                <a:ea typeface="Roboto Condensed Light"/>
              </a:rPr>
              <a:t>Present the IT strategy for approval from stakeholders, using information created in this blueprint.</a:t>
            </a:r>
          </a:p>
          <a:p>
            <a:pPr marL="342900" indent="-342900">
              <a:buFont typeface="+mj-lt"/>
              <a:buAutoNum type="arabicPeriod"/>
            </a:pPr>
            <a:r>
              <a:rPr lang="en-US" dirty="0">
                <a:latin typeface="Roboto Condensed Light"/>
                <a:ea typeface="Roboto Condensed Light"/>
              </a:rPr>
              <a:t>Refine the initiative roadmap based on decisions for risk and budget.</a:t>
            </a:r>
          </a:p>
          <a:p>
            <a:pPr marL="342900" indent="-342900">
              <a:buFont typeface="+mj-lt"/>
              <a:buAutoNum type="arabicPeriod"/>
            </a:pPr>
            <a:r>
              <a:rPr lang="en-US" dirty="0">
                <a:latin typeface="Roboto Condensed Light"/>
                <a:ea typeface="Roboto Condensed Light"/>
              </a:rPr>
              <a:t>Secure approval for the initiative roadmap and IT strategy.</a:t>
            </a:r>
          </a:p>
          <a:p>
            <a:pPr marL="342900" indent="-342900">
              <a:buFont typeface="+mj-lt"/>
              <a:buAutoNum type="arabicPeriod"/>
            </a:pPr>
            <a:r>
              <a:rPr lang="en-US" dirty="0">
                <a:latin typeface="Roboto Condensed Light"/>
                <a:ea typeface="Roboto Condensed Light"/>
              </a:rPr>
              <a:t>After approval, create a communication plan. </a:t>
            </a:r>
          </a:p>
          <a:p>
            <a:pPr marL="735012" lvl="1" indent="-285750"/>
            <a:r>
              <a:rPr lang="en-US" dirty="0">
                <a:latin typeface="Roboto Condensed Light"/>
                <a:ea typeface="Roboto Condensed Light"/>
              </a:rPr>
              <a:t>With the IT strategy approval, the big picture of the IT strategy has been communicated to the higher-level personnel in the organization. </a:t>
            </a:r>
          </a:p>
          <a:p>
            <a:pPr marL="735012" lvl="1" indent="-285750"/>
            <a:r>
              <a:rPr lang="en-US" dirty="0">
                <a:latin typeface="Roboto Condensed Light"/>
                <a:ea typeface="Roboto Condensed Light"/>
              </a:rPr>
              <a:t>Build a plan to communicate the big picture to all IT and business personnel involved in initiative execution.</a:t>
            </a:r>
          </a:p>
          <a:p>
            <a:pPr marL="735012" lvl="1" indent="-285750"/>
            <a:r>
              <a:rPr lang="en-US" dirty="0">
                <a:latin typeface="Roboto Condensed Light"/>
                <a:ea typeface="Roboto Condensed Light"/>
              </a:rPr>
              <a:t>Further, build out the communication plan to include provisions for ensuring that execution of the IT strategy is top of mind for all personnel involved. </a:t>
            </a:r>
          </a:p>
          <a:p>
            <a:pPr marL="735012" lvl="1" indent="-285750"/>
            <a:r>
              <a:rPr lang="en-US" dirty="0">
                <a:latin typeface="Roboto Condensed Light"/>
                <a:ea typeface="Roboto Condensed Light"/>
              </a:rPr>
              <a:t>Make sure the IT communication plan is targeted to the individuals working on each initiative. It is important for each team member to understand how the initiatives they are staffed on will impact IT’s vision and mission and the overall organization.</a:t>
            </a:r>
            <a:endParaRPr lang="en-US" dirty="0"/>
          </a:p>
          <a:p>
            <a:pPr marL="0" indent="0">
              <a:buNone/>
            </a:pPr>
            <a:endParaRPr lang="en-US" dirty="0">
              <a:latin typeface="Roboto Condensed Light"/>
              <a:ea typeface="Roboto Condensed Light"/>
            </a:endParaRPr>
          </a:p>
        </p:txBody>
      </p:sp>
      <p:grpSp>
        <p:nvGrpSpPr>
          <p:cNvPr id="41" name="Group 40">
            <a:extLst>
              <a:ext uri="{FF2B5EF4-FFF2-40B4-BE49-F238E27FC236}">
                <a16:creationId xmlns:a16="http://schemas.microsoft.com/office/drawing/2014/main" id="{DA0D6ED9-4036-C240-81AF-31DD45FA9BB7}"/>
              </a:ext>
            </a:extLst>
          </p:cNvPr>
          <p:cNvGrpSpPr/>
          <p:nvPr/>
        </p:nvGrpSpPr>
        <p:grpSpPr>
          <a:xfrm>
            <a:off x="7268547" y="5783796"/>
            <a:ext cx="4553565" cy="468002"/>
            <a:chOff x="469426" y="5628818"/>
            <a:chExt cx="4585350" cy="554002"/>
          </a:xfrm>
        </p:grpSpPr>
        <p:sp>
          <p:nvSpPr>
            <p:cNvPr id="42" name="Rectangle 41">
              <a:extLst>
                <a:ext uri="{FF2B5EF4-FFF2-40B4-BE49-F238E27FC236}">
                  <a16:creationId xmlns:a16="http://schemas.microsoft.com/office/drawing/2014/main" id="{A000B179-89C7-724D-8FA3-FA0977082975}"/>
                </a:ext>
              </a:extLst>
            </p:cNvPr>
            <p:cNvSpPr/>
            <p:nvPr/>
          </p:nvSpPr>
          <p:spPr>
            <a:xfrm>
              <a:off x="907389" y="5628818"/>
              <a:ext cx="4147387"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Download the </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IT Strategy Presentation Template </a:t>
              </a: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to document your findings </a:t>
              </a:r>
            </a:p>
          </p:txBody>
        </p:sp>
        <p:sp>
          <p:nvSpPr>
            <p:cNvPr id="43" name="Rectangle 42">
              <a:extLst>
                <a:ext uri="{FF2B5EF4-FFF2-40B4-BE49-F238E27FC236}">
                  <a16:creationId xmlns:a16="http://schemas.microsoft.com/office/drawing/2014/main" id="{13D0E41C-A640-D04F-A9CB-65F81949503A}"/>
                </a:ext>
              </a:extLst>
            </p:cNvPr>
            <p:cNvSpPr>
              <a:spLocks noChangeAspect="1"/>
            </p:cNvSpPr>
            <p:nvPr/>
          </p:nvSpPr>
          <p:spPr>
            <a:xfrm>
              <a:off x="469426" y="5628820"/>
              <a:ext cx="437964"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pic>
          <p:nvPicPr>
            <p:cNvPr id="44" name="Picture 43">
              <a:extLst>
                <a:ext uri="{FF2B5EF4-FFF2-40B4-BE49-F238E27FC236}">
                  <a16:creationId xmlns:a16="http://schemas.microsoft.com/office/drawing/2014/main" id="{BAB8D2D5-A0FD-6249-92ED-396170EB90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33996" y="5751405"/>
              <a:ext cx="308823" cy="308824"/>
            </a:xfrm>
            <a:prstGeom prst="rect">
              <a:avLst/>
            </a:prstGeom>
          </p:spPr>
        </p:pic>
      </p:grpSp>
      <p:sp>
        <p:nvSpPr>
          <p:cNvPr id="12" name="Text Placeholder 3">
            <a:extLst>
              <a:ext uri="{FF2B5EF4-FFF2-40B4-BE49-F238E27FC236}">
                <a16:creationId xmlns:a16="http://schemas.microsoft.com/office/drawing/2014/main" id="{62B3D934-E209-43C2-8E3B-445B3E992E9B}"/>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4.5 Finalize IT Strategy</a:t>
            </a:r>
          </a:p>
        </p:txBody>
      </p:sp>
    </p:spTree>
    <p:extLst>
      <p:ext uri="{BB962C8B-B14F-4D97-AF65-F5344CB8AC3E}">
        <p14:creationId xmlns:p14="http://schemas.microsoft.com/office/powerpoint/2010/main" val="32697527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06468-436A-49F2-AC3E-35F7B121DCF7}"/>
              </a:ext>
            </a:extLst>
          </p:cNvPr>
          <p:cNvSpPr>
            <a:spLocks noGrp="1"/>
          </p:cNvSpPr>
          <p:nvPr>
            <p:ph type="title"/>
          </p:nvPr>
        </p:nvSpPr>
        <p:spPr>
          <a:xfrm>
            <a:off x="354106" y="530021"/>
            <a:ext cx="4471391" cy="1130188"/>
          </a:xfrm>
        </p:spPr>
        <p:txBody>
          <a:bodyPr/>
          <a:lstStyle/>
          <a:p>
            <a:r>
              <a:rPr lang="en-US" sz="3600" dirty="0"/>
              <a:t>Include functional strategies in your next steps checklist </a:t>
            </a:r>
            <a:endParaRPr lang="en-CA" sz="3600" dirty="0"/>
          </a:p>
        </p:txBody>
      </p:sp>
      <p:sp>
        <p:nvSpPr>
          <p:cNvPr id="3" name="Text Placeholder 2">
            <a:extLst>
              <a:ext uri="{FF2B5EF4-FFF2-40B4-BE49-F238E27FC236}">
                <a16:creationId xmlns:a16="http://schemas.microsoft.com/office/drawing/2014/main" id="{480041F3-5270-431A-B175-D0A782123D27}"/>
              </a:ext>
            </a:extLst>
          </p:cNvPr>
          <p:cNvSpPr>
            <a:spLocks noGrp="1"/>
          </p:cNvSpPr>
          <p:nvPr>
            <p:ph type="body" sz="quarter" idx="10"/>
          </p:nvPr>
        </p:nvSpPr>
        <p:spPr>
          <a:xfrm>
            <a:off x="354106" y="4716044"/>
            <a:ext cx="3864809" cy="1634382"/>
          </a:xfrm>
        </p:spPr>
        <p:txBody>
          <a:bodyPr/>
          <a:lstStyle/>
          <a:p>
            <a:r>
              <a:rPr lang="en-US" sz="1400" dirty="0"/>
              <a:t>As part of your next steps checklist, identify the specific functional strategies that would be required to help your team during the execution phase. This can include processes and other impacts that need to be addressed on your strategy. </a:t>
            </a:r>
            <a:endParaRPr lang="en-CA" sz="1400" dirty="0"/>
          </a:p>
        </p:txBody>
      </p:sp>
      <p:grpSp>
        <p:nvGrpSpPr>
          <p:cNvPr id="5" name="Group 4">
            <a:extLst>
              <a:ext uri="{FF2B5EF4-FFF2-40B4-BE49-F238E27FC236}">
                <a16:creationId xmlns:a16="http://schemas.microsoft.com/office/drawing/2014/main" id="{7873F619-8592-41E2-A0D6-3FF8B6D94865}"/>
              </a:ext>
            </a:extLst>
          </p:cNvPr>
          <p:cNvGrpSpPr/>
          <p:nvPr/>
        </p:nvGrpSpPr>
        <p:grpSpPr>
          <a:xfrm>
            <a:off x="2082807" y="569511"/>
            <a:ext cx="9746575" cy="5758468"/>
            <a:chOff x="1714941" y="575853"/>
            <a:chExt cx="9746575" cy="5758468"/>
          </a:xfrm>
        </p:grpSpPr>
        <p:grpSp>
          <p:nvGrpSpPr>
            <p:cNvPr id="49" name="Group 48">
              <a:extLst>
                <a:ext uri="{FF2B5EF4-FFF2-40B4-BE49-F238E27FC236}">
                  <a16:creationId xmlns:a16="http://schemas.microsoft.com/office/drawing/2014/main" id="{247054D7-1265-4E3D-A47E-966CA73A1355}"/>
                </a:ext>
              </a:extLst>
            </p:cNvPr>
            <p:cNvGrpSpPr/>
            <p:nvPr/>
          </p:nvGrpSpPr>
          <p:grpSpPr>
            <a:xfrm>
              <a:off x="1714941" y="575853"/>
              <a:ext cx="4576233" cy="5758468"/>
              <a:chOff x="1143097" y="2322237"/>
              <a:chExt cx="4576233" cy="5758468"/>
            </a:xfrm>
          </p:grpSpPr>
          <p:sp>
            <p:nvSpPr>
              <p:cNvPr id="26" name="Shape 32407">
                <a:extLst>
                  <a:ext uri="{FF2B5EF4-FFF2-40B4-BE49-F238E27FC236}">
                    <a16:creationId xmlns:a16="http://schemas.microsoft.com/office/drawing/2014/main" id="{D1D24E8D-236D-40C8-9882-7136CA37F4A6}"/>
                  </a:ext>
                </a:extLst>
              </p:cNvPr>
              <p:cNvSpPr/>
              <p:nvPr/>
            </p:nvSpPr>
            <p:spPr>
              <a:xfrm>
                <a:off x="4375253" y="2322237"/>
                <a:ext cx="1339454" cy="1339453"/>
              </a:xfrm>
              <a:prstGeom prst="ellipse">
                <a:avLst/>
              </a:prstGeom>
              <a:solidFill>
                <a:schemeClr val="accent1"/>
              </a:solidFill>
              <a:ln w="38100" cap="flat">
                <a:noFill/>
                <a:prstDash val="solid"/>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defTabSz="584200" eaLnBrk="1" fontAlgn="auto" latinLnBrk="0" hangingPunct="1">
                  <a:lnSpc>
                    <a:spcPct val="110000"/>
                  </a:lnSpc>
                  <a:spcBef>
                    <a:spcPts val="3000"/>
                  </a:spcBef>
                  <a:spcAft>
                    <a:spcPts val="0"/>
                  </a:spcAft>
                  <a:buClrTx/>
                  <a:buSzTx/>
                  <a:buFontTx/>
                  <a:buNone/>
                  <a:tabLst/>
                  <a:defRPr/>
                </a:pPr>
                <a:endParaRPr kumimoji="0" sz="1407" b="0" i="0" u="none" strike="noStrike" kern="0" cap="none" spc="0" normalizeH="0" baseline="0" noProof="0" dirty="0">
                  <a:ln>
                    <a:noFill/>
                  </a:ln>
                  <a:solidFill>
                    <a:srgbClr val="4C4C4C"/>
                  </a:solidFill>
                  <a:effectLst/>
                  <a:uLnTx/>
                  <a:uFillTx/>
                  <a:latin typeface="Arial" panose="020B0604020202020204" pitchFamily="34" charset="0"/>
                  <a:ea typeface="Roboto Condensed Light" panose="02000000000000000000" pitchFamily="2" charset="0"/>
                  <a:cs typeface="Lato Light" panose="020F0502020204030203" pitchFamily="34" charset="0"/>
                  <a:sym typeface="Helvetica Neue Light"/>
                </a:endParaRPr>
              </a:p>
            </p:txBody>
          </p:sp>
          <p:sp>
            <p:nvSpPr>
              <p:cNvPr id="27" name="Shape 32408">
                <a:extLst>
                  <a:ext uri="{FF2B5EF4-FFF2-40B4-BE49-F238E27FC236}">
                    <a16:creationId xmlns:a16="http://schemas.microsoft.com/office/drawing/2014/main" id="{5BA8DD58-708A-4D1A-AF71-8E8B5A0828C3}"/>
                  </a:ext>
                </a:extLst>
              </p:cNvPr>
              <p:cNvSpPr/>
              <p:nvPr/>
            </p:nvSpPr>
            <p:spPr>
              <a:xfrm>
                <a:off x="4379876" y="3767584"/>
                <a:ext cx="1339454" cy="1339453"/>
              </a:xfrm>
              <a:prstGeom prst="ellipse">
                <a:avLst/>
              </a:prstGeom>
              <a:solidFill>
                <a:schemeClr val="accent2"/>
              </a:solidFill>
              <a:ln w="38100" cap="flat">
                <a:noFill/>
                <a:prstDash val="solid"/>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defTabSz="584200" eaLnBrk="1" fontAlgn="auto" latinLnBrk="0" hangingPunct="1">
                  <a:lnSpc>
                    <a:spcPct val="110000"/>
                  </a:lnSpc>
                  <a:spcBef>
                    <a:spcPts val="3000"/>
                  </a:spcBef>
                  <a:spcAft>
                    <a:spcPts val="0"/>
                  </a:spcAft>
                  <a:buClrTx/>
                  <a:buSzTx/>
                  <a:buFontTx/>
                  <a:buNone/>
                  <a:tabLst/>
                  <a:defRPr/>
                </a:pPr>
                <a:endParaRPr kumimoji="0" sz="1407" b="0" i="0" u="none" strike="noStrike" kern="0" cap="none" spc="0" normalizeH="0" baseline="0" noProof="0" dirty="0">
                  <a:ln>
                    <a:noFill/>
                  </a:ln>
                  <a:solidFill>
                    <a:srgbClr val="4C4C4C"/>
                  </a:solidFill>
                  <a:effectLst/>
                  <a:uLnTx/>
                  <a:uFillTx/>
                  <a:latin typeface="Arial" panose="020B0604020202020204" pitchFamily="34" charset="0"/>
                  <a:ea typeface="Roboto Condensed Light" panose="02000000000000000000" pitchFamily="2" charset="0"/>
                  <a:cs typeface="Lato Light" panose="020F0502020204030203" pitchFamily="34" charset="0"/>
                  <a:sym typeface="Helvetica Neue Light"/>
                </a:endParaRPr>
              </a:p>
            </p:txBody>
          </p:sp>
          <p:sp>
            <p:nvSpPr>
              <p:cNvPr id="28" name="Shape 32409">
                <a:extLst>
                  <a:ext uri="{FF2B5EF4-FFF2-40B4-BE49-F238E27FC236}">
                    <a16:creationId xmlns:a16="http://schemas.microsoft.com/office/drawing/2014/main" id="{19DDE57A-0F5B-488F-A55C-6A7F5E7868A6}"/>
                  </a:ext>
                </a:extLst>
              </p:cNvPr>
              <p:cNvSpPr/>
              <p:nvPr/>
            </p:nvSpPr>
            <p:spPr>
              <a:xfrm>
                <a:off x="4375253" y="5234528"/>
                <a:ext cx="1339454" cy="1339453"/>
              </a:xfrm>
              <a:prstGeom prst="ellipse">
                <a:avLst/>
              </a:prstGeom>
              <a:solidFill>
                <a:schemeClr val="accent3"/>
              </a:solidFill>
              <a:ln w="38100" cap="flat">
                <a:noFill/>
                <a:prstDash val="solid"/>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defTabSz="584200" eaLnBrk="1" fontAlgn="auto" latinLnBrk="0" hangingPunct="1">
                  <a:lnSpc>
                    <a:spcPct val="110000"/>
                  </a:lnSpc>
                  <a:spcBef>
                    <a:spcPts val="3000"/>
                  </a:spcBef>
                  <a:spcAft>
                    <a:spcPts val="0"/>
                  </a:spcAft>
                  <a:buClrTx/>
                  <a:buSzTx/>
                  <a:buFontTx/>
                  <a:buNone/>
                  <a:tabLst/>
                  <a:defRPr/>
                </a:pPr>
                <a:endParaRPr kumimoji="0" sz="1407" b="0" i="0" u="none" strike="noStrike" kern="0" cap="none" spc="0" normalizeH="0" baseline="0" noProof="0" dirty="0">
                  <a:ln>
                    <a:noFill/>
                  </a:ln>
                  <a:solidFill>
                    <a:srgbClr val="4C4C4C"/>
                  </a:solidFill>
                  <a:effectLst/>
                  <a:uLnTx/>
                  <a:uFillTx/>
                  <a:latin typeface="Arial" panose="020B0604020202020204" pitchFamily="34" charset="0"/>
                  <a:ea typeface="Roboto Condensed Light" panose="02000000000000000000" pitchFamily="2" charset="0"/>
                  <a:cs typeface="Lato Light" panose="020F0502020204030203" pitchFamily="34" charset="0"/>
                  <a:sym typeface="Helvetica Neue Light"/>
                </a:endParaRPr>
              </a:p>
            </p:txBody>
          </p:sp>
          <p:sp>
            <p:nvSpPr>
              <p:cNvPr id="29" name="Shape 32410">
                <a:extLst>
                  <a:ext uri="{FF2B5EF4-FFF2-40B4-BE49-F238E27FC236}">
                    <a16:creationId xmlns:a16="http://schemas.microsoft.com/office/drawing/2014/main" id="{5D7ABED7-C28C-4BC2-AC5C-CF27DB94235B}"/>
                  </a:ext>
                </a:extLst>
              </p:cNvPr>
              <p:cNvSpPr/>
              <p:nvPr/>
            </p:nvSpPr>
            <p:spPr>
              <a:xfrm>
                <a:off x="4375253" y="6741252"/>
                <a:ext cx="1339454" cy="1339453"/>
              </a:xfrm>
              <a:prstGeom prst="ellipse">
                <a:avLst/>
              </a:prstGeom>
              <a:solidFill>
                <a:schemeClr val="accent6"/>
              </a:solidFill>
              <a:ln w="38100" cap="flat">
                <a:noFill/>
                <a:prstDash val="solid"/>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defTabSz="584200" eaLnBrk="1" fontAlgn="auto" latinLnBrk="0" hangingPunct="1">
                  <a:lnSpc>
                    <a:spcPct val="110000"/>
                  </a:lnSpc>
                  <a:spcBef>
                    <a:spcPts val="3000"/>
                  </a:spcBef>
                  <a:spcAft>
                    <a:spcPts val="0"/>
                  </a:spcAft>
                  <a:buClrTx/>
                  <a:buSzTx/>
                  <a:buFontTx/>
                  <a:buNone/>
                  <a:tabLst/>
                  <a:defRPr/>
                </a:pPr>
                <a:endParaRPr kumimoji="0" sz="1407" b="0" i="0" u="none" strike="noStrike" kern="0" cap="none" spc="0" normalizeH="0" baseline="0" noProof="0" dirty="0">
                  <a:ln>
                    <a:noFill/>
                  </a:ln>
                  <a:solidFill>
                    <a:srgbClr val="4C4C4C"/>
                  </a:solidFill>
                  <a:effectLst/>
                  <a:uLnTx/>
                  <a:uFillTx/>
                  <a:latin typeface="Arial" panose="020B0604020202020204" pitchFamily="34" charset="0"/>
                  <a:ea typeface="Roboto Condensed Light" panose="02000000000000000000" pitchFamily="2" charset="0"/>
                  <a:cs typeface="Lato Light" panose="020F0502020204030203" pitchFamily="34" charset="0"/>
                  <a:sym typeface="Helvetica Neue Light"/>
                </a:endParaRPr>
              </a:p>
            </p:txBody>
          </p:sp>
          <p:sp>
            <p:nvSpPr>
              <p:cNvPr id="30" name="Shape 32412">
                <a:extLst>
                  <a:ext uri="{FF2B5EF4-FFF2-40B4-BE49-F238E27FC236}">
                    <a16:creationId xmlns:a16="http://schemas.microsoft.com/office/drawing/2014/main" id="{E5C00D93-9CF6-402F-9878-DAF381444336}"/>
                  </a:ext>
                </a:extLst>
              </p:cNvPr>
              <p:cNvSpPr/>
              <p:nvPr/>
            </p:nvSpPr>
            <p:spPr>
              <a:xfrm>
                <a:off x="1143097" y="4582906"/>
                <a:ext cx="1541671" cy="1541671"/>
              </a:xfrm>
              <a:prstGeom prst="ellipse">
                <a:avLst/>
              </a:prstGeom>
              <a:solidFill>
                <a:schemeClr val="accent4"/>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31" name="Freeform 85">
                <a:extLst>
                  <a:ext uri="{FF2B5EF4-FFF2-40B4-BE49-F238E27FC236}">
                    <a16:creationId xmlns:a16="http://schemas.microsoft.com/office/drawing/2014/main" id="{1A9CCAA1-2D6A-4CF4-BD4E-8B3FF1608F07}"/>
                  </a:ext>
                </a:extLst>
              </p:cNvPr>
              <p:cNvSpPr>
                <a:spLocks noChangeArrowheads="1"/>
              </p:cNvSpPr>
              <p:nvPr/>
            </p:nvSpPr>
            <p:spPr bwMode="auto">
              <a:xfrm>
                <a:off x="1692857" y="4841227"/>
                <a:ext cx="416445" cy="416446"/>
              </a:xfrm>
              <a:custGeom>
                <a:avLst/>
                <a:gdLst>
                  <a:gd name="T0" fmla="*/ 422275 w 899752"/>
                  <a:gd name="T1" fmla="*/ 280988 h 899754"/>
                  <a:gd name="T2" fmla="*/ 534627 w 899752"/>
                  <a:gd name="T3" fmla="*/ 365919 h 899754"/>
                  <a:gd name="T4" fmla="*/ 422275 w 899752"/>
                  <a:gd name="T5" fmla="*/ 450489 h 899754"/>
                  <a:gd name="T6" fmla="*/ 57150 w 899752"/>
                  <a:gd name="T7" fmla="*/ 225425 h 899754"/>
                  <a:gd name="T8" fmla="*/ 113290 w 899752"/>
                  <a:gd name="T9" fmla="*/ 225425 h 899754"/>
                  <a:gd name="T10" fmla="*/ 113290 w 899752"/>
                  <a:gd name="T11" fmla="*/ 562409 h 899754"/>
                  <a:gd name="T12" fmla="*/ 422420 w 899752"/>
                  <a:gd name="T13" fmla="*/ 562409 h 899754"/>
                  <a:gd name="T14" fmla="*/ 478560 w 899752"/>
                  <a:gd name="T15" fmla="*/ 562409 h 899754"/>
                  <a:gd name="T16" fmla="*/ 787690 w 899752"/>
                  <a:gd name="T17" fmla="*/ 562409 h 899754"/>
                  <a:gd name="T18" fmla="*/ 787690 w 899752"/>
                  <a:gd name="T19" fmla="*/ 225425 h 899754"/>
                  <a:gd name="T20" fmla="*/ 844190 w 899752"/>
                  <a:gd name="T21" fmla="*/ 225425 h 899754"/>
                  <a:gd name="T22" fmla="*/ 844190 w 899752"/>
                  <a:gd name="T23" fmla="*/ 618873 h 899754"/>
                  <a:gd name="T24" fmla="*/ 478560 w 899752"/>
                  <a:gd name="T25" fmla="*/ 618873 h 899754"/>
                  <a:gd name="T26" fmla="*/ 478560 w 899752"/>
                  <a:gd name="T27" fmla="*/ 803729 h 899754"/>
                  <a:gd name="T28" fmla="*/ 490436 w 899752"/>
                  <a:gd name="T29" fmla="*/ 815597 h 899754"/>
                  <a:gd name="T30" fmla="*/ 518146 w 899752"/>
                  <a:gd name="T31" fmla="*/ 843649 h 899754"/>
                  <a:gd name="T32" fmla="*/ 590840 w 899752"/>
                  <a:gd name="T33" fmla="*/ 843649 h 899754"/>
                  <a:gd name="T34" fmla="*/ 590840 w 899752"/>
                  <a:gd name="T35" fmla="*/ 899754 h 899754"/>
                  <a:gd name="T36" fmla="*/ 495114 w 899752"/>
                  <a:gd name="T37" fmla="*/ 899754 h 899754"/>
                  <a:gd name="T38" fmla="*/ 450490 w 899752"/>
                  <a:gd name="T39" fmla="*/ 855158 h 899754"/>
                  <a:gd name="T40" fmla="*/ 405866 w 899752"/>
                  <a:gd name="T41" fmla="*/ 899754 h 899754"/>
                  <a:gd name="T42" fmla="*/ 309780 w 899752"/>
                  <a:gd name="T43" fmla="*/ 899754 h 899754"/>
                  <a:gd name="T44" fmla="*/ 309780 w 899752"/>
                  <a:gd name="T45" fmla="*/ 843649 h 899754"/>
                  <a:gd name="T46" fmla="*/ 382475 w 899752"/>
                  <a:gd name="T47" fmla="*/ 843649 h 899754"/>
                  <a:gd name="T48" fmla="*/ 410904 w 899752"/>
                  <a:gd name="T49" fmla="*/ 815597 h 899754"/>
                  <a:gd name="T50" fmla="*/ 422420 w 899752"/>
                  <a:gd name="T51" fmla="*/ 803729 h 899754"/>
                  <a:gd name="T52" fmla="*/ 422420 w 899752"/>
                  <a:gd name="T53" fmla="*/ 618873 h 899754"/>
                  <a:gd name="T54" fmla="*/ 57150 w 899752"/>
                  <a:gd name="T55" fmla="*/ 618873 h 899754"/>
                  <a:gd name="T56" fmla="*/ 421804 w 899752"/>
                  <a:gd name="T57" fmla="*/ 0 h 899754"/>
                  <a:gd name="T58" fmla="*/ 477949 w 899752"/>
                  <a:gd name="T59" fmla="*/ 0 h 899754"/>
                  <a:gd name="T60" fmla="*/ 477949 w 899752"/>
                  <a:gd name="T61" fmla="*/ 56380 h 899754"/>
                  <a:gd name="T62" fmla="*/ 899752 w 899752"/>
                  <a:gd name="T63" fmla="*/ 56380 h 899754"/>
                  <a:gd name="T64" fmla="*/ 899752 w 899752"/>
                  <a:gd name="T65" fmla="*/ 169501 h 899754"/>
                  <a:gd name="T66" fmla="*/ 0 w 899752"/>
                  <a:gd name="T67" fmla="*/ 169501 h 899754"/>
                  <a:gd name="T68" fmla="*/ 0 w 899752"/>
                  <a:gd name="T69" fmla="*/ 56380 h 899754"/>
                  <a:gd name="T70" fmla="*/ 421804 w 899752"/>
                  <a:gd name="T71" fmla="*/ 56380 h 8997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99752" h="899754">
                    <a:moveTo>
                      <a:pt x="422275" y="280988"/>
                    </a:moveTo>
                    <a:lnTo>
                      <a:pt x="534627" y="365919"/>
                    </a:lnTo>
                    <a:lnTo>
                      <a:pt x="422275" y="450489"/>
                    </a:lnTo>
                    <a:lnTo>
                      <a:pt x="422275" y="280988"/>
                    </a:lnTo>
                    <a:close/>
                    <a:moveTo>
                      <a:pt x="57150" y="225425"/>
                    </a:moveTo>
                    <a:lnTo>
                      <a:pt x="113290" y="225425"/>
                    </a:lnTo>
                    <a:lnTo>
                      <a:pt x="113290" y="562409"/>
                    </a:lnTo>
                    <a:lnTo>
                      <a:pt x="422420" y="562409"/>
                    </a:lnTo>
                    <a:lnTo>
                      <a:pt x="478560" y="562409"/>
                    </a:lnTo>
                    <a:lnTo>
                      <a:pt x="787690" y="562409"/>
                    </a:lnTo>
                    <a:lnTo>
                      <a:pt x="787690" y="225425"/>
                    </a:lnTo>
                    <a:lnTo>
                      <a:pt x="844190" y="225425"/>
                    </a:lnTo>
                    <a:lnTo>
                      <a:pt x="844190" y="618873"/>
                    </a:lnTo>
                    <a:lnTo>
                      <a:pt x="478560" y="618873"/>
                    </a:lnTo>
                    <a:lnTo>
                      <a:pt x="478560" y="803729"/>
                    </a:lnTo>
                    <a:lnTo>
                      <a:pt x="490436" y="815597"/>
                    </a:lnTo>
                    <a:lnTo>
                      <a:pt x="518146" y="843649"/>
                    </a:lnTo>
                    <a:lnTo>
                      <a:pt x="590840" y="843649"/>
                    </a:lnTo>
                    <a:lnTo>
                      <a:pt x="590840" y="899754"/>
                    </a:lnTo>
                    <a:lnTo>
                      <a:pt x="495114" y="899754"/>
                    </a:lnTo>
                    <a:lnTo>
                      <a:pt x="450490" y="855158"/>
                    </a:lnTo>
                    <a:lnTo>
                      <a:pt x="405866" y="899754"/>
                    </a:lnTo>
                    <a:lnTo>
                      <a:pt x="309780" y="899754"/>
                    </a:lnTo>
                    <a:lnTo>
                      <a:pt x="309780" y="843649"/>
                    </a:lnTo>
                    <a:lnTo>
                      <a:pt x="382475" y="843649"/>
                    </a:lnTo>
                    <a:lnTo>
                      <a:pt x="410904" y="815597"/>
                    </a:lnTo>
                    <a:lnTo>
                      <a:pt x="422420" y="803729"/>
                    </a:lnTo>
                    <a:lnTo>
                      <a:pt x="422420" y="618873"/>
                    </a:lnTo>
                    <a:lnTo>
                      <a:pt x="57150" y="618873"/>
                    </a:lnTo>
                    <a:lnTo>
                      <a:pt x="57150" y="225425"/>
                    </a:lnTo>
                    <a:close/>
                    <a:moveTo>
                      <a:pt x="421804" y="0"/>
                    </a:moveTo>
                    <a:lnTo>
                      <a:pt x="477949" y="0"/>
                    </a:lnTo>
                    <a:lnTo>
                      <a:pt x="477949" y="56380"/>
                    </a:lnTo>
                    <a:lnTo>
                      <a:pt x="899752" y="56380"/>
                    </a:lnTo>
                    <a:lnTo>
                      <a:pt x="899752" y="169501"/>
                    </a:lnTo>
                    <a:lnTo>
                      <a:pt x="0" y="169501"/>
                    </a:lnTo>
                    <a:lnTo>
                      <a:pt x="0" y="56380"/>
                    </a:lnTo>
                    <a:lnTo>
                      <a:pt x="421804" y="56380"/>
                    </a:lnTo>
                    <a:lnTo>
                      <a:pt x="421804" y="0"/>
                    </a:lnTo>
                    <a:close/>
                  </a:path>
                </a:pathLst>
              </a:custGeom>
              <a:solidFill>
                <a:srgbClr val="FFFFFF"/>
              </a:solidFill>
              <a:ln>
                <a:noFill/>
              </a:ln>
              <a:effectLst/>
            </p:spPr>
            <p:txBody>
              <a:bodyPr anchor="ct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32" name="TextBox 31">
                <a:extLst>
                  <a:ext uri="{FF2B5EF4-FFF2-40B4-BE49-F238E27FC236}">
                    <a16:creationId xmlns:a16="http://schemas.microsoft.com/office/drawing/2014/main" id="{69DFDF09-3922-4298-BD61-5A67EA9D9A5B}"/>
                  </a:ext>
                </a:extLst>
              </p:cNvPr>
              <p:cNvSpPr txBox="1"/>
              <p:nvPr/>
            </p:nvSpPr>
            <p:spPr>
              <a:xfrm>
                <a:off x="1244206" y="5328896"/>
                <a:ext cx="1339453" cy="346120"/>
              </a:xfrm>
              <a:prstGeom prst="rect">
                <a:avLst/>
              </a:prstGeom>
              <a:noFill/>
            </p:spPr>
            <p:txBody>
              <a:bodyPr wrap="square" rtlCol="0">
                <a:spAutoFit/>
              </a:bodyPr>
              <a:lstStyle/>
              <a:p>
                <a:pPr algn="ctr">
                  <a:lnSpc>
                    <a:spcPct val="110000"/>
                  </a:lnSpc>
                </a:pPr>
                <a:r>
                  <a:rPr lang="en-US" sz="1600" b="1" dirty="0">
                    <a:solidFill>
                      <a:srgbClr val="FFFFFF"/>
                    </a:solidFill>
                    <a:latin typeface="Montserrat SemiBold" pitchFamily="2" charset="77"/>
                    <a:cs typeface="Poppins" pitchFamily="2" charset="77"/>
                  </a:rPr>
                  <a:t>IT Strategy</a:t>
                </a:r>
              </a:p>
            </p:txBody>
          </p:sp>
          <p:sp>
            <p:nvSpPr>
              <p:cNvPr id="33" name="TextBox 32">
                <a:extLst>
                  <a:ext uri="{FF2B5EF4-FFF2-40B4-BE49-F238E27FC236}">
                    <a16:creationId xmlns:a16="http://schemas.microsoft.com/office/drawing/2014/main" id="{2CC46094-194E-4081-A182-CAEA856234B8}"/>
                  </a:ext>
                </a:extLst>
              </p:cNvPr>
              <p:cNvSpPr txBox="1"/>
              <p:nvPr/>
            </p:nvSpPr>
            <p:spPr>
              <a:xfrm>
                <a:off x="4503805" y="2759274"/>
                <a:ext cx="1082351" cy="453009"/>
              </a:xfrm>
              <a:prstGeom prst="rect">
                <a:avLst/>
              </a:prstGeom>
              <a:noFill/>
            </p:spPr>
            <p:txBody>
              <a:bodyPr wrap="square" rtlCol="0" anchor="ctr">
                <a:spAutoFit/>
              </a:bodyPr>
              <a:lstStyle/>
              <a:p>
                <a:pPr algn="ctr">
                  <a:lnSpc>
                    <a:spcPct val="110000"/>
                  </a:lnSpc>
                </a:pPr>
                <a:r>
                  <a:rPr lang="en-US" sz="1100" dirty="0">
                    <a:solidFill>
                      <a:srgbClr val="FFFFFF"/>
                    </a:solidFill>
                    <a:latin typeface="Montserrat SemiBold" panose="00000700000000000000" pitchFamily="2" charset="0"/>
                    <a:ea typeface="Roboto Condensed Light" panose="02000000000000000000" pitchFamily="2" charset="0"/>
                    <a:cs typeface="Lato Light" panose="020F0502020204030203" pitchFamily="34" charset="0"/>
                  </a:rPr>
                  <a:t>Applications Strategy</a:t>
                </a:r>
              </a:p>
            </p:txBody>
          </p:sp>
          <p:sp>
            <p:nvSpPr>
              <p:cNvPr id="34" name="TextBox 33">
                <a:extLst>
                  <a:ext uri="{FF2B5EF4-FFF2-40B4-BE49-F238E27FC236}">
                    <a16:creationId xmlns:a16="http://schemas.microsoft.com/office/drawing/2014/main" id="{083E277E-A623-41A0-A02B-B8A22D7DB6F2}"/>
                  </a:ext>
                </a:extLst>
              </p:cNvPr>
              <p:cNvSpPr txBox="1"/>
              <p:nvPr/>
            </p:nvSpPr>
            <p:spPr>
              <a:xfrm>
                <a:off x="4457548" y="4108463"/>
                <a:ext cx="1210902" cy="639214"/>
              </a:xfrm>
              <a:prstGeom prst="rect">
                <a:avLst/>
              </a:prstGeom>
              <a:noFill/>
            </p:spPr>
            <p:txBody>
              <a:bodyPr wrap="square" rtlCol="0" anchor="ctr">
                <a:spAutoFit/>
              </a:bodyPr>
              <a:lstStyle/>
              <a:p>
                <a:pPr algn="ctr">
                  <a:lnSpc>
                    <a:spcPct val="110000"/>
                  </a:lnSpc>
                </a:pPr>
                <a:r>
                  <a:rPr lang="en-US" sz="1100" dirty="0">
                    <a:solidFill>
                      <a:srgbClr val="FFFFFF"/>
                    </a:solidFill>
                    <a:latin typeface="Montserrat SemiBold" panose="00000700000000000000" pitchFamily="2" charset="0"/>
                    <a:ea typeface="Roboto Condensed Light" panose="02000000000000000000" pitchFamily="2" charset="0"/>
                    <a:cs typeface="Lato Light" panose="020F0502020204030203" pitchFamily="34" charset="0"/>
                  </a:rPr>
                  <a:t>Infrastructure &amp; Operations Strategy</a:t>
                </a:r>
              </a:p>
            </p:txBody>
          </p:sp>
          <p:sp>
            <p:nvSpPr>
              <p:cNvPr id="35" name="TextBox 34">
                <a:extLst>
                  <a:ext uri="{FF2B5EF4-FFF2-40B4-BE49-F238E27FC236}">
                    <a16:creationId xmlns:a16="http://schemas.microsoft.com/office/drawing/2014/main" id="{F452133C-5E62-41F7-A98C-CBBC4CAE75C9}"/>
                  </a:ext>
                </a:extLst>
              </p:cNvPr>
              <p:cNvSpPr txBox="1"/>
              <p:nvPr/>
            </p:nvSpPr>
            <p:spPr>
              <a:xfrm>
                <a:off x="4503805" y="5671568"/>
                <a:ext cx="1082351" cy="453009"/>
              </a:xfrm>
              <a:prstGeom prst="rect">
                <a:avLst/>
              </a:prstGeom>
              <a:noFill/>
            </p:spPr>
            <p:txBody>
              <a:bodyPr wrap="square" rtlCol="0" anchor="ctr">
                <a:spAutoFit/>
              </a:bodyPr>
              <a:lstStyle/>
              <a:p>
                <a:pPr algn="ctr">
                  <a:lnSpc>
                    <a:spcPct val="110000"/>
                  </a:lnSpc>
                </a:pPr>
                <a:r>
                  <a:rPr lang="en-US" sz="1100" dirty="0">
                    <a:solidFill>
                      <a:srgbClr val="FFFFFF"/>
                    </a:solidFill>
                    <a:latin typeface="Montserrat SemiBold" panose="00000700000000000000" pitchFamily="2" charset="0"/>
                    <a:ea typeface="Roboto Condensed Light" panose="02000000000000000000" pitchFamily="2" charset="0"/>
                    <a:cs typeface="Lato Light" panose="020F0502020204030203" pitchFamily="34" charset="0"/>
                  </a:rPr>
                  <a:t>Security Strategy </a:t>
                </a:r>
              </a:p>
            </p:txBody>
          </p:sp>
          <p:sp>
            <p:nvSpPr>
              <p:cNvPr id="36" name="TextBox 35">
                <a:extLst>
                  <a:ext uri="{FF2B5EF4-FFF2-40B4-BE49-F238E27FC236}">
                    <a16:creationId xmlns:a16="http://schemas.microsoft.com/office/drawing/2014/main" id="{27EB36B5-B2C1-4085-8DD2-AAE2A347A1AB}"/>
                  </a:ext>
                </a:extLst>
              </p:cNvPr>
              <p:cNvSpPr txBox="1"/>
              <p:nvPr/>
            </p:nvSpPr>
            <p:spPr>
              <a:xfrm>
                <a:off x="4463131" y="7087304"/>
                <a:ext cx="1164644" cy="639214"/>
              </a:xfrm>
              <a:prstGeom prst="rect">
                <a:avLst/>
              </a:prstGeom>
              <a:noFill/>
            </p:spPr>
            <p:txBody>
              <a:bodyPr wrap="square" rtlCol="0" anchor="ctr">
                <a:spAutoFit/>
              </a:bodyPr>
              <a:lstStyle/>
              <a:p>
                <a:pPr algn="ctr">
                  <a:lnSpc>
                    <a:spcPct val="110000"/>
                  </a:lnSpc>
                </a:pPr>
                <a:r>
                  <a:rPr lang="en-US" sz="1100" dirty="0">
                    <a:solidFill>
                      <a:srgbClr val="FFFFFF"/>
                    </a:solidFill>
                    <a:latin typeface="Montserrat SemiBold" panose="00000700000000000000" pitchFamily="2" charset="0"/>
                    <a:ea typeface="Roboto Condensed Light" panose="02000000000000000000" pitchFamily="2" charset="0"/>
                    <a:cs typeface="Lato Light" panose="020F0502020204030203" pitchFamily="34" charset="0"/>
                  </a:rPr>
                  <a:t>Vendor Management Strategy</a:t>
                </a:r>
              </a:p>
            </p:txBody>
          </p:sp>
          <p:cxnSp>
            <p:nvCxnSpPr>
              <p:cNvPr id="37" name="Straight Arrow Connector 36">
                <a:extLst>
                  <a:ext uri="{FF2B5EF4-FFF2-40B4-BE49-F238E27FC236}">
                    <a16:creationId xmlns:a16="http://schemas.microsoft.com/office/drawing/2014/main" id="{C910290C-D7C0-47D5-A294-8EAC0822CE36}"/>
                  </a:ext>
                </a:extLst>
              </p:cNvPr>
              <p:cNvCxnSpPr>
                <a:cxnSpLocks/>
                <a:stCxn id="30" idx="6"/>
                <a:endCxn id="27" idx="2"/>
              </p:cNvCxnSpPr>
              <p:nvPr/>
            </p:nvCxnSpPr>
            <p:spPr>
              <a:xfrm flipV="1">
                <a:off x="2684768" y="4437311"/>
                <a:ext cx="1695108" cy="916431"/>
              </a:xfrm>
              <a:prstGeom prst="straightConnector1">
                <a:avLst/>
              </a:prstGeom>
              <a:noFill/>
              <a:ln w="38100" cap="flat" cmpd="sng" algn="ctr">
                <a:solidFill>
                  <a:srgbClr val="15466D"/>
                </a:solidFill>
                <a:prstDash val="solid"/>
                <a:miter lim="800000"/>
                <a:tailEnd type="triangle" w="lg" len="lg"/>
              </a:ln>
              <a:effectLst/>
            </p:spPr>
          </p:cxnSp>
          <p:cxnSp>
            <p:nvCxnSpPr>
              <p:cNvPr id="38" name="Straight Arrow Connector 37">
                <a:extLst>
                  <a:ext uri="{FF2B5EF4-FFF2-40B4-BE49-F238E27FC236}">
                    <a16:creationId xmlns:a16="http://schemas.microsoft.com/office/drawing/2014/main" id="{F54347FD-FA0E-450A-BF91-4EEEFDF62539}"/>
                  </a:ext>
                </a:extLst>
              </p:cNvPr>
              <p:cNvCxnSpPr>
                <a:cxnSpLocks/>
                <a:endCxn id="28" idx="2"/>
              </p:cNvCxnSpPr>
              <p:nvPr/>
            </p:nvCxnSpPr>
            <p:spPr>
              <a:xfrm>
                <a:off x="2684768" y="5360661"/>
                <a:ext cx="1690485" cy="543594"/>
              </a:xfrm>
              <a:prstGeom prst="straightConnector1">
                <a:avLst/>
              </a:prstGeom>
              <a:noFill/>
              <a:ln w="38100" cap="flat" cmpd="sng" algn="ctr">
                <a:solidFill>
                  <a:srgbClr val="15466D"/>
                </a:solidFill>
                <a:prstDash val="solid"/>
                <a:miter lim="800000"/>
                <a:tailEnd type="triangle" w="lg" len="lg"/>
              </a:ln>
              <a:effectLst/>
            </p:spPr>
          </p:cxnSp>
          <p:cxnSp>
            <p:nvCxnSpPr>
              <p:cNvPr id="39" name="Straight Arrow Connector 38">
                <a:extLst>
                  <a:ext uri="{FF2B5EF4-FFF2-40B4-BE49-F238E27FC236}">
                    <a16:creationId xmlns:a16="http://schemas.microsoft.com/office/drawing/2014/main" id="{55435EA7-9E9A-41B6-89BF-1DC086800DD5}"/>
                  </a:ext>
                </a:extLst>
              </p:cNvPr>
              <p:cNvCxnSpPr>
                <a:cxnSpLocks/>
                <a:stCxn id="30" idx="6"/>
                <a:endCxn id="29" idx="2"/>
              </p:cNvCxnSpPr>
              <p:nvPr/>
            </p:nvCxnSpPr>
            <p:spPr>
              <a:xfrm>
                <a:off x="2684768" y="5353742"/>
                <a:ext cx="1690485" cy="2057237"/>
              </a:xfrm>
              <a:prstGeom prst="straightConnector1">
                <a:avLst/>
              </a:prstGeom>
              <a:noFill/>
              <a:ln w="38100" cap="flat" cmpd="sng" algn="ctr">
                <a:solidFill>
                  <a:srgbClr val="15466D"/>
                </a:solidFill>
                <a:prstDash val="solid"/>
                <a:miter lim="800000"/>
                <a:tailEnd type="triangle" w="lg" len="lg"/>
              </a:ln>
              <a:effectLst/>
            </p:spPr>
          </p:cxnSp>
          <p:cxnSp>
            <p:nvCxnSpPr>
              <p:cNvPr id="40" name="Straight Arrow Connector 39">
                <a:extLst>
                  <a:ext uri="{FF2B5EF4-FFF2-40B4-BE49-F238E27FC236}">
                    <a16:creationId xmlns:a16="http://schemas.microsoft.com/office/drawing/2014/main" id="{78AA6881-9100-4951-BF03-5C7AEC10F253}"/>
                  </a:ext>
                </a:extLst>
              </p:cNvPr>
              <p:cNvCxnSpPr>
                <a:cxnSpLocks/>
                <a:stCxn id="30" idx="6"/>
                <a:endCxn id="26" idx="2"/>
              </p:cNvCxnSpPr>
              <p:nvPr/>
            </p:nvCxnSpPr>
            <p:spPr>
              <a:xfrm flipV="1">
                <a:off x="2684768" y="2991964"/>
                <a:ext cx="1690485" cy="2361778"/>
              </a:xfrm>
              <a:prstGeom prst="straightConnector1">
                <a:avLst/>
              </a:prstGeom>
              <a:noFill/>
              <a:ln w="38100" cap="flat" cmpd="sng" algn="ctr">
                <a:solidFill>
                  <a:srgbClr val="15466D">
                    <a:lumMod val="75000"/>
                  </a:srgbClr>
                </a:solidFill>
                <a:prstDash val="solid"/>
                <a:miter lim="800000"/>
                <a:tailEnd type="triangle" w="lg" len="lg"/>
              </a:ln>
              <a:effectLst/>
            </p:spPr>
          </p:cxnSp>
        </p:grpSp>
        <p:sp>
          <p:nvSpPr>
            <p:cNvPr id="50" name="Shape 11013">
              <a:extLst>
                <a:ext uri="{FF2B5EF4-FFF2-40B4-BE49-F238E27FC236}">
                  <a16:creationId xmlns:a16="http://schemas.microsoft.com/office/drawing/2014/main" id="{C469E89A-A9DF-460E-9DA7-79B84FC43123}"/>
                </a:ext>
              </a:extLst>
            </p:cNvPr>
            <p:cNvSpPr/>
            <p:nvPr/>
          </p:nvSpPr>
          <p:spPr>
            <a:xfrm>
              <a:off x="6415103" y="826186"/>
              <a:ext cx="2176698" cy="639713"/>
            </a:xfrm>
            <a:prstGeom prst="rect">
              <a:avLst/>
            </a:prstGeom>
            <a:solidFill>
              <a:schemeClr val="bg2">
                <a:lumMod val="95000"/>
              </a:schemeClr>
            </a:solidFill>
            <a:ln w="12700" cap="flat">
              <a:noFill/>
              <a:miter lim="400000"/>
            </a:ln>
            <a:effectLst/>
          </p:spPr>
          <p:txBody>
            <a:bodyPr wrap="square" lIns="0" tIns="0" rIns="0" bIns="0" numCol="1" anchor="t">
              <a:noAutofit/>
            </a:bodyPr>
            <a:lstStyle/>
            <a:p>
              <a:pPr>
                <a:lnSpc>
                  <a:spcPct val="110000"/>
                </a:lnSpc>
              </a:pPr>
              <a:endParaRPr sz="2532" dirty="0">
                <a:latin typeface="Arial" panose="020B0604020202020204" pitchFamily="34" charset="0"/>
              </a:endParaRPr>
            </a:p>
          </p:txBody>
        </p:sp>
        <p:sp>
          <p:nvSpPr>
            <p:cNvPr id="51" name="TextBox 50">
              <a:extLst>
                <a:ext uri="{FF2B5EF4-FFF2-40B4-BE49-F238E27FC236}">
                  <a16:creationId xmlns:a16="http://schemas.microsoft.com/office/drawing/2014/main" id="{17674962-B76C-4D0E-A717-BA7F7A01EF3B}"/>
                </a:ext>
              </a:extLst>
            </p:cNvPr>
            <p:cNvSpPr txBox="1"/>
            <p:nvPr/>
          </p:nvSpPr>
          <p:spPr>
            <a:xfrm>
              <a:off x="6488768" y="940069"/>
              <a:ext cx="1995947" cy="390556"/>
            </a:xfrm>
            <a:prstGeom prst="rect">
              <a:avLst/>
            </a:prstGeom>
            <a:noFill/>
          </p:spPr>
          <p:txBody>
            <a:bodyPr wrap="square" lIns="0" tIns="0" rIns="0" bIns="0" rtlCol="0" anchor="ctr">
              <a:spAutoFit/>
            </a:bodyPr>
            <a:lstStyle/>
            <a:p>
              <a:pPr>
                <a:lnSpc>
                  <a:spcPct val="110000"/>
                </a:lnSpc>
              </a:pPr>
              <a:r>
                <a:rPr lang="en-US" sz="1200" i="1" dirty="0">
                  <a:solidFill>
                    <a:srgbClr val="000000"/>
                  </a:solidFill>
                  <a:latin typeface="Montserrat SemiBold" panose="00000700000000000000" pitchFamily="2" charset="0"/>
                  <a:ea typeface="Roboto Condensed Light" panose="02000000000000000000" pitchFamily="2" charset="0"/>
                  <a:cs typeface="Lato Light" panose="020F0502020204030203" pitchFamily="34" charset="0"/>
                  <a:hlinkClick r:id="rId2"/>
                </a:rPr>
                <a:t>Review Your Application Strategy</a:t>
              </a:r>
              <a:endParaRPr lang="en-US" sz="1200" i="1" dirty="0">
                <a:solidFill>
                  <a:srgbClr val="000000"/>
                </a:solidFill>
                <a:latin typeface="Montserrat SemiBold" panose="00000700000000000000" pitchFamily="2" charset="0"/>
                <a:ea typeface="Roboto Condensed Light" panose="02000000000000000000" pitchFamily="2" charset="0"/>
                <a:cs typeface="Lato Light" panose="020F0502020204030203" pitchFamily="34" charset="0"/>
              </a:endParaRPr>
            </a:p>
          </p:txBody>
        </p:sp>
        <p:sp>
          <p:nvSpPr>
            <p:cNvPr id="52" name="Shape 11013">
              <a:extLst>
                <a:ext uri="{FF2B5EF4-FFF2-40B4-BE49-F238E27FC236}">
                  <a16:creationId xmlns:a16="http://schemas.microsoft.com/office/drawing/2014/main" id="{EFAC8D72-99F6-4E33-B7A2-EA76C72E9459}"/>
                </a:ext>
              </a:extLst>
            </p:cNvPr>
            <p:cNvSpPr/>
            <p:nvPr/>
          </p:nvSpPr>
          <p:spPr>
            <a:xfrm>
              <a:off x="6415103" y="2304996"/>
              <a:ext cx="2176698" cy="639713"/>
            </a:xfrm>
            <a:prstGeom prst="rect">
              <a:avLst/>
            </a:prstGeom>
            <a:solidFill>
              <a:schemeClr val="bg2">
                <a:lumMod val="95000"/>
              </a:schemeClr>
            </a:solidFill>
            <a:ln w="12700" cap="flat">
              <a:noFill/>
              <a:miter lim="400000"/>
            </a:ln>
            <a:effectLst/>
          </p:spPr>
          <p:txBody>
            <a:bodyPr wrap="square" lIns="0" tIns="0" rIns="0" bIns="0" numCol="1" anchor="t">
              <a:noAutofit/>
            </a:bodyPr>
            <a:lstStyle/>
            <a:p>
              <a:pPr>
                <a:lnSpc>
                  <a:spcPct val="110000"/>
                </a:lnSpc>
              </a:pPr>
              <a:endParaRPr sz="2532" dirty="0">
                <a:latin typeface="Arial" panose="020B0604020202020204" pitchFamily="34" charset="0"/>
              </a:endParaRPr>
            </a:p>
          </p:txBody>
        </p:sp>
        <p:sp>
          <p:nvSpPr>
            <p:cNvPr id="53" name="TextBox 52">
              <a:extLst>
                <a:ext uri="{FF2B5EF4-FFF2-40B4-BE49-F238E27FC236}">
                  <a16:creationId xmlns:a16="http://schemas.microsoft.com/office/drawing/2014/main" id="{25DA077B-3132-4579-937A-0430D962CE71}"/>
                </a:ext>
              </a:extLst>
            </p:cNvPr>
            <p:cNvSpPr txBox="1"/>
            <p:nvPr/>
          </p:nvSpPr>
          <p:spPr>
            <a:xfrm>
              <a:off x="6488768" y="2315838"/>
              <a:ext cx="1995947" cy="596638"/>
            </a:xfrm>
            <a:prstGeom prst="rect">
              <a:avLst/>
            </a:prstGeom>
            <a:noFill/>
          </p:spPr>
          <p:txBody>
            <a:bodyPr wrap="square" lIns="0" tIns="0" rIns="0" bIns="0" rtlCol="0" anchor="ctr">
              <a:spAutoFit/>
            </a:bodyPr>
            <a:lstStyle/>
            <a:p>
              <a:pPr>
                <a:lnSpc>
                  <a:spcPct val="110000"/>
                </a:lnSpc>
              </a:pPr>
              <a:r>
                <a:rPr lang="en-US" sz="1200" i="1" dirty="0">
                  <a:solidFill>
                    <a:srgbClr val="000000"/>
                  </a:solidFill>
                  <a:latin typeface="Montserrat SemiBold" panose="00000700000000000000" pitchFamily="2" charset="0"/>
                  <a:ea typeface="Roboto Condensed Light" panose="02000000000000000000" pitchFamily="2" charset="0"/>
                  <a:cs typeface="Lato Light" panose="020F0502020204030203" pitchFamily="34" charset="0"/>
                  <a:hlinkClick r:id="rId3"/>
                </a:rPr>
                <a:t>Build the Business by Building an Infrastructure Roadmap</a:t>
              </a:r>
              <a:endParaRPr lang="en-US" sz="1200" i="1" dirty="0">
                <a:solidFill>
                  <a:srgbClr val="000000"/>
                </a:solidFill>
                <a:latin typeface="Montserrat SemiBold" panose="00000700000000000000" pitchFamily="2" charset="0"/>
                <a:ea typeface="Roboto Condensed Light" panose="02000000000000000000" pitchFamily="2" charset="0"/>
                <a:cs typeface="Lato Light" panose="020F0502020204030203" pitchFamily="34" charset="0"/>
              </a:endParaRPr>
            </a:p>
          </p:txBody>
        </p:sp>
        <p:sp>
          <p:nvSpPr>
            <p:cNvPr id="54" name="Shape 11013">
              <a:extLst>
                <a:ext uri="{FF2B5EF4-FFF2-40B4-BE49-F238E27FC236}">
                  <a16:creationId xmlns:a16="http://schemas.microsoft.com/office/drawing/2014/main" id="{25ABD5AC-B5A0-45B8-8B00-8EFDF6732F70}"/>
                </a:ext>
              </a:extLst>
            </p:cNvPr>
            <p:cNvSpPr/>
            <p:nvPr/>
          </p:nvSpPr>
          <p:spPr>
            <a:xfrm>
              <a:off x="6415103" y="3737301"/>
              <a:ext cx="2176698" cy="639713"/>
            </a:xfrm>
            <a:prstGeom prst="rect">
              <a:avLst/>
            </a:prstGeom>
            <a:solidFill>
              <a:schemeClr val="bg2">
                <a:lumMod val="95000"/>
              </a:schemeClr>
            </a:solidFill>
            <a:ln w="12700" cap="flat">
              <a:noFill/>
              <a:miter lim="400000"/>
            </a:ln>
            <a:effectLst/>
          </p:spPr>
          <p:txBody>
            <a:bodyPr wrap="square" lIns="0" tIns="0" rIns="0" bIns="0" numCol="1" anchor="t">
              <a:noAutofit/>
            </a:bodyPr>
            <a:lstStyle/>
            <a:p>
              <a:pPr>
                <a:lnSpc>
                  <a:spcPct val="110000"/>
                </a:lnSpc>
              </a:pPr>
              <a:endParaRPr sz="2532" dirty="0">
                <a:latin typeface="Arial" panose="020B0604020202020204" pitchFamily="34" charset="0"/>
              </a:endParaRPr>
            </a:p>
          </p:txBody>
        </p:sp>
        <p:sp>
          <p:nvSpPr>
            <p:cNvPr id="55" name="TextBox 54">
              <a:extLst>
                <a:ext uri="{FF2B5EF4-FFF2-40B4-BE49-F238E27FC236}">
                  <a16:creationId xmlns:a16="http://schemas.microsoft.com/office/drawing/2014/main" id="{43479368-2871-4326-AA81-90E3261628F1}"/>
                </a:ext>
              </a:extLst>
            </p:cNvPr>
            <p:cNvSpPr txBox="1"/>
            <p:nvPr/>
          </p:nvSpPr>
          <p:spPr>
            <a:xfrm>
              <a:off x="6488768" y="3849709"/>
              <a:ext cx="1995947" cy="393506"/>
            </a:xfrm>
            <a:prstGeom prst="rect">
              <a:avLst/>
            </a:prstGeom>
            <a:noFill/>
          </p:spPr>
          <p:txBody>
            <a:bodyPr wrap="square" lIns="0" tIns="0" rIns="0" bIns="0" rtlCol="0" anchor="ctr">
              <a:spAutoFit/>
            </a:bodyPr>
            <a:lstStyle/>
            <a:p>
              <a:pPr>
                <a:lnSpc>
                  <a:spcPct val="110000"/>
                </a:lnSpc>
              </a:pPr>
              <a:r>
                <a:rPr lang="en-US" sz="1200" i="1" dirty="0">
                  <a:solidFill>
                    <a:srgbClr val="000000"/>
                  </a:solidFill>
                  <a:latin typeface="Montserrat SemiBold" panose="00000700000000000000" pitchFamily="2" charset="0"/>
                  <a:ea typeface="Roboto Condensed Light" panose="02000000000000000000" pitchFamily="2" charset="0"/>
                  <a:cs typeface="Lato Light" panose="020F0502020204030203" pitchFamily="34" charset="0"/>
                  <a:hlinkClick r:id="rId4"/>
                </a:rPr>
                <a:t>Build an Information Security Strategy</a:t>
              </a:r>
              <a:endParaRPr lang="en-US" sz="1200" i="1" dirty="0">
                <a:solidFill>
                  <a:srgbClr val="000000"/>
                </a:solidFill>
                <a:latin typeface="Montserrat SemiBold" panose="00000700000000000000" pitchFamily="2" charset="0"/>
                <a:ea typeface="Roboto Condensed Light" panose="02000000000000000000" pitchFamily="2" charset="0"/>
                <a:cs typeface="Lato Light" panose="020F0502020204030203" pitchFamily="34" charset="0"/>
              </a:endParaRPr>
            </a:p>
          </p:txBody>
        </p:sp>
        <p:sp>
          <p:nvSpPr>
            <p:cNvPr id="56" name="Shape 11013">
              <a:extLst>
                <a:ext uri="{FF2B5EF4-FFF2-40B4-BE49-F238E27FC236}">
                  <a16:creationId xmlns:a16="http://schemas.microsoft.com/office/drawing/2014/main" id="{08C3CCBE-8113-4289-80AA-4A92807A1881}"/>
                </a:ext>
              </a:extLst>
            </p:cNvPr>
            <p:cNvSpPr/>
            <p:nvPr/>
          </p:nvSpPr>
          <p:spPr>
            <a:xfrm>
              <a:off x="6415103" y="5245203"/>
              <a:ext cx="2176698" cy="639713"/>
            </a:xfrm>
            <a:prstGeom prst="rect">
              <a:avLst/>
            </a:prstGeom>
            <a:solidFill>
              <a:schemeClr val="bg2">
                <a:lumMod val="95000"/>
              </a:schemeClr>
            </a:solidFill>
            <a:ln w="12700" cap="flat">
              <a:noFill/>
              <a:miter lim="400000"/>
            </a:ln>
            <a:effectLst/>
          </p:spPr>
          <p:txBody>
            <a:bodyPr wrap="square" lIns="0" tIns="0" rIns="0" bIns="0" numCol="1" anchor="t">
              <a:noAutofit/>
            </a:bodyPr>
            <a:lstStyle/>
            <a:p>
              <a:pPr>
                <a:lnSpc>
                  <a:spcPct val="110000"/>
                </a:lnSpc>
              </a:pPr>
              <a:endParaRPr sz="2532" dirty="0">
                <a:latin typeface="Arial" panose="020B0604020202020204" pitchFamily="34" charset="0"/>
              </a:endParaRPr>
            </a:p>
          </p:txBody>
        </p:sp>
        <p:sp>
          <p:nvSpPr>
            <p:cNvPr id="57" name="TextBox 56">
              <a:extLst>
                <a:ext uri="{FF2B5EF4-FFF2-40B4-BE49-F238E27FC236}">
                  <a16:creationId xmlns:a16="http://schemas.microsoft.com/office/drawing/2014/main" id="{13DF786C-B554-4F47-93B2-4A6A3904AD2E}"/>
                </a:ext>
              </a:extLst>
            </p:cNvPr>
            <p:cNvSpPr txBox="1"/>
            <p:nvPr/>
          </p:nvSpPr>
          <p:spPr>
            <a:xfrm>
              <a:off x="6488768" y="5357611"/>
              <a:ext cx="1995947" cy="393506"/>
            </a:xfrm>
            <a:prstGeom prst="rect">
              <a:avLst/>
            </a:prstGeom>
            <a:noFill/>
          </p:spPr>
          <p:txBody>
            <a:bodyPr wrap="square" lIns="0" tIns="0" rIns="0" bIns="0" rtlCol="0" anchor="ctr">
              <a:spAutoFit/>
            </a:bodyPr>
            <a:lstStyle/>
            <a:p>
              <a:pPr>
                <a:lnSpc>
                  <a:spcPct val="110000"/>
                </a:lnSpc>
              </a:pPr>
              <a:r>
                <a:rPr lang="en-US" sz="1200" i="1" dirty="0">
                  <a:solidFill>
                    <a:srgbClr val="000000"/>
                  </a:solidFill>
                  <a:latin typeface="Montserrat SemiBold" panose="00000700000000000000" pitchFamily="2" charset="0"/>
                  <a:ea typeface="Roboto Condensed Light" panose="02000000000000000000" pitchFamily="2" charset="0"/>
                  <a:cs typeface="Lato Light" panose="020F0502020204030203" pitchFamily="34" charset="0"/>
                  <a:hlinkClick r:id="rId5"/>
                </a:rPr>
                <a:t>Jump Start Your Vendor Management Initiative</a:t>
              </a:r>
              <a:endParaRPr lang="en-US" sz="1200" i="1" dirty="0">
                <a:solidFill>
                  <a:srgbClr val="000000"/>
                </a:solidFill>
                <a:latin typeface="Montserrat SemiBold" panose="00000700000000000000" pitchFamily="2" charset="0"/>
                <a:ea typeface="Roboto Condensed Light" panose="02000000000000000000" pitchFamily="2" charset="0"/>
                <a:cs typeface="Lato Light" panose="020F0502020204030203" pitchFamily="34" charset="0"/>
              </a:endParaRPr>
            </a:p>
          </p:txBody>
        </p:sp>
        <p:sp>
          <p:nvSpPr>
            <p:cNvPr id="41" name="Rectangle 40">
              <a:extLst>
                <a:ext uri="{FF2B5EF4-FFF2-40B4-BE49-F238E27FC236}">
                  <a16:creationId xmlns:a16="http://schemas.microsoft.com/office/drawing/2014/main" id="{2EFF02C1-3C8E-4167-BFB6-DD62343D4F92}"/>
                </a:ext>
              </a:extLst>
            </p:cNvPr>
            <p:cNvSpPr/>
            <p:nvPr/>
          </p:nvSpPr>
          <p:spPr>
            <a:xfrm>
              <a:off x="8679990" y="889000"/>
              <a:ext cx="867507" cy="548640"/>
            </a:xfrm>
            <a:prstGeom prst="rect">
              <a:avLst/>
            </a:prstGeom>
            <a:solidFill>
              <a:schemeClr val="accent1">
                <a:lumMod val="75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42" name="Rectangle 41">
              <a:extLst>
                <a:ext uri="{FF2B5EF4-FFF2-40B4-BE49-F238E27FC236}">
                  <a16:creationId xmlns:a16="http://schemas.microsoft.com/office/drawing/2014/main" id="{C421500C-E909-4EAF-8DF9-A452C06E7483}"/>
                </a:ext>
              </a:extLst>
            </p:cNvPr>
            <p:cNvSpPr/>
            <p:nvPr/>
          </p:nvSpPr>
          <p:spPr>
            <a:xfrm>
              <a:off x="9547497" y="889000"/>
              <a:ext cx="867507" cy="548640"/>
            </a:xfrm>
            <a:prstGeom prst="rect">
              <a:avLst/>
            </a:prstGeom>
            <a:solidFill>
              <a:schemeClr val="accent1">
                <a:lumMod val="60000"/>
                <a:lumOff val="4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43" name="Rectangle 42">
              <a:extLst>
                <a:ext uri="{FF2B5EF4-FFF2-40B4-BE49-F238E27FC236}">
                  <a16:creationId xmlns:a16="http://schemas.microsoft.com/office/drawing/2014/main" id="{AC0454CF-1B21-47CB-8A37-5DE316B1774D}"/>
                </a:ext>
              </a:extLst>
            </p:cNvPr>
            <p:cNvSpPr/>
            <p:nvPr/>
          </p:nvSpPr>
          <p:spPr>
            <a:xfrm>
              <a:off x="10415004" y="889000"/>
              <a:ext cx="867507" cy="548640"/>
            </a:xfrm>
            <a:prstGeom prst="rect">
              <a:avLst/>
            </a:prstGeom>
            <a:solidFill>
              <a:schemeClr val="accent1">
                <a:lumMod val="40000"/>
                <a:lumOff val="6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44" name="Rectangle 43">
              <a:extLst>
                <a:ext uri="{FF2B5EF4-FFF2-40B4-BE49-F238E27FC236}">
                  <a16:creationId xmlns:a16="http://schemas.microsoft.com/office/drawing/2014/main" id="{0BF15E89-97A6-4E43-81CA-EB2D0C699AEA}"/>
                </a:ext>
              </a:extLst>
            </p:cNvPr>
            <p:cNvSpPr/>
            <p:nvPr/>
          </p:nvSpPr>
          <p:spPr>
            <a:xfrm>
              <a:off x="8679990" y="2350532"/>
              <a:ext cx="867507" cy="548640"/>
            </a:xfrm>
            <a:prstGeom prst="rect">
              <a:avLst/>
            </a:prstGeom>
            <a:solidFill>
              <a:schemeClr val="accent2">
                <a:lumMod val="75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4" name="TextBox 3">
              <a:extLst>
                <a:ext uri="{FF2B5EF4-FFF2-40B4-BE49-F238E27FC236}">
                  <a16:creationId xmlns:a16="http://schemas.microsoft.com/office/drawing/2014/main" id="{91338A23-A307-49A4-91BE-3854B3FAFBE1}"/>
                </a:ext>
              </a:extLst>
            </p:cNvPr>
            <p:cNvSpPr txBox="1"/>
            <p:nvPr/>
          </p:nvSpPr>
          <p:spPr>
            <a:xfrm>
              <a:off x="8737211" y="924183"/>
              <a:ext cx="753063" cy="221859"/>
            </a:xfrm>
            <a:prstGeom prst="rect">
              <a:avLst/>
            </a:prstGeom>
          </p:spPr>
          <p:txBody>
            <a:bodyPr wrap="square" lIns="0" tIns="0" rIns="0" bIns="0" numCol="1" spcCol="360000" rtlCol="0">
              <a:noAutofit/>
            </a:bodyPr>
            <a:lstStyle/>
            <a:p>
              <a:pPr algn="ctr">
                <a:lnSpc>
                  <a:spcPct val="110000"/>
                </a:lnSpc>
                <a:tabLst/>
              </a:pPr>
              <a:r>
                <a:rPr lang="en-US" sz="1400" dirty="0">
                  <a:solidFill>
                    <a:schemeClr val="bg1"/>
                  </a:solidFill>
                  <a:latin typeface="Roboto Condensed Light" panose="02000000000000000000" pitchFamily="2" charset="0"/>
                  <a:ea typeface="Roboto Condensed Light" panose="02000000000000000000" pitchFamily="2" charset="0"/>
                </a:rPr>
                <a:t>Data Quality</a:t>
              </a:r>
              <a:endParaRPr lang="en-CA" sz="1400" dirty="0">
                <a:solidFill>
                  <a:schemeClr val="bg1"/>
                </a:solidFill>
                <a:latin typeface="Roboto Condensed Light" panose="02000000000000000000" pitchFamily="2" charset="0"/>
                <a:ea typeface="Roboto Condensed Light" panose="02000000000000000000" pitchFamily="2" charset="0"/>
              </a:endParaRPr>
            </a:p>
          </p:txBody>
        </p:sp>
        <p:sp>
          <p:nvSpPr>
            <p:cNvPr id="46" name="TextBox 45">
              <a:extLst>
                <a:ext uri="{FF2B5EF4-FFF2-40B4-BE49-F238E27FC236}">
                  <a16:creationId xmlns:a16="http://schemas.microsoft.com/office/drawing/2014/main" id="{06A0DE0C-FBCD-4BB2-9071-41B09BED3CB2}"/>
                </a:ext>
              </a:extLst>
            </p:cNvPr>
            <p:cNvSpPr txBox="1"/>
            <p:nvPr/>
          </p:nvSpPr>
          <p:spPr>
            <a:xfrm>
              <a:off x="9576107" y="923722"/>
              <a:ext cx="810286" cy="221859"/>
            </a:xfrm>
            <a:prstGeom prst="rect">
              <a:avLst/>
            </a:prstGeom>
          </p:spPr>
          <p:txBody>
            <a:bodyPr wrap="square" lIns="0" tIns="0" rIns="0" bIns="0" numCol="1" spcCol="360000" rtlCol="0">
              <a:noAutofit/>
            </a:bodyPr>
            <a:lstStyle/>
            <a:p>
              <a:pPr algn="ctr">
                <a:lnSpc>
                  <a:spcPct val="110000"/>
                </a:lnSpc>
                <a:tabLst/>
              </a:pPr>
              <a:r>
                <a:rPr lang="en-US" sz="1400" dirty="0">
                  <a:solidFill>
                    <a:schemeClr val="bg1"/>
                  </a:solidFill>
                  <a:latin typeface="Roboto Condensed Light" panose="02000000000000000000" pitchFamily="2" charset="0"/>
                  <a:ea typeface="Roboto Condensed Light" panose="02000000000000000000" pitchFamily="2" charset="0"/>
                </a:rPr>
                <a:t>App Dev Throughput</a:t>
              </a:r>
              <a:endParaRPr lang="en-CA" sz="1400" dirty="0">
                <a:solidFill>
                  <a:schemeClr val="bg1"/>
                </a:solidFill>
                <a:latin typeface="Roboto Condensed Light" panose="02000000000000000000" pitchFamily="2" charset="0"/>
                <a:ea typeface="Roboto Condensed Light" panose="02000000000000000000" pitchFamily="2" charset="0"/>
              </a:endParaRPr>
            </a:p>
          </p:txBody>
        </p:sp>
        <p:sp>
          <p:nvSpPr>
            <p:cNvPr id="47" name="TextBox 46">
              <a:extLst>
                <a:ext uri="{FF2B5EF4-FFF2-40B4-BE49-F238E27FC236}">
                  <a16:creationId xmlns:a16="http://schemas.microsoft.com/office/drawing/2014/main" id="{6DC4B5B6-8348-4A89-9BED-A6E670C9EB2F}"/>
                </a:ext>
              </a:extLst>
            </p:cNvPr>
            <p:cNvSpPr txBox="1"/>
            <p:nvPr/>
          </p:nvSpPr>
          <p:spPr>
            <a:xfrm>
              <a:off x="10415004" y="941729"/>
              <a:ext cx="867507" cy="221859"/>
            </a:xfrm>
            <a:prstGeom prst="rect">
              <a:avLst/>
            </a:prstGeom>
          </p:spPr>
          <p:txBody>
            <a:bodyPr wrap="square" lIns="0" tIns="0" rIns="0" bIns="0" numCol="1" spcCol="360000" rtlCol="0">
              <a:noAutofit/>
            </a:bodyPr>
            <a:lstStyle/>
            <a:p>
              <a:pPr algn="ctr">
                <a:lnSpc>
                  <a:spcPct val="110000"/>
                </a:lnSpc>
                <a:tabLst/>
              </a:pPr>
              <a:r>
                <a:rPr lang="en-US" sz="1400" dirty="0">
                  <a:latin typeface="Roboto Condensed Light" panose="02000000000000000000" pitchFamily="2" charset="0"/>
                  <a:ea typeface="Roboto Condensed Light" panose="02000000000000000000" pitchFamily="2" charset="0"/>
                </a:rPr>
                <a:t>ERP Selection</a:t>
              </a:r>
              <a:endParaRPr lang="en-CA" sz="1400" dirty="0">
                <a:latin typeface="Roboto Condensed Light" panose="02000000000000000000" pitchFamily="2" charset="0"/>
                <a:ea typeface="Roboto Condensed Light" panose="02000000000000000000" pitchFamily="2" charset="0"/>
              </a:endParaRPr>
            </a:p>
          </p:txBody>
        </p:sp>
        <p:sp>
          <p:nvSpPr>
            <p:cNvPr id="48" name="Rectangle 47">
              <a:extLst>
                <a:ext uri="{FF2B5EF4-FFF2-40B4-BE49-F238E27FC236}">
                  <a16:creationId xmlns:a16="http://schemas.microsoft.com/office/drawing/2014/main" id="{109E0D10-E80C-415E-B631-CDA7A38A8C82}"/>
                </a:ext>
              </a:extLst>
            </p:cNvPr>
            <p:cNvSpPr/>
            <p:nvPr/>
          </p:nvSpPr>
          <p:spPr>
            <a:xfrm>
              <a:off x="9547497" y="2353988"/>
              <a:ext cx="867507" cy="548640"/>
            </a:xfrm>
            <a:prstGeom prst="rect">
              <a:avLst/>
            </a:prstGeom>
            <a:solidFill>
              <a:schemeClr val="accent2">
                <a:lumMod val="60000"/>
                <a:lumOff val="4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58" name="Rectangle 57">
              <a:extLst>
                <a:ext uri="{FF2B5EF4-FFF2-40B4-BE49-F238E27FC236}">
                  <a16:creationId xmlns:a16="http://schemas.microsoft.com/office/drawing/2014/main" id="{7B87EBDA-443C-491F-946C-081B81EF9DE6}"/>
                </a:ext>
              </a:extLst>
            </p:cNvPr>
            <p:cNvSpPr/>
            <p:nvPr/>
          </p:nvSpPr>
          <p:spPr>
            <a:xfrm>
              <a:off x="10415004" y="2344200"/>
              <a:ext cx="867507" cy="548640"/>
            </a:xfrm>
            <a:prstGeom prst="rect">
              <a:avLst/>
            </a:prstGeom>
            <a:solidFill>
              <a:schemeClr val="accent2">
                <a:lumMod val="40000"/>
                <a:lumOff val="6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59" name="Rectangle 58">
              <a:extLst>
                <a:ext uri="{FF2B5EF4-FFF2-40B4-BE49-F238E27FC236}">
                  <a16:creationId xmlns:a16="http://schemas.microsoft.com/office/drawing/2014/main" id="{D0D7C7E3-40D5-48E1-B90A-75B357CAC841}"/>
                </a:ext>
              </a:extLst>
            </p:cNvPr>
            <p:cNvSpPr/>
            <p:nvPr/>
          </p:nvSpPr>
          <p:spPr>
            <a:xfrm>
              <a:off x="8679990" y="3798760"/>
              <a:ext cx="867507" cy="548640"/>
            </a:xfrm>
            <a:prstGeom prst="rect">
              <a:avLst/>
            </a:prstGeom>
            <a:solidFill>
              <a:schemeClr val="accent3">
                <a:lumMod val="5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60" name="Rectangle 59">
              <a:extLst>
                <a:ext uri="{FF2B5EF4-FFF2-40B4-BE49-F238E27FC236}">
                  <a16:creationId xmlns:a16="http://schemas.microsoft.com/office/drawing/2014/main" id="{78A69FD3-E89D-4437-984A-5E144CD57619}"/>
                </a:ext>
              </a:extLst>
            </p:cNvPr>
            <p:cNvSpPr/>
            <p:nvPr/>
          </p:nvSpPr>
          <p:spPr>
            <a:xfrm>
              <a:off x="9547497" y="3795304"/>
              <a:ext cx="867507" cy="548640"/>
            </a:xfrm>
            <a:prstGeom prst="rect">
              <a:avLst/>
            </a:prstGeom>
            <a:solidFill>
              <a:schemeClr val="accent3">
                <a:lumMod val="75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61" name="Rectangle 60">
              <a:extLst>
                <a:ext uri="{FF2B5EF4-FFF2-40B4-BE49-F238E27FC236}">
                  <a16:creationId xmlns:a16="http://schemas.microsoft.com/office/drawing/2014/main" id="{EF5FD9F2-7592-4E69-B77F-300F1CEBE888}"/>
                </a:ext>
              </a:extLst>
            </p:cNvPr>
            <p:cNvSpPr/>
            <p:nvPr/>
          </p:nvSpPr>
          <p:spPr>
            <a:xfrm>
              <a:off x="10415004" y="3795304"/>
              <a:ext cx="867507" cy="548640"/>
            </a:xfrm>
            <a:prstGeom prst="rect">
              <a:avLst/>
            </a:prstGeom>
            <a:solidFill>
              <a:schemeClr val="accent3">
                <a:lumMod val="60000"/>
                <a:lumOff val="4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62" name="Rectangle 61">
              <a:extLst>
                <a:ext uri="{FF2B5EF4-FFF2-40B4-BE49-F238E27FC236}">
                  <a16:creationId xmlns:a16="http://schemas.microsoft.com/office/drawing/2014/main" id="{B7C25E07-EF17-4019-AEA9-4869C9A114F4}"/>
                </a:ext>
              </a:extLst>
            </p:cNvPr>
            <p:cNvSpPr/>
            <p:nvPr/>
          </p:nvSpPr>
          <p:spPr>
            <a:xfrm>
              <a:off x="8679990" y="5292129"/>
              <a:ext cx="867507" cy="548640"/>
            </a:xfrm>
            <a:prstGeom prst="rect">
              <a:avLst/>
            </a:prstGeom>
            <a:solidFill>
              <a:schemeClr val="accent6">
                <a:lumMod val="75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63" name="Rectangle 62">
              <a:extLst>
                <a:ext uri="{FF2B5EF4-FFF2-40B4-BE49-F238E27FC236}">
                  <a16:creationId xmlns:a16="http://schemas.microsoft.com/office/drawing/2014/main" id="{674C5769-4D39-4D96-B93D-BA297AE12D72}"/>
                </a:ext>
              </a:extLst>
            </p:cNvPr>
            <p:cNvSpPr/>
            <p:nvPr/>
          </p:nvSpPr>
          <p:spPr>
            <a:xfrm>
              <a:off x="9547497" y="5288673"/>
              <a:ext cx="914262" cy="548640"/>
            </a:xfrm>
            <a:prstGeom prst="rect">
              <a:avLst/>
            </a:prstGeom>
            <a:solidFill>
              <a:schemeClr val="accent6">
                <a:lumMod val="60000"/>
                <a:lumOff val="4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64" name="Rectangle 63">
              <a:extLst>
                <a:ext uri="{FF2B5EF4-FFF2-40B4-BE49-F238E27FC236}">
                  <a16:creationId xmlns:a16="http://schemas.microsoft.com/office/drawing/2014/main" id="{A779ADF1-45EC-4698-B6B5-DDD9804B99AA}"/>
                </a:ext>
              </a:extLst>
            </p:cNvPr>
            <p:cNvSpPr/>
            <p:nvPr/>
          </p:nvSpPr>
          <p:spPr>
            <a:xfrm>
              <a:off x="10462669" y="5288673"/>
              <a:ext cx="998847" cy="548640"/>
            </a:xfrm>
            <a:prstGeom prst="rect">
              <a:avLst/>
            </a:prstGeom>
            <a:solidFill>
              <a:schemeClr val="accent6">
                <a:lumMod val="40000"/>
                <a:lumOff val="6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65" name="TextBox 64">
              <a:extLst>
                <a:ext uri="{FF2B5EF4-FFF2-40B4-BE49-F238E27FC236}">
                  <a16:creationId xmlns:a16="http://schemas.microsoft.com/office/drawing/2014/main" id="{3827AC7D-25E1-4D94-A4E4-AECB863C36E8}"/>
                </a:ext>
              </a:extLst>
            </p:cNvPr>
            <p:cNvSpPr txBox="1"/>
            <p:nvPr/>
          </p:nvSpPr>
          <p:spPr>
            <a:xfrm>
              <a:off x="8737211" y="2394843"/>
              <a:ext cx="753063" cy="221859"/>
            </a:xfrm>
            <a:prstGeom prst="rect">
              <a:avLst/>
            </a:prstGeom>
          </p:spPr>
          <p:txBody>
            <a:bodyPr wrap="square" lIns="0" tIns="0" rIns="0" bIns="0" numCol="1" spcCol="360000" rtlCol="0">
              <a:noAutofit/>
            </a:bodyPr>
            <a:lstStyle/>
            <a:p>
              <a:pPr algn="ctr">
                <a:lnSpc>
                  <a:spcPct val="110000"/>
                </a:lnSpc>
                <a:tabLst/>
              </a:pPr>
              <a:r>
                <a:rPr lang="en-US" sz="1400" dirty="0">
                  <a:solidFill>
                    <a:schemeClr val="bg1"/>
                  </a:solidFill>
                  <a:latin typeface="Roboto Condensed Light" panose="02000000000000000000" pitchFamily="2" charset="0"/>
                  <a:ea typeface="Roboto Condensed Light" panose="02000000000000000000" pitchFamily="2" charset="0"/>
                </a:rPr>
                <a:t>Change Mgmt.</a:t>
              </a:r>
              <a:endParaRPr lang="en-CA" sz="1400" dirty="0">
                <a:solidFill>
                  <a:schemeClr val="bg1"/>
                </a:solidFill>
                <a:latin typeface="Roboto Condensed Light" panose="02000000000000000000" pitchFamily="2" charset="0"/>
                <a:ea typeface="Roboto Condensed Light" panose="02000000000000000000" pitchFamily="2" charset="0"/>
              </a:endParaRPr>
            </a:p>
          </p:txBody>
        </p:sp>
        <p:sp>
          <p:nvSpPr>
            <p:cNvPr id="66" name="TextBox 65">
              <a:extLst>
                <a:ext uri="{FF2B5EF4-FFF2-40B4-BE49-F238E27FC236}">
                  <a16:creationId xmlns:a16="http://schemas.microsoft.com/office/drawing/2014/main" id="{0A91A6B0-0119-4D1A-AB6B-1680D73CDCF2}"/>
                </a:ext>
              </a:extLst>
            </p:cNvPr>
            <p:cNvSpPr txBox="1"/>
            <p:nvPr/>
          </p:nvSpPr>
          <p:spPr>
            <a:xfrm>
              <a:off x="9576107" y="2394382"/>
              <a:ext cx="810286" cy="221859"/>
            </a:xfrm>
            <a:prstGeom prst="rect">
              <a:avLst/>
            </a:prstGeom>
          </p:spPr>
          <p:txBody>
            <a:bodyPr wrap="square" lIns="0" tIns="0" rIns="0" bIns="0" numCol="1" spcCol="360000" rtlCol="0">
              <a:noAutofit/>
            </a:bodyPr>
            <a:lstStyle/>
            <a:p>
              <a:pPr algn="ctr">
                <a:lnSpc>
                  <a:spcPct val="110000"/>
                </a:lnSpc>
                <a:tabLst/>
              </a:pPr>
              <a:r>
                <a:rPr lang="en-US" sz="1400" dirty="0">
                  <a:solidFill>
                    <a:schemeClr val="bg1"/>
                  </a:solidFill>
                  <a:latin typeface="Roboto Condensed Light" panose="02000000000000000000" pitchFamily="2" charset="0"/>
                  <a:ea typeface="Roboto Condensed Light" panose="02000000000000000000" pitchFamily="2" charset="0"/>
                </a:rPr>
                <a:t>Asset Mgmt.</a:t>
              </a:r>
              <a:endParaRPr lang="en-CA" sz="1400" dirty="0">
                <a:solidFill>
                  <a:schemeClr val="bg1"/>
                </a:solidFill>
                <a:latin typeface="Roboto Condensed Light" panose="02000000000000000000" pitchFamily="2" charset="0"/>
                <a:ea typeface="Roboto Condensed Light" panose="02000000000000000000" pitchFamily="2" charset="0"/>
              </a:endParaRPr>
            </a:p>
          </p:txBody>
        </p:sp>
        <p:sp>
          <p:nvSpPr>
            <p:cNvPr id="67" name="TextBox 66">
              <a:extLst>
                <a:ext uri="{FF2B5EF4-FFF2-40B4-BE49-F238E27FC236}">
                  <a16:creationId xmlns:a16="http://schemas.microsoft.com/office/drawing/2014/main" id="{CEBF8473-C9D0-4983-8B8A-91D13F5E8859}"/>
                </a:ext>
              </a:extLst>
            </p:cNvPr>
            <p:cNvSpPr txBox="1"/>
            <p:nvPr/>
          </p:nvSpPr>
          <p:spPr>
            <a:xfrm>
              <a:off x="10386393" y="2394381"/>
              <a:ext cx="963753" cy="221859"/>
            </a:xfrm>
            <a:prstGeom prst="rect">
              <a:avLst/>
            </a:prstGeom>
          </p:spPr>
          <p:txBody>
            <a:bodyPr wrap="square" lIns="0" tIns="0" rIns="0" bIns="0" numCol="1" spcCol="360000" rtlCol="0">
              <a:noAutofit/>
            </a:bodyPr>
            <a:lstStyle/>
            <a:p>
              <a:pPr algn="ctr">
                <a:lnSpc>
                  <a:spcPct val="110000"/>
                </a:lnSpc>
                <a:tabLst/>
              </a:pPr>
              <a:r>
                <a:rPr lang="en-US" sz="1400" dirty="0">
                  <a:latin typeface="Roboto Condensed Light" panose="02000000000000000000" pitchFamily="2" charset="0"/>
                  <a:ea typeface="Roboto Condensed Light" panose="02000000000000000000" pitchFamily="2" charset="0"/>
                </a:rPr>
                <a:t>Cloud Strategy</a:t>
              </a:r>
              <a:endParaRPr lang="en-CA" sz="1400" dirty="0">
                <a:latin typeface="Roboto Condensed Light" panose="02000000000000000000" pitchFamily="2" charset="0"/>
                <a:ea typeface="Roboto Condensed Light" panose="02000000000000000000" pitchFamily="2" charset="0"/>
              </a:endParaRPr>
            </a:p>
          </p:txBody>
        </p:sp>
        <p:sp>
          <p:nvSpPr>
            <p:cNvPr id="68" name="TextBox 67">
              <a:extLst>
                <a:ext uri="{FF2B5EF4-FFF2-40B4-BE49-F238E27FC236}">
                  <a16:creationId xmlns:a16="http://schemas.microsoft.com/office/drawing/2014/main" id="{7A3EECAE-0B48-4CB8-BF16-CE8019352F15}"/>
                </a:ext>
              </a:extLst>
            </p:cNvPr>
            <p:cNvSpPr txBox="1"/>
            <p:nvPr/>
          </p:nvSpPr>
          <p:spPr>
            <a:xfrm>
              <a:off x="8711216" y="3959428"/>
              <a:ext cx="753063" cy="221859"/>
            </a:xfrm>
            <a:prstGeom prst="rect">
              <a:avLst/>
            </a:prstGeom>
          </p:spPr>
          <p:txBody>
            <a:bodyPr wrap="square" lIns="0" tIns="0" rIns="0" bIns="0" numCol="1" spcCol="360000" rtlCol="0">
              <a:noAutofit/>
            </a:bodyPr>
            <a:lstStyle/>
            <a:p>
              <a:pPr algn="ctr">
                <a:lnSpc>
                  <a:spcPct val="110000"/>
                </a:lnSpc>
                <a:tabLst/>
              </a:pPr>
              <a:r>
                <a:rPr lang="en-US" sz="1400" dirty="0">
                  <a:solidFill>
                    <a:schemeClr val="bg1"/>
                  </a:solidFill>
                  <a:latin typeface="Roboto Condensed Light" panose="02000000000000000000" pitchFamily="2" charset="0"/>
                  <a:ea typeface="Roboto Condensed Light" panose="02000000000000000000" pitchFamily="2" charset="0"/>
                </a:rPr>
                <a:t>DRP</a:t>
              </a:r>
              <a:endParaRPr lang="en-CA" sz="1400" dirty="0">
                <a:solidFill>
                  <a:schemeClr val="bg1"/>
                </a:solidFill>
                <a:latin typeface="Roboto Condensed Light" panose="02000000000000000000" pitchFamily="2" charset="0"/>
                <a:ea typeface="Roboto Condensed Light" panose="02000000000000000000" pitchFamily="2" charset="0"/>
              </a:endParaRPr>
            </a:p>
          </p:txBody>
        </p:sp>
        <p:sp>
          <p:nvSpPr>
            <p:cNvPr id="69" name="TextBox 68">
              <a:extLst>
                <a:ext uri="{FF2B5EF4-FFF2-40B4-BE49-F238E27FC236}">
                  <a16:creationId xmlns:a16="http://schemas.microsoft.com/office/drawing/2014/main" id="{D8AA0829-63C5-47F9-BDC6-92A60BC280BD}"/>
                </a:ext>
              </a:extLst>
            </p:cNvPr>
            <p:cNvSpPr txBox="1"/>
            <p:nvPr/>
          </p:nvSpPr>
          <p:spPr>
            <a:xfrm>
              <a:off x="9552335" y="3841297"/>
              <a:ext cx="810286" cy="221859"/>
            </a:xfrm>
            <a:prstGeom prst="rect">
              <a:avLst/>
            </a:prstGeom>
          </p:spPr>
          <p:txBody>
            <a:bodyPr wrap="square" lIns="0" tIns="0" rIns="0" bIns="0" numCol="1" spcCol="360000" rtlCol="0">
              <a:noAutofit/>
            </a:bodyPr>
            <a:lstStyle/>
            <a:p>
              <a:pPr algn="ctr">
                <a:lnSpc>
                  <a:spcPct val="110000"/>
                </a:lnSpc>
                <a:tabLst/>
              </a:pPr>
              <a:r>
                <a:rPr lang="en-US" sz="1400" dirty="0">
                  <a:solidFill>
                    <a:schemeClr val="bg1"/>
                  </a:solidFill>
                  <a:latin typeface="Roboto Condensed Light" panose="02000000000000000000" pitchFamily="2" charset="0"/>
                  <a:ea typeface="Roboto Condensed Light" panose="02000000000000000000" pitchFamily="2" charset="0"/>
                </a:rPr>
                <a:t>External Compliance</a:t>
              </a:r>
              <a:endParaRPr lang="en-CA" sz="1400" dirty="0">
                <a:solidFill>
                  <a:schemeClr val="bg1"/>
                </a:solidFill>
                <a:latin typeface="Roboto Condensed Light" panose="02000000000000000000" pitchFamily="2" charset="0"/>
                <a:ea typeface="Roboto Condensed Light" panose="02000000000000000000" pitchFamily="2" charset="0"/>
              </a:endParaRPr>
            </a:p>
          </p:txBody>
        </p:sp>
        <p:sp>
          <p:nvSpPr>
            <p:cNvPr id="70" name="TextBox 69">
              <a:extLst>
                <a:ext uri="{FF2B5EF4-FFF2-40B4-BE49-F238E27FC236}">
                  <a16:creationId xmlns:a16="http://schemas.microsoft.com/office/drawing/2014/main" id="{39655058-41AE-41C9-9489-8EAA64A5C9B6}"/>
                </a:ext>
              </a:extLst>
            </p:cNvPr>
            <p:cNvSpPr txBox="1"/>
            <p:nvPr/>
          </p:nvSpPr>
          <p:spPr>
            <a:xfrm>
              <a:off x="10366880" y="3951789"/>
              <a:ext cx="963753" cy="221859"/>
            </a:xfrm>
            <a:prstGeom prst="rect">
              <a:avLst/>
            </a:prstGeom>
          </p:spPr>
          <p:txBody>
            <a:bodyPr wrap="square" lIns="0" tIns="0" rIns="0" bIns="0" numCol="1" spcCol="360000" rtlCol="0">
              <a:noAutofit/>
            </a:bodyPr>
            <a:lstStyle/>
            <a:p>
              <a:pPr algn="ctr">
                <a:lnSpc>
                  <a:spcPct val="110000"/>
                </a:lnSpc>
                <a:tabLst/>
              </a:pPr>
              <a:r>
                <a:rPr lang="en-US" sz="1400" dirty="0">
                  <a:latin typeface="Roboto Condensed Light" panose="02000000000000000000" pitchFamily="2" charset="0"/>
                  <a:ea typeface="Roboto Condensed Light" panose="02000000000000000000" pitchFamily="2" charset="0"/>
                </a:rPr>
                <a:t>Risk Mgmt.</a:t>
              </a:r>
              <a:endParaRPr lang="en-CA" sz="1400" dirty="0">
                <a:latin typeface="Roboto Condensed Light" panose="02000000000000000000" pitchFamily="2" charset="0"/>
                <a:ea typeface="Roboto Condensed Light" panose="02000000000000000000" pitchFamily="2" charset="0"/>
              </a:endParaRPr>
            </a:p>
          </p:txBody>
        </p:sp>
        <p:sp>
          <p:nvSpPr>
            <p:cNvPr id="71" name="TextBox 70">
              <a:extLst>
                <a:ext uri="{FF2B5EF4-FFF2-40B4-BE49-F238E27FC236}">
                  <a16:creationId xmlns:a16="http://schemas.microsoft.com/office/drawing/2014/main" id="{DE868831-43A1-4D33-A0EC-771AD2EA1479}"/>
                </a:ext>
              </a:extLst>
            </p:cNvPr>
            <p:cNvSpPr txBox="1"/>
            <p:nvPr/>
          </p:nvSpPr>
          <p:spPr>
            <a:xfrm>
              <a:off x="8711216" y="5365142"/>
              <a:ext cx="753063" cy="221859"/>
            </a:xfrm>
            <a:prstGeom prst="rect">
              <a:avLst/>
            </a:prstGeom>
          </p:spPr>
          <p:txBody>
            <a:bodyPr wrap="square" lIns="0" tIns="0" rIns="0" bIns="0" numCol="1" spcCol="360000" rtlCol="0">
              <a:noAutofit/>
            </a:bodyPr>
            <a:lstStyle/>
            <a:p>
              <a:pPr algn="ctr">
                <a:lnSpc>
                  <a:spcPct val="110000"/>
                </a:lnSpc>
                <a:tabLst/>
              </a:pPr>
              <a:r>
                <a:rPr lang="en-US" sz="1400" dirty="0">
                  <a:solidFill>
                    <a:schemeClr val="bg1"/>
                  </a:solidFill>
                  <a:latin typeface="Roboto Condensed Light" panose="02000000000000000000" pitchFamily="2" charset="0"/>
                  <a:ea typeface="Roboto Condensed Light" panose="02000000000000000000" pitchFamily="2" charset="0"/>
                </a:rPr>
                <a:t>Strategy &amp; Sourcing</a:t>
              </a:r>
              <a:endParaRPr lang="en-CA" sz="1400" dirty="0">
                <a:solidFill>
                  <a:schemeClr val="bg1"/>
                </a:solidFill>
                <a:latin typeface="Roboto Condensed Light" panose="02000000000000000000" pitchFamily="2" charset="0"/>
                <a:ea typeface="Roboto Condensed Light" panose="02000000000000000000" pitchFamily="2" charset="0"/>
              </a:endParaRPr>
            </a:p>
          </p:txBody>
        </p:sp>
        <p:sp>
          <p:nvSpPr>
            <p:cNvPr id="72" name="TextBox 71">
              <a:extLst>
                <a:ext uri="{FF2B5EF4-FFF2-40B4-BE49-F238E27FC236}">
                  <a16:creationId xmlns:a16="http://schemas.microsoft.com/office/drawing/2014/main" id="{D3F86F1F-9E02-4CB4-BFC4-FF794031FE15}"/>
                </a:ext>
              </a:extLst>
            </p:cNvPr>
            <p:cNvSpPr txBox="1"/>
            <p:nvPr/>
          </p:nvSpPr>
          <p:spPr>
            <a:xfrm>
              <a:off x="9573293" y="5334507"/>
              <a:ext cx="862669" cy="221859"/>
            </a:xfrm>
            <a:prstGeom prst="rect">
              <a:avLst/>
            </a:prstGeom>
          </p:spPr>
          <p:txBody>
            <a:bodyPr wrap="square" lIns="0" tIns="0" rIns="0" bIns="0" numCol="1" spcCol="360000" rtlCol="0">
              <a:noAutofit/>
            </a:bodyPr>
            <a:lstStyle/>
            <a:p>
              <a:pPr algn="ctr">
                <a:lnSpc>
                  <a:spcPct val="110000"/>
                </a:lnSpc>
                <a:tabLst/>
              </a:pPr>
              <a:r>
                <a:rPr lang="en-US" sz="1400" dirty="0">
                  <a:latin typeface="Roboto Condensed Light" panose="02000000000000000000" pitchFamily="2" charset="0"/>
                  <a:ea typeface="Roboto Condensed Light" panose="02000000000000000000" pitchFamily="2" charset="0"/>
                </a:rPr>
                <a:t>Negotiations &amp; Contracts</a:t>
              </a:r>
              <a:endParaRPr lang="en-CA" sz="1400" dirty="0">
                <a:latin typeface="Roboto Condensed Light" panose="02000000000000000000" pitchFamily="2" charset="0"/>
                <a:ea typeface="Roboto Condensed Light" panose="02000000000000000000" pitchFamily="2" charset="0"/>
              </a:endParaRPr>
            </a:p>
          </p:txBody>
        </p:sp>
        <p:sp>
          <p:nvSpPr>
            <p:cNvPr id="73" name="TextBox 72">
              <a:extLst>
                <a:ext uri="{FF2B5EF4-FFF2-40B4-BE49-F238E27FC236}">
                  <a16:creationId xmlns:a16="http://schemas.microsoft.com/office/drawing/2014/main" id="{58F9194F-0DEE-41D9-A26E-38C3053C085F}"/>
                </a:ext>
              </a:extLst>
            </p:cNvPr>
            <p:cNvSpPr txBox="1"/>
            <p:nvPr/>
          </p:nvSpPr>
          <p:spPr>
            <a:xfrm>
              <a:off x="10487555" y="5348039"/>
              <a:ext cx="963753" cy="221859"/>
            </a:xfrm>
            <a:prstGeom prst="rect">
              <a:avLst/>
            </a:prstGeom>
          </p:spPr>
          <p:txBody>
            <a:bodyPr wrap="square" lIns="0" tIns="0" rIns="0" bIns="0" numCol="1" spcCol="360000" rtlCol="0">
              <a:noAutofit/>
            </a:bodyPr>
            <a:lstStyle/>
            <a:p>
              <a:pPr algn="ctr">
                <a:lnSpc>
                  <a:spcPct val="110000"/>
                </a:lnSpc>
                <a:tabLst/>
              </a:pPr>
              <a:r>
                <a:rPr lang="en-US" sz="1400" dirty="0">
                  <a:latin typeface="Roboto Condensed Light" panose="02000000000000000000" pitchFamily="2" charset="0"/>
                  <a:ea typeface="Roboto Condensed Light" panose="02000000000000000000" pitchFamily="2" charset="0"/>
                </a:rPr>
                <a:t>Governance &amp; Evaluation</a:t>
              </a:r>
              <a:endParaRPr lang="en-CA" sz="1400" dirty="0">
                <a:latin typeface="Roboto Condensed Light" panose="02000000000000000000" pitchFamily="2" charset="0"/>
                <a:ea typeface="Roboto Condensed Light" panose="02000000000000000000" pitchFamily="2" charset="0"/>
              </a:endParaRPr>
            </a:p>
          </p:txBody>
        </p:sp>
      </p:grpSp>
      <p:sp>
        <p:nvSpPr>
          <p:cNvPr id="74" name="Text Placeholder 3">
            <a:extLst>
              <a:ext uri="{FF2B5EF4-FFF2-40B4-BE49-F238E27FC236}">
                <a16:creationId xmlns:a16="http://schemas.microsoft.com/office/drawing/2014/main" id="{86465916-41DA-4EFF-8818-EA9B1F095030}"/>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4.5 Finalize IT Strategy</a:t>
            </a:r>
          </a:p>
        </p:txBody>
      </p:sp>
    </p:spTree>
    <p:extLst>
      <p:ext uri="{BB962C8B-B14F-4D97-AF65-F5344CB8AC3E}">
        <p14:creationId xmlns:p14="http://schemas.microsoft.com/office/powerpoint/2010/main" val="418589098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A35E-8E91-4F8D-8686-1EE6BDB31640}"/>
              </a:ext>
            </a:extLst>
          </p:cNvPr>
          <p:cNvSpPr>
            <a:spLocks noGrp="1"/>
          </p:cNvSpPr>
          <p:nvPr>
            <p:ph type="title"/>
          </p:nvPr>
        </p:nvSpPr>
        <p:spPr>
          <a:xfrm>
            <a:off x="354105" y="530021"/>
            <a:ext cx="11306757" cy="1130188"/>
          </a:xfrm>
        </p:spPr>
        <p:txBody>
          <a:bodyPr/>
          <a:lstStyle/>
          <a:p>
            <a:r>
              <a:rPr lang="en-US" dirty="0"/>
              <a:t>Create a refresh strategy</a:t>
            </a:r>
            <a:endParaRPr lang="en-CA" dirty="0"/>
          </a:p>
        </p:txBody>
      </p:sp>
      <p:sp>
        <p:nvSpPr>
          <p:cNvPr id="3" name="Text Placeholder 2">
            <a:extLst>
              <a:ext uri="{FF2B5EF4-FFF2-40B4-BE49-F238E27FC236}">
                <a16:creationId xmlns:a16="http://schemas.microsoft.com/office/drawing/2014/main" id="{E0F02DDE-60C0-4796-A226-408A2067F984}"/>
              </a:ext>
            </a:extLst>
          </p:cNvPr>
          <p:cNvSpPr>
            <a:spLocks noGrp="1"/>
          </p:cNvSpPr>
          <p:nvPr>
            <p:ph type="body" sz="quarter" idx="10"/>
          </p:nvPr>
        </p:nvSpPr>
        <p:spPr>
          <a:xfrm>
            <a:off x="354105" y="1194155"/>
            <a:ext cx="10953673" cy="933721"/>
          </a:xfrm>
        </p:spPr>
        <p:txBody>
          <a:bodyPr/>
          <a:lstStyle/>
          <a:p>
            <a:r>
              <a:rPr lang="en-US" sz="1400" dirty="0">
                <a:solidFill>
                  <a:schemeClr val="tx1"/>
                </a:solidFill>
                <a:latin typeface="Roboto Condensed Light" panose="02000000000000000000" pitchFamily="2" charset="0"/>
                <a:ea typeface="Roboto Condensed Light" panose="02000000000000000000" pitchFamily="2" charset="0"/>
              </a:rPr>
              <a:t>It is important to dedicate time to your strategy throughout the year. Create a refresh plan to assess for the changing business context and its impact on the IT strategy. Make sure the regular planning cycle is not the primary trigger for strategy review. Put a process in place to review the IT strategy and make the IT organization proactive. Start by examining the changes to the business context and how the effect would trickle downwards. It’s typical for organizations to build a refresh strategy around budget season and hold planning and touchpoints to accommodate budget approval time. </a:t>
            </a:r>
          </a:p>
          <a:p>
            <a:r>
              <a:rPr lang="en-US" sz="1400" b="1" dirty="0">
                <a:solidFill>
                  <a:schemeClr val="tx1"/>
                </a:solidFill>
                <a:latin typeface="Roboto Condensed Light" panose="02000000000000000000" pitchFamily="2" charset="0"/>
                <a:ea typeface="Roboto Condensed Light" panose="02000000000000000000" pitchFamily="2" charset="0"/>
              </a:rPr>
              <a:t>Example:</a:t>
            </a:r>
          </a:p>
        </p:txBody>
      </p:sp>
      <p:sp>
        <p:nvSpPr>
          <p:cNvPr id="4" name="Text Placeholder 3">
            <a:extLst>
              <a:ext uri="{FF2B5EF4-FFF2-40B4-BE49-F238E27FC236}">
                <a16:creationId xmlns:a16="http://schemas.microsoft.com/office/drawing/2014/main" id="{57394E71-2675-4D2C-A9EE-484F90A902A9}"/>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4.5 Finalize IT Strategy</a:t>
            </a:r>
          </a:p>
        </p:txBody>
      </p:sp>
      <p:sp>
        <p:nvSpPr>
          <p:cNvPr id="5" name="Shape 42367">
            <a:extLst>
              <a:ext uri="{FF2B5EF4-FFF2-40B4-BE49-F238E27FC236}">
                <a16:creationId xmlns:a16="http://schemas.microsoft.com/office/drawing/2014/main" id="{1C6EC934-C10E-432F-B653-BE99C20907DC}"/>
              </a:ext>
            </a:extLst>
          </p:cNvPr>
          <p:cNvSpPr/>
          <p:nvPr/>
        </p:nvSpPr>
        <p:spPr>
          <a:xfrm>
            <a:off x="1817913" y="5786817"/>
            <a:ext cx="0" cy="313708"/>
          </a:xfrm>
          <a:prstGeom prst="line">
            <a:avLst/>
          </a:prstGeom>
          <a:noFill/>
          <a:ln w="38100" cap="flat">
            <a:solidFill>
              <a:srgbClr val="FFFFFF">
                <a:lumMod val="85000"/>
              </a:srgbClr>
            </a:solidFill>
            <a:prstDash val="solid"/>
            <a:miter lim="400000"/>
          </a:ln>
          <a:effectLst/>
        </p:spPr>
        <p:txBody>
          <a:bodyPr wrap="square" lIns="35719" tIns="35719" rIns="35719" bIns="35719" numCol="1" anchor="ctr">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CA"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6" name="Shape 42368">
            <a:extLst>
              <a:ext uri="{FF2B5EF4-FFF2-40B4-BE49-F238E27FC236}">
                <a16:creationId xmlns:a16="http://schemas.microsoft.com/office/drawing/2014/main" id="{4F0C6E42-6A17-4345-BF66-85DFE63001C4}"/>
              </a:ext>
            </a:extLst>
          </p:cNvPr>
          <p:cNvSpPr/>
          <p:nvPr/>
        </p:nvSpPr>
        <p:spPr>
          <a:xfrm>
            <a:off x="5000957" y="5786817"/>
            <a:ext cx="0" cy="313708"/>
          </a:xfrm>
          <a:prstGeom prst="line">
            <a:avLst/>
          </a:prstGeom>
          <a:noFill/>
          <a:ln w="38100" cap="flat">
            <a:solidFill>
              <a:srgbClr val="FFFFFF">
                <a:lumMod val="85000"/>
              </a:srgbClr>
            </a:solidFill>
            <a:prstDash val="solid"/>
            <a:miter lim="400000"/>
          </a:ln>
          <a:effectLst/>
        </p:spPr>
        <p:txBody>
          <a:bodyPr wrap="square" lIns="35719" tIns="35719" rIns="35719" bIns="35719" numCol="1" anchor="ctr">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CA"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7" name="Shape 42369">
            <a:extLst>
              <a:ext uri="{FF2B5EF4-FFF2-40B4-BE49-F238E27FC236}">
                <a16:creationId xmlns:a16="http://schemas.microsoft.com/office/drawing/2014/main" id="{E1B622A5-F443-4B84-9552-2E67025D3516}"/>
              </a:ext>
            </a:extLst>
          </p:cNvPr>
          <p:cNvSpPr/>
          <p:nvPr/>
        </p:nvSpPr>
        <p:spPr>
          <a:xfrm>
            <a:off x="8188096" y="5786817"/>
            <a:ext cx="0" cy="313708"/>
          </a:xfrm>
          <a:prstGeom prst="line">
            <a:avLst/>
          </a:prstGeom>
          <a:noFill/>
          <a:ln w="38100" cap="flat">
            <a:solidFill>
              <a:srgbClr val="FFFFFF">
                <a:lumMod val="85000"/>
              </a:srgbClr>
            </a:solidFill>
            <a:prstDash val="solid"/>
            <a:miter lim="400000"/>
          </a:ln>
          <a:effectLst/>
        </p:spPr>
        <p:txBody>
          <a:bodyPr wrap="square" lIns="35719" tIns="35719" rIns="35719" bIns="35719" numCol="1" anchor="ctr">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CA"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8" name="Shape 42371">
            <a:extLst>
              <a:ext uri="{FF2B5EF4-FFF2-40B4-BE49-F238E27FC236}">
                <a16:creationId xmlns:a16="http://schemas.microsoft.com/office/drawing/2014/main" id="{2E81C3F2-0A8F-40E8-8F2E-E57B3C67BE98}"/>
              </a:ext>
            </a:extLst>
          </p:cNvPr>
          <p:cNvSpPr/>
          <p:nvPr/>
        </p:nvSpPr>
        <p:spPr>
          <a:xfrm>
            <a:off x="3412206" y="2844620"/>
            <a:ext cx="0" cy="313708"/>
          </a:xfrm>
          <a:prstGeom prst="line">
            <a:avLst/>
          </a:prstGeom>
          <a:noFill/>
          <a:ln w="38100" cap="flat">
            <a:solidFill>
              <a:srgbClr val="FFFFFF">
                <a:lumMod val="85000"/>
              </a:srgbClr>
            </a:solidFill>
            <a:prstDash val="solid"/>
            <a:miter lim="400000"/>
          </a:ln>
          <a:effectLst/>
        </p:spPr>
        <p:txBody>
          <a:bodyPr wrap="square" lIns="35719" tIns="35719" rIns="35719" bIns="35719" numCol="1" anchor="ctr">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9" name="Shape 42372">
            <a:extLst>
              <a:ext uri="{FF2B5EF4-FFF2-40B4-BE49-F238E27FC236}">
                <a16:creationId xmlns:a16="http://schemas.microsoft.com/office/drawing/2014/main" id="{6EC2BBC9-7AED-4165-986E-EB400318A487}"/>
              </a:ext>
            </a:extLst>
          </p:cNvPr>
          <p:cNvSpPr/>
          <p:nvPr/>
        </p:nvSpPr>
        <p:spPr>
          <a:xfrm>
            <a:off x="6604694" y="2844620"/>
            <a:ext cx="0" cy="313708"/>
          </a:xfrm>
          <a:prstGeom prst="line">
            <a:avLst/>
          </a:prstGeom>
          <a:noFill/>
          <a:ln w="38100" cap="flat">
            <a:solidFill>
              <a:srgbClr val="FFFFFF">
                <a:lumMod val="85000"/>
              </a:srgbClr>
            </a:solidFill>
            <a:prstDash val="solid"/>
            <a:miter lim="400000"/>
          </a:ln>
          <a:effectLst/>
        </p:spPr>
        <p:txBody>
          <a:bodyPr wrap="square" lIns="35719" tIns="35719" rIns="35719" bIns="35719" numCol="1" anchor="ctr">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0" name="Shape 42391">
            <a:extLst>
              <a:ext uri="{FF2B5EF4-FFF2-40B4-BE49-F238E27FC236}">
                <a16:creationId xmlns:a16="http://schemas.microsoft.com/office/drawing/2014/main" id="{F3B5CEE2-68D9-489F-989D-AF57CA34E798}"/>
              </a:ext>
            </a:extLst>
          </p:cNvPr>
          <p:cNvSpPr/>
          <p:nvPr/>
        </p:nvSpPr>
        <p:spPr>
          <a:xfrm>
            <a:off x="1120047" y="3158326"/>
            <a:ext cx="2007408" cy="2636910"/>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rgbClr val="2576B7"/>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1" name="Shape 42392">
            <a:extLst>
              <a:ext uri="{FF2B5EF4-FFF2-40B4-BE49-F238E27FC236}">
                <a16:creationId xmlns:a16="http://schemas.microsoft.com/office/drawing/2014/main" id="{9D8C38F3-FD8E-4872-8123-B5FFC8F26D8B}"/>
              </a:ext>
            </a:extLst>
          </p:cNvPr>
          <p:cNvSpPr/>
          <p:nvPr/>
        </p:nvSpPr>
        <p:spPr>
          <a:xfrm>
            <a:off x="1661256" y="4303683"/>
            <a:ext cx="666913" cy="346196"/>
          </a:xfrm>
          <a:prstGeom prst="rightArrow">
            <a:avLst>
              <a:gd name="adj1" fmla="val 42849"/>
              <a:gd name="adj2" fmla="val 62190"/>
            </a:avLst>
          </a:prstGeom>
          <a:solidFill>
            <a:srgbClr val="FFFFFF"/>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2" name="Shape 42397">
            <a:extLst>
              <a:ext uri="{FF2B5EF4-FFF2-40B4-BE49-F238E27FC236}">
                <a16:creationId xmlns:a16="http://schemas.microsoft.com/office/drawing/2014/main" id="{76D25EBB-AA51-4836-B24D-69F32FD96978}"/>
              </a:ext>
            </a:extLst>
          </p:cNvPr>
          <p:cNvSpPr/>
          <p:nvPr/>
        </p:nvSpPr>
        <p:spPr>
          <a:xfrm>
            <a:off x="2726083" y="3158326"/>
            <a:ext cx="2007409" cy="2636910"/>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rgbClr val="5090C4"/>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3" name="Shape 42401">
            <a:extLst>
              <a:ext uri="{FF2B5EF4-FFF2-40B4-BE49-F238E27FC236}">
                <a16:creationId xmlns:a16="http://schemas.microsoft.com/office/drawing/2014/main" id="{7F851837-928A-4594-8BB8-277947E8D4C7}"/>
              </a:ext>
            </a:extLst>
          </p:cNvPr>
          <p:cNvSpPr/>
          <p:nvPr/>
        </p:nvSpPr>
        <p:spPr>
          <a:xfrm>
            <a:off x="3261034" y="4303683"/>
            <a:ext cx="666914" cy="346196"/>
          </a:xfrm>
          <a:prstGeom prst="rightArrow">
            <a:avLst>
              <a:gd name="adj1" fmla="val 42849"/>
              <a:gd name="adj2" fmla="val 62190"/>
            </a:avLst>
          </a:prstGeom>
          <a:solidFill>
            <a:srgbClr val="FFFFFF"/>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4" name="Shape 42403">
            <a:extLst>
              <a:ext uri="{FF2B5EF4-FFF2-40B4-BE49-F238E27FC236}">
                <a16:creationId xmlns:a16="http://schemas.microsoft.com/office/drawing/2014/main" id="{9F4162DC-371D-4A27-B272-A13DB1DEE050}"/>
              </a:ext>
            </a:extLst>
          </p:cNvPr>
          <p:cNvSpPr/>
          <p:nvPr/>
        </p:nvSpPr>
        <p:spPr>
          <a:xfrm>
            <a:off x="4312534" y="3158326"/>
            <a:ext cx="2007409" cy="2636910"/>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rgbClr val="15466D"/>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5" name="Shape 42407">
            <a:extLst>
              <a:ext uri="{FF2B5EF4-FFF2-40B4-BE49-F238E27FC236}">
                <a16:creationId xmlns:a16="http://schemas.microsoft.com/office/drawing/2014/main" id="{C0CC39CE-E41D-4CAF-B517-9DD80BF80277}"/>
              </a:ext>
            </a:extLst>
          </p:cNvPr>
          <p:cNvSpPr/>
          <p:nvPr/>
        </p:nvSpPr>
        <p:spPr>
          <a:xfrm>
            <a:off x="4860815" y="4303683"/>
            <a:ext cx="666914" cy="346196"/>
          </a:xfrm>
          <a:prstGeom prst="rightArrow">
            <a:avLst>
              <a:gd name="adj1" fmla="val 42849"/>
              <a:gd name="adj2" fmla="val 62190"/>
            </a:avLst>
          </a:prstGeom>
          <a:solidFill>
            <a:srgbClr val="FFFFFF"/>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6" name="Shape 42409">
            <a:extLst>
              <a:ext uri="{FF2B5EF4-FFF2-40B4-BE49-F238E27FC236}">
                <a16:creationId xmlns:a16="http://schemas.microsoft.com/office/drawing/2014/main" id="{BCECDC5D-52DE-416F-8A98-E52ADBF662A8}"/>
              </a:ext>
            </a:extLst>
          </p:cNvPr>
          <p:cNvSpPr/>
          <p:nvPr/>
        </p:nvSpPr>
        <p:spPr>
          <a:xfrm>
            <a:off x="5918569" y="3158326"/>
            <a:ext cx="2007409" cy="2636910"/>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chemeClr val="accent1"/>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7" name="Shape 42413">
            <a:extLst>
              <a:ext uri="{FF2B5EF4-FFF2-40B4-BE49-F238E27FC236}">
                <a16:creationId xmlns:a16="http://schemas.microsoft.com/office/drawing/2014/main" id="{38B47C27-5B91-4003-92C0-7045663672B6}"/>
              </a:ext>
            </a:extLst>
          </p:cNvPr>
          <p:cNvSpPr/>
          <p:nvPr/>
        </p:nvSpPr>
        <p:spPr>
          <a:xfrm>
            <a:off x="6460593" y="4303683"/>
            <a:ext cx="666914" cy="346196"/>
          </a:xfrm>
          <a:prstGeom prst="rightArrow">
            <a:avLst>
              <a:gd name="adj1" fmla="val 42849"/>
              <a:gd name="adj2" fmla="val 62190"/>
            </a:avLst>
          </a:prstGeom>
          <a:solidFill>
            <a:srgbClr val="FFFFFF"/>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8" name="Shape 42415">
            <a:extLst>
              <a:ext uri="{FF2B5EF4-FFF2-40B4-BE49-F238E27FC236}">
                <a16:creationId xmlns:a16="http://schemas.microsoft.com/office/drawing/2014/main" id="{09EAC315-3925-400F-BF12-75101AD0E03A}"/>
              </a:ext>
            </a:extLst>
          </p:cNvPr>
          <p:cNvSpPr/>
          <p:nvPr/>
        </p:nvSpPr>
        <p:spPr>
          <a:xfrm>
            <a:off x="7505020" y="3158326"/>
            <a:ext cx="2007409" cy="2636910"/>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rgbClr val="5090C4"/>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9" name="Shape 42419">
            <a:extLst>
              <a:ext uri="{FF2B5EF4-FFF2-40B4-BE49-F238E27FC236}">
                <a16:creationId xmlns:a16="http://schemas.microsoft.com/office/drawing/2014/main" id="{35E224F7-86F3-45D7-8B48-4CC6DF244A5C}"/>
              </a:ext>
            </a:extLst>
          </p:cNvPr>
          <p:cNvSpPr/>
          <p:nvPr/>
        </p:nvSpPr>
        <p:spPr>
          <a:xfrm>
            <a:off x="8060374" y="4303683"/>
            <a:ext cx="666914" cy="346196"/>
          </a:xfrm>
          <a:prstGeom prst="rightArrow">
            <a:avLst>
              <a:gd name="adj1" fmla="val 42849"/>
              <a:gd name="adj2" fmla="val 62190"/>
            </a:avLst>
          </a:prstGeom>
          <a:solidFill>
            <a:srgbClr val="FFFFFF"/>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1" name="TextBox 20">
            <a:extLst>
              <a:ext uri="{FF2B5EF4-FFF2-40B4-BE49-F238E27FC236}">
                <a16:creationId xmlns:a16="http://schemas.microsoft.com/office/drawing/2014/main" id="{EEB54A5A-D378-4973-96F7-8C559DC0DE71}"/>
              </a:ext>
            </a:extLst>
          </p:cNvPr>
          <p:cNvSpPr txBox="1"/>
          <p:nvPr/>
        </p:nvSpPr>
        <p:spPr>
          <a:xfrm>
            <a:off x="2873435" y="2220483"/>
            <a:ext cx="1077542" cy="524631"/>
          </a:xfrm>
          <a:prstGeom prst="rect">
            <a:avLst/>
          </a:prstGeom>
          <a:noFill/>
        </p:spPr>
        <p:txBody>
          <a:bodyPr wrap="square" lIns="0" tIns="0" rIns="0" bIns="0" rtlCol="0" anchor="b">
            <a:spAutoFit/>
          </a:bodyPr>
          <a:lstStyle/>
          <a:p>
            <a:pPr algn="ctr">
              <a:lnSpc>
                <a:spcPct val="110000"/>
              </a:lnSpc>
            </a:pPr>
            <a:r>
              <a:rPr lang="en-US" sz="1600" b="1" dirty="0">
                <a:solidFill>
                  <a:srgbClr val="5090C4"/>
                </a:solidFill>
                <a:latin typeface="Montserrat SemiBold" pitchFamily="2" charset="77"/>
                <a:cs typeface="Poppins" pitchFamily="2" charset="77"/>
              </a:rPr>
              <a:t>Strategy Planning</a:t>
            </a:r>
          </a:p>
        </p:txBody>
      </p:sp>
      <p:sp>
        <p:nvSpPr>
          <p:cNvPr id="23" name="TextBox 22">
            <a:extLst>
              <a:ext uri="{FF2B5EF4-FFF2-40B4-BE49-F238E27FC236}">
                <a16:creationId xmlns:a16="http://schemas.microsoft.com/office/drawing/2014/main" id="{82CEB105-6BAD-4B7C-AE23-CD066D9AAE8A}"/>
              </a:ext>
            </a:extLst>
          </p:cNvPr>
          <p:cNvSpPr txBox="1"/>
          <p:nvPr/>
        </p:nvSpPr>
        <p:spPr>
          <a:xfrm>
            <a:off x="5715588" y="2515372"/>
            <a:ext cx="1929340" cy="253852"/>
          </a:xfrm>
          <a:prstGeom prst="rect">
            <a:avLst/>
          </a:prstGeom>
          <a:noFill/>
        </p:spPr>
        <p:txBody>
          <a:bodyPr wrap="square" lIns="0" tIns="0" rIns="0" bIns="0" rtlCol="0" anchor="b">
            <a:spAutoFit/>
          </a:bodyPr>
          <a:lstStyle/>
          <a:p>
            <a:pPr algn="ctr">
              <a:lnSpc>
                <a:spcPct val="110000"/>
              </a:lnSpc>
            </a:pPr>
            <a:r>
              <a:rPr lang="en-US" sz="1600" b="1" dirty="0">
                <a:solidFill>
                  <a:schemeClr val="accent1"/>
                </a:solidFill>
                <a:latin typeface="Montserrat SemiBold" pitchFamily="2" charset="77"/>
                <a:cs typeface="Poppins" pitchFamily="2" charset="77"/>
              </a:rPr>
              <a:t>Budget Approval</a:t>
            </a:r>
          </a:p>
        </p:txBody>
      </p:sp>
      <p:sp>
        <p:nvSpPr>
          <p:cNvPr id="25" name="TextBox 24">
            <a:extLst>
              <a:ext uri="{FF2B5EF4-FFF2-40B4-BE49-F238E27FC236}">
                <a16:creationId xmlns:a16="http://schemas.microsoft.com/office/drawing/2014/main" id="{E7E2A6F3-A946-4A54-BCE8-5D5A3A606C23}"/>
              </a:ext>
            </a:extLst>
          </p:cNvPr>
          <p:cNvSpPr txBox="1"/>
          <p:nvPr/>
        </p:nvSpPr>
        <p:spPr>
          <a:xfrm>
            <a:off x="4084094" y="6107329"/>
            <a:ext cx="1819219" cy="524631"/>
          </a:xfrm>
          <a:prstGeom prst="rect">
            <a:avLst/>
          </a:prstGeom>
          <a:noFill/>
        </p:spPr>
        <p:txBody>
          <a:bodyPr wrap="square" lIns="0" tIns="0" rIns="0" bIns="0" rtlCol="0" anchor="b">
            <a:spAutoFit/>
          </a:bodyPr>
          <a:lstStyle/>
          <a:p>
            <a:pPr algn="ctr">
              <a:lnSpc>
                <a:spcPct val="110000"/>
              </a:lnSpc>
            </a:pPr>
            <a:r>
              <a:rPr lang="en-US" sz="1600" b="1" dirty="0">
                <a:solidFill>
                  <a:srgbClr val="15466D"/>
                </a:solidFill>
                <a:latin typeface="Montserrat SemiBold" pitchFamily="2" charset="77"/>
                <a:cs typeface="Poppins" pitchFamily="2" charset="77"/>
              </a:rPr>
              <a:t>Submit Strategy &amp; Budget</a:t>
            </a:r>
          </a:p>
        </p:txBody>
      </p:sp>
      <p:sp>
        <p:nvSpPr>
          <p:cNvPr id="27" name="TextBox 26">
            <a:extLst>
              <a:ext uri="{FF2B5EF4-FFF2-40B4-BE49-F238E27FC236}">
                <a16:creationId xmlns:a16="http://schemas.microsoft.com/office/drawing/2014/main" id="{BE792955-6195-4C05-9DDA-039FAC70B099}"/>
              </a:ext>
            </a:extLst>
          </p:cNvPr>
          <p:cNvSpPr txBox="1"/>
          <p:nvPr/>
        </p:nvSpPr>
        <p:spPr>
          <a:xfrm>
            <a:off x="814103" y="6089486"/>
            <a:ext cx="1942767" cy="524631"/>
          </a:xfrm>
          <a:prstGeom prst="rect">
            <a:avLst/>
          </a:prstGeom>
          <a:noFill/>
        </p:spPr>
        <p:txBody>
          <a:bodyPr wrap="square" lIns="0" tIns="0" rIns="0" bIns="0" rtlCol="0" anchor="b">
            <a:spAutoFit/>
          </a:bodyPr>
          <a:lstStyle/>
          <a:p>
            <a:pPr algn="ctr">
              <a:lnSpc>
                <a:spcPct val="110000"/>
              </a:lnSpc>
            </a:pPr>
            <a:r>
              <a:rPr lang="en-US" sz="1600" b="1" dirty="0">
                <a:solidFill>
                  <a:srgbClr val="2576B7"/>
                </a:solidFill>
                <a:latin typeface="Montserrat SemiBold" pitchFamily="2" charset="77"/>
                <a:cs typeface="Poppins" pitchFamily="2" charset="77"/>
              </a:rPr>
              <a:t>Business Context Discovery</a:t>
            </a:r>
          </a:p>
        </p:txBody>
      </p:sp>
      <p:sp>
        <p:nvSpPr>
          <p:cNvPr id="29" name="TextBox 28">
            <a:extLst>
              <a:ext uri="{FF2B5EF4-FFF2-40B4-BE49-F238E27FC236}">
                <a16:creationId xmlns:a16="http://schemas.microsoft.com/office/drawing/2014/main" id="{ADCE8F64-0700-4746-A4C9-82DA3A572954}"/>
              </a:ext>
            </a:extLst>
          </p:cNvPr>
          <p:cNvSpPr txBox="1"/>
          <p:nvPr/>
        </p:nvSpPr>
        <p:spPr>
          <a:xfrm>
            <a:off x="7216710" y="6107329"/>
            <a:ext cx="1942772" cy="524631"/>
          </a:xfrm>
          <a:prstGeom prst="rect">
            <a:avLst/>
          </a:prstGeom>
          <a:noFill/>
        </p:spPr>
        <p:txBody>
          <a:bodyPr wrap="square" lIns="0" tIns="0" rIns="0" bIns="0" rtlCol="0" anchor="b">
            <a:spAutoFit/>
          </a:bodyPr>
          <a:lstStyle/>
          <a:p>
            <a:pPr algn="ctr">
              <a:lnSpc>
                <a:spcPct val="110000"/>
              </a:lnSpc>
            </a:pPr>
            <a:r>
              <a:rPr lang="en-US" sz="1600" b="1" dirty="0">
                <a:solidFill>
                  <a:srgbClr val="5090C4"/>
                </a:solidFill>
                <a:latin typeface="Montserrat SemiBold" pitchFamily="2" charset="77"/>
                <a:cs typeface="Poppins" pitchFamily="2" charset="77"/>
              </a:rPr>
              <a:t>Review Approval &amp; Revise</a:t>
            </a:r>
          </a:p>
        </p:txBody>
      </p:sp>
      <p:sp>
        <p:nvSpPr>
          <p:cNvPr id="30" name="TextBox 29">
            <a:extLst>
              <a:ext uri="{FF2B5EF4-FFF2-40B4-BE49-F238E27FC236}">
                <a16:creationId xmlns:a16="http://schemas.microsoft.com/office/drawing/2014/main" id="{5315C459-8858-472D-BCEE-30E9E2200B59}"/>
              </a:ext>
            </a:extLst>
          </p:cNvPr>
          <p:cNvSpPr txBox="1"/>
          <p:nvPr/>
        </p:nvSpPr>
        <p:spPr>
          <a:xfrm>
            <a:off x="2259854" y="4240242"/>
            <a:ext cx="745717" cy="473078"/>
          </a:xfrm>
          <a:prstGeom prst="rect">
            <a:avLst/>
          </a:prstGeom>
          <a:noFill/>
        </p:spPr>
        <p:txBody>
          <a:bodyPr wrap="none" rtlCol="0" anchor="ctr">
            <a:spAutoFit/>
          </a:bodyPr>
          <a:lstStyle/>
          <a:p>
            <a:pPr algn="ctr">
              <a:lnSpc>
                <a:spcPct val="110000"/>
              </a:lnSpc>
            </a:pPr>
            <a:r>
              <a:rPr lang="en-US" sz="2400" b="1" dirty="0">
                <a:solidFill>
                  <a:srgbClr val="FFFFFF"/>
                </a:solidFill>
                <a:latin typeface="Montserrat SemiBold" pitchFamily="2" charset="77"/>
                <a:cs typeface="Poppins" pitchFamily="2" charset="77"/>
              </a:rPr>
              <a:t>Jan</a:t>
            </a:r>
          </a:p>
        </p:txBody>
      </p:sp>
      <p:sp>
        <p:nvSpPr>
          <p:cNvPr id="31" name="TextBox 30">
            <a:extLst>
              <a:ext uri="{FF2B5EF4-FFF2-40B4-BE49-F238E27FC236}">
                <a16:creationId xmlns:a16="http://schemas.microsoft.com/office/drawing/2014/main" id="{E88C16CB-1BA0-489B-A8DF-85EE03C59701}"/>
              </a:ext>
            </a:extLst>
          </p:cNvPr>
          <p:cNvSpPr txBox="1"/>
          <p:nvPr/>
        </p:nvSpPr>
        <p:spPr>
          <a:xfrm>
            <a:off x="3850915" y="4240242"/>
            <a:ext cx="782587" cy="473078"/>
          </a:xfrm>
          <a:prstGeom prst="rect">
            <a:avLst/>
          </a:prstGeom>
          <a:noFill/>
        </p:spPr>
        <p:txBody>
          <a:bodyPr wrap="none" rtlCol="0" anchor="ctr">
            <a:spAutoFit/>
          </a:bodyPr>
          <a:lstStyle/>
          <a:p>
            <a:pPr algn="ctr">
              <a:lnSpc>
                <a:spcPct val="110000"/>
              </a:lnSpc>
            </a:pPr>
            <a:r>
              <a:rPr lang="en-US" sz="2400" b="1" dirty="0">
                <a:solidFill>
                  <a:srgbClr val="FFFFFF"/>
                </a:solidFill>
                <a:latin typeface="Montserrat SemiBold" pitchFamily="2" charset="77"/>
                <a:cs typeface="Poppins" pitchFamily="2" charset="77"/>
              </a:rPr>
              <a:t>Feb</a:t>
            </a:r>
          </a:p>
        </p:txBody>
      </p:sp>
      <p:sp>
        <p:nvSpPr>
          <p:cNvPr id="32" name="TextBox 31">
            <a:extLst>
              <a:ext uri="{FF2B5EF4-FFF2-40B4-BE49-F238E27FC236}">
                <a16:creationId xmlns:a16="http://schemas.microsoft.com/office/drawing/2014/main" id="{28E5A8F3-A551-4010-92FB-5E19C69645E7}"/>
              </a:ext>
            </a:extLst>
          </p:cNvPr>
          <p:cNvSpPr txBox="1"/>
          <p:nvPr/>
        </p:nvSpPr>
        <p:spPr>
          <a:xfrm>
            <a:off x="5470351" y="4240242"/>
            <a:ext cx="795411" cy="473078"/>
          </a:xfrm>
          <a:prstGeom prst="rect">
            <a:avLst/>
          </a:prstGeom>
          <a:noFill/>
        </p:spPr>
        <p:txBody>
          <a:bodyPr wrap="none" rtlCol="0" anchor="ctr">
            <a:spAutoFit/>
          </a:bodyPr>
          <a:lstStyle/>
          <a:p>
            <a:pPr algn="ctr">
              <a:lnSpc>
                <a:spcPct val="110000"/>
              </a:lnSpc>
            </a:pPr>
            <a:r>
              <a:rPr lang="en-US" sz="2400" b="1" dirty="0">
                <a:solidFill>
                  <a:srgbClr val="FFFFFF"/>
                </a:solidFill>
                <a:latin typeface="Montserrat SemiBold" pitchFamily="2" charset="77"/>
                <a:cs typeface="Poppins" pitchFamily="2" charset="77"/>
              </a:rPr>
              <a:t>Mar</a:t>
            </a:r>
          </a:p>
        </p:txBody>
      </p:sp>
      <p:sp>
        <p:nvSpPr>
          <p:cNvPr id="33" name="TextBox 32">
            <a:extLst>
              <a:ext uri="{FF2B5EF4-FFF2-40B4-BE49-F238E27FC236}">
                <a16:creationId xmlns:a16="http://schemas.microsoft.com/office/drawing/2014/main" id="{D6CB1186-B8C9-468D-8D59-87B997EF7B61}"/>
              </a:ext>
            </a:extLst>
          </p:cNvPr>
          <p:cNvSpPr txBox="1"/>
          <p:nvPr/>
        </p:nvSpPr>
        <p:spPr>
          <a:xfrm>
            <a:off x="7089367" y="4240242"/>
            <a:ext cx="756938" cy="473078"/>
          </a:xfrm>
          <a:prstGeom prst="rect">
            <a:avLst/>
          </a:prstGeom>
          <a:noFill/>
        </p:spPr>
        <p:txBody>
          <a:bodyPr wrap="none" rtlCol="0" anchor="ctr">
            <a:spAutoFit/>
          </a:bodyPr>
          <a:lstStyle/>
          <a:p>
            <a:pPr algn="ctr">
              <a:lnSpc>
                <a:spcPct val="110000"/>
              </a:lnSpc>
            </a:pPr>
            <a:r>
              <a:rPr lang="en-US" sz="2400" b="1" dirty="0">
                <a:solidFill>
                  <a:srgbClr val="FFFFFF"/>
                </a:solidFill>
                <a:latin typeface="Montserrat SemiBold" pitchFamily="2" charset="77"/>
                <a:cs typeface="Poppins" pitchFamily="2" charset="77"/>
              </a:rPr>
              <a:t>Apr</a:t>
            </a:r>
          </a:p>
        </p:txBody>
      </p:sp>
      <p:sp>
        <p:nvSpPr>
          <p:cNvPr id="34" name="TextBox 33">
            <a:extLst>
              <a:ext uri="{FF2B5EF4-FFF2-40B4-BE49-F238E27FC236}">
                <a16:creationId xmlns:a16="http://schemas.microsoft.com/office/drawing/2014/main" id="{7491FA52-9647-470C-8455-12E4050D0270}"/>
              </a:ext>
            </a:extLst>
          </p:cNvPr>
          <p:cNvSpPr txBox="1"/>
          <p:nvPr/>
        </p:nvSpPr>
        <p:spPr>
          <a:xfrm>
            <a:off x="8665603" y="4240242"/>
            <a:ext cx="768159" cy="473078"/>
          </a:xfrm>
          <a:prstGeom prst="rect">
            <a:avLst/>
          </a:prstGeom>
          <a:noFill/>
        </p:spPr>
        <p:txBody>
          <a:bodyPr wrap="none" rtlCol="0" anchor="ctr">
            <a:spAutoFit/>
          </a:bodyPr>
          <a:lstStyle/>
          <a:p>
            <a:pPr algn="ctr">
              <a:lnSpc>
                <a:spcPct val="110000"/>
              </a:lnSpc>
            </a:pPr>
            <a:r>
              <a:rPr lang="en-US" sz="2400" b="1" dirty="0">
                <a:solidFill>
                  <a:srgbClr val="FFFFFF"/>
                </a:solidFill>
                <a:latin typeface="Montserrat SemiBold" pitchFamily="2" charset="77"/>
                <a:cs typeface="Poppins" pitchFamily="2" charset="77"/>
              </a:rPr>
              <a:t>Jun</a:t>
            </a:r>
          </a:p>
        </p:txBody>
      </p:sp>
      <p:sp>
        <p:nvSpPr>
          <p:cNvPr id="35" name="Shape 42372">
            <a:extLst>
              <a:ext uri="{FF2B5EF4-FFF2-40B4-BE49-F238E27FC236}">
                <a16:creationId xmlns:a16="http://schemas.microsoft.com/office/drawing/2014/main" id="{D9BC94CA-A1A2-409E-968E-92D362D9BB96}"/>
              </a:ext>
            </a:extLst>
          </p:cNvPr>
          <p:cNvSpPr/>
          <p:nvPr/>
        </p:nvSpPr>
        <p:spPr>
          <a:xfrm>
            <a:off x="9817625" y="2843007"/>
            <a:ext cx="0" cy="313708"/>
          </a:xfrm>
          <a:prstGeom prst="line">
            <a:avLst/>
          </a:prstGeom>
          <a:noFill/>
          <a:ln w="38100" cap="flat">
            <a:solidFill>
              <a:srgbClr val="FFFFFF">
                <a:lumMod val="85000"/>
              </a:srgbClr>
            </a:solidFill>
            <a:prstDash val="solid"/>
            <a:miter lim="400000"/>
          </a:ln>
          <a:effectLst/>
        </p:spPr>
        <p:txBody>
          <a:bodyPr wrap="square" lIns="35719" tIns="35719" rIns="35719" bIns="35719" numCol="1" anchor="ctr">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36" name="Shape 42409">
            <a:extLst>
              <a:ext uri="{FF2B5EF4-FFF2-40B4-BE49-F238E27FC236}">
                <a16:creationId xmlns:a16="http://schemas.microsoft.com/office/drawing/2014/main" id="{5850BF6C-40D2-4F77-A6FC-4AA6C1D2C9B0}"/>
              </a:ext>
            </a:extLst>
          </p:cNvPr>
          <p:cNvSpPr/>
          <p:nvPr/>
        </p:nvSpPr>
        <p:spPr>
          <a:xfrm>
            <a:off x="9131500" y="3156713"/>
            <a:ext cx="2007409" cy="2636910"/>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chemeClr val="accent1">
              <a:lumMod val="50000"/>
            </a:schemeClr>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37" name="Shape 42413">
            <a:extLst>
              <a:ext uri="{FF2B5EF4-FFF2-40B4-BE49-F238E27FC236}">
                <a16:creationId xmlns:a16="http://schemas.microsoft.com/office/drawing/2014/main" id="{025AB31E-915B-43A8-8A04-516C7C13141B}"/>
              </a:ext>
            </a:extLst>
          </p:cNvPr>
          <p:cNvSpPr/>
          <p:nvPr/>
        </p:nvSpPr>
        <p:spPr>
          <a:xfrm>
            <a:off x="9673524" y="4302070"/>
            <a:ext cx="666914" cy="346196"/>
          </a:xfrm>
          <a:prstGeom prst="rightArrow">
            <a:avLst>
              <a:gd name="adj1" fmla="val 42849"/>
              <a:gd name="adj2" fmla="val 62190"/>
            </a:avLst>
          </a:prstGeom>
          <a:solidFill>
            <a:srgbClr val="FFFFFF"/>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39" name="TextBox 38">
            <a:extLst>
              <a:ext uri="{FF2B5EF4-FFF2-40B4-BE49-F238E27FC236}">
                <a16:creationId xmlns:a16="http://schemas.microsoft.com/office/drawing/2014/main" id="{13EB438F-BE90-4DBE-A8E4-FAC7137A4BD3}"/>
              </a:ext>
            </a:extLst>
          </p:cNvPr>
          <p:cNvSpPr txBox="1"/>
          <p:nvPr/>
        </p:nvSpPr>
        <p:spPr>
          <a:xfrm>
            <a:off x="9181798" y="2513804"/>
            <a:ext cx="1571229" cy="253852"/>
          </a:xfrm>
          <a:prstGeom prst="rect">
            <a:avLst/>
          </a:prstGeom>
          <a:noFill/>
        </p:spPr>
        <p:txBody>
          <a:bodyPr wrap="square" lIns="0" tIns="0" rIns="0" bIns="0" rtlCol="0" anchor="b">
            <a:spAutoFit/>
          </a:bodyPr>
          <a:lstStyle/>
          <a:p>
            <a:pPr algn="ctr">
              <a:lnSpc>
                <a:spcPct val="110000"/>
              </a:lnSpc>
            </a:pPr>
            <a:r>
              <a:rPr lang="en-US" sz="1600" b="1" dirty="0">
                <a:solidFill>
                  <a:schemeClr val="accent1">
                    <a:lumMod val="50000"/>
                  </a:schemeClr>
                </a:solidFill>
                <a:latin typeface="Montserrat SemiBold" pitchFamily="2" charset="77"/>
                <a:cs typeface="Poppins" pitchFamily="2" charset="77"/>
              </a:rPr>
              <a:t>Touchpoint</a:t>
            </a:r>
          </a:p>
        </p:txBody>
      </p:sp>
      <p:sp>
        <p:nvSpPr>
          <p:cNvPr id="40" name="TextBox 39">
            <a:extLst>
              <a:ext uri="{FF2B5EF4-FFF2-40B4-BE49-F238E27FC236}">
                <a16:creationId xmlns:a16="http://schemas.microsoft.com/office/drawing/2014/main" id="{2F4E4023-6B80-4E16-A324-7018EBD42E82}"/>
              </a:ext>
            </a:extLst>
          </p:cNvPr>
          <p:cNvSpPr txBox="1"/>
          <p:nvPr/>
        </p:nvSpPr>
        <p:spPr>
          <a:xfrm>
            <a:off x="10276770" y="4238629"/>
            <a:ext cx="753732" cy="473078"/>
          </a:xfrm>
          <a:prstGeom prst="rect">
            <a:avLst/>
          </a:prstGeom>
          <a:noFill/>
        </p:spPr>
        <p:txBody>
          <a:bodyPr wrap="none" rtlCol="0" anchor="ctr">
            <a:spAutoFit/>
          </a:bodyPr>
          <a:lstStyle/>
          <a:p>
            <a:pPr algn="ctr">
              <a:lnSpc>
                <a:spcPct val="110000"/>
              </a:lnSpc>
            </a:pPr>
            <a:r>
              <a:rPr lang="en-US" sz="2400" b="1" dirty="0">
                <a:solidFill>
                  <a:srgbClr val="FFFFFF"/>
                </a:solidFill>
                <a:latin typeface="Montserrat SemiBold" pitchFamily="2" charset="77"/>
                <a:cs typeface="Poppins" pitchFamily="2" charset="77"/>
              </a:rPr>
              <a:t>Oct</a:t>
            </a:r>
          </a:p>
        </p:txBody>
      </p:sp>
    </p:spTree>
    <p:extLst>
      <p:ext uri="{BB962C8B-B14F-4D97-AF65-F5344CB8AC3E}">
        <p14:creationId xmlns:p14="http://schemas.microsoft.com/office/powerpoint/2010/main" val="684279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E3672-E5B4-4363-83BC-BDE30BBF2F97}"/>
              </a:ext>
            </a:extLst>
          </p:cNvPr>
          <p:cNvSpPr>
            <a:spLocks noGrp="1"/>
          </p:cNvSpPr>
          <p:nvPr>
            <p:ph type="title"/>
          </p:nvPr>
        </p:nvSpPr>
        <p:spPr/>
        <p:txBody>
          <a:bodyPr/>
          <a:lstStyle/>
          <a:p>
            <a:r>
              <a:rPr lang="en-US" sz="2800" dirty="0"/>
              <a:t>IT must aim to support the organization’s mission and vision</a:t>
            </a:r>
            <a:endParaRPr lang="en-CA" sz="2800" dirty="0"/>
          </a:p>
        </p:txBody>
      </p:sp>
      <p:sp>
        <p:nvSpPr>
          <p:cNvPr id="3" name="Text Placeholder 2">
            <a:extLst>
              <a:ext uri="{FF2B5EF4-FFF2-40B4-BE49-F238E27FC236}">
                <a16:creationId xmlns:a16="http://schemas.microsoft.com/office/drawing/2014/main" id="{3113556A-92DB-4B83-B915-F8A1551893CF}"/>
              </a:ext>
            </a:extLst>
          </p:cNvPr>
          <p:cNvSpPr>
            <a:spLocks noGrp="1"/>
          </p:cNvSpPr>
          <p:nvPr>
            <p:ph type="body" sz="quarter" idx="13"/>
          </p:nvPr>
        </p:nvSpPr>
        <p:spPr>
          <a:xfrm>
            <a:off x="3735975" y="614134"/>
            <a:ext cx="1363689" cy="1456894"/>
          </a:xfrm>
        </p:spPr>
        <p:txBody>
          <a:bodyPr/>
          <a:lstStyle/>
          <a:p>
            <a:r>
              <a:rPr lang="en-US" dirty="0"/>
              <a:t>A </a:t>
            </a:r>
            <a:r>
              <a:rPr lang="en-US" b="1" dirty="0"/>
              <a:t>mission</a:t>
            </a:r>
            <a:r>
              <a:rPr lang="en-US" dirty="0"/>
              <a:t> statement: </a:t>
            </a:r>
            <a:endParaRPr lang="en-CA" dirty="0"/>
          </a:p>
        </p:txBody>
      </p:sp>
      <p:sp>
        <p:nvSpPr>
          <p:cNvPr id="4" name="Text Placeholder 3">
            <a:extLst>
              <a:ext uri="{FF2B5EF4-FFF2-40B4-BE49-F238E27FC236}">
                <a16:creationId xmlns:a16="http://schemas.microsoft.com/office/drawing/2014/main" id="{E9048B44-FB26-40E4-B0FD-A2AB8226786D}"/>
              </a:ext>
            </a:extLst>
          </p:cNvPr>
          <p:cNvSpPr>
            <a:spLocks noGrp="1"/>
          </p:cNvSpPr>
          <p:nvPr>
            <p:ph type="body" sz="quarter" idx="15"/>
          </p:nvPr>
        </p:nvSpPr>
        <p:spPr>
          <a:xfrm>
            <a:off x="3735976" y="3229965"/>
            <a:ext cx="1363689" cy="1456894"/>
          </a:xfrm>
        </p:spPr>
        <p:txBody>
          <a:bodyPr/>
          <a:lstStyle/>
          <a:p>
            <a:r>
              <a:rPr lang="en-US" dirty="0"/>
              <a:t>A </a:t>
            </a:r>
            <a:r>
              <a:rPr lang="en-US" b="1" dirty="0"/>
              <a:t>vision </a:t>
            </a:r>
            <a:r>
              <a:rPr lang="en-US" dirty="0"/>
              <a:t>statement:</a:t>
            </a:r>
            <a:endParaRPr lang="en-CA" dirty="0"/>
          </a:p>
        </p:txBody>
      </p:sp>
      <p:sp>
        <p:nvSpPr>
          <p:cNvPr id="7" name="Text Placeholder 6">
            <a:extLst>
              <a:ext uri="{FF2B5EF4-FFF2-40B4-BE49-F238E27FC236}">
                <a16:creationId xmlns:a16="http://schemas.microsoft.com/office/drawing/2014/main" id="{E0160D22-A6E0-47CA-B2E3-DBAE9961BED5}"/>
              </a:ext>
            </a:extLst>
          </p:cNvPr>
          <p:cNvSpPr>
            <a:spLocks noGrp="1"/>
          </p:cNvSpPr>
          <p:nvPr>
            <p:ph type="body" sz="quarter" idx="18"/>
          </p:nvPr>
        </p:nvSpPr>
        <p:spPr>
          <a:xfrm>
            <a:off x="5322184" y="614209"/>
            <a:ext cx="6248494" cy="1393834"/>
          </a:xfrm>
        </p:spPr>
        <p:txBody>
          <a:bodyPr/>
          <a:lstStyle/>
          <a:p>
            <a:r>
              <a:rPr lang="en-US" dirty="0"/>
              <a:t>Focuses on today and what an organization does to achieve it.</a:t>
            </a:r>
          </a:p>
          <a:p>
            <a:r>
              <a:rPr lang="en-US" dirty="0"/>
              <a:t>Drives the company. </a:t>
            </a:r>
          </a:p>
          <a:p>
            <a:r>
              <a:rPr lang="en-US" dirty="0"/>
              <a:t>Answers: What do we do? Whom do we serve? How do we service them? </a:t>
            </a:r>
            <a:endParaRPr lang="en-CA" dirty="0"/>
          </a:p>
        </p:txBody>
      </p:sp>
      <p:sp>
        <p:nvSpPr>
          <p:cNvPr id="8" name="Text Placeholder 7">
            <a:extLst>
              <a:ext uri="{FF2B5EF4-FFF2-40B4-BE49-F238E27FC236}">
                <a16:creationId xmlns:a16="http://schemas.microsoft.com/office/drawing/2014/main" id="{9A15E70A-5A99-448D-A6FB-E26973D9AE69}"/>
              </a:ext>
            </a:extLst>
          </p:cNvPr>
          <p:cNvSpPr>
            <a:spLocks noGrp="1"/>
          </p:cNvSpPr>
          <p:nvPr>
            <p:ph type="body" sz="quarter" idx="19"/>
          </p:nvPr>
        </p:nvSpPr>
        <p:spPr>
          <a:xfrm>
            <a:off x="5322184" y="3217752"/>
            <a:ext cx="6248493" cy="1393834"/>
          </a:xfrm>
        </p:spPr>
        <p:txBody>
          <a:bodyPr/>
          <a:lstStyle/>
          <a:p>
            <a:r>
              <a:rPr lang="en-US" dirty="0"/>
              <a:t>Focuses on tomorrow and what an organization ultimately wants to become. </a:t>
            </a:r>
          </a:p>
          <a:p>
            <a:r>
              <a:rPr lang="en-US" dirty="0"/>
              <a:t>Gives the company direction. </a:t>
            </a:r>
          </a:p>
          <a:p>
            <a:r>
              <a:rPr lang="en-US" dirty="0"/>
              <a:t>Answers: What problems are we solving? Who and what are we changing? </a:t>
            </a:r>
            <a:endParaRPr lang="en-CA" dirty="0"/>
          </a:p>
        </p:txBody>
      </p:sp>
      <p:sp>
        <p:nvSpPr>
          <p:cNvPr id="25" name="Text Placeholder 2">
            <a:extLst>
              <a:ext uri="{FF2B5EF4-FFF2-40B4-BE49-F238E27FC236}">
                <a16:creationId xmlns:a16="http://schemas.microsoft.com/office/drawing/2014/main" id="{B733002D-E4B2-40A9-809E-2AC7A48DEB7B}"/>
              </a:ext>
            </a:extLst>
          </p:cNvPr>
          <p:cNvSpPr txBox="1">
            <a:spLocks/>
          </p:cNvSpPr>
          <p:nvPr/>
        </p:nvSpPr>
        <p:spPr>
          <a:xfrm>
            <a:off x="3710324" y="4503775"/>
            <a:ext cx="7771906" cy="5316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rgbClr val="FFFFFF">
                    <a:lumMod val="50000"/>
                  </a:srgbClr>
                </a:solidFill>
                <a:latin typeface="Exo" panose="02000303000000000000" pitchFamily="2" charset="0"/>
              </a:rPr>
              <a:t>A</a:t>
            </a:r>
            <a:r>
              <a:rPr kumimoji="0" lang="en-US" sz="1400" b="0" i="1" u="none" strike="noStrike" kern="1200" cap="none" spc="0" normalizeH="0" baseline="0" noProof="0" dirty="0">
                <a:ln>
                  <a:noFill/>
                </a:ln>
                <a:solidFill>
                  <a:srgbClr val="FFFFFF">
                    <a:lumMod val="50000"/>
                  </a:srgbClr>
                </a:solidFill>
                <a:effectLst/>
                <a:uLnTx/>
                <a:uFillTx/>
                <a:latin typeface="Exo" panose="02000303000000000000" pitchFamily="2" charset="0"/>
              </a:rPr>
              <a:t> vision statement provides a concrete way for stakeholders, especially employees, to understand the meaning and purpose of your business. However, unlike a mission statement – which describes the who, what, and why of your business – a vision statement describes the desired long-term results of your company's efforts.</a:t>
            </a:r>
            <a:endParaRPr kumimoji="0" lang="en-CA" sz="1400" b="0" i="0" u="none" strike="noStrike" kern="1200" cap="none" spc="0" normalizeH="0" baseline="0" noProof="0" dirty="0">
              <a:ln>
                <a:noFill/>
              </a:ln>
              <a:solidFill>
                <a:srgbClr val="FFFFFF">
                  <a:lumMod val="50000"/>
                </a:srgbClr>
              </a:solidFill>
              <a:effectLst/>
              <a:uLnTx/>
              <a:uFillTx/>
              <a:latin typeface="Exo" panose="02000303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CA" sz="1400" b="0" i="0" u="none" strike="noStrike" kern="1200" cap="none" spc="0" normalizeH="0" baseline="0" noProof="0" dirty="0">
              <a:ln>
                <a:noFill/>
              </a:ln>
              <a:solidFill>
                <a:srgbClr val="FFFFFF">
                  <a:lumMod val="50000"/>
                </a:srgbClr>
              </a:solidFill>
              <a:effectLst/>
              <a:uLnTx/>
              <a:uFillTx/>
              <a:latin typeface="Exo" panose="02000303000000000000" pitchFamily="2" charset="0"/>
            </a:endParaRPr>
          </a:p>
        </p:txBody>
      </p:sp>
      <p:sp>
        <p:nvSpPr>
          <p:cNvPr id="28" name="Text Placeholder 2">
            <a:extLst>
              <a:ext uri="{FF2B5EF4-FFF2-40B4-BE49-F238E27FC236}">
                <a16:creationId xmlns:a16="http://schemas.microsoft.com/office/drawing/2014/main" id="{BB19E365-EF86-4441-8AC2-D85E476B5523}"/>
              </a:ext>
            </a:extLst>
          </p:cNvPr>
          <p:cNvSpPr txBox="1">
            <a:spLocks/>
          </p:cNvSpPr>
          <p:nvPr/>
        </p:nvSpPr>
        <p:spPr>
          <a:xfrm>
            <a:off x="3735975" y="1957352"/>
            <a:ext cx="7771906" cy="5316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rgbClr val="FFFFFF">
                    <a:lumMod val="50000"/>
                  </a:srgbClr>
                </a:solidFill>
                <a:latin typeface="Exo" panose="02000303000000000000" pitchFamily="2" charset="0"/>
              </a:rPr>
              <a:t>A mission statement focuses on the purpose of the brand; the vision statement looks to the fulfillment of that purpose.</a:t>
            </a:r>
            <a:endParaRPr kumimoji="0" lang="en-CA" sz="1400" b="0" i="0" u="none" strike="noStrike" kern="1200" cap="none" spc="0" normalizeH="0" baseline="0" noProof="0" dirty="0">
              <a:ln>
                <a:noFill/>
              </a:ln>
              <a:solidFill>
                <a:srgbClr val="FFFFFF">
                  <a:lumMod val="50000"/>
                </a:srgbClr>
              </a:solidFill>
              <a:effectLst/>
              <a:uLnTx/>
              <a:uFillTx/>
              <a:latin typeface="Exo" panose="02000303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CA" sz="1400" b="0" i="0" u="none" strike="noStrike" kern="1200" cap="none" spc="0" normalizeH="0" baseline="0" noProof="0" dirty="0">
              <a:ln>
                <a:noFill/>
              </a:ln>
              <a:solidFill>
                <a:srgbClr val="FFFFFF">
                  <a:lumMod val="50000"/>
                </a:srgbClr>
              </a:solidFill>
              <a:effectLst/>
              <a:uLnTx/>
              <a:uFillTx/>
              <a:latin typeface="Exo" panose="02000303000000000000" pitchFamily="2" charset="0"/>
            </a:endParaRPr>
          </a:p>
        </p:txBody>
      </p:sp>
      <p:pic>
        <p:nvPicPr>
          <p:cNvPr id="29" name="Picture 28">
            <a:extLst>
              <a:ext uri="{FF2B5EF4-FFF2-40B4-BE49-F238E27FC236}">
                <a16:creationId xmlns:a16="http://schemas.microsoft.com/office/drawing/2014/main" id="{6DA47B4E-24F0-4A7D-9E70-F1CC05CCDDF6}"/>
              </a:ext>
            </a:extLst>
          </p:cNvPr>
          <p:cNvPicPr>
            <a:picLocks noChangeAspect="1"/>
          </p:cNvPicPr>
          <p:nvPr/>
        </p:nvPicPr>
        <p:blipFill>
          <a:blip r:embed="rId2">
            <a:duotone>
              <a:schemeClr val="accent1">
                <a:shade val="45000"/>
                <a:satMod val="135000"/>
              </a:schemeClr>
              <a:prstClr val="white"/>
            </a:duotone>
          </a:blip>
          <a:stretch>
            <a:fillRect/>
          </a:stretch>
        </p:blipFill>
        <p:spPr>
          <a:xfrm>
            <a:off x="3607903" y="1874611"/>
            <a:ext cx="391417" cy="283153"/>
          </a:xfrm>
          <a:prstGeom prst="rect">
            <a:avLst/>
          </a:prstGeom>
        </p:spPr>
      </p:pic>
      <p:pic>
        <p:nvPicPr>
          <p:cNvPr id="30" name="Picture 29">
            <a:extLst>
              <a:ext uri="{FF2B5EF4-FFF2-40B4-BE49-F238E27FC236}">
                <a16:creationId xmlns:a16="http://schemas.microsoft.com/office/drawing/2014/main" id="{870F86F5-B4CF-4091-A075-BD21CF8B64B7}"/>
              </a:ext>
            </a:extLst>
          </p:cNvPr>
          <p:cNvPicPr>
            <a:picLocks noChangeAspect="1"/>
          </p:cNvPicPr>
          <p:nvPr/>
        </p:nvPicPr>
        <p:blipFill>
          <a:blip r:embed="rId3">
            <a:duotone>
              <a:schemeClr val="accent1">
                <a:shade val="45000"/>
                <a:satMod val="135000"/>
              </a:schemeClr>
              <a:prstClr val="white"/>
            </a:duotone>
          </a:blip>
          <a:stretch>
            <a:fillRect/>
          </a:stretch>
        </p:blipFill>
        <p:spPr>
          <a:xfrm>
            <a:off x="11151104" y="2279494"/>
            <a:ext cx="346254" cy="315957"/>
          </a:xfrm>
          <a:prstGeom prst="rect">
            <a:avLst/>
          </a:prstGeom>
        </p:spPr>
      </p:pic>
      <p:sp>
        <p:nvSpPr>
          <p:cNvPr id="14" name="Text Placeholder 3">
            <a:extLst>
              <a:ext uri="{FF2B5EF4-FFF2-40B4-BE49-F238E27FC236}">
                <a16:creationId xmlns:a16="http://schemas.microsoft.com/office/drawing/2014/main" id="{FE75589A-7D74-4ED5-9261-D808007D1018}"/>
              </a:ext>
            </a:extLst>
          </p:cNvPr>
          <p:cNvSpPr>
            <a:spLocks noGrp="1"/>
          </p:cNvSpPr>
          <p:nvPr>
            <p:ph type="body" sz="quarter" idx="17"/>
          </p:nvPr>
        </p:nvSpPr>
        <p:spPr>
          <a:xfrm>
            <a:off x="121298" y="116633"/>
            <a:ext cx="1818640" cy="293914"/>
          </a:xfrm>
          <a:prstGeom prst="rect">
            <a:avLst/>
          </a:prstGeom>
        </p:spPr>
        <p:txBody>
          <a:bodyPr/>
          <a:lstStyle/>
          <a:p>
            <a:pPr algn="l"/>
            <a:r>
              <a:rPr lang="en-US" sz="1200" dirty="0">
                <a:solidFill>
                  <a:schemeClr val="bg1"/>
                </a:solidFill>
              </a:rPr>
              <a:t>1.1 Mission &amp; Vision</a:t>
            </a:r>
          </a:p>
        </p:txBody>
      </p:sp>
      <p:sp>
        <p:nvSpPr>
          <p:cNvPr id="15" name="TextBox 14">
            <a:extLst>
              <a:ext uri="{FF2B5EF4-FFF2-40B4-BE49-F238E27FC236}">
                <a16:creationId xmlns:a16="http://schemas.microsoft.com/office/drawing/2014/main" id="{745BA0E4-3169-46B7-9C46-95979DD3F561}"/>
              </a:ext>
            </a:extLst>
          </p:cNvPr>
          <p:cNvSpPr txBox="1"/>
          <p:nvPr/>
        </p:nvSpPr>
        <p:spPr>
          <a:xfrm>
            <a:off x="3710324" y="6243791"/>
            <a:ext cx="2386470" cy="260392"/>
          </a:xfrm>
          <a:prstGeom prst="rect">
            <a:avLst/>
          </a:prstGeom>
          <a:noFill/>
        </p:spPr>
        <p:txBody>
          <a:bodyPr wrap="square">
            <a:spAutoFit/>
          </a:bodyPr>
          <a:lstStyle/>
          <a:p>
            <a:r>
              <a:rPr lang="en-CA" dirty="0">
                <a:solidFill>
                  <a:srgbClr val="333333"/>
                </a:solidFill>
                <a:effectLst/>
                <a:latin typeface="Roboto Condensed Light" panose="02000000000000000000" pitchFamily="2" charset="0"/>
                <a:ea typeface="Roboto Condensed Light" panose="02000000000000000000" pitchFamily="2" charset="0"/>
                <a:cs typeface="Arial" panose="020B0604020202020204" pitchFamily="34" charset="0"/>
              </a:rPr>
              <a:t>Source: Business News Daily, 2020</a:t>
            </a:r>
            <a:endParaRPr lang="en-CA" dirty="0">
              <a:latin typeface="Roboto Condensed Light" panose="02000000000000000000" pitchFamily="2" charset="0"/>
              <a:ea typeface="Roboto Condensed Light" panose="02000000000000000000" pitchFamily="2" charset="0"/>
              <a:cs typeface="Arial" panose="020B0604020202020204" pitchFamily="34" charset="0"/>
            </a:endParaRPr>
          </a:p>
        </p:txBody>
      </p:sp>
      <p:pic>
        <p:nvPicPr>
          <p:cNvPr id="16" name="Picture 15">
            <a:extLst>
              <a:ext uri="{FF2B5EF4-FFF2-40B4-BE49-F238E27FC236}">
                <a16:creationId xmlns:a16="http://schemas.microsoft.com/office/drawing/2014/main" id="{5889A2F6-81E7-4ECD-82DA-92CE8B4CC4A4}"/>
              </a:ext>
            </a:extLst>
          </p:cNvPr>
          <p:cNvPicPr>
            <a:picLocks noChangeAspect="1"/>
          </p:cNvPicPr>
          <p:nvPr/>
        </p:nvPicPr>
        <p:blipFill>
          <a:blip r:embed="rId2">
            <a:duotone>
              <a:schemeClr val="accent1">
                <a:shade val="45000"/>
                <a:satMod val="135000"/>
              </a:schemeClr>
              <a:prstClr val="white"/>
            </a:duotone>
          </a:blip>
          <a:stretch>
            <a:fillRect/>
          </a:stretch>
        </p:blipFill>
        <p:spPr>
          <a:xfrm>
            <a:off x="3625927" y="4398621"/>
            <a:ext cx="391417" cy="283153"/>
          </a:xfrm>
          <a:prstGeom prst="rect">
            <a:avLst/>
          </a:prstGeom>
        </p:spPr>
      </p:pic>
      <p:pic>
        <p:nvPicPr>
          <p:cNvPr id="17" name="Picture 16">
            <a:extLst>
              <a:ext uri="{FF2B5EF4-FFF2-40B4-BE49-F238E27FC236}">
                <a16:creationId xmlns:a16="http://schemas.microsoft.com/office/drawing/2014/main" id="{EFC00068-BA6C-48B9-897A-322EA9B5C3C2}"/>
              </a:ext>
            </a:extLst>
          </p:cNvPr>
          <p:cNvPicPr>
            <a:picLocks noChangeAspect="1"/>
          </p:cNvPicPr>
          <p:nvPr/>
        </p:nvPicPr>
        <p:blipFill>
          <a:blip r:embed="rId3">
            <a:duotone>
              <a:schemeClr val="accent1">
                <a:shade val="45000"/>
                <a:satMod val="135000"/>
              </a:schemeClr>
              <a:prstClr val="white"/>
            </a:duotone>
          </a:blip>
          <a:stretch>
            <a:fillRect/>
          </a:stretch>
        </p:blipFill>
        <p:spPr>
          <a:xfrm>
            <a:off x="11135976" y="5323650"/>
            <a:ext cx="346254" cy="315957"/>
          </a:xfrm>
          <a:prstGeom prst="rect">
            <a:avLst/>
          </a:prstGeom>
        </p:spPr>
      </p:pic>
    </p:spTree>
    <p:extLst>
      <p:ext uri="{BB962C8B-B14F-4D97-AF65-F5344CB8AC3E}">
        <p14:creationId xmlns:p14="http://schemas.microsoft.com/office/powerpoint/2010/main" val="424243077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7299263" y="1158329"/>
            <a:ext cx="4460259" cy="3654853"/>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2371956088"/>
              </p:ext>
            </p:extLst>
          </p:nvPr>
        </p:nvGraphicFramePr>
        <p:xfrm>
          <a:off x="7283905" y="832383"/>
          <a:ext cx="4454018" cy="4659612"/>
        </p:xfrm>
        <a:graphic>
          <a:graphicData uri="http://schemas.openxmlformats.org/drawingml/2006/table">
            <a:tbl>
              <a:tblPr firstRow="1" bandRow="1">
                <a:effectLst/>
                <a:tableStyleId>{5C22544A-7EE6-4342-B048-85BDC9FD1C3A}</a:tableStyleId>
              </a:tblPr>
              <a:tblGrid>
                <a:gridCol w="2227009">
                  <a:extLst>
                    <a:ext uri="{9D8B030D-6E8A-4147-A177-3AD203B41FA5}">
                      <a16:colId xmlns:a16="http://schemas.microsoft.com/office/drawing/2014/main" val="866264451"/>
                    </a:ext>
                  </a:extLst>
                </a:gridCol>
                <a:gridCol w="2227009">
                  <a:extLst>
                    <a:ext uri="{9D8B030D-6E8A-4147-A177-3AD203B41FA5}">
                      <a16:colId xmlns:a16="http://schemas.microsoft.com/office/drawing/2014/main" val="2703970457"/>
                    </a:ext>
                  </a:extLst>
                </a:gridCol>
              </a:tblGrid>
              <a:tr h="751712">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308660">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IT strategy </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Refresh strategy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712">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328106">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Roboto Condensed Light" panose="02000000000000000000" pitchFamily="2" charset="0"/>
                          <a:ea typeface="Roboto Condensed Light" panose="02000000000000000000" pitchFamily="2" charset="0"/>
                        </a:rPr>
                        <a:t>IT Strategy Presentation Template</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Collaboration/ brainstorming tool (whiteboard, flip chart, digital equivalent) </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Senior IT Team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6761069" cy="1130188"/>
          </a:xfrm>
        </p:spPr>
        <p:txBody>
          <a:bodyPr/>
          <a:lstStyle/>
          <a:p>
            <a:r>
              <a:rPr lang="en-US" sz="3600" dirty="0">
                <a:solidFill>
                  <a:srgbClr val="2576B7"/>
                </a:solidFill>
              </a:rPr>
              <a:t>4.5.2 </a:t>
            </a:r>
            <a:r>
              <a:rPr lang="en-US" sz="3600" dirty="0"/>
              <a:t>Create a refresh strategy</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38748" y="1630988"/>
            <a:ext cx="4116208" cy="514337"/>
          </a:xfrm>
        </p:spPr>
        <p:txBody>
          <a:bodyPr/>
          <a:lstStyle/>
          <a:p>
            <a:r>
              <a:rPr lang="en-US" sz="1600" dirty="0">
                <a:latin typeface="Exo" panose="02000503000000000000" pitchFamily="2" charset="77"/>
              </a:rPr>
              <a:t>30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38748" y="2040029"/>
            <a:ext cx="6761069" cy="4358827"/>
          </a:xfrm>
          <a:prstGeom prst="rect">
            <a:avLst/>
          </a:prstGeom>
        </p:spPr>
        <p:txBody>
          <a:bodyPr lIns="0" tIns="0" rIns="0" bIns="0" numCol="1" spcCol="292608" anchor="t"/>
          <a:lstStyle/>
          <a:p>
            <a:pPr marL="342900" indent="-342900">
              <a:buFont typeface="+mj-lt"/>
              <a:buAutoNum type="arabicPeriod"/>
            </a:pPr>
            <a:r>
              <a:rPr lang="en-US" dirty="0">
                <a:latin typeface="Roboto Condensed Light"/>
                <a:ea typeface="Roboto Condensed Light"/>
              </a:rPr>
              <a:t>Work with the IT strategy creation team to identify the time frequencies that the organization should consider to refresh the IT strategy. Time frequencies can also be events that trigger a review (i.e. changing business goals). Record the different time frequencies in the </a:t>
            </a:r>
            <a:r>
              <a:rPr lang="en-US" i="1" dirty="0">
                <a:latin typeface="Roboto Condensed Light"/>
                <a:ea typeface="Roboto Condensed Light"/>
              </a:rPr>
              <a:t>IT Strategy Presentation Template</a:t>
            </a:r>
            <a:r>
              <a:rPr lang="en-US" dirty="0">
                <a:latin typeface="Roboto Condensed Light"/>
                <a:ea typeface="Roboto Condensed Light"/>
              </a:rPr>
              <a:t>. </a:t>
            </a:r>
          </a:p>
          <a:p>
            <a:pPr marL="342900" indent="-342900">
              <a:buFont typeface="+mj-lt"/>
              <a:buAutoNum type="arabicPeriod"/>
            </a:pPr>
            <a:r>
              <a:rPr lang="en-US" dirty="0">
                <a:latin typeface="Roboto Condensed Light"/>
                <a:ea typeface="Roboto Condensed Light"/>
              </a:rPr>
              <a:t>Discuss with the team the different audience members for each time frequency and the scope of the refresh. The scope represents what areas of the IT strategy need to be re-examined and possibly changed. </a:t>
            </a:r>
          </a:p>
          <a:p>
            <a:pPr marL="342900" indent="-342900">
              <a:buFont typeface="+mj-lt"/>
              <a:buAutoNum type="arabicPeriod"/>
            </a:pPr>
            <a:r>
              <a:rPr lang="en-US" dirty="0">
                <a:latin typeface="Roboto Condensed Light"/>
                <a:ea typeface="Roboto Condensed Light"/>
              </a:rPr>
              <a:t>Record the discussion in your </a:t>
            </a:r>
            <a:r>
              <a:rPr lang="en-US" i="1" dirty="0">
                <a:latin typeface="Roboto Condensed Light"/>
                <a:ea typeface="Roboto Condensed Light"/>
              </a:rPr>
              <a:t>IT Strategy Presentation Template. </a:t>
            </a:r>
          </a:p>
          <a:p>
            <a:pPr marL="0" indent="0">
              <a:buNone/>
            </a:pPr>
            <a:r>
              <a:rPr lang="en-US" dirty="0">
                <a:latin typeface="Roboto Condensed Light"/>
                <a:ea typeface="Roboto Condensed Light"/>
              </a:rPr>
              <a:t>Example:</a:t>
            </a:r>
          </a:p>
        </p:txBody>
      </p:sp>
      <p:grpSp>
        <p:nvGrpSpPr>
          <p:cNvPr id="41" name="Group 40">
            <a:extLst>
              <a:ext uri="{FF2B5EF4-FFF2-40B4-BE49-F238E27FC236}">
                <a16:creationId xmlns:a16="http://schemas.microsoft.com/office/drawing/2014/main" id="{DA0D6ED9-4036-C240-81AF-31DD45FA9BB7}"/>
              </a:ext>
            </a:extLst>
          </p:cNvPr>
          <p:cNvGrpSpPr/>
          <p:nvPr/>
        </p:nvGrpSpPr>
        <p:grpSpPr>
          <a:xfrm>
            <a:off x="7268547" y="5783796"/>
            <a:ext cx="4553565" cy="468002"/>
            <a:chOff x="469426" y="5628818"/>
            <a:chExt cx="4585350" cy="554002"/>
          </a:xfrm>
        </p:grpSpPr>
        <p:sp>
          <p:nvSpPr>
            <p:cNvPr id="42" name="Rectangle 41">
              <a:hlinkClick r:id="rId3"/>
              <a:extLst>
                <a:ext uri="{FF2B5EF4-FFF2-40B4-BE49-F238E27FC236}">
                  <a16:creationId xmlns:a16="http://schemas.microsoft.com/office/drawing/2014/main" id="{A000B179-89C7-724D-8FA3-FA0977082975}"/>
                </a:ext>
              </a:extLst>
            </p:cNvPr>
            <p:cNvSpPr/>
            <p:nvPr/>
          </p:nvSpPr>
          <p:spPr>
            <a:xfrm>
              <a:off x="907389" y="5628818"/>
              <a:ext cx="4147387"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Download the </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IT Strategy Presentation Template </a:t>
              </a: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to document your findings </a:t>
              </a:r>
            </a:p>
          </p:txBody>
        </p:sp>
        <p:sp>
          <p:nvSpPr>
            <p:cNvPr id="43" name="Rectangle 42">
              <a:extLst>
                <a:ext uri="{FF2B5EF4-FFF2-40B4-BE49-F238E27FC236}">
                  <a16:creationId xmlns:a16="http://schemas.microsoft.com/office/drawing/2014/main" id="{13D0E41C-A640-D04F-A9CB-65F81949503A}"/>
                </a:ext>
              </a:extLst>
            </p:cNvPr>
            <p:cNvSpPr>
              <a:spLocks noChangeAspect="1"/>
            </p:cNvSpPr>
            <p:nvPr/>
          </p:nvSpPr>
          <p:spPr>
            <a:xfrm>
              <a:off x="469426" y="5628820"/>
              <a:ext cx="437964"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pic>
          <p:nvPicPr>
            <p:cNvPr id="44" name="Picture 43">
              <a:extLst>
                <a:ext uri="{FF2B5EF4-FFF2-40B4-BE49-F238E27FC236}">
                  <a16:creationId xmlns:a16="http://schemas.microsoft.com/office/drawing/2014/main" id="{BAB8D2D5-A0FD-6249-92ED-396170EB90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33996" y="5751405"/>
              <a:ext cx="308823" cy="308824"/>
            </a:xfrm>
            <a:prstGeom prst="rect">
              <a:avLst/>
            </a:prstGeom>
          </p:spPr>
        </p:pic>
      </p:grpSp>
      <p:sp>
        <p:nvSpPr>
          <p:cNvPr id="12" name="Text Placeholder 3">
            <a:extLst>
              <a:ext uri="{FF2B5EF4-FFF2-40B4-BE49-F238E27FC236}">
                <a16:creationId xmlns:a16="http://schemas.microsoft.com/office/drawing/2014/main" id="{62B3D934-E209-43C2-8E3B-445B3E992E9B}"/>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576B7"/>
                </a:solidFill>
                <a:effectLst/>
                <a:uLnTx/>
                <a:uFillTx/>
                <a:latin typeface="Exo" panose="02000303000000000000" pitchFamily="2" charset="0"/>
                <a:ea typeface="+mn-ea"/>
                <a:cs typeface="+mn-cs"/>
              </a:rPr>
              <a:t>4.5 Finalize IT Strategy</a:t>
            </a:r>
          </a:p>
        </p:txBody>
      </p:sp>
      <p:grpSp>
        <p:nvGrpSpPr>
          <p:cNvPr id="6" name="Group 5">
            <a:extLst>
              <a:ext uri="{FF2B5EF4-FFF2-40B4-BE49-F238E27FC236}">
                <a16:creationId xmlns:a16="http://schemas.microsoft.com/office/drawing/2014/main" id="{3234F182-5005-486E-8055-620FE6DBED84}"/>
              </a:ext>
            </a:extLst>
          </p:cNvPr>
          <p:cNvGrpSpPr/>
          <p:nvPr/>
        </p:nvGrpSpPr>
        <p:grpSpPr>
          <a:xfrm>
            <a:off x="371476" y="4632056"/>
            <a:ext cx="6728341" cy="1776784"/>
            <a:chOff x="371476" y="4632056"/>
            <a:chExt cx="10668048" cy="2023048"/>
          </a:xfrm>
        </p:grpSpPr>
        <p:sp>
          <p:nvSpPr>
            <p:cNvPr id="13" name="Rectangle 12">
              <a:extLst>
                <a:ext uri="{FF2B5EF4-FFF2-40B4-BE49-F238E27FC236}">
                  <a16:creationId xmlns:a16="http://schemas.microsoft.com/office/drawing/2014/main" id="{0FAC7544-30BC-4D80-BF14-C46447948FBE}"/>
                </a:ext>
              </a:extLst>
            </p:cNvPr>
            <p:cNvSpPr/>
            <p:nvPr/>
          </p:nvSpPr>
          <p:spPr>
            <a:xfrm>
              <a:off x="371476" y="4632056"/>
              <a:ext cx="3004500" cy="502920"/>
            </a:xfrm>
            <a:prstGeom prst="rect">
              <a:avLst/>
            </a:prstGeom>
            <a:solidFill>
              <a:srgbClr val="FFFFFF"/>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7856C538-D8D0-4483-9643-E8D89FFE93EC}"/>
                </a:ext>
              </a:extLst>
            </p:cNvPr>
            <p:cNvSpPr/>
            <p:nvPr/>
          </p:nvSpPr>
          <p:spPr>
            <a:xfrm>
              <a:off x="371476" y="5134976"/>
              <a:ext cx="3004500" cy="502920"/>
            </a:xfrm>
            <a:prstGeom prst="rect">
              <a:avLst/>
            </a:pr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4C396BD8-AD36-4883-8E52-CEC3FB30A39C}"/>
                </a:ext>
              </a:extLst>
            </p:cNvPr>
            <p:cNvSpPr/>
            <p:nvPr/>
          </p:nvSpPr>
          <p:spPr>
            <a:xfrm>
              <a:off x="371476" y="5637896"/>
              <a:ext cx="3004500" cy="502920"/>
            </a:xfrm>
            <a:prstGeom prst="rect">
              <a:avLst/>
            </a:prstGeom>
            <a:solidFill>
              <a:srgbClr val="FFFFFF"/>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Rectangle 15">
              <a:extLst>
                <a:ext uri="{FF2B5EF4-FFF2-40B4-BE49-F238E27FC236}">
                  <a16:creationId xmlns:a16="http://schemas.microsoft.com/office/drawing/2014/main" id="{8A2E9464-3044-4E8D-ACD5-808D32F97F35}"/>
                </a:ext>
              </a:extLst>
            </p:cNvPr>
            <p:cNvSpPr/>
            <p:nvPr/>
          </p:nvSpPr>
          <p:spPr>
            <a:xfrm>
              <a:off x="371476" y="6140816"/>
              <a:ext cx="3004500" cy="502920"/>
            </a:xfrm>
            <a:prstGeom prst="rect">
              <a:avLst/>
            </a:pr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7" name="Rectangle 16">
              <a:extLst>
                <a:ext uri="{FF2B5EF4-FFF2-40B4-BE49-F238E27FC236}">
                  <a16:creationId xmlns:a16="http://schemas.microsoft.com/office/drawing/2014/main" id="{432B1F5C-22A1-41B1-8C1D-2F5D527C04C8}"/>
                </a:ext>
              </a:extLst>
            </p:cNvPr>
            <p:cNvSpPr/>
            <p:nvPr/>
          </p:nvSpPr>
          <p:spPr>
            <a:xfrm>
              <a:off x="3427913" y="4632056"/>
              <a:ext cx="2322575" cy="502920"/>
            </a:xfrm>
            <a:prstGeom prst="rect">
              <a:avLst/>
            </a:prstGeom>
            <a:solidFill>
              <a:srgbClr val="FFFFFF"/>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717171"/>
                </a:solidFill>
                <a:effectLst/>
                <a:uLnTx/>
                <a:uFillTx/>
                <a:latin typeface="Arial" panose="020B0604020202020204" pitchFamily="34" charset="0"/>
                <a:ea typeface="+mn-ea"/>
                <a:cs typeface="+mn-cs"/>
              </a:endParaRPr>
            </a:p>
          </p:txBody>
        </p:sp>
        <p:sp>
          <p:nvSpPr>
            <p:cNvPr id="18" name="Rectangle 17">
              <a:extLst>
                <a:ext uri="{FF2B5EF4-FFF2-40B4-BE49-F238E27FC236}">
                  <a16:creationId xmlns:a16="http://schemas.microsoft.com/office/drawing/2014/main" id="{3851A164-6502-4A9F-B1B4-0995AA904F2B}"/>
                </a:ext>
              </a:extLst>
            </p:cNvPr>
            <p:cNvSpPr/>
            <p:nvPr/>
          </p:nvSpPr>
          <p:spPr>
            <a:xfrm>
              <a:off x="5802239" y="4632056"/>
              <a:ext cx="2914755" cy="502920"/>
            </a:xfrm>
            <a:prstGeom prst="rect">
              <a:avLst/>
            </a:prstGeom>
            <a:solidFill>
              <a:srgbClr val="FFFFFF"/>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717171"/>
                </a:solidFill>
                <a:effectLst/>
                <a:uLnTx/>
                <a:uFillTx/>
                <a:latin typeface="Arial" panose="020B0604020202020204" pitchFamily="34" charset="0"/>
                <a:ea typeface="+mn-ea"/>
                <a:cs typeface="+mn-cs"/>
              </a:endParaRPr>
            </a:p>
          </p:txBody>
        </p:sp>
        <p:sp>
          <p:nvSpPr>
            <p:cNvPr id="19" name="Rectangle 18">
              <a:extLst>
                <a:ext uri="{FF2B5EF4-FFF2-40B4-BE49-F238E27FC236}">
                  <a16:creationId xmlns:a16="http://schemas.microsoft.com/office/drawing/2014/main" id="{0E606F28-7577-4DFE-9A8F-E388408788E7}"/>
                </a:ext>
              </a:extLst>
            </p:cNvPr>
            <p:cNvSpPr/>
            <p:nvPr/>
          </p:nvSpPr>
          <p:spPr>
            <a:xfrm>
              <a:off x="8716948" y="4632056"/>
              <a:ext cx="2322576" cy="502920"/>
            </a:xfrm>
            <a:prstGeom prst="rect">
              <a:avLst/>
            </a:prstGeom>
            <a:solidFill>
              <a:srgbClr val="FFFFFF"/>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717171"/>
                </a:solidFill>
                <a:effectLst/>
                <a:uLnTx/>
                <a:uFillTx/>
                <a:latin typeface="Arial" panose="020B0604020202020204" pitchFamily="34" charset="0"/>
                <a:ea typeface="+mn-ea"/>
                <a:cs typeface="+mn-cs"/>
              </a:endParaRPr>
            </a:p>
          </p:txBody>
        </p:sp>
        <p:sp>
          <p:nvSpPr>
            <p:cNvPr id="20" name="Rectangle 19">
              <a:extLst>
                <a:ext uri="{FF2B5EF4-FFF2-40B4-BE49-F238E27FC236}">
                  <a16:creationId xmlns:a16="http://schemas.microsoft.com/office/drawing/2014/main" id="{8E58110E-A499-4663-B7DA-356BC1A27D46}"/>
                </a:ext>
              </a:extLst>
            </p:cNvPr>
            <p:cNvSpPr/>
            <p:nvPr/>
          </p:nvSpPr>
          <p:spPr>
            <a:xfrm>
              <a:off x="3427867" y="5134976"/>
              <a:ext cx="2322480" cy="502920"/>
            </a:xfrm>
            <a:prstGeom prst="rect">
              <a:avLst/>
            </a:pr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1" name="Rectangle 20">
              <a:extLst>
                <a:ext uri="{FF2B5EF4-FFF2-40B4-BE49-F238E27FC236}">
                  <a16:creationId xmlns:a16="http://schemas.microsoft.com/office/drawing/2014/main" id="{816FB71E-EC97-4B6E-8B48-D404DCC11DCE}"/>
                </a:ext>
              </a:extLst>
            </p:cNvPr>
            <p:cNvSpPr/>
            <p:nvPr/>
          </p:nvSpPr>
          <p:spPr>
            <a:xfrm>
              <a:off x="3427867" y="5637896"/>
              <a:ext cx="2322480" cy="502920"/>
            </a:xfrm>
            <a:prstGeom prst="rect">
              <a:avLst/>
            </a:prstGeom>
            <a:solidFill>
              <a:srgbClr val="FFFFFF"/>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2" name="Rectangle 21">
              <a:extLst>
                <a:ext uri="{FF2B5EF4-FFF2-40B4-BE49-F238E27FC236}">
                  <a16:creationId xmlns:a16="http://schemas.microsoft.com/office/drawing/2014/main" id="{70E15A54-6839-468C-910E-40B281C3A5B0}"/>
                </a:ext>
              </a:extLst>
            </p:cNvPr>
            <p:cNvSpPr/>
            <p:nvPr/>
          </p:nvSpPr>
          <p:spPr>
            <a:xfrm>
              <a:off x="3427867" y="6140816"/>
              <a:ext cx="2322480" cy="502920"/>
            </a:xfrm>
            <a:prstGeom prst="rect">
              <a:avLst/>
            </a:pr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3" name="Rectangle 22">
              <a:extLst>
                <a:ext uri="{FF2B5EF4-FFF2-40B4-BE49-F238E27FC236}">
                  <a16:creationId xmlns:a16="http://schemas.microsoft.com/office/drawing/2014/main" id="{BA480B8E-3090-422C-99B5-C489C0E2A14C}"/>
                </a:ext>
              </a:extLst>
            </p:cNvPr>
            <p:cNvSpPr/>
            <p:nvPr/>
          </p:nvSpPr>
          <p:spPr>
            <a:xfrm>
              <a:off x="5802314" y="5134976"/>
              <a:ext cx="2914636" cy="502920"/>
            </a:xfrm>
            <a:prstGeom prst="rect">
              <a:avLst/>
            </a:pr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4" name="Rectangle 23">
              <a:extLst>
                <a:ext uri="{FF2B5EF4-FFF2-40B4-BE49-F238E27FC236}">
                  <a16:creationId xmlns:a16="http://schemas.microsoft.com/office/drawing/2014/main" id="{4E3BB0DD-C913-4646-B362-FD58FC222184}"/>
                </a:ext>
              </a:extLst>
            </p:cNvPr>
            <p:cNvSpPr/>
            <p:nvPr/>
          </p:nvSpPr>
          <p:spPr>
            <a:xfrm>
              <a:off x="5802314" y="5637896"/>
              <a:ext cx="2914636" cy="502920"/>
            </a:xfrm>
            <a:prstGeom prst="rect">
              <a:avLst/>
            </a:prstGeom>
            <a:solidFill>
              <a:srgbClr val="FFFFFF"/>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5" name="Rectangle 24">
              <a:extLst>
                <a:ext uri="{FF2B5EF4-FFF2-40B4-BE49-F238E27FC236}">
                  <a16:creationId xmlns:a16="http://schemas.microsoft.com/office/drawing/2014/main" id="{8B59BDE0-10E5-4601-83C7-0237A81EADB8}"/>
                </a:ext>
              </a:extLst>
            </p:cNvPr>
            <p:cNvSpPr/>
            <p:nvPr/>
          </p:nvSpPr>
          <p:spPr>
            <a:xfrm>
              <a:off x="5802314" y="6140816"/>
              <a:ext cx="2914636" cy="502920"/>
            </a:xfrm>
            <a:prstGeom prst="rect">
              <a:avLst/>
            </a:pr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6" name="Rectangle 25">
              <a:extLst>
                <a:ext uri="{FF2B5EF4-FFF2-40B4-BE49-F238E27FC236}">
                  <a16:creationId xmlns:a16="http://schemas.microsoft.com/office/drawing/2014/main" id="{6C37052A-B209-41DC-BCE2-BB3E0930F54E}"/>
                </a:ext>
              </a:extLst>
            </p:cNvPr>
            <p:cNvSpPr/>
            <p:nvPr/>
          </p:nvSpPr>
          <p:spPr>
            <a:xfrm>
              <a:off x="8716996" y="5134976"/>
              <a:ext cx="2322481" cy="502920"/>
            </a:xfrm>
            <a:prstGeom prst="rect">
              <a:avLst/>
            </a:pr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7D0AB9CE-2BB0-4712-9ADA-F3F159DCBD8D}"/>
                </a:ext>
              </a:extLst>
            </p:cNvPr>
            <p:cNvSpPr/>
            <p:nvPr/>
          </p:nvSpPr>
          <p:spPr>
            <a:xfrm>
              <a:off x="8716996" y="5637896"/>
              <a:ext cx="2322481" cy="502920"/>
            </a:xfrm>
            <a:prstGeom prst="rect">
              <a:avLst/>
            </a:prstGeom>
            <a:solidFill>
              <a:srgbClr val="FFFFFF"/>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8" name="Rectangle 27">
              <a:extLst>
                <a:ext uri="{FF2B5EF4-FFF2-40B4-BE49-F238E27FC236}">
                  <a16:creationId xmlns:a16="http://schemas.microsoft.com/office/drawing/2014/main" id="{A7B176E9-E4A5-475D-912C-2C4853DE22B3}"/>
                </a:ext>
              </a:extLst>
            </p:cNvPr>
            <p:cNvSpPr/>
            <p:nvPr/>
          </p:nvSpPr>
          <p:spPr>
            <a:xfrm>
              <a:off x="8716996" y="6140816"/>
              <a:ext cx="2322481" cy="502920"/>
            </a:xfrm>
            <a:prstGeom prst="rect">
              <a:avLst/>
            </a:pr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08913F4F-83D0-41B2-AEDC-6F0CB0051E8D}"/>
                </a:ext>
              </a:extLst>
            </p:cNvPr>
            <p:cNvSpPr txBox="1"/>
            <p:nvPr/>
          </p:nvSpPr>
          <p:spPr>
            <a:xfrm>
              <a:off x="3821310" y="4734581"/>
              <a:ext cx="1535650" cy="297869"/>
            </a:xfrm>
            <a:prstGeom prst="rect">
              <a:avLst/>
            </a:prstGeom>
            <a:noFill/>
          </p:spPr>
          <p:txBody>
            <a:bodyPr wrap="none" rtlCol="0" anchor="ctr" anchorCtr="0">
              <a:spAutoFit/>
            </a:bodyPr>
            <a:lstStyle/>
            <a:p>
              <a:pPr algn="ctr"/>
              <a:r>
                <a:rPr lang="en-US" sz="1100" b="1" dirty="0">
                  <a:solidFill>
                    <a:srgbClr val="717171"/>
                  </a:solidFill>
                  <a:latin typeface="Montserrat SemiBold" pitchFamily="2" charset="77"/>
                  <a:ea typeface="League Spartan" charset="0"/>
                  <a:cs typeface="Poppins" pitchFamily="2" charset="77"/>
                </a:rPr>
                <a:t>AUDIENCE</a:t>
              </a:r>
            </a:p>
          </p:txBody>
        </p:sp>
        <p:sp>
          <p:nvSpPr>
            <p:cNvPr id="30" name="TextBox 29">
              <a:extLst>
                <a:ext uri="{FF2B5EF4-FFF2-40B4-BE49-F238E27FC236}">
                  <a16:creationId xmlns:a16="http://schemas.microsoft.com/office/drawing/2014/main" id="{75914B9E-7CC0-4BA1-B7E8-8DC77735DA2E}"/>
                </a:ext>
              </a:extLst>
            </p:cNvPr>
            <p:cNvSpPr txBox="1"/>
            <p:nvPr/>
          </p:nvSpPr>
          <p:spPr>
            <a:xfrm>
              <a:off x="6672657" y="4734581"/>
              <a:ext cx="1095948" cy="297869"/>
            </a:xfrm>
            <a:prstGeom prst="rect">
              <a:avLst/>
            </a:prstGeom>
            <a:noFill/>
          </p:spPr>
          <p:txBody>
            <a:bodyPr wrap="none" rtlCol="0" anchor="ctr" anchorCtr="0">
              <a:spAutoFit/>
            </a:bodyPr>
            <a:lstStyle/>
            <a:p>
              <a:pPr algn="ctr"/>
              <a:r>
                <a:rPr lang="en-US" sz="1100" b="1" dirty="0">
                  <a:solidFill>
                    <a:srgbClr val="717171"/>
                  </a:solidFill>
                  <a:latin typeface="Montserrat SemiBold" pitchFamily="2" charset="77"/>
                  <a:ea typeface="League Spartan" charset="0"/>
                  <a:cs typeface="Poppins" pitchFamily="2" charset="77"/>
                </a:rPr>
                <a:t>SCOPE</a:t>
              </a:r>
            </a:p>
          </p:txBody>
        </p:sp>
        <p:sp>
          <p:nvSpPr>
            <p:cNvPr id="31" name="TextBox 30">
              <a:extLst>
                <a:ext uri="{FF2B5EF4-FFF2-40B4-BE49-F238E27FC236}">
                  <a16:creationId xmlns:a16="http://schemas.microsoft.com/office/drawing/2014/main" id="{C564E50B-5B25-4796-A3F1-BA5097F250CF}"/>
                </a:ext>
              </a:extLst>
            </p:cNvPr>
            <p:cNvSpPr txBox="1"/>
            <p:nvPr/>
          </p:nvSpPr>
          <p:spPr>
            <a:xfrm>
              <a:off x="9412865" y="4734581"/>
              <a:ext cx="930743" cy="297869"/>
            </a:xfrm>
            <a:prstGeom prst="rect">
              <a:avLst/>
            </a:prstGeom>
            <a:noFill/>
          </p:spPr>
          <p:txBody>
            <a:bodyPr wrap="none" rtlCol="0" anchor="ctr" anchorCtr="0">
              <a:spAutoFit/>
            </a:bodyPr>
            <a:lstStyle/>
            <a:p>
              <a:pPr algn="ctr"/>
              <a:r>
                <a:rPr lang="en-US" sz="1100" b="1" dirty="0">
                  <a:solidFill>
                    <a:srgbClr val="717171"/>
                  </a:solidFill>
                  <a:latin typeface="Montserrat SemiBold" pitchFamily="2" charset="77"/>
                  <a:ea typeface="League Spartan" charset="0"/>
                  <a:cs typeface="Poppins" pitchFamily="2" charset="77"/>
                </a:rPr>
                <a:t>DATE</a:t>
              </a:r>
            </a:p>
          </p:txBody>
        </p:sp>
        <p:sp>
          <p:nvSpPr>
            <p:cNvPr id="32" name="TextBox 31">
              <a:extLst>
                <a:ext uri="{FF2B5EF4-FFF2-40B4-BE49-F238E27FC236}">
                  <a16:creationId xmlns:a16="http://schemas.microsoft.com/office/drawing/2014/main" id="{7C6DAB50-0336-4B3A-ADC1-3B23748F0897}"/>
                </a:ext>
              </a:extLst>
            </p:cNvPr>
            <p:cNvSpPr txBox="1"/>
            <p:nvPr/>
          </p:nvSpPr>
          <p:spPr>
            <a:xfrm>
              <a:off x="551126" y="5231229"/>
              <a:ext cx="1703397" cy="315391"/>
            </a:xfrm>
            <a:prstGeom prst="rect">
              <a:avLst/>
            </a:prstGeom>
            <a:noFill/>
          </p:spPr>
          <p:txBody>
            <a:bodyPr wrap="none" rtlCol="0" anchor="ctr" anchorCtr="0">
              <a:spAutoFit/>
            </a:bodyPr>
            <a:lstStyle/>
            <a:p>
              <a:r>
                <a:rPr lang="en-US" sz="1200" b="1" dirty="0">
                  <a:solidFill>
                    <a:srgbClr val="717171"/>
                  </a:solidFill>
                  <a:latin typeface="Montserrat SemiBold" pitchFamily="2" charset="77"/>
                  <a:ea typeface="League Spartan" charset="0"/>
                  <a:cs typeface="Poppins" pitchFamily="2" charset="77"/>
                </a:rPr>
                <a:t>ANNUALLY</a:t>
              </a:r>
            </a:p>
          </p:txBody>
        </p:sp>
        <p:sp>
          <p:nvSpPr>
            <p:cNvPr id="33" name="TextBox 32">
              <a:extLst>
                <a:ext uri="{FF2B5EF4-FFF2-40B4-BE49-F238E27FC236}">
                  <a16:creationId xmlns:a16="http://schemas.microsoft.com/office/drawing/2014/main" id="{E82FA5D9-E359-45F7-AFE4-7DEA70785DE2}"/>
                </a:ext>
              </a:extLst>
            </p:cNvPr>
            <p:cNvSpPr txBox="1"/>
            <p:nvPr/>
          </p:nvSpPr>
          <p:spPr>
            <a:xfrm>
              <a:off x="551126" y="5731662"/>
              <a:ext cx="2023641" cy="315391"/>
            </a:xfrm>
            <a:prstGeom prst="rect">
              <a:avLst/>
            </a:prstGeom>
            <a:noFill/>
          </p:spPr>
          <p:txBody>
            <a:bodyPr wrap="none" rtlCol="0" anchor="ctr" anchorCtr="0">
              <a:spAutoFit/>
            </a:bodyPr>
            <a:lstStyle/>
            <a:p>
              <a:r>
                <a:rPr lang="en-US" sz="1200" b="1" dirty="0">
                  <a:solidFill>
                    <a:srgbClr val="717171"/>
                  </a:solidFill>
                  <a:latin typeface="Montserrat SemiBold" pitchFamily="2" charset="77"/>
                  <a:ea typeface="League Spartan" charset="0"/>
                  <a:cs typeface="Poppins" pitchFamily="2" charset="77"/>
                </a:rPr>
                <a:t>TOUCHPOINT</a:t>
              </a:r>
            </a:p>
          </p:txBody>
        </p:sp>
        <p:sp>
          <p:nvSpPr>
            <p:cNvPr id="34" name="TextBox 33">
              <a:extLst>
                <a:ext uri="{FF2B5EF4-FFF2-40B4-BE49-F238E27FC236}">
                  <a16:creationId xmlns:a16="http://schemas.microsoft.com/office/drawing/2014/main" id="{572CB3CC-FDB5-4A20-9FDD-8C6536828232}"/>
                </a:ext>
              </a:extLst>
            </p:cNvPr>
            <p:cNvSpPr txBox="1"/>
            <p:nvPr/>
          </p:nvSpPr>
          <p:spPr>
            <a:xfrm>
              <a:off x="551127" y="6129452"/>
              <a:ext cx="2703842" cy="525652"/>
            </a:xfrm>
            <a:prstGeom prst="rect">
              <a:avLst/>
            </a:prstGeom>
            <a:noFill/>
          </p:spPr>
          <p:txBody>
            <a:bodyPr wrap="square" rtlCol="0" anchor="ctr" anchorCtr="0">
              <a:spAutoFit/>
            </a:bodyPr>
            <a:lstStyle/>
            <a:p>
              <a:r>
                <a:rPr lang="en-US" sz="1200" b="1" dirty="0">
                  <a:solidFill>
                    <a:srgbClr val="717171"/>
                  </a:solidFill>
                  <a:latin typeface="Montserrat SemiBold" pitchFamily="2" charset="77"/>
                  <a:ea typeface="League Spartan" charset="0"/>
                  <a:cs typeface="Poppins" pitchFamily="2" charset="77"/>
                </a:rPr>
                <a:t>EVERY YEAR (REBUILD)</a:t>
              </a:r>
            </a:p>
          </p:txBody>
        </p:sp>
        <p:sp>
          <p:nvSpPr>
            <p:cNvPr id="35" name="Subtitle 2">
              <a:extLst>
                <a:ext uri="{FF2B5EF4-FFF2-40B4-BE49-F238E27FC236}">
                  <a16:creationId xmlns:a16="http://schemas.microsoft.com/office/drawing/2014/main" id="{45E69CE1-DB32-4750-875A-3110C8E98F02}"/>
                </a:ext>
              </a:extLst>
            </p:cNvPr>
            <p:cNvSpPr txBox="1">
              <a:spLocks/>
            </p:cNvSpPr>
            <p:nvPr/>
          </p:nvSpPr>
          <p:spPr>
            <a:xfrm>
              <a:off x="5850386" y="5159582"/>
              <a:ext cx="2898009" cy="473086"/>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Resurvey, review/validate, update schedule</a:t>
              </a:r>
            </a:p>
          </p:txBody>
        </p:sp>
        <p:sp>
          <p:nvSpPr>
            <p:cNvPr id="36" name="Subtitle 2">
              <a:extLst>
                <a:ext uri="{FF2B5EF4-FFF2-40B4-BE49-F238E27FC236}">
                  <a16:creationId xmlns:a16="http://schemas.microsoft.com/office/drawing/2014/main" id="{AF2A1E39-DECB-4680-8271-27A2322C4191}"/>
                </a:ext>
              </a:extLst>
            </p:cNvPr>
            <p:cNvSpPr txBox="1">
              <a:spLocks/>
            </p:cNvSpPr>
            <p:nvPr/>
          </p:nvSpPr>
          <p:spPr>
            <a:xfrm>
              <a:off x="5850386" y="5665562"/>
              <a:ext cx="2552257" cy="473086"/>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Status update, risks/ constraints, priorities</a:t>
              </a:r>
            </a:p>
          </p:txBody>
        </p:sp>
        <p:sp>
          <p:nvSpPr>
            <p:cNvPr id="37" name="Subtitle 2">
              <a:extLst>
                <a:ext uri="{FF2B5EF4-FFF2-40B4-BE49-F238E27FC236}">
                  <a16:creationId xmlns:a16="http://schemas.microsoft.com/office/drawing/2014/main" id="{176782E7-4BCD-4027-ACB1-2B192EB72898}"/>
                </a:ext>
              </a:extLst>
            </p:cNvPr>
            <p:cNvSpPr txBox="1">
              <a:spLocks/>
            </p:cNvSpPr>
            <p:nvPr/>
          </p:nvSpPr>
          <p:spPr>
            <a:xfrm>
              <a:off x="5850386" y="6273612"/>
              <a:ext cx="2552257" cy="262826"/>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Full planning</a:t>
              </a:r>
            </a:p>
          </p:txBody>
        </p:sp>
        <p:sp>
          <p:nvSpPr>
            <p:cNvPr id="39" name="Subtitle 2">
              <a:extLst>
                <a:ext uri="{FF2B5EF4-FFF2-40B4-BE49-F238E27FC236}">
                  <a16:creationId xmlns:a16="http://schemas.microsoft.com/office/drawing/2014/main" id="{43BA1CEB-8376-4552-888A-9808052838C1}"/>
                </a:ext>
              </a:extLst>
            </p:cNvPr>
            <p:cNvSpPr txBox="1">
              <a:spLocks/>
            </p:cNvSpPr>
            <p:nvPr/>
          </p:nvSpPr>
          <p:spPr>
            <a:xfrm>
              <a:off x="8889894" y="5240021"/>
              <a:ext cx="1976682" cy="292832"/>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Pre-budget</a:t>
              </a:r>
            </a:p>
          </p:txBody>
        </p:sp>
        <p:sp>
          <p:nvSpPr>
            <p:cNvPr id="40" name="Subtitle 2">
              <a:extLst>
                <a:ext uri="{FF2B5EF4-FFF2-40B4-BE49-F238E27FC236}">
                  <a16:creationId xmlns:a16="http://schemas.microsoft.com/office/drawing/2014/main" id="{A708A432-0224-4557-9AAC-4D05C2B572EF}"/>
                </a:ext>
              </a:extLst>
            </p:cNvPr>
            <p:cNvSpPr txBox="1">
              <a:spLocks/>
            </p:cNvSpPr>
            <p:nvPr/>
          </p:nvSpPr>
          <p:spPr>
            <a:xfrm>
              <a:off x="8889894" y="5746001"/>
              <a:ext cx="1976682" cy="292832"/>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Oct. 2021</a:t>
              </a:r>
            </a:p>
          </p:txBody>
        </p:sp>
        <p:sp>
          <p:nvSpPr>
            <p:cNvPr id="45" name="Subtitle 2">
              <a:extLst>
                <a:ext uri="{FF2B5EF4-FFF2-40B4-BE49-F238E27FC236}">
                  <a16:creationId xmlns:a16="http://schemas.microsoft.com/office/drawing/2014/main" id="{C425A980-FD8A-477A-A0D4-715E02B0983C}"/>
                </a:ext>
              </a:extLst>
            </p:cNvPr>
            <p:cNvSpPr txBox="1">
              <a:spLocks/>
            </p:cNvSpPr>
            <p:nvPr/>
          </p:nvSpPr>
          <p:spPr>
            <a:xfrm>
              <a:off x="8889894" y="6248921"/>
              <a:ext cx="1976682" cy="292832"/>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Jan. 2022</a:t>
              </a:r>
            </a:p>
          </p:txBody>
        </p:sp>
        <p:sp>
          <p:nvSpPr>
            <p:cNvPr id="46" name="Subtitle 2">
              <a:extLst>
                <a:ext uri="{FF2B5EF4-FFF2-40B4-BE49-F238E27FC236}">
                  <a16:creationId xmlns:a16="http://schemas.microsoft.com/office/drawing/2014/main" id="{F6821A74-2A7F-4FA5-9E7D-8E6A23EE23A8}"/>
                </a:ext>
              </a:extLst>
            </p:cNvPr>
            <p:cNvSpPr txBox="1">
              <a:spLocks/>
            </p:cNvSpPr>
            <p:nvPr/>
          </p:nvSpPr>
          <p:spPr>
            <a:xfrm>
              <a:off x="3600766" y="5255023"/>
              <a:ext cx="2123544" cy="262826"/>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Org. leadership team</a:t>
              </a:r>
            </a:p>
          </p:txBody>
        </p:sp>
        <p:sp>
          <p:nvSpPr>
            <p:cNvPr id="47" name="Subtitle 2">
              <a:extLst>
                <a:ext uri="{FF2B5EF4-FFF2-40B4-BE49-F238E27FC236}">
                  <a16:creationId xmlns:a16="http://schemas.microsoft.com/office/drawing/2014/main" id="{49787B03-61CB-48FE-8CA5-0679959C78BA}"/>
                </a:ext>
              </a:extLst>
            </p:cNvPr>
            <p:cNvSpPr txBox="1">
              <a:spLocks/>
            </p:cNvSpPr>
            <p:nvPr/>
          </p:nvSpPr>
          <p:spPr>
            <a:xfrm>
              <a:off x="3600766" y="5761003"/>
              <a:ext cx="1976682" cy="262826"/>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IT leadership team</a:t>
              </a:r>
            </a:p>
          </p:txBody>
        </p:sp>
        <p:sp>
          <p:nvSpPr>
            <p:cNvPr id="48" name="Subtitle 2">
              <a:extLst>
                <a:ext uri="{FF2B5EF4-FFF2-40B4-BE49-F238E27FC236}">
                  <a16:creationId xmlns:a16="http://schemas.microsoft.com/office/drawing/2014/main" id="{2786C57C-80D1-4721-8B42-1CF70DFBE019}"/>
                </a:ext>
              </a:extLst>
            </p:cNvPr>
            <p:cNvSpPr txBox="1">
              <a:spLocks/>
            </p:cNvSpPr>
            <p:nvPr/>
          </p:nvSpPr>
          <p:spPr>
            <a:xfrm>
              <a:off x="3600766" y="6263923"/>
              <a:ext cx="1976682" cy="262826"/>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IT leadership team</a:t>
              </a:r>
            </a:p>
          </p:txBody>
        </p:sp>
      </p:grpSp>
      <p:sp>
        <p:nvSpPr>
          <p:cNvPr id="49" name="TextBox 48">
            <a:extLst>
              <a:ext uri="{FF2B5EF4-FFF2-40B4-BE49-F238E27FC236}">
                <a16:creationId xmlns:a16="http://schemas.microsoft.com/office/drawing/2014/main" id="{2476ED76-E5E6-4FAA-A46D-1DC5E60219BC}"/>
              </a:ext>
            </a:extLst>
          </p:cNvPr>
          <p:cNvSpPr txBox="1"/>
          <p:nvPr/>
        </p:nvSpPr>
        <p:spPr>
          <a:xfrm>
            <a:off x="903180" y="4722101"/>
            <a:ext cx="1104790" cy="261610"/>
          </a:xfrm>
          <a:prstGeom prst="rect">
            <a:avLst/>
          </a:prstGeom>
          <a:noFill/>
        </p:spPr>
        <p:txBody>
          <a:bodyPr wrap="none" rtlCol="0" anchor="ctr" anchorCtr="0">
            <a:spAutoFit/>
          </a:bodyPr>
          <a:lstStyle/>
          <a:p>
            <a:pPr algn="ctr"/>
            <a:r>
              <a:rPr lang="en-US" sz="1100" b="1" dirty="0">
                <a:solidFill>
                  <a:srgbClr val="717171"/>
                </a:solidFill>
                <a:latin typeface="Montserrat SemiBold" pitchFamily="2" charset="77"/>
                <a:ea typeface="League Spartan" charset="0"/>
                <a:cs typeface="Poppins" pitchFamily="2" charset="77"/>
              </a:rPr>
              <a:t>FREQUENCY</a:t>
            </a:r>
          </a:p>
        </p:txBody>
      </p:sp>
    </p:spTree>
    <p:extLst>
      <p:ext uri="{BB962C8B-B14F-4D97-AF65-F5344CB8AC3E}">
        <p14:creationId xmlns:p14="http://schemas.microsoft.com/office/powerpoint/2010/main" val="300421442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95C45A-C9FA-4220-8EB8-607F88A2DC93}"/>
              </a:ext>
            </a:extLst>
          </p:cNvPr>
          <p:cNvSpPr>
            <a:spLocks noGrp="1"/>
          </p:cNvSpPr>
          <p:nvPr>
            <p:ph type="body" sz="quarter" idx="10"/>
          </p:nvPr>
        </p:nvSpPr>
        <p:spPr>
          <a:xfrm>
            <a:off x="374493" y="1827340"/>
            <a:ext cx="6515834" cy="377825"/>
          </a:xfrm>
        </p:spPr>
        <p:txBody>
          <a:bodyPr/>
          <a:lstStyle/>
          <a:p>
            <a:r>
              <a:rPr lang="en-US" dirty="0"/>
              <a:t>Define your operational strategy </a:t>
            </a:r>
            <a:endParaRPr lang="en-CA" dirty="0"/>
          </a:p>
        </p:txBody>
      </p:sp>
      <p:sp>
        <p:nvSpPr>
          <p:cNvPr id="3" name="Text Placeholder 2">
            <a:extLst>
              <a:ext uri="{FF2B5EF4-FFF2-40B4-BE49-F238E27FC236}">
                <a16:creationId xmlns:a16="http://schemas.microsoft.com/office/drawing/2014/main" id="{76ADEF61-E8F4-46C3-8993-97F0F4A3B5FD}"/>
              </a:ext>
            </a:extLst>
          </p:cNvPr>
          <p:cNvSpPr>
            <a:spLocks noGrp="1"/>
          </p:cNvSpPr>
          <p:nvPr>
            <p:ph type="body" sz="quarter" idx="33"/>
          </p:nvPr>
        </p:nvSpPr>
        <p:spPr/>
        <p:txBody>
          <a:bodyPr/>
          <a:lstStyle/>
          <a:p>
            <a:r>
              <a:rPr lang="en-US" dirty="0"/>
              <a:t>Established IT governance by defining your stakeholder communication approach and key metrics and targets. </a:t>
            </a:r>
          </a:p>
          <a:p>
            <a:r>
              <a:rPr lang="en-US" dirty="0"/>
              <a:t>Evaluated budgetary requirements and changes based on IT’s key initiatives. </a:t>
            </a:r>
          </a:p>
          <a:p>
            <a:r>
              <a:rPr lang="en-US" dirty="0"/>
              <a:t>Evaluated organizational changes related to employee count and reporting structure impacted by key initiatives. </a:t>
            </a:r>
          </a:p>
          <a:p>
            <a:r>
              <a:rPr lang="en-US" dirty="0"/>
              <a:t>Built functional roadmaps and identified the project-level impact on each IT team.</a:t>
            </a:r>
          </a:p>
          <a:p>
            <a:r>
              <a:rPr lang="en-US" dirty="0"/>
              <a:t>Finalized your IT strategy presentation to stakeholders. </a:t>
            </a:r>
          </a:p>
        </p:txBody>
      </p:sp>
    </p:spTree>
    <p:extLst>
      <p:ext uri="{BB962C8B-B14F-4D97-AF65-F5344CB8AC3E}">
        <p14:creationId xmlns:p14="http://schemas.microsoft.com/office/powerpoint/2010/main" val="24532441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pPr lvl="0"/>
            <a:r>
              <a:rPr lang="en-US" dirty="0"/>
              <a:t>Denis Goulet</a:t>
            </a:r>
          </a:p>
        </p:txBody>
      </p:sp>
      <p:sp>
        <p:nvSpPr>
          <p:cNvPr id="6" name="Text Placeholder 5"/>
          <p:cNvSpPr>
            <a:spLocks noGrp="1"/>
          </p:cNvSpPr>
          <p:nvPr>
            <p:ph type="body" sz="quarter" idx="12"/>
          </p:nvPr>
        </p:nvSpPr>
        <p:spPr>
          <a:prstGeom prst="rect">
            <a:avLst/>
          </a:prstGeom>
        </p:spPr>
        <p:txBody>
          <a:bodyPr/>
          <a:lstStyle/>
          <a:p>
            <a:r>
              <a:rPr lang="en-US" dirty="0"/>
              <a:t>Senior Workshop Director</a:t>
            </a:r>
          </a:p>
          <a:p>
            <a:r>
              <a:rPr lang="en-US" dirty="0"/>
              <a:t>Info-Tech Research Group</a:t>
            </a:r>
            <a:endParaRPr lang="en-CA" dirty="0"/>
          </a:p>
        </p:txBody>
      </p:sp>
      <p:pic>
        <p:nvPicPr>
          <p:cNvPr id="5" name="Picture Placeholder 4" descr="A person in a suit&#10;&#10;Description automatically generated with medium confidence">
            <a:extLst>
              <a:ext uri="{FF2B5EF4-FFF2-40B4-BE49-F238E27FC236}">
                <a16:creationId xmlns:a16="http://schemas.microsoft.com/office/drawing/2014/main" id="{121E421A-30B4-4D05-883F-B0322EE642C7}"/>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a:stretch>
            <a:fillRect/>
          </a:stretch>
        </p:blipFill>
        <p:spPr/>
      </p:pic>
      <p:sp>
        <p:nvSpPr>
          <p:cNvPr id="8" name="Text Placeholder 7">
            <a:extLst>
              <a:ext uri="{FF2B5EF4-FFF2-40B4-BE49-F238E27FC236}">
                <a16:creationId xmlns:a16="http://schemas.microsoft.com/office/drawing/2014/main" id="{E65F5E99-906A-8E41-995D-5EF4DF20F722}"/>
              </a:ext>
            </a:extLst>
          </p:cNvPr>
          <p:cNvSpPr>
            <a:spLocks noGrp="1"/>
          </p:cNvSpPr>
          <p:nvPr>
            <p:ph type="body" sz="quarter" idx="17"/>
          </p:nvPr>
        </p:nvSpPr>
        <p:spPr/>
        <p:txBody>
          <a:bodyPr/>
          <a:lstStyle/>
          <a:p>
            <a:r>
              <a:rPr lang="en-US" dirty="0"/>
              <a:t>David Wallace</a:t>
            </a:r>
          </a:p>
        </p:txBody>
      </p:sp>
      <p:sp>
        <p:nvSpPr>
          <p:cNvPr id="9" name="Text Placeholder 8">
            <a:extLst>
              <a:ext uri="{FF2B5EF4-FFF2-40B4-BE49-F238E27FC236}">
                <a16:creationId xmlns:a16="http://schemas.microsoft.com/office/drawing/2014/main" id="{83AABA3F-E555-484C-BF18-3FABBC374239}"/>
              </a:ext>
            </a:extLst>
          </p:cNvPr>
          <p:cNvSpPr>
            <a:spLocks noGrp="1"/>
          </p:cNvSpPr>
          <p:nvPr>
            <p:ph type="body" sz="quarter" idx="18"/>
          </p:nvPr>
        </p:nvSpPr>
        <p:spPr/>
        <p:txBody>
          <a:bodyPr/>
          <a:lstStyle/>
          <a:p>
            <a:r>
              <a:rPr lang="en-US" dirty="0"/>
              <a:t>Vice President, Industry Research</a:t>
            </a:r>
          </a:p>
          <a:p>
            <a:r>
              <a:rPr lang="en-US" dirty="0"/>
              <a:t>Info-Tech Research Group</a:t>
            </a:r>
          </a:p>
        </p:txBody>
      </p:sp>
      <p:pic>
        <p:nvPicPr>
          <p:cNvPr id="13" name="Picture Placeholder 12" descr="A person in a suit&#10;&#10;Description automatically generated with medium confidence">
            <a:extLst>
              <a:ext uri="{FF2B5EF4-FFF2-40B4-BE49-F238E27FC236}">
                <a16:creationId xmlns:a16="http://schemas.microsoft.com/office/drawing/2014/main" id="{316E1A15-A37E-4191-B224-C7FEBA4E1079}"/>
              </a:ext>
            </a:extLst>
          </p:cNvPr>
          <p:cNvPicPr>
            <a:picLocks noGrp="1" noChangeAspect="1"/>
          </p:cNvPicPr>
          <p:nvPr>
            <p:ph type="pic" sz="quarter" idx="21"/>
          </p:nvPr>
        </p:nvPicPr>
        <p:blipFill>
          <a:blip r:embed="rId3" cstate="print">
            <a:extLst>
              <a:ext uri="{28A0092B-C50C-407E-A947-70E740481C1C}">
                <a14:useLocalDpi xmlns:a14="http://schemas.microsoft.com/office/drawing/2010/main" val="0"/>
              </a:ext>
            </a:extLst>
          </a:blip>
          <a:srcRect/>
          <a:stretch>
            <a:fillRect/>
          </a:stretch>
        </p:blipFill>
        <p:spPr/>
      </p:pic>
      <p:sp>
        <p:nvSpPr>
          <p:cNvPr id="11" name="Text Placeholder 10">
            <a:extLst>
              <a:ext uri="{FF2B5EF4-FFF2-40B4-BE49-F238E27FC236}">
                <a16:creationId xmlns:a16="http://schemas.microsoft.com/office/drawing/2014/main" id="{1D1ACAC8-350E-FA43-BB11-2C32CA7D7B8B}"/>
              </a:ext>
            </a:extLst>
          </p:cNvPr>
          <p:cNvSpPr>
            <a:spLocks noGrp="1"/>
          </p:cNvSpPr>
          <p:nvPr>
            <p:ph type="body" sz="quarter" idx="33"/>
          </p:nvPr>
        </p:nvSpPr>
        <p:spPr/>
        <p:txBody>
          <a:bodyPr/>
          <a:lstStyle/>
          <a:p>
            <a:pPr marL="0" indent="0">
              <a:buNone/>
            </a:pPr>
            <a:r>
              <a:rPr lang="en-US" sz="1200" dirty="0"/>
              <a:t>Denis is a transformational leader and experienced strategist who partners with clients to communicate, relate, and adapt for success.</a:t>
            </a:r>
          </a:p>
          <a:p>
            <a:pPr marL="0" indent="0">
              <a:buNone/>
            </a:pPr>
            <a:r>
              <a:rPr lang="en-US" sz="1200" dirty="0"/>
              <a:t>He is the lead facilitator for IT strategies and also an IAF Certified™ Professional Facilitator. After helping develop 25+ IT strategies, from small to multibillion dollar organizations, he firmly believes in a collaborative, value-driven approach.</a:t>
            </a:r>
          </a:p>
          <a:p>
            <a:pPr marL="0" indent="0">
              <a:buNone/>
            </a:pPr>
            <a:r>
              <a:rPr lang="en-US" sz="1200" dirty="0"/>
              <a:t>He's held positions as CIO, Chief Administrative Office (City Manager), General Manager, and Vice President of Engineering.</a:t>
            </a:r>
          </a:p>
          <a:p>
            <a:pPr marL="0" indent="0">
              <a:buNone/>
            </a:pPr>
            <a:r>
              <a:rPr lang="en-US" sz="1200" dirty="0"/>
              <a:t>Under Denis' leadership, he sold his successful start-up firm Computer.Net, grew and led the sale and merger of a city-owned telecommunication division to private equity firm that was then acquired by an $8 billion telecommunication company, and he continues to grow his real estate rental business of the past 18 years.</a:t>
            </a:r>
          </a:p>
          <a:p>
            <a:pPr marL="0" indent="0">
              <a:buNone/>
            </a:pPr>
            <a:r>
              <a:rPr lang="en-US" sz="1200" dirty="0"/>
              <a:t>Denis holds a MBA from Ivy League Queen's University and diplomas in Technology Engineering and Executive Municipal Management.</a:t>
            </a:r>
          </a:p>
        </p:txBody>
      </p:sp>
      <p:sp>
        <p:nvSpPr>
          <p:cNvPr id="12" name="Text Placeholder 11">
            <a:extLst>
              <a:ext uri="{FF2B5EF4-FFF2-40B4-BE49-F238E27FC236}">
                <a16:creationId xmlns:a16="http://schemas.microsoft.com/office/drawing/2014/main" id="{10BB470A-2D4A-3B40-8A8C-5EE4DB74257B}"/>
              </a:ext>
            </a:extLst>
          </p:cNvPr>
          <p:cNvSpPr>
            <a:spLocks noGrp="1"/>
          </p:cNvSpPr>
          <p:nvPr>
            <p:ph type="body" sz="quarter" idx="34"/>
          </p:nvPr>
        </p:nvSpPr>
        <p:spPr/>
        <p:txBody>
          <a:bodyPr/>
          <a:lstStyle/>
          <a:p>
            <a:pPr marL="0" indent="0">
              <a:buNone/>
            </a:pPr>
            <a:r>
              <a:rPr lang="en-US" sz="1050" dirty="0"/>
              <a:t>Dave Wallace is the VP, Industry Practice, with Info-Tech Research Group. With over 39 years’ IT experience in the public and private sectors, Dave has experience in all information management and technology domains and an expert level of knowledge in enterprise architecture, change management, project management, service management, and strategic planning.</a:t>
            </a:r>
          </a:p>
          <a:p>
            <a:pPr marL="0" indent="0">
              <a:buNone/>
            </a:pPr>
            <a:r>
              <a:rPr lang="en-US" sz="1050" dirty="0"/>
              <a:t>Prior to joining Info-Tech, Dave served as the Executive Director at the Ontario Universities’ Application Centre, where he provided executive and senior IT leadership to ensure that its new application management system was successfully implemented to meet the needs of all Ontario universities. As the first CIO of the University of Waterloo, Dave worked with IT teams from across the university campus to optimize how IT could help advance vital campus services, along with the development of an award-winning student portal that continues to evolve today to meet student information and service needs. At the City of Toronto, as its first CIO, he provided senior leadership to transform the IT division and to help make the city’s innovative 311 service one of the leading resident service management entities in the world. At Chartwell IRM (now part of KPMG), Dave served as Vice President of the National Public Sector Program and led key initiatives with all three levels of government. As the first CTO, and earlier as the Head Architect, at the Government of Ontario, Dave led the development of a government-wide enterprise architecture and implemented effective IT governance by establishing its architecture review board.</a:t>
            </a:r>
          </a:p>
        </p:txBody>
      </p:sp>
    </p:spTree>
    <p:extLst>
      <p:ext uri="{BB962C8B-B14F-4D97-AF65-F5344CB8AC3E}">
        <p14:creationId xmlns:p14="http://schemas.microsoft.com/office/powerpoint/2010/main" val="6794145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626062-C3E0-C440-8080-B1BE42E1C4FF}"/>
              </a:ext>
            </a:extLst>
          </p:cNvPr>
          <p:cNvSpPr>
            <a:spLocks noGrp="1"/>
          </p:cNvSpPr>
          <p:nvPr>
            <p:ph type="title"/>
          </p:nvPr>
        </p:nvSpPr>
        <p:spPr/>
        <p:txBody>
          <a:bodyPr/>
          <a:lstStyle/>
          <a:p>
            <a:r>
              <a:rPr lang="en-US" dirty="0"/>
              <a:t>Bibliography</a:t>
            </a:r>
          </a:p>
        </p:txBody>
      </p:sp>
      <p:sp>
        <p:nvSpPr>
          <p:cNvPr id="3" name="Text Placeholder 2"/>
          <p:cNvSpPr>
            <a:spLocks noGrp="1"/>
          </p:cNvSpPr>
          <p:nvPr>
            <p:ph type="body" sz="quarter" idx="13"/>
          </p:nvPr>
        </p:nvSpPr>
        <p:spPr>
          <a:prstGeom prst="rect">
            <a:avLst/>
          </a:prstGeom>
        </p:spPr>
        <p:txBody>
          <a:bodyPr/>
          <a:lstStyle/>
          <a:p>
            <a:pPr marL="0" indent="0">
              <a:spcAft>
                <a:spcPts val="1200"/>
              </a:spcAft>
              <a:buNone/>
            </a:pPr>
            <a:r>
              <a:rPr lang="en-CA" sz="1200" dirty="0">
                <a:solidFill>
                  <a:schemeClr val="tx1"/>
                </a:solidFill>
                <a:effectLst/>
                <a:ea typeface="Roboto Condensed Light" panose="02000000000000000000" pitchFamily="2" charset="0"/>
                <a:cs typeface="Times New Roman" panose="02020603050405020304" pitchFamily="18" charset="0"/>
              </a:rPr>
              <a:t>Ahmed, Anam. “Importance of Mission Vision in Organizational Strategy.” </a:t>
            </a:r>
            <a:r>
              <a:rPr lang="en-CA" sz="1200" i="1" dirty="0">
                <a:solidFill>
                  <a:schemeClr val="tx1"/>
                </a:solidFill>
                <a:effectLst/>
                <a:ea typeface="Roboto Condensed Light" panose="02000000000000000000" pitchFamily="2" charset="0"/>
                <a:cs typeface="Times New Roman" panose="02020603050405020304" pitchFamily="18" charset="0"/>
              </a:rPr>
              <a:t>Chron,</a:t>
            </a:r>
            <a:r>
              <a:rPr lang="en-CA" sz="1200" dirty="0">
                <a:solidFill>
                  <a:schemeClr val="tx1"/>
                </a:solidFill>
                <a:effectLst/>
                <a:ea typeface="Roboto Condensed Light" panose="02000000000000000000" pitchFamily="2" charset="0"/>
                <a:cs typeface="Times New Roman" panose="02020603050405020304" pitchFamily="18" charset="0"/>
              </a:rPr>
              <a:t> 14 March 2019. Accessed 10 May 2021. </a:t>
            </a:r>
          </a:p>
          <a:p>
            <a:pPr marL="0" indent="0">
              <a:spcAft>
                <a:spcPts val="1200"/>
              </a:spcAft>
              <a:buNone/>
            </a:pPr>
            <a:r>
              <a:rPr lang="en-CA" sz="1200" dirty="0">
                <a:solidFill>
                  <a:schemeClr val="tx1"/>
                </a:solidFill>
                <a:effectLst/>
                <a:ea typeface="Roboto Condensed Light" panose="02000000000000000000" pitchFamily="2" charset="0"/>
                <a:cs typeface="Times New Roman" panose="02020603050405020304" pitchFamily="18" charset="0"/>
              </a:rPr>
              <a:t>“Define the Business Context Needed to Complete Strategic IT Initiatives: 2018 Blueprint - ResearchAndMarkets.com.” </a:t>
            </a:r>
            <a:r>
              <a:rPr lang="en-CA" sz="1200" i="1" dirty="0">
                <a:solidFill>
                  <a:schemeClr val="tx1"/>
                </a:solidFill>
                <a:effectLst/>
                <a:ea typeface="Roboto Condensed Light" panose="02000000000000000000" pitchFamily="2" charset="0"/>
                <a:cs typeface="Times New Roman" panose="02020603050405020304" pitchFamily="18" charset="0"/>
              </a:rPr>
              <a:t>Business Wire,</a:t>
            </a:r>
            <a:r>
              <a:rPr lang="en-CA" sz="1200" dirty="0">
                <a:solidFill>
                  <a:schemeClr val="tx1"/>
                </a:solidFill>
                <a:effectLst/>
                <a:ea typeface="Roboto Condensed Light" panose="02000000000000000000" pitchFamily="2" charset="0"/>
                <a:cs typeface="Times New Roman" panose="02020603050405020304" pitchFamily="18" charset="0"/>
              </a:rPr>
              <a:t> 1 Feb. 2018. Accessed 9 June 2021. </a:t>
            </a:r>
          </a:p>
          <a:p>
            <a:pPr marL="0" indent="0">
              <a:spcAft>
                <a:spcPts val="1200"/>
              </a:spcAft>
              <a:buNone/>
            </a:pPr>
            <a:r>
              <a:rPr lang="en-CA" sz="1200" dirty="0">
                <a:solidFill>
                  <a:schemeClr val="tx1"/>
                </a:solidFill>
                <a:effectLst/>
                <a:ea typeface="Roboto Condensed Light" panose="02000000000000000000" pitchFamily="2" charset="0"/>
                <a:cs typeface="Times New Roman" panose="02020603050405020304" pitchFamily="18" charset="0"/>
              </a:rPr>
              <a:t>Gray, Dave. “Post-Up.” </a:t>
            </a:r>
            <a:r>
              <a:rPr lang="en-CA" sz="1200" i="1" dirty="0">
                <a:solidFill>
                  <a:schemeClr val="tx1"/>
                </a:solidFill>
                <a:effectLst/>
                <a:ea typeface="Roboto Condensed Light" panose="02000000000000000000" pitchFamily="2" charset="0"/>
                <a:cs typeface="Times New Roman" panose="02020603050405020304" pitchFamily="18" charset="0"/>
              </a:rPr>
              <a:t>Gamestorming,</a:t>
            </a:r>
            <a:r>
              <a:rPr lang="en-CA" sz="1200" dirty="0">
                <a:solidFill>
                  <a:schemeClr val="tx1"/>
                </a:solidFill>
                <a:effectLst/>
                <a:ea typeface="Roboto Condensed Light" panose="02000000000000000000" pitchFamily="2" charset="0"/>
                <a:cs typeface="Times New Roman" panose="02020603050405020304" pitchFamily="18" charset="0"/>
              </a:rPr>
              <a:t> 15 Oct. 2010. Accessed 10 May 2021. </a:t>
            </a:r>
          </a:p>
          <a:p>
            <a:pPr marL="0" indent="0">
              <a:spcAft>
                <a:spcPts val="1200"/>
              </a:spcAft>
              <a:buNone/>
            </a:pPr>
            <a:r>
              <a:rPr lang="en-CA" sz="1200" dirty="0">
                <a:solidFill>
                  <a:schemeClr val="tx1"/>
                </a:solidFill>
                <a:effectLst/>
                <a:ea typeface="Roboto Condensed Light" panose="02000000000000000000" pitchFamily="2" charset="0"/>
                <a:cs typeface="Times New Roman" panose="02020603050405020304" pitchFamily="18" charset="0"/>
              </a:rPr>
              <a:t>“IT Guiding Principles.” </a:t>
            </a:r>
            <a:r>
              <a:rPr lang="en-CA" sz="1200" i="1" dirty="0">
                <a:solidFill>
                  <a:schemeClr val="tx1"/>
                </a:solidFill>
                <a:effectLst/>
                <a:ea typeface="Roboto Condensed Light" panose="02000000000000000000" pitchFamily="2" charset="0"/>
                <a:cs typeface="Times New Roman" panose="02020603050405020304" pitchFamily="18" charset="0"/>
              </a:rPr>
              <a:t>Office of Information Technology,</a:t>
            </a:r>
            <a:r>
              <a:rPr lang="en-CA" sz="1200" dirty="0">
                <a:solidFill>
                  <a:schemeClr val="tx1"/>
                </a:solidFill>
                <a:effectLst/>
                <a:ea typeface="Roboto Condensed Light" panose="02000000000000000000" pitchFamily="2" charset="0"/>
                <a:cs typeface="Times New Roman" panose="02020603050405020304" pitchFamily="18" charset="0"/>
              </a:rPr>
              <a:t> NC State University, 2014-2020. Accessed 9 June 2021. </a:t>
            </a:r>
          </a:p>
          <a:p>
            <a:pPr marL="0" indent="0">
              <a:spcAft>
                <a:spcPts val="1200"/>
              </a:spcAft>
              <a:buNone/>
            </a:pPr>
            <a:r>
              <a:rPr lang="en-CA" sz="1200" dirty="0">
                <a:solidFill>
                  <a:schemeClr val="tx1"/>
                </a:solidFill>
                <a:effectLst/>
                <a:ea typeface="Roboto Condensed Light" panose="02000000000000000000" pitchFamily="2" charset="0"/>
                <a:cs typeface="Times New Roman" panose="02020603050405020304" pitchFamily="18" charset="0"/>
              </a:rPr>
              <a:t>ITtoolkit.com. “The IT Vision: A Strategic Path to Lasting IT Business Alignment.” </a:t>
            </a:r>
            <a:r>
              <a:rPr lang="en-CA" sz="1200" i="1" dirty="0">
                <a:solidFill>
                  <a:schemeClr val="tx1"/>
                </a:solidFill>
                <a:effectLst/>
                <a:ea typeface="Roboto Condensed Light" panose="02000000000000000000" pitchFamily="2" charset="0"/>
                <a:cs typeface="Times New Roman" panose="02020603050405020304" pitchFamily="18" charset="0"/>
              </a:rPr>
              <a:t>ITtoolkit Magazine,</a:t>
            </a:r>
            <a:r>
              <a:rPr lang="en-CA" sz="1200" dirty="0">
                <a:solidFill>
                  <a:schemeClr val="tx1"/>
                </a:solidFill>
                <a:effectLst/>
                <a:ea typeface="Roboto Condensed Light" panose="02000000000000000000" pitchFamily="2" charset="0"/>
                <a:cs typeface="Times New Roman" panose="02020603050405020304" pitchFamily="18" charset="0"/>
              </a:rPr>
              <a:t> 2020. Accessed 9 June 2021. </a:t>
            </a:r>
          </a:p>
          <a:p>
            <a:pPr marL="0" indent="0">
              <a:buNone/>
            </a:pPr>
            <a:r>
              <a:rPr lang="en-CA" sz="1200" dirty="0">
                <a:solidFill>
                  <a:schemeClr val="tx1"/>
                </a:solidFill>
                <a:effectLst/>
                <a:ea typeface="Roboto Condensed Light" panose="02000000000000000000" pitchFamily="2" charset="0"/>
                <a:cs typeface="Times New Roman" panose="02020603050405020304" pitchFamily="18" charset="0"/>
              </a:rPr>
              <a:t>Kark, Khalid. “Survey: CIOs Are CEOs’ Top Strategic Partner.” </a:t>
            </a:r>
            <a:r>
              <a:rPr lang="en-CA" sz="1200" i="1" dirty="0">
                <a:solidFill>
                  <a:schemeClr val="tx1"/>
                </a:solidFill>
                <a:effectLst/>
                <a:ea typeface="Roboto Condensed Light" panose="02000000000000000000" pitchFamily="2" charset="0"/>
                <a:cs typeface="Times New Roman" panose="02020603050405020304" pitchFamily="18" charset="0"/>
              </a:rPr>
              <a:t>CIO Journal,</a:t>
            </a:r>
            <a:r>
              <a:rPr lang="en-CA" sz="1200" dirty="0">
                <a:solidFill>
                  <a:schemeClr val="tx1"/>
                </a:solidFill>
                <a:effectLst/>
                <a:ea typeface="Roboto Condensed Light" panose="02000000000000000000" pitchFamily="2" charset="0"/>
                <a:cs typeface="Times New Roman" panose="02020603050405020304" pitchFamily="18" charset="0"/>
              </a:rPr>
              <a:t> The Wall Street Journal, 22 May 2020. Accessed 11 May 2021. </a:t>
            </a:r>
          </a:p>
          <a:p>
            <a:pPr marL="0" indent="0">
              <a:spcAft>
                <a:spcPts val="1200"/>
              </a:spcAft>
              <a:buNone/>
            </a:pPr>
            <a:endParaRPr lang="en-CA" sz="1200" dirty="0">
              <a:solidFill>
                <a:schemeClr val="tx1"/>
              </a:solidFill>
              <a:effectLst/>
              <a:ea typeface="Roboto Condensed Light" panose="02000000000000000000" pitchFamily="2" charset="0"/>
              <a:cs typeface="Times New Roman" panose="02020603050405020304" pitchFamily="18" charset="0"/>
            </a:endParaRPr>
          </a:p>
        </p:txBody>
      </p:sp>
      <p:sp>
        <p:nvSpPr>
          <p:cNvPr id="4" name="Text Placeholder 3"/>
          <p:cNvSpPr>
            <a:spLocks noGrp="1"/>
          </p:cNvSpPr>
          <p:nvPr>
            <p:ph type="body" sz="quarter" idx="14"/>
          </p:nvPr>
        </p:nvSpPr>
        <p:spPr>
          <a:prstGeom prst="rect">
            <a:avLst/>
          </a:prstGeom>
        </p:spPr>
        <p:txBody>
          <a:bodyPr/>
          <a:lstStyle/>
          <a:p>
            <a:pPr marL="0" indent="0">
              <a:spcAft>
                <a:spcPts val="1200"/>
              </a:spcAft>
              <a:buNone/>
            </a:pPr>
            <a:r>
              <a:rPr lang="en-CA" sz="1200" dirty="0">
                <a:solidFill>
                  <a:schemeClr val="tx1"/>
                </a:solidFill>
                <a:effectLst/>
                <a:ea typeface="Roboto Condensed Light" panose="02000000000000000000" pitchFamily="2" charset="0"/>
                <a:cs typeface="Times New Roman" panose="02020603050405020304" pitchFamily="18" charset="0"/>
              </a:rPr>
              <a:t>Peek, Sean. “What Is a Vision Statement?” </a:t>
            </a:r>
            <a:r>
              <a:rPr lang="en-CA" sz="1200" i="1" dirty="0">
                <a:solidFill>
                  <a:schemeClr val="tx1"/>
                </a:solidFill>
                <a:effectLst/>
                <a:ea typeface="Roboto Condensed Light" panose="02000000000000000000" pitchFamily="2" charset="0"/>
                <a:cs typeface="Times New Roman" panose="02020603050405020304" pitchFamily="18" charset="0"/>
              </a:rPr>
              <a:t>Business News Daily,</a:t>
            </a:r>
            <a:r>
              <a:rPr lang="en-CA" sz="1200" dirty="0">
                <a:solidFill>
                  <a:schemeClr val="tx1"/>
                </a:solidFill>
                <a:effectLst/>
                <a:ea typeface="Roboto Condensed Light" panose="02000000000000000000" pitchFamily="2" charset="0"/>
                <a:cs typeface="Times New Roman" panose="02020603050405020304" pitchFamily="18" charset="0"/>
              </a:rPr>
              <a:t> 7 May 2020. Accessed 10 May 2021. </a:t>
            </a:r>
          </a:p>
          <a:p>
            <a:pPr marL="0" indent="0">
              <a:spcAft>
                <a:spcPts val="1200"/>
              </a:spcAft>
              <a:buNone/>
            </a:pPr>
            <a:r>
              <a:rPr lang="en-CA" sz="1200" dirty="0">
                <a:solidFill>
                  <a:schemeClr val="tx1"/>
                </a:solidFill>
                <a:effectLst/>
                <a:ea typeface="Roboto Condensed Light" panose="02000000000000000000" pitchFamily="2" charset="0"/>
                <a:cs typeface="Times New Roman" panose="02020603050405020304" pitchFamily="18" charset="0"/>
              </a:rPr>
              <a:t>Richards-Gustafson, Flora. “5 Core Operational Strategies.” </a:t>
            </a:r>
            <a:r>
              <a:rPr lang="en-CA" sz="1200" i="1" dirty="0">
                <a:solidFill>
                  <a:schemeClr val="tx1"/>
                </a:solidFill>
                <a:effectLst/>
                <a:ea typeface="Roboto Condensed Light" panose="02000000000000000000" pitchFamily="2" charset="0"/>
                <a:cs typeface="Times New Roman" panose="02020603050405020304" pitchFamily="18" charset="0"/>
              </a:rPr>
              <a:t>Chron,</a:t>
            </a:r>
            <a:r>
              <a:rPr lang="en-CA" sz="1200" dirty="0">
                <a:solidFill>
                  <a:schemeClr val="tx1"/>
                </a:solidFill>
                <a:effectLst/>
                <a:ea typeface="Roboto Condensed Light" panose="02000000000000000000" pitchFamily="2" charset="0"/>
                <a:cs typeface="Times New Roman" panose="02020603050405020304" pitchFamily="18" charset="0"/>
              </a:rPr>
              <a:t> 8 Mar 2019. Accessed 9 June 2021. </a:t>
            </a:r>
          </a:p>
          <a:p>
            <a:pPr marL="0" indent="0">
              <a:spcAft>
                <a:spcPts val="1200"/>
              </a:spcAft>
              <a:buNone/>
            </a:pPr>
            <a:r>
              <a:rPr lang="en-CA" sz="1200" dirty="0">
                <a:solidFill>
                  <a:schemeClr val="tx1"/>
                </a:solidFill>
                <a:effectLst/>
                <a:ea typeface="Roboto Condensed Light" panose="02000000000000000000" pitchFamily="2" charset="0"/>
                <a:cs typeface="Times New Roman" panose="02020603050405020304" pitchFamily="18" charset="0"/>
              </a:rPr>
              <a:t>“Team Purpose &amp; Culture.” Hyper Island. Accessed 10 May. 2021. </a:t>
            </a:r>
          </a:p>
          <a:p>
            <a:pPr marL="0" indent="0">
              <a:spcAft>
                <a:spcPts val="1200"/>
              </a:spcAft>
              <a:buNone/>
            </a:pPr>
            <a:r>
              <a:rPr lang="en-CA" sz="1200" dirty="0">
                <a:solidFill>
                  <a:schemeClr val="tx1"/>
                </a:solidFill>
                <a:effectLst/>
                <a:ea typeface="Roboto Condensed Light" panose="02000000000000000000" pitchFamily="2" charset="0"/>
                <a:cs typeface="Times New Roman" panose="02020603050405020304" pitchFamily="18" charset="0"/>
              </a:rPr>
              <a:t>“Whiteboard Rotation.” </a:t>
            </a:r>
            <a:r>
              <a:rPr lang="en-CA" sz="1200" i="1" dirty="0">
                <a:solidFill>
                  <a:schemeClr val="tx1"/>
                </a:solidFill>
                <a:effectLst/>
                <a:ea typeface="Roboto Condensed Light" panose="02000000000000000000" pitchFamily="2" charset="0"/>
                <a:cs typeface="Times New Roman" panose="02020603050405020304" pitchFamily="18" charset="0"/>
              </a:rPr>
              <a:t>Knowmium,</a:t>
            </a:r>
            <a:r>
              <a:rPr lang="en-CA" sz="1200" dirty="0">
                <a:solidFill>
                  <a:schemeClr val="tx1"/>
                </a:solidFill>
                <a:effectLst/>
                <a:ea typeface="Roboto Condensed Light" panose="02000000000000000000" pitchFamily="2" charset="0"/>
                <a:cs typeface="Times New Roman" panose="02020603050405020304" pitchFamily="18" charset="0"/>
              </a:rPr>
              <a:t> 13 April 2020. Accessed 9 June 2019. </a:t>
            </a:r>
          </a:p>
          <a:p>
            <a:pPr marL="0" indent="0">
              <a:spcAft>
                <a:spcPts val="1200"/>
              </a:spcAft>
              <a:buNone/>
            </a:pPr>
            <a:r>
              <a:rPr lang="en-CA" sz="1200" dirty="0">
                <a:solidFill>
                  <a:schemeClr val="tx1"/>
                </a:solidFill>
                <a:effectLst/>
                <a:ea typeface="Roboto Condensed Light" panose="02000000000000000000" pitchFamily="2" charset="0"/>
                <a:cs typeface="Times New Roman" panose="02020603050405020304" pitchFamily="18" charset="0"/>
              </a:rPr>
              <a:t>Zhu, Pearl. “How to Set Guiding Principles for an IT Organization?” </a:t>
            </a:r>
            <a:r>
              <a:rPr lang="en-CA" sz="1200" i="1" dirty="0">
                <a:solidFill>
                  <a:schemeClr val="tx1"/>
                </a:solidFill>
                <a:effectLst/>
                <a:ea typeface="Roboto Condensed Light" panose="02000000000000000000" pitchFamily="2" charset="0"/>
                <a:cs typeface="Times New Roman" panose="02020603050405020304" pitchFamily="18" charset="0"/>
              </a:rPr>
              <a:t>Future of CIO,</a:t>
            </a:r>
            <a:r>
              <a:rPr lang="en-CA" sz="1200" dirty="0">
                <a:solidFill>
                  <a:schemeClr val="tx1"/>
                </a:solidFill>
                <a:effectLst/>
                <a:ea typeface="Roboto Condensed Light" panose="02000000000000000000" pitchFamily="2" charset="0"/>
                <a:cs typeface="Times New Roman" panose="02020603050405020304" pitchFamily="18" charset="0"/>
              </a:rPr>
              <a:t> 1 July 2013. Accessed 9 June 2021. </a:t>
            </a:r>
          </a:p>
        </p:txBody>
      </p:sp>
    </p:spTree>
    <p:extLst>
      <p:ext uri="{BB962C8B-B14F-4D97-AF65-F5344CB8AC3E}">
        <p14:creationId xmlns:p14="http://schemas.microsoft.com/office/powerpoint/2010/main" val="188105554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49D266AA-9381-0441-A938-C65E044EA21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88"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F6387E4-5803-A146-B24B-388B7AFA06BF}"/>
              </a:ext>
            </a:extLst>
          </p:cNvPr>
          <p:cNvSpPr/>
          <p:nvPr/>
        </p:nvSpPr>
        <p:spPr>
          <a:xfrm>
            <a:off x="0" y="0"/>
            <a:ext cx="12193588" cy="6858000"/>
          </a:xfrm>
          <a:prstGeom prst="rect">
            <a:avLst/>
          </a:prstGeom>
          <a:gradFill>
            <a:gsLst>
              <a:gs pos="52000">
                <a:srgbClr val="0F1634">
                  <a:alpha val="0"/>
                </a:srgbClr>
              </a:gs>
              <a:gs pos="21000">
                <a:srgbClr val="0F163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endParaRPr>
          </a:p>
        </p:txBody>
      </p:sp>
      <p:sp>
        <p:nvSpPr>
          <p:cNvPr id="8" name="Text Placeholder 3">
            <a:extLst>
              <a:ext uri="{FF2B5EF4-FFF2-40B4-BE49-F238E27FC236}">
                <a16:creationId xmlns:a16="http://schemas.microsoft.com/office/drawing/2014/main" id="{3550CFCA-1D06-4E28-808D-9D0FAB6591C3}"/>
              </a:ext>
            </a:extLst>
          </p:cNvPr>
          <p:cNvSpPr txBox="1">
            <a:spLocks/>
          </p:cNvSpPr>
          <p:nvPr/>
        </p:nvSpPr>
        <p:spPr>
          <a:xfrm>
            <a:off x="668458" y="3831903"/>
            <a:ext cx="10666481" cy="1872762"/>
          </a:xfrm>
          <a:prstGeom prst="rect">
            <a:avLst/>
          </a:prstGeom>
        </p:spPr>
        <p:txBody>
          <a:bodyPr lIns="0" tIns="0" rIns="0" bIns="0"/>
          <a:lstStyle>
            <a:lvl1pPr marL="0">
              <a:lnSpc>
                <a:spcPct val="90000"/>
              </a:lnSpc>
              <a:defRPr sz="4400" b="1" i="0">
                <a:solidFill>
                  <a:srgbClr val="2576B7"/>
                </a:solidFill>
                <a:latin typeface="Montserrat SemiBold" pitchFamily="2" charset="77"/>
                <a:ea typeface="+mn-ea"/>
                <a:cs typeface="+mn-cs"/>
              </a:defRPr>
            </a:lvl1pPr>
            <a:lvl2pPr marL="277246">
              <a:defRPr sz="4400" b="1" i="0">
                <a:solidFill>
                  <a:schemeClr val="bg1"/>
                </a:solidFill>
                <a:latin typeface="Montserrat SemiBold" pitchFamily="2" charset="77"/>
                <a:ea typeface="+mn-ea"/>
                <a:cs typeface="+mn-cs"/>
              </a:defRPr>
            </a:lvl2pPr>
            <a:lvl3pPr marL="554492">
              <a:defRPr sz="4400" b="1" i="0">
                <a:solidFill>
                  <a:schemeClr val="bg1"/>
                </a:solidFill>
                <a:latin typeface="Montserrat SemiBold" pitchFamily="2" charset="77"/>
                <a:ea typeface="+mn-ea"/>
                <a:cs typeface="+mn-cs"/>
              </a:defRPr>
            </a:lvl3pPr>
            <a:lvl4pPr marL="831738">
              <a:defRPr sz="4400" b="1" i="0">
                <a:solidFill>
                  <a:schemeClr val="bg1"/>
                </a:solidFill>
                <a:latin typeface="Montserrat SemiBold" pitchFamily="2" charset="77"/>
                <a:ea typeface="+mn-ea"/>
                <a:cs typeface="+mn-cs"/>
              </a:defRPr>
            </a:lvl4pPr>
            <a:lvl5pPr marL="1108984">
              <a:defRPr sz="4400" b="1" i="0">
                <a:solidFill>
                  <a:schemeClr val="bg1"/>
                </a:solidFill>
                <a:latin typeface="Montserrat SemiBold" pitchFamily="2" charset="77"/>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7200" b="1" i="0" u="none" strike="noStrike" kern="0" cap="none" spc="0" normalizeH="0" baseline="0" noProof="0" dirty="0">
                <a:ln>
                  <a:noFill/>
                </a:ln>
                <a:solidFill>
                  <a:srgbClr val="FFFFFF"/>
                </a:solidFill>
                <a:effectLst/>
                <a:uLnTx/>
                <a:uFillTx/>
                <a:latin typeface="Montserrat SemiBold" pitchFamily="2" charset="77"/>
                <a:ea typeface="+mn-ea"/>
                <a:cs typeface="+mn-cs"/>
              </a:rPr>
              <a:t>Appendix</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Montserrat Light" pitchFamily="2" charset="77"/>
                <a:ea typeface="+mn-ea"/>
                <a:cs typeface="+mn-cs"/>
              </a:rPr>
              <a:t>Contains examples of rationales and implications for the universal guiding principles.</a:t>
            </a:r>
          </a:p>
        </p:txBody>
      </p:sp>
      <p:sp>
        <p:nvSpPr>
          <p:cNvPr id="9" name="object 40">
            <a:extLst>
              <a:ext uri="{FF2B5EF4-FFF2-40B4-BE49-F238E27FC236}">
                <a16:creationId xmlns:a16="http://schemas.microsoft.com/office/drawing/2014/main" id="{7050733E-B934-8640-858A-2ADA90771FD7}"/>
              </a:ext>
            </a:extLst>
          </p:cNvPr>
          <p:cNvSpPr txBox="1"/>
          <p:nvPr/>
        </p:nvSpPr>
        <p:spPr>
          <a:xfrm>
            <a:off x="8567057" y="6040551"/>
            <a:ext cx="3352413" cy="502469"/>
          </a:xfrm>
          <a:prstGeom prst="rect">
            <a:avLst/>
          </a:prstGeom>
        </p:spPr>
        <p:txBody>
          <a:bodyPr vert="horz" wrap="square" lIns="0" tIns="2310" rIns="0" bIns="0" rtlCol="0">
            <a:noAutofit/>
          </a:bodyPr>
          <a:lstStyle/>
          <a:p>
            <a:pPr marL="7701" marR="3081" lvl="0" indent="33886" algn="r" defTabSz="554492" rtl="0" eaLnBrk="1" fontAlgn="auto" latinLnBrk="0" hangingPunct="1">
              <a:lnSpc>
                <a:spcPts val="958"/>
              </a:lnSpc>
              <a:spcBef>
                <a:spcPts val="18"/>
              </a:spcBef>
              <a:spcAft>
                <a:spcPts val="0"/>
              </a:spcAft>
              <a:buClrTx/>
              <a:buSzTx/>
              <a:buFontTx/>
              <a:buNone/>
              <a:tabLst/>
              <a:defRPr/>
            </a:pPr>
            <a:r>
              <a:rPr kumimoji="0" sz="788" b="0" i="0" u="none" strike="noStrike" kern="1200" cap="none" spc="-6"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Info-Tech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Research </a:t>
            </a:r>
            <a:r>
              <a:rPr kumimoji="0" sz="788" b="0" i="0" u="none" strike="noStrike" kern="1200" cap="none" spc="6"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Group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Inc. </a:t>
            </a:r>
            <a:r>
              <a:rPr kumimoji="0" sz="788"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is </a:t>
            </a:r>
            <a:r>
              <a:rPr kumimoji="0" sz="788" b="0" i="0" u="none" strike="noStrike" kern="1200" cap="none" spc="6"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a </a:t>
            </a:r>
            <a:r>
              <a:rPr kumimoji="0" sz="788"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global leader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in </a:t>
            </a:r>
            <a:r>
              <a:rPr kumimoji="0" sz="788"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providing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IT research</a:t>
            </a:r>
            <a:r>
              <a:rPr kumimoji="0" sz="788" b="0" i="0" u="none" strike="noStrike" kern="1200" cap="none" spc="64"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and</a:t>
            </a:r>
            <a:r>
              <a:rPr kumimoji="0" sz="788" b="0" i="0" u="none" strike="noStrike" kern="1200" cap="none" spc="9"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 </a:t>
            </a:r>
            <a:r>
              <a:rPr kumimoji="0" sz="788"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advice.  </a:t>
            </a:r>
            <a:r>
              <a:rPr kumimoji="0" sz="788" b="0" i="0" u="none" strike="noStrike" kern="1200" cap="none" spc="-6"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Info-Tech’s </a:t>
            </a:r>
            <a:r>
              <a:rPr kumimoji="0" sz="788"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products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and services </a:t>
            </a:r>
            <a:r>
              <a:rPr kumimoji="0" sz="788" b="0" i="0" u="none" strike="noStrike" kern="1200" cap="none" spc="6"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combine </a:t>
            </a:r>
            <a:r>
              <a:rPr kumimoji="0" sz="788"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actionable insight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and relevant</a:t>
            </a:r>
            <a:r>
              <a:rPr kumimoji="0" sz="788" b="0" i="0" u="none" strike="noStrike" kern="1200" cap="none" spc="76"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advice</a:t>
            </a:r>
            <a:r>
              <a:rPr kumimoji="0" sz="788" b="0" i="0" u="none" strike="noStrike" kern="1200" cap="none" spc="12"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 </a:t>
            </a:r>
            <a:r>
              <a:rPr kumimoji="0" sz="788"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with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ready-to-use tools and templates that cover the full spectrum of IT</a:t>
            </a:r>
            <a:r>
              <a:rPr kumimoji="0" sz="788" b="0" i="0" u="none" strike="noStrike" kern="1200" cap="none" spc="7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concerns.</a:t>
            </a:r>
            <a:endParaRPr kumimoji="0" sz="788"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endParaRPr>
          </a:p>
          <a:p>
            <a:pPr marL="0" marR="3851" lvl="0" indent="0" algn="r" defTabSz="554492" rtl="0" eaLnBrk="1" fontAlgn="auto" latinLnBrk="0" hangingPunct="1">
              <a:lnSpc>
                <a:spcPts val="931"/>
              </a:lnSpc>
              <a:spcBef>
                <a:spcPts val="0"/>
              </a:spcBef>
              <a:spcAft>
                <a:spcPts val="0"/>
              </a:spcAft>
              <a:buClrTx/>
              <a:buSzTx/>
              <a:buFontTx/>
              <a:buNone/>
              <a:tabLst/>
              <a:defRPr/>
            </a:pPr>
            <a:r>
              <a:rPr kumimoji="0" sz="788" b="0" i="0" u="none" strike="noStrike" kern="1200" cap="none" spc="6"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1997-20</a:t>
            </a:r>
            <a:r>
              <a:rPr kumimoji="0" lang="en-US"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21</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 </a:t>
            </a:r>
            <a:r>
              <a:rPr kumimoji="0" sz="788" b="0" i="0" u="none" strike="noStrike" kern="1200" cap="none" spc="-6"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Info-Tech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Research </a:t>
            </a:r>
            <a:r>
              <a:rPr kumimoji="0" sz="788" b="0" i="0" u="none" strike="noStrike" kern="1200" cap="none" spc="6"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Group</a:t>
            </a:r>
            <a:r>
              <a:rPr kumimoji="0" sz="788" b="0" i="0" u="none" strike="noStrike" kern="1200" cap="none" spc="-27"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 </a:t>
            </a:r>
            <a:r>
              <a:rPr kumimoji="0" sz="788" b="0" i="0" u="none" strike="noStrike" kern="1200" cap="none" spc="3"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rPr>
              <a:t>Inc.</a:t>
            </a:r>
            <a:endParaRPr kumimoji="0" sz="788"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Arial"/>
            </a:endParaRPr>
          </a:p>
        </p:txBody>
      </p:sp>
      <p:pic>
        <p:nvPicPr>
          <p:cNvPr id="3" name="Picture 2">
            <a:extLst>
              <a:ext uri="{FF2B5EF4-FFF2-40B4-BE49-F238E27FC236}">
                <a16:creationId xmlns:a16="http://schemas.microsoft.com/office/drawing/2014/main" id="{7EF2E56C-93F3-8C44-97AA-870B5C137895}"/>
              </a:ext>
            </a:extLst>
          </p:cNvPr>
          <p:cNvPicPr>
            <a:picLocks noChangeAspect="1"/>
          </p:cNvPicPr>
          <p:nvPr/>
        </p:nvPicPr>
        <p:blipFill>
          <a:blip r:embed="rId4"/>
          <a:stretch>
            <a:fillRect/>
          </a:stretch>
        </p:blipFill>
        <p:spPr>
          <a:xfrm>
            <a:off x="668459" y="478728"/>
            <a:ext cx="2478778" cy="494322"/>
          </a:xfrm>
          <a:prstGeom prst="rect">
            <a:avLst/>
          </a:prstGeom>
        </p:spPr>
      </p:pic>
    </p:spTree>
    <p:extLst>
      <p:ext uri="{BB962C8B-B14F-4D97-AF65-F5344CB8AC3E}">
        <p14:creationId xmlns:p14="http://schemas.microsoft.com/office/powerpoint/2010/main" val="31896371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45445-4EE7-4D1B-936E-8B33100F3441}"/>
              </a:ext>
            </a:extLst>
          </p:cNvPr>
          <p:cNvSpPr>
            <a:spLocks noGrp="1"/>
          </p:cNvSpPr>
          <p:nvPr>
            <p:ph type="title"/>
          </p:nvPr>
        </p:nvSpPr>
        <p:spPr>
          <a:xfrm>
            <a:off x="354106" y="530021"/>
            <a:ext cx="5886896" cy="1130188"/>
          </a:xfrm>
        </p:spPr>
        <p:txBody>
          <a:bodyPr/>
          <a:lstStyle/>
          <a:p>
            <a:r>
              <a:rPr lang="en-US" dirty="0"/>
              <a:t>IT Principle 1: Enterprise value focus</a:t>
            </a:r>
            <a:endParaRPr lang="en-CA" dirty="0"/>
          </a:p>
        </p:txBody>
      </p:sp>
      <p:sp>
        <p:nvSpPr>
          <p:cNvPr id="3" name="Text Placeholder 2">
            <a:extLst>
              <a:ext uri="{FF2B5EF4-FFF2-40B4-BE49-F238E27FC236}">
                <a16:creationId xmlns:a16="http://schemas.microsoft.com/office/drawing/2014/main" id="{11992139-D968-49E9-8BB9-2AAD825A1F46}"/>
              </a:ext>
            </a:extLst>
          </p:cNvPr>
          <p:cNvSpPr>
            <a:spLocks noGrp="1"/>
          </p:cNvSpPr>
          <p:nvPr>
            <p:ph type="body" sz="quarter" idx="10"/>
          </p:nvPr>
        </p:nvSpPr>
        <p:spPr>
          <a:xfrm>
            <a:off x="7177089" y="933321"/>
            <a:ext cx="4656325" cy="726888"/>
          </a:xfrm>
        </p:spPr>
        <p:txBody>
          <a:bodyPr/>
          <a:lstStyle/>
          <a:p>
            <a:r>
              <a:rPr lang="en-US" dirty="0"/>
              <a:t>IT Principle Statement:</a:t>
            </a:r>
          </a:p>
          <a:p>
            <a:r>
              <a:rPr lang="en-US" dirty="0"/>
              <a:t>We aim to provide maximum long-term benefits to the enterprise as a whole while optimizing total costs of ownership and risks.</a:t>
            </a:r>
          </a:p>
        </p:txBody>
      </p:sp>
      <p:sp>
        <p:nvSpPr>
          <p:cNvPr id="4" name="Text Placeholder 3">
            <a:extLst>
              <a:ext uri="{FF2B5EF4-FFF2-40B4-BE49-F238E27FC236}">
                <a16:creationId xmlns:a16="http://schemas.microsoft.com/office/drawing/2014/main" id="{DA217C63-9F71-4B25-A11D-ECB95870964E}"/>
              </a:ext>
            </a:extLst>
          </p:cNvPr>
          <p:cNvSpPr txBox="1">
            <a:spLocks/>
          </p:cNvSpPr>
          <p:nvPr/>
        </p:nvSpPr>
        <p:spPr>
          <a:xfrm>
            <a:off x="354106" y="1892896"/>
            <a:ext cx="11479308" cy="4313785"/>
          </a:xfrm>
          <a:prstGeom prst="rect">
            <a:avLst/>
          </a:prstGeom>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r>
              <a:rPr kumimoji="0" lang="en-CA" sz="1600" b="1" i="0" u="none" strike="noStrike" kern="1200" cap="none" spc="0" normalizeH="0" baseline="0" noProof="0" dirty="0">
                <a:ln>
                  <a:noFill/>
                </a:ln>
                <a:solidFill>
                  <a:srgbClr val="494949"/>
                </a:solidFill>
                <a:effectLst/>
                <a:uLnTx/>
                <a:uFillTx/>
                <a:latin typeface="Exo" panose="02000303000000000000" pitchFamily="2" charset="0"/>
                <a:ea typeface="+mn-ea"/>
                <a:cs typeface="+mn-cs"/>
              </a:rPr>
              <a:t>Rationale</a:t>
            </a: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Solutions must aim to maximize the cumulative business benefits over their entire lifecycle.</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Enterprise priorities are above priorities of a business unit or a project.</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Total cost of ownership is more important than the cost to buy/build alone.</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Risk governance and management are integral elements of the company’s operating model.</a:t>
            </a:r>
          </a:p>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r>
              <a:rPr kumimoji="0" lang="en-CA" sz="1600" b="1" i="0" u="none" strike="noStrike" kern="1200" cap="none" spc="0" normalizeH="0" baseline="0" noProof="0" dirty="0">
                <a:ln>
                  <a:noFill/>
                </a:ln>
                <a:solidFill>
                  <a:srgbClr val="494949"/>
                </a:solidFill>
                <a:effectLst/>
                <a:uLnTx/>
                <a:uFillTx/>
                <a:latin typeface="Exo" panose="02000303000000000000" pitchFamily="2" charset="0"/>
                <a:ea typeface="+mn-ea"/>
                <a:cs typeface="+mn-cs"/>
              </a:rPr>
              <a:t>Implications</a:t>
            </a: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Link all investment proposals to business/IT strategy and goals.</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Track and demonstrate business value realization on all major investments. </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Prefer common solutions and shared services that benefit the enterprise over one-off solutions for one business unit.</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Analyze and take into account organizational readiness for adopting new solutions.</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Manage development and operational risks on every project and acquisition.</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Include the total cost of ownership analysis for the proposed solution or solution options for every investment (project or acquisition) proposal.</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Prefer vendor-independent solutions to avoid vendor lock-in and enable competitive sourcing.</a:t>
            </a:r>
          </a:p>
        </p:txBody>
      </p:sp>
    </p:spTree>
    <p:extLst>
      <p:ext uri="{BB962C8B-B14F-4D97-AF65-F5344CB8AC3E}">
        <p14:creationId xmlns:p14="http://schemas.microsoft.com/office/powerpoint/2010/main" val="182263297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DD91E-DB14-4CCC-8398-437C703DA300}"/>
              </a:ext>
            </a:extLst>
          </p:cNvPr>
          <p:cNvSpPr>
            <a:spLocks noGrp="1"/>
          </p:cNvSpPr>
          <p:nvPr>
            <p:ph type="title"/>
          </p:nvPr>
        </p:nvSpPr>
        <p:spPr/>
        <p:txBody>
          <a:bodyPr/>
          <a:lstStyle/>
          <a:p>
            <a:r>
              <a:rPr lang="en-US" dirty="0"/>
              <a:t>IT Principle 2: </a:t>
            </a:r>
            <a:br>
              <a:rPr lang="en-US" dirty="0"/>
            </a:br>
            <a:r>
              <a:rPr lang="en-US" dirty="0"/>
              <a:t>Fit for purpose</a:t>
            </a:r>
            <a:endParaRPr lang="en-CA" dirty="0"/>
          </a:p>
        </p:txBody>
      </p:sp>
      <p:sp>
        <p:nvSpPr>
          <p:cNvPr id="3" name="Text Placeholder 2">
            <a:extLst>
              <a:ext uri="{FF2B5EF4-FFF2-40B4-BE49-F238E27FC236}">
                <a16:creationId xmlns:a16="http://schemas.microsoft.com/office/drawing/2014/main" id="{60BC87DE-3B9D-4CF0-BB0E-64111078601E}"/>
              </a:ext>
            </a:extLst>
          </p:cNvPr>
          <p:cNvSpPr>
            <a:spLocks noGrp="1"/>
          </p:cNvSpPr>
          <p:nvPr>
            <p:ph type="body" sz="quarter" idx="10"/>
          </p:nvPr>
        </p:nvSpPr>
        <p:spPr>
          <a:xfrm>
            <a:off x="7177089" y="933321"/>
            <a:ext cx="4656325" cy="726888"/>
          </a:xfrm>
        </p:spPr>
        <p:txBody>
          <a:bodyPr/>
          <a:lstStyle/>
          <a:p>
            <a:r>
              <a:rPr lang="en-US" dirty="0"/>
              <a:t>IT Principle Statement:</a:t>
            </a:r>
          </a:p>
          <a:p>
            <a:r>
              <a:rPr lang="en-US" dirty="0"/>
              <a:t>We maintain capability levels and create solutions that are fit for purpose without over engineering them.</a:t>
            </a:r>
          </a:p>
        </p:txBody>
      </p:sp>
      <p:sp>
        <p:nvSpPr>
          <p:cNvPr id="4" name="Text Placeholder 3">
            <a:extLst>
              <a:ext uri="{FF2B5EF4-FFF2-40B4-BE49-F238E27FC236}">
                <a16:creationId xmlns:a16="http://schemas.microsoft.com/office/drawing/2014/main" id="{5B8F1F73-99E5-4FCA-803A-6EF1A50A1562}"/>
              </a:ext>
            </a:extLst>
          </p:cNvPr>
          <p:cNvSpPr txBox="1">
            <a:spLocks/>
          </p:cNvSpPr>
          <p:nvPr/>
        </p:nvSpPr>
        <p:spPr>
          <a:xfrm>
            <a:off x="354106" y="1892896"/>
            <a:ext cx="11479308" cy="4313785"/>
          </a:xfrm>
          <a:prstGeom prst="rect">
            <a:avLst/>
          </a:prstGeom>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r>
              <a:rPr kumimoji="0" lang="en-CA" sz="1400" b="1" i="0" u="none" strike="noStrike" kern="1200" cap="none" spc="0" normalizeH="0" baseline="0" noProof="0" dirty="0">
                <a:ln>
                  <a:noFill/>
                </a:ln>
                <a:solidFill>
                  <a:srgbClr val="494949"/>
                </a:solidFill>
                <a:effectLst/>
                <a:uLnTx/>
                <a:uFillTx/>
                <a:latin typeface="Exo" panose="02000303000000000000" pitchFamily="2" charset="0"/>
                <a:ea typeface="+mn-ea"/>
                <a:cs typeface="+mn-cs"/>
              </a:rPr>
              <a:t>Rationale</a:t>
            </a:r>
            <a:endParaRPr kumimoji="0" lang="en-CA" sz="14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To be effective in satisfying business needs, solutions must be fit for purpose, i.e. fully conform to both functional and non-functional requirements. </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Over-engineered solutions result in wasted budget, time, and resources and often increase operational complexity.</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Required capability levels must be maintained to enable achievement of business, IT, and capability goals.</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Higher-than-needed capability levels cost more while not resulting in additional value.</a:t>
            </a:r>
          </a:p>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endParaRPr kumimoji="0" lang="en-CA" sz="14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r>
              <a:rPr kumimoji="0" lang="en-CA" sz="1400" b="1" i="0" u="none" strike="noStrike" kern="1200" cap="none" spc="0" normalizeH="0" baseline="0" noProof="0" dirty="0">
                <a:ln>
                  <a:noFill/>
                </a:ln>
                <a:solidFill>
                  <a:srgbClr val="494949"/>
                </a:solidFill>
                <a:effectLst/>
                <a:uLnTx/>
                <a:uFillTx/>
                <a:latin typeface="Exo" panose="02000303000000000000" pitchFamily="2" charset="0"/>
                <a:ea typeface="+mn-ea"/>
                <a:cs typeface="+mn-cs"/>
              </a:rPr>
              <a:t>Implications</a:t>
            </a:r>
            <a:endParaRPr kumimoji="0" lang="en-CA" sz="14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Identify functional and non-functional requirements of the business and buy/build solutions that conform to them.</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Identify the following non-functional requirements for every solution that needs to be procured or built: </a:t>
            </a:r>
          </a:p>
          <a:p>
            <a:pPr marL="361950" marR="0" lvl="1" indent="-180975" algn="l" defTabSz="554492" rtl="0" eaLnBrk="1" fontAlgn="base" latinLnBrk="0" hangingPunct="1">
              <a:lnSpc>
                <a:spcPct val="100000"/>
              </a:lnSpc>
              <a:spcBef>
                <a:spcPct val="20000"/>
              </a:spcBef>
              <a:spcAft>
                <a:spcPct val="0"/>
              </a:spcAft>
              <a:buClr>
                <a:srgbClr val="494949"/>
              </a:buClr>
              <a:buSzPct val="150000"/>
              <a:buFont typeface="Arial" pitchFamily="34" charset="0"/>
              <a:buChar char="◦"/>
              <a:tabLst/>
              <a:defRPr/>
            </a:pP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Business continuity requirements, e.g. availability, reliability, and recoverability</a:t>
            </a:r>
          </a:p>
          <a:p>
            <a:pPr marL="361950" marR="0" lvl="1" indent="-180975" algn="l" defTabSz="554492" rtl="0" eaLnBrk="1" fontAlgn="base" latinLnBrk="0" hangingPunct="1">
              <a:lnSpc>
                <a:spcPct val="100000"/>
              </a:lnSpc>
              <a:spcBef>
                <a:spcPct val="20000"/>
              </a:spcBef>
              <a:spcAft>
                <a:spcPct val="0"/>
              </a:spcAft>
              <a:buClr>
                <a:srgbClr val="494949"/>
              </a:buClr>
              <a:buSzPct val="150000"/>
              <a:buFont typeface="Arial" pitchFamily="34" charset="0"/>
              <a:buChar char="◦"/>
              <a:tabLst/>
              <a:defRPr/>
            </a:pP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Performance requirements, e.g. response time and throughput</a:t>
            </a:r>
          </a:p>
          <a:p>
            <a:pPr marL="361950" marR="0" lvl="1" indent="-180975" algn="l" defTabSz="554492" rtl="0" eaLnBrk="1" fontAlgn="base" latinLnBrk="0" hangingPunct="1">
              <a:lnSpc>
                <a:spcPct val="100000"/>
              </a:lnSpc>
              <a:spcBef>
                <a:spcPct val="20000"/>
              </a:spcBef>
              <a:spcAft>
                <a:spcPct val="0"/>
              </a:spcAft>
              <a:buClr>
                <a:srgbClr val="494949"/>
              </a:buClr>
              <a:buSzPct val="150000"/>
              <a:buFont typeface="Arial" pitchFamily="34" charset="0"/>
              <a:buChar char="◦"/>
              <a:tabLst/>
              <a:defRPr/>
            </a:pP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Usability requirements, e.g. accessibility, localization, user interface aesthetics, and consistency</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Avoid over engineering, i.e. building or buying solutions that exceed functional and non-functional requirements of the business. </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Maintain required capability levels for all IT capabilities. Develop and execute a capability improvement plan for IT capabilities that have a lower-than-required capability level. Avoid maintaining higher-than-needed IT capability levels.</a:t>
            </a:r>
          </a:p>
        </p:txBody>
      </p:sp>
    </p:spTree>
    <p:extLst>
      <p:ext uri="{BB962C8B-B14F-4D97-AF65-F5344CB8AC3E}">
        <p14:creationId xmlns:p14="http://schemas.microsoft.com/office/powerpoint/2010/main" val="284728347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9A6C2-3304-4924-B1FE-0F858658A358}"/>
              </a:ext>
            </a:extLst>
          </p:cNvPr>
          <p:cNvSpPr>
            <a:spLocks noGrp="1"/>
          </p:cNvSpPr>
          <p:nvPr>
            <p:ph type="title"/>
          </p:nvPr>
        </p:nvSpPr>
        <p:spPr/>
        <p:txBody>
          <a:bodyPr/>
          <a:lstStyle/>
          <a:p>
            <a:r>
              <a:rPr lang="en-CA" dirty="0"/>
              <a:t>IT Principle 3: Simplicity</a:t>
            </a:r>
          </a:p>
        </p:txBody>
      </p:sp>
      <p:sp>
        <p:nvSpPr>
          <p:cNvPr id="3" name="Text Placeholder 2">
            <a:extLst>
              <a:ext uri="{FF2B5EF4-FFF2-40B4-BE49-F238E27FC236}">
                <a16:creationId xmlns:a16="http://schemas.microsoft.com/office/drawing/2014/main" id="{39F80093-3C1D-40F2-AF9B-E91DB650F5A4}"/>
              </a:ext>
            </a:extLst>
          </p:cNvPr>
          <p:cNvSpPr>
            <a:spLocks noGrp="1"/>
          </p:cNvSpPr>
          <p:nvPr>
            <p:ph type="body" sz="quarter" idx="10"/>
          </p:nvPr>
        </p:nvSpPr>
        <p:spPr>
          <a:xfrm>
            <a:off x="7177089" y="933321"/>
            <a:ext cx="4656325" cy="726888"/>
          </a:xfrm>
        </p:spPr>
        <p:txBody>
          <a:bodyPr/>
          <a:lstStyle/>
          <a:p>
            <a:r>
              <a:rPr lang="en-US" dirty="0"/>
              <a:t>IT Principle Statement:</a:t>
            </a:r>
          </a:p>
          <a:p>
            <a:r>
              <a:rPr lang="en-US" dirty="0"/>
              <a:t>We choose the simplest solutions and aim to reduce the operational complexity of the enterprise.</a:t>
            </a:r>
          </a:p>
        </p:txBody>
      </p:sp>
      <p:sp>
        <p:nvSpPr>
          <p:cNvPr id="4" name="Text Placeholder 3">
            <a:extLst>
              <a:ext uri="{FF2B5EF4-FFF2-40B4-BE49-F238E27FC236}">
                <a16:creationId xmlns:a16="http://schemas.microsoft.com/office/drawing/2014/main" id="{950CFCA1-03FD-436F-81BD-A32F16916568}"/>
              </a:ext>
            </a:extLst>
          </p:cNvPr>
          <p:cNvSpPr txBox="1">
            <a:spLocks/>
          </p:cNvSpPr>
          <p:nvPr/>
        </p:nvSpPr>
        <p:spPr>
          <a:xfrm>
            <a:off x="354106" y="1892896"/>
            <a:ext cx="11479308" cy="4313785"/>
          </a:xfrm>
          <a:prstGeom prst="rect">
            <a:avLst/>
          </a:prstGeom>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r>
              <a:rPr kumimoji="0" lang="en-CA" sz="1600" b="1" i="0" u="none" strike="noStrike" kern="1200" cap="none" spc="0" normalizeH="0" baseline="0" noProof="0" dirty="0">
                <a:ln>
                  <a:noFill/>
                </a:ln>
                <a:solidFill>
                  <a:srgbClr val="494949"/>
                </a:solidFill>
                <a:effectLst/>
                <a:uLnTx/>
                <a:uFillTx/>
                <a:latin typeface="Exo" panose="02000303000000000000" pitchFamily="2" charset="0"/>
                <a:ea typeface="+mn-ea"/>
                <a:cs typeface="+mn-cs"/>
              </a:rPr>
              <a:t>Rationale</a:t>
            </a: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Complex</a:t>
            </a:r>
            <a:r>
              <a:rPr kumimoji="0" lang="ru-RU" sz="1600" b="0" i="0" u="none" strike="noStrike" kern="1200" cap="none" spc="0" normalizeH="0" baseline="0" noProof="0">
                <a:ln>
                  <a:noFill/>
                </a:ln>
                <a:solidFill>
                  <a:srgbClr val="494949"/>
                </a:solidFill>
                <a:effectLst/>
                <a:uLnTx/>
                <a:uFillTx/>
                <a:latin typeface="Roboto Condensed Light" panose="02000000000000000000" pitchFamily="2" charset="0"/>
                <a:ea typeface="Roboto Condensed Light" panose="02000000000000000000" pitchFamily="2" charset="0"/>
              </a:rPr>
              <a:t> </a:t>
            </a:r>
            <a:r>
              <a:rPr kumimoji="0" lang="en-US"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solutions</a:t>
            </a: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 and high operational complexity impede reuse and interoperability, require increased effort to add, transform, or replace solution components, and result in higher lifecycle costs.</a:t>
            </a:r>
          </a:p>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r>
              <a:rPr kumimoji="0" lang="en-CA" sz="1600" b="1" i="0" u="none" strike="noStrike" kern="1200" cap="none" spc="0" normalizeH="0" baseline="0" noProof="0" dirty="0">
                <a:ln>
                  <a:noFill/>
                </a:ln>
                <a:solidFill>
                  <a:srgbClr val="494949"/>
                </a:solidFill>
                <a:effectLst/>
                <a:uLnTx/>
                <a:uFillTx/>
                <a:latin typeface="Exo" panose="02000303000000000000" pitchFamily="2" charset="0"/>
                <a:ea typeface="+mn-ea"/>
                <a:cs typeface="+mn-cs"/>
              </a:rPr>
              <a:t>Implications</a:t>
            </a: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Minimize the unnecessary complexity: </a:t>
            </a:r>
          </a:p>
          <a:p>
            <a:pPr marL="361950" marR="0" lvl="1" indent="-180975" algn="l" defTabSz="554492" rtl="0" eaLnBrk="1" fontAlgn="base" latinLnBrk="0" hangingPunct="1">
              <a:lnSpc>
                <a:spcPct val="100000"/>
              </a:lnSpc>
              <a:spcBef>
                <a:spcPct val="20000"/>
              </a:spcBef>
              <a:spcAft>
                <a:spcPct val="0"/>
              </a:spcAft>
              <a:buClr>
                <a:srgbClr val="494949"/>
              </a:buClr>
              <a:buSzPct val="15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Restructure existing application portfolios so they become highly modular and loosely coupled.</a:t>
            </a:r>
          </a:p>
          <a:p>
            <a:pPr marL="361950" marR="0" lvl="1" indent="-180975" algn="l" defTabSz="554492" rtl="0" eaLnBrk="1" fontAlgn="base" latinLnBrk="0" hangingPunct="1">
              <a:lnSpc>
                <a:spcPct val="100000"/>
              </a:lnSpc>
              <a:spcBef>
                <a:spcPct val="20000"/>
              </a:spcBef>
              <a:spcAft>
                <a:spcPct val="0"/>
              </a:spcAft>
              <a:buClr>
                <a:srgbClr val="494949"/>
              </a:buClr>
              <a:buSzPct val="15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Eliminate duplicate application functionality.</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Design solutions that simplify business processes and technology assets that support them:</a:t>
            </a:r>
          </a:p>
          <a:p>
            <a:pPr marL="361950" marR="0" lvl="1" indent="-180975" algn="l" defTabSz="554492" rtl="0" eaLnBrk="1" fontAlgn="base" latinLnBrk="0" hangingPunct="1">
              <a:lnSpc>
                <a:spcPct val="100000"/>
              </a:lnSpc>
              <a:spcBef>
                <a:spcPct val="20000"/>
              </a:spcBef>
              <a:spcAft>
                <a:spcPct val="0"/>
              </a:spcAft>
              <a:buClr>
                <a:srgbClr val="494949"/>
              </a:buClr>
              <a:buSzPct val="15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Build highly modular and loosely coupled solutions.</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Use standardized integration approaches. </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p:txBody>
      </p:sp>
    </p:spTree>
    <p:extLst>
      <p:ext uri="{BB962C8B-B14F-4D97-AF65-F5344CB8AC3E}">
        <p14:creationId xmlns:p14="http://schemas.microsoft.com/office/powerpoint/2010/main" val="37793881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B310-CB37-466A-A48C-ADE538106BFC}"/>
              </a:ext>
            </a:extLst>
          </p:cNvPr>
          <p:cNvSpPr>
            <a:spLocks noGrp="1"/>
          </p:cNvSpPr>
          <p:nvPr>
            <p:ph type="title"/>
          </p:nvPr>
        </p:nvSpPr>
        <p:spPr/>
        <p:txBody>
          <a:bodyPr/>
          <a:lstStyle/>
          <a:p>
            <a:r>
              <a:rPr lang="en-US" dirty="0"/>
              <a:t>IT Principle 4: </a:t>
            </a:r>
            <a:br>
              <a:rPr lang="en-US" dirty="0"/>
            </a:br>
            <a:r>
              <a:rPr lang="en-US" dirty="0"/>
              <a:t>Reuse &gt; buy &gt; build</a:t>
            </a:r>
            <a:endParaRPr lang="en-CA" dirty="0"/>
          </a:p>
        </p:txBody>
      </p:sp>
      <p:sp>
        <p:nvSpPr>
          <p:cNvPr id="3" name="Text Placeholder 2">
            <a:extLst>
              <a:ext uri="{FF2B5EF4-FFF2-40B4-BE49-F238E27FC236}">
                <a16:creationId xmlns:a16="http://schemas.microsoft.com/office/drawing/2014/main" id="{31958118-3207-4686-93AD-3D771F986E44}"/>
              </a:ext>
            </a:extLst>
          </p:cNvPr>
          <p:cNvSpPr>
            <a:spLocks noGrp="1"/>
          </p:cNvSpPr>
          <p:nvPr>
            <p:ph type="body" sz="quarter" idx="10"/>
          </p:nvPr>
        </p:nvSpPr>
        <p:spPr>
          <a:xfrm>
            <a:off x="7097710" y="933321"/>
            <a:ext cx="4656325" cy="726888"/>
          </a:xfrm>
        </p:spPr>
        <p:txBody>
          <a:bodyPr/>
          <a:lstStyle/>
          <a:p>
            <a:r>
              <a:rPr lang="en-US" dirty="0"/>
              <a:t>IT Principle Statement:</a:t>
            </a:r>
          </a:p>
          <a:p>
            <a:r>
              <a:rPr lang="en-US" dirty="0"/>
              <a:t>We maximize the reuse of existing assets. If we can’t reuse, we procure externally. As a last resort, we build custom solutions.</a:t>
            </a:r>
          </a:p>
        </p:txBody>
      </p:sp>
      <p:sp>
        <p:nvSpPr>
          <p:cNvPr id="4" name="Text Placeholder 3">
            <a:extLst>
              <a:ext uri="{FF2B5EF4-FFF2-40B4-BE49-F238E27FC236}">
                <a16:creationId xmlns:a16="http://schemas.microsoft.com/office/drawing/2014/main" id="{375D7BC7-C596-4013-997D-9189F007971A}"/>
              </a:ext>
            </a:extLst>
          </p:cNvPr>
          <p:cNvSpPr txBox="1">
            <a:spLocks/>
          </p:cNvSpPr>
          <p:nvPr/>
        </p:nvSpPr>
        <p:spPr>
          <a:xfrm>
            <a:off x="354106" y="1892896"/>
            <a:ext cx="11399929" cy="4313785"/>
          </a:xfrm>
          <a:prstGeom prst="rect">
            <a:avLst/>
          </a:prstGeom>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r>
              <a:rPr kumimoji="0" lang="en-CA" sz="1600" b="1" i="0" u="none" strike="noStrike" kern="1200" cap="none" spc="0" normalizeH="0" baseline="0" noProof="0" dirty="0">
                <a:ln>
                  <a:noFill/>
                </a:ln>
                <a:solidFill>
                  <a:srgbClr val="494949"/>
                </a:solidFill>
                <a:effectLst/>
                <a:uLnTx/>
                <a:uFillTx/>
                <a:latin typeface="Exo" panose="02000303000000000000" pitchFamily="2" charset="0"/>
                <a:ea typeface="+mn-ea"/>
                <a:cs typeface="+mn-cs"/>
              </a:rPr>
              <a:t>Rationale</a:t>
            </a: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Economies of scale are achieved through the reuse of solution components and the purchase of commercially available products, enabling the reduction of risk and effort.</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Reuse helps avoid duplication of effort, decrease maintainability, and increase staff competency requirements.</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r>
              <a:rPr kumimoji="0" lang="en-CA" sz="1600" b="1" i="0" u="none" strike="noStrike" kern="1200" cap="none" spc="0" normalizeH="0" baseline="0" noProof="0" dirty="0">
                <a:ln>
                  <a:noFill/>
                </a:ln>
                <a:solidFill>
                  <a:srgbClr val="494949"/>
                </a:solidFill>
                <a:effectLst/>
                <a:uLnTx/>
                <a:uFillTx/>
                <a:latin typeface="Exo" panose="02000303000000000000" pitchFamily="2" charset="0"/>
                <a:ea typeface="+mn-ea"/>
                <a:cs typeface="+mn-cs"/>
              </a:rPr>
              <a:t>Implications</a:t>
            </a: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Build for discovery. Encourage reuse by building modular, loosely coupled, interoperable, and discoverable components.</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Build for reuse only if feasible. Consider costs of building for reuse versus potential frequency and benefits of reuse. </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Reuse across business units. Choose cross-silo solutions over duplicative silo-specific ones. Buy/build shared services, common business solutions, and common-use applications.</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Prefer vendor-independent solutions to enable portability and cross-platform reuse.</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p:txBody>
      </p:sp>
    </p:spTree>
    <p:extLst>
      <p:ext uri="{BB962C8B-B14F-4D97-AF65-F5344CB8AC3E}">
        <p14:creationId xmlns:p14="http://schemas.microsoft.com/office/powerpoint/2010/main" val="363304872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8A089-D56D-406A-944A-46D0BEFC1FF1}"/>
              </a:ext>
            </a:extLst>
          </p:cNvPr>
          <p:cNvSpPr>
            <a:spLocks noGrp="1"/>
          </p:cNvSpPr>
          <p:nvPr>
            <p:ph type="title"/>
          </p:nvPr>
        </p:nvSpPr>
        <p:spPr/>
        <p:txBody>
          <a:bodyPr/>
          <a:lstStyle/>
          <a:p>
            <a:r>
              <a:rPr lang="en-US" dirty="0"/>
              <a:t>IT Principle 5: Managed data </a:t>
            </a:r>
            <a:endParaRPr lang="en-CA" dirty="0"/>
          </a:p>
        </p:txBody>
      </p:sp>
      <p:sp>
        <p:nvSpPr>
          <p:cNvPr id="3" name="Text Placeholder 2">
            <a:extLst>
              <a:ext uri="{FF2B5EF4-FFF2-40B4-BE49-F238E27FC236}">
                <a16:creationId xmlns:a16="http://schemas.microsoft.com/office/drawing/2014/main" id="{E50094F1-12EA-4F9E-8301-D2CFC01B4D7E}"/>
              </a:ext>
            </a:extLst>
          </p:cNvPr>
          <p:cNvSpPr>
            <a:spLocks noGrp="1"/>
          </p:cNvSpPr>
          <p:nvPr>
            <p:ph type="body" sz="quarter" idx="10"/>
          </p:nvPr>
        </p:nvSpPr>
        <p:spPr>
          <a:xfrm>
            <a:off x="7177089" y="933321"/>
            <a:ext cx="4656325" cy="726888"/>
          </a:xfrm>
        </p:spPr>
        <p:txBody>
          <a:bodyPr/>
          <a:lstStyle/>
          <a:p>
            <a:r>
              <a:rPr lang="en-US" dirty="0"/>
              <a:t>IT Principle Statement:</a:t>
            </a:r>
          </a:p>
          <a:p>
            <a:r>
              <a:rPr lang="en-US" dirty="0"/>
              <a:t>We handle data creation, modification, and use enterprise-wide in compliance with our data governance policy.</a:t>
            </a:r>
          </a:p>
        </p:txBody>
      </p:sp>
      <p:sp>
        <p:nvSpPr>
          <p:cNvPr id="4" name="Text Placeholder 3">
            <a:extLst>
              <a:ext uri="{FF2B5EF4-FFF2-40B4-BE49-F238E27FC236}">
                <a16:creationId xmlns:a16="http://schemas.microsoft.com/office/drawing/2014/main" id="{E4FCC6E8-AEDE-406D-A1B4-7953724837D5}"/>
              </a:ext>
            </a:extLst>
          </p:cNvPr>
          <p:cNvSpPr txBox="1">
            <a:spLocks/>
          </p:cNvSpPr>
          <p:nvPr/>
        </p:nvSpPr>
        <p:spPr>
          <a:xfrm>
            <a:off x="354106" y="1892896"/>
            <a:ext cx="11479308" cy="4313785"/>
          </a:xfrm>
          <a:prstGeom prst="rect">
            <a:avLst/>
          </a:prstGeom>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r>
              <a:rPr kumimoji="0" lang="en-CA" sz="1600" b="1" i="0" u="none" strike="noStrike" kern="1200" cap="none" spc="0" normalizeH="0" baseline="0" noProof="0" dirty="0">
                <a:ln>
                  <a:noFill/>
                </a:ln>
                <a:solidFill>
                  <a:srgbClr val="494949"/>
                </a:solidFill>
                <a:effectLst/>
                <a:uLnTx/>
                <a:uFillTx/>
                <a:latin typeface="Exo" panose="02000303000000000000" pitchFamily="2" charset="0"/>
                <a:ea typeface="+mn-ea"/>
                <a:cs typeface="+mn-cs"/>
              </a:rPr>
              <a:t>Rationale</a:t>
            </a: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Data is a key enterprise asset and must be governed and managed accordingly. </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Enterprise-wide data governance ensures that enterprise data can be trusted and allows maximum benefits from its usage.</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r>
              <a:rPr kumimoji="0" lang="en-CA" sz="1600" b="1" i="0" u="none" strike="noStrike" kern="1200" cap="none" spc="0" normalizeH="0" baseline="0" noProof="0" dirty="0">
                <a:ln>
                  <a:noFill/>
                </a:ln>
                <a:solidFill>
                  <a:srgbClr val="494949"/>
                </a:solidFill>
                <a:effectLst/>
                <a:uLnTx/>
                <a:uFillTx/>
                <a:latin typeface="Exo" panose="02000303000000000000" pitchFamily="2" charset="0"/>
                <a:ea typeface="+mn-ea"/>
                <a:cs typeface="+mn-cs"/>
              </a:rPr>
              <a:t>Implications </a:t>
            </a: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Every solution (procured externally or built internally) must comply with the data governance policy.</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Every solution must pass a data governance checkpoint before it can be used anywhere within the enterprise.</a:t>
            </a:r>
          </a:p>
        </p:txBody>
      </p:sp>
    </p:spTree>
    <p:extLst>
      <p:ext uri="{BB962C8B-B14F-4D97-AF65-F5344CB8AC3E}">
        <p14:creationId xmlns:p14="http://schemas.microsoft.com/office/powerpoint/2010/main" val="1087060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E3672-E5B4-4363-83BC-BDE30BBF2F97}"/>
              </a:ext>
            </a:extLst>
          </p:cNvPr>
          <p:cNvSpPr>
            <a:spLocks noGrp="1"/>
          </p:cNvSpPr>
          <p:nvPr>
            <p:ph type="title"/>
          </p:nvPr>
        </p:nvSpPr>
        <p:spPr>
          <a:xfrm>
            <a:off x="354106" y="530021"/>
            <a:ext cx="2790310" cy="1163598"/>
          </a:xfrm>
        </p:spPr>
        <p:txBody>
          <a:bodyPr/>
          <a:lstStyle/>
          <a:p>
            <a:r>
              <a:rPr lang="en-US" sz="2800" dirty="0"/>
              <a:t>Characteristics of a mission &amp; vision statement</a:t>
            </a:r>
            <a:endParaRPr lang="en-CA" sz="2800" dirty="0"/>
          </a:p>
        </p:txBody>
      </p:sp>
      <p:sp>
        <p:nvSpPr>
          <p:cNvPr id="3" name="Text Placeholder 2">
            <a:extLst>
              <a:ext uri="{FF2B5EF4-FFF2-40B4-BE49-F238E27FC236}">
                <a16:creationId xmlns:a16="http://schemas.microsoft.com/office/drawing/2014/main" id="{3113556A-92DB-4B83-B915-F8A1551893CF}"/>
              </a:ext>
            </a:extLst>
          </p:cNvPr>
          <p:cNvSpPr>
            <a:spLocks noGrp="1"/>
          </p:cNvSpPr>
          <p:nvPr>
            <p:ph type="body" sz="quarter" idx="13"/>
          </p:nvPr>
        </p:nvSpPr>
        <p:spPr>
          <a:xfrm>
            <a:off x="3735975" y="614134"/>
            <a:ext cx="2644071" cy="1456894"/>
          </a:xfrm>
        </p:spPr>
        <p:txBody>
          <a:bodyPr/>
          <a:lstStyle/>
          <a:p>
            <a:r>
              <a:rPr lang="en-US" dirty="0"/>
              <a:t>A strong </a:t>
            </a:r>
            <a:r>
              <a:rPr lang="en-US" b="1" dirty="0"/>
              <a:t>mission</a:t>
            </a:r>
            <a:r>
              <a:rPr lang="en-US" dirty="0"/>
              <a:t> statement has the following characteristics: </a:t>
            </a:r>
          </a:p>
        </p:txBody>
      </p:sp>
      <p:sp>
        <p:nvSpPr>
          <p:cNvPr id="4" name="Text Placeholder 3">
            <a:extLst>
              <a:ext uri="{FF2B5EF4-FFF2-40B4-BE49-F238E27FC236}">
                <a16:creationId xmlns:a16="http://schemas.microsoft.com/office/drawing/2014/main" id="{E9048B44-FB26-40E4-B0FD-A2AB8226786D}"/>
              </a:ext>
            </a:extLst>
          </p:cNvPr>
          <p:cNvSpPr>
            <a:spLocks noGrp="1"/>
          </p:cNvSpPr>
          <p:nvPr>
            <p:ph type="body" sz="quarter" idx="15"/>
          </p:nvPr>
        </p:nvSpPr>
        <p:spPr>
          <a:xfrm>
            <a:off x="3735976" y="3330079"/>
            <a:ext cx="2644070" cy="1456894"/>
          </a:xfrm>
        </p:spPr>
        <p:txBody>
          <a:bodyPr/>
          <a:lstStyle/>
          <a:p>
            <a:r>
              <a:rPr lang="en-US" dirty="0"/>
              <a:t>A strong </a:t>
            </a:r>
            <a:r>
              <a:rPr lang="en-US" b="1" dirty="0"/>
              <a:t>vision</a:t>
            </a:r>
            <a:r>
              <a:rPr lang="en-US" dirty="0"/>
              <a:t> statement has the following characteristics:</a:t>
            </a:r>
            <a:endParaRPr lang="en-CA" dirty="0"/>
          </a:p>
        </p:txBody>
      </p:sp>
      <p:sp>
        <p:nvSpPr>
          <p:cNvPr id="7" name="Text Placeholder 6">
            <a:extLst>
              <a:ext uri="{FF2B5EF4-FFF2-40B4-BE49-F238E27FC236}">
                <a16:creationId xmlns:a16="http://schemas.microsoft.com/office/drawing/2014/main" id="{E0160D22-A6E0-47CA-B2E3-DBAE9961BED5}"/>
              </a:ext>
            </a:extLst>
          </p:cNvPr>
          <p:cNvSpPr>
            <a:spLocks noGrp="1"/>
          </p:cNvSpPr>
          <p:nvPr>
            <p:ph type="body" sz="quarter" idx="18"/>
          </p:nvPr>
        </p:nvSpPr>
        <p:spPr>
          <a:xfrm>
            <a:off x="6741458" y="614209"/>
            <a:ext cx="4829219" cy="1393834"/>
          </a:xfrm>
        </p:spPr>
        <p:txBody>
          <a:bodyPr/>
          <a:lstStyle/>
          <a:p>
            <a:r>
              <a:rPr lang="en-US" dirty="0"/>
              <a:t>Articulates the IT function’s purpose and reason for existence</a:t>
            </a:r>
          </a:p>
          <a:p>
            <a:r>
              <a:rPr lang="en-US" dirty="0"/>
              <a:t>Describes what the IT function does to achieve its vision</a:t>
            </a:r>
          </a:p>
          <a:p>
            <a:r>
              <a:rPr lang="en-US" dirty="0"/>
              <a:t>Defines the customers of the IT function </a:t>
            </a:r>
          </a:p>
          <a:p>
            <a:r>
              <a:rPr lang="en-US" dirty="0"/>
              <a:t>Is:</a:t>
            </a:r>
          </a:p>
          <a:p>
            <a:pPr lvl="1">
              <a:buFont typeface="Courier New" panose="02070309020205020404" pitchFamily="49" charset="0"/>
              <a:buChar char="o"/>
            </a:pPr>
            <a:r>
              <a:rPr lang="en-US" dirty="0"/>
              <a:t>Compelling</a:t>
            </a:r>
          </a:p>
          <a:p>
            <a:pPr lvl="1">
              <a:buFont typeface="Courier New" panose="02070309020205020404" pitchFamily="49" charset="0"/>
              <a:buChar char="o"/>
            </a:pPr>
            <a:r>
              <a:rPr lang="en-US" dirty="0"/>
              <a:t>Easy to grasp</a:t>
            </a:r>
          </a:p>
          <a:p>
            <a:pPr lvl="1">
              <a:buFont typeface="Courier New" panose="02070309020205020404" pitchFamily="49" charset="0"/>
              <a:buChar char="o"/>
            </a:pPr>
            <a:r>
              <a:rPr lang="en-US" dirty="0"/>
              <a:t>Sharply focused</a:t>
            </a:r>
          </a:p>
          <a:p>
            <a:pPr lvl="1">
              <a:buFont typeface="Courier New" panose="02070309020205020404" pitchFamily="49" charset="0"/>
              <a:buChar char="o"/>
            </a:pPr>
            <a:r>
              <a:rPr lang="en-US" dirty="0"/>
              <a:t>Concise</a:t>
            </a:r>
          </a:p>
        </p:txBody>
      </p:sp>
      <p:sp>
        <p:nvSpPr>
          <p:cNvPr id="8" name="Text Placeholder 7">
            <a:extLst>
              <a:ext uri="{FF2B5EF4-FFF2-40B4-BE49-F238E27FC236}">
                <a16:creationId xmlns:a16="http://schemas.microsoft.com/office/drawing/2014/main" id="{9A15E70A-5A99-448D-A6FB-E26973D9AE69}"/>
              </a:ext>
            </a:extLst>
          </p:cNvPr>
          <p:cNvSpPr>
            <a:spLocks noGrp="1"/>
          </p:cNvSpPr>
          <p:nvPr>
            <p:ph type="body" sz="quarter" idx="19"/>
          </p:nvPr>
        </p:nvSpPr>
        <p:spPr>
          <a:xfrm>
            <a:off x="6741458" y="3317866"/>
            <a:ext cx="4829219" cy="1393834"/>
          </a:xfrm>
        </p:spPr>
        <p:txBody>
          <a:bodyPr/>
          <a:lstStyle/>
          <a:p>
            <a:r>
              <a:rPr lang="en-US" dirty="0"/>
              <a:t>Describes a desired future achievement </a:t>
            </a:r>
          </a:p>
          <a:p>
            <a:r>
              <a:rPr lang="en-US" dirty="0"/>
              <a:t>Focuses on ends, not means</a:t>
            </a:r>
          </a:p>
          <a:p>
            <a:r>
              <a:rPr lang="en-US" dirty="0"/>
              <a:t>Communicates promise</a:t>
            </a:r>
          </a:p>
          <a:p>
            <a:r>
              <a:rPr lang="en-US" dirty="0"/>
              <a:t>Is:</a:t>
            </a:r>
          </a:p>
          <a:p>
            <a:pPr lvl="1">
              <a:buFont typeface="Courier New" panose="02070309020205020404" pitchFamily="49" charset="0"/>
              <a:buChar char="o"/>
            </a:pPr>
            <a:r>
              <a:rPr lang="en-US" dirty="0"/>
              <a:t>Concise; no unnecessary words</a:t>
            </a:r>
          </a:p>
          <a:p>
            <a:pPr lvl="1">
              <a:buFont typeface="Courier New" panose="02070309020205020404" pitchFamily="49" charset="0"/>
              <a:buChar char="o"/>
            </a:pPr>
            <a:r>
              <a:rPr lang="en-US" dirty="0"/>
              <a:t>Compelling</a:t>
            </a:r>
          </a:p>
          <a:p>
            <a:pPr lvl="1">
              <a:buFont typeface="Courier New" panose="02070309020205020404" pitchFamily="49" charset="0"/>
              <a:buChar char="o"/>
            </a:pPr>
            <a:r>
              <a:rPr lang="en-US" dirty="0"/>
              <a:t>Achievable</a:t>
            </a:r>
          </a:p>
          <a:p>
            <a:pPr lvl="1">
              <a:buFont typeface="Courier New" panose="02070309020205020404" pitchFamily="49" charset="0"/>
              <a:buChar char="o"/>
            </a:pPr>
            <a:r>
              <a:rPr lang="en-US" dirty="0"/>
              <a:t>Measurable </a:t>
            </a:r>
          </a:p>
        </p:txBody>
      </p:sp>
      <p:sp>
        <p:nvSpPr>
          <p:cNvPr id="9" name="Text Placeholder 3">
            <a:extLst>
              <a:ext uri="{FF2B5EF4-FFF2-40B4-BE49-F238E27FC236}">
                <a16:creationId xmlns:a16="http://schemas.microsoft.com/office/drawing/2014/main" id="{6617D048-5AE4-48D6-9B2C-4C785E1ED287}"/>
              </a:ext>
            </a:extLst>
          </p:cNvPr>
          <p:cNvSpPr>
            <a:spLocks noGrp="1"/>
          </p:cNvSpPr>
          <p:nvPr>
            <p:ph type="body" sz="quarter" idx="17"/>
          </p:nvPr>
        </p:nvSpPr>
        <p:spPr>
          <a:xfrm>
            <a:off x="121298" y="116633"/>
            <a:ext cx="1818640" cy="293914"/>
          </a:xfrm>
          <a:prstGeom prst="rect">
            <a:avLst/>
          </a:prstGeom>
        </p:spPr>
        <p:txBody>
          <a:bodyPr/>
          <a:lstStyle/>
          <a:p>
            <a:pPr algn="l"/>
            <a:r>
              <a:rPr lang="en-US" sz="1200" dirty="0">
                <a:solidFill>
                  <a:schemeClr val="bg1"/>
                </a:solidFill>
              </a:rPr>
              <a:t>1.1 Mission &amp; Vision</a:t>
            </a:r>
          </a:p>
        </p:txBody>
      </p:sp>
    </p:spTree>
    <p:extLst>
      <p:ext uri="{BB962C8B-B14F-4D97-AF65-F5344CB8AC3E}">
        <p14:creationId xmlns:p14="http://schemas.microsoft.com/office/powerpoint/2010/main" val="97027057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1AFF6-E416-4FD1-9C04-5596D1182E5B}"/>
              </a:ext>
            </a:extLst>
          </p:cNvPr>
          <p:cNvSpPr>
            <a:spLocks noGrp="1"/>
          </p:cNvSpPr>
          <p:nvPr>
            <p:ph type="title"/>
          </p:nvPr>
        </p:nvSpPr>
        <p:spPr>
          <a:xfrm>
            <a:off x="354105" y="530021"/>
            <a:ext cx="6490577" cy="1130188"/>
          </a:xfrm>
        </p:spPr>
        <p:txBody>
          <a:bodyPr/>
          <a:lstStyle/>
          <a:p>
            <a:r>
              <a:rPr lang="en-US" dirty="0"/>
              <a:t>IT Principle 6: </a:t>
            </a:r>
            <a:br>
              <a:rPr lang="en-US" dirty="0"/>
            </a:br>
            <a:r>
              <a:rPr lang="en-US" dirty="0"/>
              <a:t>Controlled technical diversity</a:t>
            </a:r>
            <a:endParaRPr lang="en-CA" dirty="0"/>
          </a:p>
        </p:txBody>
      </p:sp>
      <p:sp>
        <p:nvSpPr>
          <p:cNvPr id="3" name="Text Placeholder 2">
            <a:extLst>
              <a:ext uri="{FF2B5EF4-FFF2-40B4-BE49-F238E27FC236}">
                <a16:creationId xmlns:a16="http://schemas.microsoft.com/office/drawing/2014/main" id="{AAE078DC-AF48-4681-8E61-DA794EDC1A04}"/>
              </a:ext>
            </a:extLst>
          </p:cNvPr>
          <p:cNvSpPr>
            <a:spLocks noGrp="1"/>
          </p:cNvSpPr>
          <p:nvPr>
            <p:ph type="body" sz="quarter" idx="10"/>
          </p:nvPr>
        </p:nvSpPr>
        <p:spPr>
          <a:xfrm>
            <a:off x="7177088" y="933321"/>
            <a:ext cx="4656325" cy="726888"/>
          </a:xfrm>
        </p:spPr>
        <p:txBody>
          <a:bodyPr/>
          <a:lstStyle/>
          <a:p>
            <a:r>
              <a:rPr lang="en-US" dirty="0"/>
              <a:t>IT Principle Statement:</a:t>
            </a:r>
          </a:p>
          <a:p>
            <a:r>
              <a:rPr lang="en-US" dirty="0"/>
              <a:t>We control the variety of technology platforms we use.</a:t>
            </a:r>
          </a:p>
        </p:txBody>
      </p:sp>
      <p:sp>
        <p:nvSpPr>
          <p:cNvPr id="4" name="Text Placeholder 3">
            <a:extLst>
              <a:ext uri="{FF2B5EF4-FFF2-40B4-BE49-F238E27FC236}">
                <a16:creationId xmlns:a16="http://schemas.microsoft.com/office/drawing/2014/main" id="{9FF12F5B-5AC7-42CD-A969-A4C1B8C96E2A}"/>
              </a:ext>
            </a:extLst>
          </p:cNvPr>
          <p:cNvSpPr txBox="1">
            <a:spLocks/>
          </p:cNvSpPr>
          <p:nvPr/>
        </p:nvSpPr>
        <p:spPr>
          <a:xfrm>
            <a:off x="354104" y="2209800"/>
            <a:ext cx="11479309" cy="3996881"/>
          </a:xfrm>
          <a:prstGeom prst="rect">
            <a:avLst/>
          </a:prstGeom>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r>
              <a:rPr kumimoji="0" lang="en-CA" sz="1400" b="1" i="0" u="none" strike="noStrike" kern="1200" cap="none" spc="0" normalizeH="0" baseline="0" noProof="0" dirty="0">
                <a:ln>
                  <a:noFill/>
                </a:ln>
                <a:solidFill>
                  <a:srgbClr val="494949"/>
                </a:solidFill>
                <a:effectLst/>
                <a:uLnTx/>
                <a:uFillTx/>
                <a:latin typeface="Exo" panose="02000303000000000000" pitchFamily="2" charset="0"/>
                <a:ea typeface="+mn-ea"/>
                <a:cs typeface="+mn-cs"/>
              </a:rPr>
              <a:t>Rationale</a:t>
            </a:r>
            <a:endParaRPr kumimoji="0" lang="en-CA" sz="14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Limiting the number of different supported technologies:</a:t>
            </a:r>
          </a:p>
          <a:p>
            <a:pPr marL="361950" marR="0" lvl="1" indent="-180975" algn="l" defTabSz="554492" rtl="0" eaLnBrk="1" fontAlgn="base" latinLnBrk="0" hangingPunct="1">
              <a:lnSpc>
                <a:spcPct val="100000"/>
              </a:lnSpc>
              <a:spcBef>
                <a:spcPct val="20000"/>
              </a:spcBef>
              <a:spcAft>
                <a:spcPct val="0"/>
              </a:spcAft>
              <a:buClr>
                <a:srgbClr val="494949"/>
              </a:buClr>
              <a:buSzPct val="150000"/>
              <a:buFont typeface="Arial" pitchFamily="34" charset="0"/>
              <a:buChar char="◦"/>
              <a:tabLst/>
              <a:defRPr/>
            </a:pP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Improves maintainability and reduces total cost of ownership.</a:t>
            </a:r>
          </a:p>
          <a:p>
            <a:pPr marL="361950" marR="0" lvl="1" indent="-180975" algn="l" defTabSz="554492" rtl="0" eaLnBrk="1" fontAlgn="base" latinLnBrk="0" hangingPunct="1">
              <a:lnSpc>
                <a:spcPct val="100000"/>
              </a:lnSpc>
              <a:spcBef>
                <a:spcPct val="20000"/>
              </a:spcBef>
              <a:spcAft>
                <a:spcPct val="0"/>
              </a:spcAft>
              <a:buClr>
                <a:srgbClr val="494949"/>
              </a:buClr>
              <a:buSzPct val="150000"/>
              <a:buFont typeface="Arial" pitchFamily="34" charset="0"/>
              <a:buChar char="◦"/>
              <a:tabLst/>
              <a:defRPr/>
            </a:pP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Enhances staff focus on standardized technologies and reduces staff competency requirements.</a:t>
            </a:r>
          </a:p>
          <a:p>
            <a:pPr marL="361950" marR="0" lvl="1" indent="-180975" algn="l" defTabSz="554492" rtl="0" eaLnBrk="1" fontAlgn="base" latinLnBrk="0" hangingPunct="1">
              <a:lnSpc>
                <a:spcPct val="100000"/>
              </a:lnSpc>
              <a:spcBef>
                <a:spcPct val="20000"/>
              </a:spcBef>
              <a:spcAft>
                <a:spcPct val="0"/>
              </a:spcAft>
              <a:buClr>
                <a:srgbClr val="494949"/>
              </a:buClr>
              <a:buSzPct val="150000"/>
              <a:buFont typeface="Arial" pitchFamily="34" charset="0"/>
              <a:buChar char="◦"/>
              <a:tabLst/>
              <a:defRPr/>
            </a:pP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Improves solution interoperability.</a:t>
            </a:r>
          </a:p>
          <a:p>
            <a:pPr marL="180975" marR="0" lvl="1" indent="0" algn="l" defTabSz="554492" rtl="0" eaLnBrk="1" fontAlgn="base" latinLnBrk="0" hangingPunct="1">
              <a:lnSpc>
                <a:spcPct val="100000"/>
              </a:lnSpc>
              <a:spcBef>
                <a:spcPct val="20000"/>
              </a:spcBef>
              <a:spcAft>
                <a:spcPct val="0"/>
              </a:spcAft>
              <a:buClr>
                <a:srgbClr val="494949"/>
              </a:buClr>
              <a:buSzPct val="150000"/>
              <a:buFont typeface="Arial" pitchFamily="34" charset="0"/>
              <a:buNone/>
              <a:tabLst/>
              <a:defRPr/>
            </a:pPr>
            <a:endParaRPr kumimoji="0" lang="en-CA" sz="14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r>
              <a:rPr kumimoji="0" lang="en-CA" sz="1400" b="1" i="0" u="none" strike="noStrike" kern="1200" cap="none" spc="0" normalizeH="0" baseline="0" noProof="0" dirty="0">
                <a:ln>
                  <a:noFill/>
                </a:ln>
                <a:solidFill>
                  <a:srgbClr val="494949"/>
                </a:solidFill>
                <a:effectLst/>
                <a:uLnTx/>
                <a:uFillTx/>
                <a:latin typeface="Exo" panose="02000303000000000000" pitchFamily="2" charset="0"/>
                <a:ea typeface="+mn-ea"/>
                <a:cs typeface="+mn-cs"/>
              </a:rPr>
              <a:t>Implications</a:t>
            </a:r>
            <a:endParaRPr kumimoji="0" lang="en-CA" sz="14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Build a case and obtain executive approval to introduce a new technology. </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Request for approval to introduce new technology only if you have a valid reason, e.g. replacement of outdated technologies, IT-enabled business innovation, or reducing operational complexity.</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Consider benefits of introducing a new technology versus the required additional maintenance effort, additional staff competency requirements, increased complexity, and the potential lack of interoperability with existing technologies.</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Balance controlling technical diversity and IT-enabled business innovation.</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Prefer vendor-independent technologies to enable solution interoperability and avoid vendor lock-in.</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Reduce integration complexity by using standardized integration approaches.</a:t>
            </a:r>
            <a:endPar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4805228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8580D-24C0-401D-8700-CD590498F1AC}"/>
              </a:ext>
            </a:extLst>
          </p:cNvPr>
          <p:cNvSpPr>
            <a:spLocks noGrp="1"/>
          </p:cNvSpPr>
          <p:nvPr>
            <p:ph type="title"/>
          </p:nvPr>
        </p:nvSpPr>
        <p:spPr/>
        <p:txBody>
          <a:bodyPr/>
          <a:lstStyle/>
          <a:p>
            <a:r>
              <a:rPr lang="en-US" dirty="0"/>
              <a:t>IT Principle 7: Managed security</a:t>
            </a:r>
            <a:endParaRPr lang="en-CA" dirty="0"/>
          </a:p>
        </p:txBody>
      </p:sp>
      <p:sp>
        <p:nvSpPr>
          <p:cNvPr id="3" name="Text Placeholder 2">
            <a:extLst>
              <a:ext uri="{FF2B5EF4-FFF2-40B4-BE49-F238E27FC236}">
                <a16:creationId xmlns:a16="http://schemas.microsoft.com/office/drawing/2014/main" id="{FAB9FF9A-C21A-4DED-8271-83A08AAD3DA5}"/>
              </a:ext>
            </a:extLst>
          </p:cNvPr>
          <p:cNvSpPr>
            <a:spLocks noGrp="1"/>
          </p:cNvSpPr>
          <p:nvPr>
            <p:ph type="body" sz="quarter" idx="10"/>
          </p:nvPr>
        </p:nvSpPr>
        <p:spPr>
          <a:xfrm>
            <a:off x="7177089" y="933321"/>
            <a:ext cx="4656325" cy="726888"/>
          </a:xfrm>
        </p:spPr>
        <p:txBody>
          <a:bodyPr/>
          <a:lstStyle/>
          <a:p>
            <a:r>
              <a:rPr lang="en-US" dirty="0"/>
              <a:t>IT Principle Statement:</a:t>
            </a:r>
          </a:p>
          <a:p>
            <a:r>
              <a:rPr lang="en-US" dirty="0"/>
              <a:t>We manage security enterprise-wide in compliance with our security governance policy.</a:t>
            </a:r>
          </a:p>
        </p:txBody>
      </p:sp>
      <p:sp>
        <p:nvSpPr>
          <p:cNvPr id="4" name="Text Placeholder 3">
            <a:extLst>
              <a:ext uri="{FF2B5EF4-FFF2-40B4-BE49-F238E27FC236}">
                <a16:creationId xmlns:a16="http://schemas.microsoft.com/office/drawing/2014/main" id="{8F0FF3E6-FA3A-43AD-9F64-6B2CE8612956}"/>
              </a:ext>
            </a:extLst>
          </p:cNvPr>
          <p:cNvSpPr txBox="1">
            <a:spLocks/>
          </p:cNvSpPr>
          <p:nvPr/>
        </p:nvSpPr>
        <p:spPr>
          <a:xfrm>
            <a:off x="354106" y="1892896"/>
            <a:ext cx="11479308" cy="4313785"/>
          </a:xfrm>
          <a:prstGeom prst="rect">
            <a:avLst/>
          </a:prstGeom>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r>
              <a:rPr kumimoji="0" lang="en-CA" sz="1600" b="1" i="0" u="none" strike="noStrike" kern="1200" cap="none" spc="0" normalizeH="0" baseline="0" noProof="0" dirty="0">
                <a:ln>
                  <a:noFill/>
                </a:ln>
                <a:solidFill>
                  <a:srgbClr val="494949"/>
                </a:solidFill>
                <a:effectLst/>
                <a:uLnTx/>
                <a:uFillTx/>
                <a:latin typeface="Exo" panose="02000303000000000000" pitchFamily="2" charset="0"/>
                <a:ea typeface="+mn-ea"/>
                <a:cs typeface="+mn-cs"/>
              </a:rPr>
              <a:t>Rationale</a:t>
            </a: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Security threats represent a high risk for enterprise information.</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Security threats represent a high privacy risk.</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Security-related risks require special treatment due to the associated complexity of required control procedures and rapidly changing threats.</a:t>
            </a:r>
          </a:p>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r>
              <a:rPr kumimoji="0" lang="en-CA" sz="1600" b="1" i="0" u="none" strike="noStrike" kern="1200" cap="none" spc="0" normalizeH="0" baseline="0" noProof="0" dirty="0">
                <a:ln>
                  <a:noFill/>
                </a:ln>
                <a:solidFill>
                  <a:srgbClr val="494949"/>
                </a:solidFill>
                <a:effectLst/>
                <a:uLnTx/>
                <a:uFillTx/>
                <a:latin typeface="Exo" panose="02000303000000000000" pitchFamily="2" charset="0"/>
                <a:ea typeface="+mn-ea"/>
                <a:cs typeface="+mn-cs"/>
              </a:rPr>
              <a:t>Implications</a:t>
            </a: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Every solution (procured externally or built internally) must comply with the security policy.</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Every solution must pass a security governance checkpoint before it can be used anywhere within the enterprise.</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The existing IT environment must be continuously monitored for security vulnerabilities and breaches.</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Security vulnerabilities and breaches must be treated to minimize the associated business risk.</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Security vulnerabilities and breaches must be treated to minimize the associated privacy risk.</a:t>
            </a:r>
          </a:p>
        </p:txBody>
      </p:sp>
    </p:spTree>
    <p:extLst>
      <p:ext uri="{BB962C8B-B14F-4D97-AF65-F5344CB8AC3E}">
        <p14:creationId xmlns:p14="http://schemas.microsoft.com/office/powerpoint/2010/main" val="91517276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C7F2-3415-4D35-8B1D-D4A733E48723}"/>
              </a:ext>
            </a:extLst>
          </p:cNvPr>
          <p:cNvSpPr>
            <a:spLocks noGrp="1"/>
          </p:cNvSpPr>
          <p:nvPr>
            <p:ph type="title"/>
          </p:nvPr>
        </p:nvSpPr>
        <p:spPr>
          <a:xfrm>
            <a:off x="354105" y="530021"/>
            <a:ext cx="6286391" cy="1130188"/>
          </a:xfrm>
        </p:spPr>
        <p:txBody>
          <a:bodyPr/>
          <a:lstStyle/>
          <a:p>
            <a:r>
              <a:rPr lang="en-US" dirty="0"/>
              <a:t>IT Principle 8: Compliance with laws and regulations</a:t>
            </a:r>
            <a:endParaRPr lang="en-CA" dirty="0"/>
          </a:p>
        </p:txBody>
      </p:sp>
      <p:sp>
        <p:nvSpPr>
          <p:cNvPr id="3" name="Text Placeholder 2">
            <a:extLst>
              <a:ext uri="{FF2B5EF4-FFF2-40B4-BE49-F238E27FC236}">
                <a16:creationId xmlns:a16="http://schemas.microsoft.com/office/drawing/2014/main" id="{221D1AEA-7C00-4504-BE95-183925A667D0}"/>
              </a:ext>
            </a:extLst>
          </p:cNvPr>
          <p:cNvSpPr>
            <a:spLocks noGrp="1"/>
          </p:cNvSpPr>
          <p:nvPr>
            <p:ph type="body" sz="quarter" idx="10"/>
          </p:nvPr>
        </p:nvSpPr>
        <p:spPr>
          <a:xfrm>
            <a:off x="7177088" y="933321"/>
            <a:ext cx="4656325" cy="726888"/>
          </a:xfrm>
        </p:spPr>
        <p:txBody>
          <a:bodyPr/>
          <a:lstStyle/>
          <a:p>
            <a:r>
              <a:rPr lang="en-US" dirty="0"/>
              <a:t>IT Principle Statement:</a:t>
            </a:r>
          </a:p>
          <a:p>
            <a:r>
              <a:rPr lang="en-US" dirty="0"/>
              <a:t>We operate in compliance with all applicable laws and regulations.</a:t>
            </a:r>
          </a:p>
        </p:txBody>
      </p:sp>
      <p:sp>
        <p:nvSpPr>
          <p:cNvPr id="4" name="Text Placeholder 3">
            <a:extLst>
              <a:ext uri="{FF2B5EF4-FFF2-40B4-BE49-F238E27FC236}">
                <a16:creationId xmlns:a16="http://schemas.microsoft.com/office/drawing/2014/main" id="{C05E4C2E-2C88-4A00-A0AB-32D5D3A70007}"/>
              </a:ext>
            </a:extLst>
          </p:cNvPr>
          <p:cNvSpPr txBox="1">
            <a:spLocks/>
          </p:cNvSpPr>
          <p:nvPr/>
        </p:nvSpPr>
        <p:spPr>
          <a:xfrm>
            <a:off x="354104" y="2361460"/>
            <a:ext cx="11479309" cy="3845221"/>
          </a:xfrm>
          <a:prstGeom prst="rect">
            <a:avLst/>
          </a:prstGeom>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r>
              <a:rPr kumimoji="0" lang="en-CA" sz="1600" b="1" i="0" u="none" strike="noStrike" kern="1200" cap="none" spc="0" normalizeH="0" baseline="0" noProof="0" dirty="0">
                <a:ln>
                  <a:noFill/>
                </a:ln>
                <a:solidFill>
                  <a:srgbClr val="494949"/>
                </a:solidFill>
                <a:effectLst/>
                <a:uLnTx/>
                <a:uFillTx/>
                <a:latin typeface="Exo" panose="02000303000000000000" pitchFamily="2" charset="0"/>
                <a:ea typeface="+mn-ea"/>
                <a:cs typeface="+mn-cs"/>
              </a:rPr>
              <a:t>Rationale</a:t>
            </a: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We aim to minimize business risks caused by noncompliance with laws and regulations.</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r>
              <a:rPr kumimoji="0" lang="en-CA" sz="1600" b="1" i="0" u="none" strike="noStrike" kern="1200" cap="none" spc="0" normalizeH="0" baseline="0" noProof="0" dirty="0">
                <a:ln>
                  <a:noFill/>
                </a:ln>
                <a:solidFill>
                  <a:srgbClr val="494949"/>
                </a:solidFill>
                <a:effectLst/>
                <a:uLnTx/>
                <a:uFillTx/>
                <a:latin typeface="Exo" panose="02000303000000000000" pitchFamily="2" charset="0"/>
                <a:ea typeface="+mn-ea"/>
                <a:cs typeface="+mn-cs"/>
              </a:rPr>
              <a:t>Implications</a:t>
            </a: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The internal audit department must maintain a list of applicable laws and regulations.</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Every IT investment proposal must comply with all applicable laws and regulations.</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The internal audit department must continually assess its degree of compliance with all applicable laws and regulations, identify areas of </a:t>
            </a:r>
            <a:r>
              <a:rPr lang="en-CA" sz="1600" dirty="0">
                <a:solidFill>
                  <a:srgbClr val="494949"/>
                </a:solidFill>
                <a:latin typeface="Roboto Condensed Light" panose="02000000000000000000" pitchFamily="2" charset="0"/>
                <a:ea typeface="Roboto Condensed Light" panose="02000000000000000000" pitchFamily="2" charset="0"/>
              </a:rPr>
              <a:t>non</a:t>
            </a: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compliance, and plan and implement initiatives targeted at minimizing the risk of noncompliance and achieving compliance</a:t>
            </a:r>
            <a:r>
              <a:rPr kumimoji="0" lang="en-US"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a:t>
            </a:r>
            <a:endPar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27635147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CE7EB-55F1-4528-94B0-076BBBAE4F94}"/>
              </a:ext>
            </a:extLst>
          </p:cNvPr>
          <p:cNvSpPr>
            <a:spLocks noGrp="1"/>
          </p:cNvSpPr>
          <p:nvPr>
            <p:ph type="title"/>
          </p:nvPr>
        </p:nvSpPr>
        <p:spPr/>
        <p:txBody>
          <a:bodyPr/>
          <a:lstStyle/>
          <a:p>
            <a:r>
              <a:rPr lang="en-CA" dirty="0"/>
              <a:t>IT Principle 9: Innovation</a:t>
            </a:r>
          </a:p>
        </p:txBody>
      </p:sp>
      <p:sp>
        <p:nvSpPr>
          <p:cNvPr id="3" name="Text Placeholder 2">
            <a:extLst>
              <a:ext uri="{FF2B5EF4-FFF2-40B4-BE49-F238E27FC236}">
                <a16:creationId xmlns:a16="http://schemas.microsoft.com/office/drawing/2014/main" id="{03C013DC-4BB7-451A-8E1D-C55F53CF35DB}"/>
              </a:ext>
            </a:extLst>
          </p:cNvPr>
          <p:cNvSpPr>
            <a:spLocks noGrp="1"/>
          </p:cNvSpPr>
          <p:nvPr>
            <p:ph type="body" sz="quarter" idx="10"/>
          </p:nvPr>
        </p:nvSpPr>
        <p:spPr>
          <a:xfrm>
            <a:off x="7177089" y="933321"/>
            <a:ext cx="4656325" cy="726888"/>
          </a:xfrm>
        </p:spPr>
        <p:txBody>
          <a:bodyPr/>
          <a:lstStyle/>
          <a:p>
            <a:r>
              <a:rPr lang="en-US" dirty="0"/>
              <a:t>IT Principle Statement:</a:t>
            </a:r>
          </a:p>
          <a:p>
            <a:r>
              <a:rPr lang="en-US" dirty="0"/>
              <a:t>We seek innovative ways to use technology for business advantage.</a:t>
            </a:r>
          </a:p>
        </p:txBody>
      </p:sp>
      <p:sp>
        <p:nvSpPr>
          <p:cNvPr id="4" name="Text Placeholder 3">
            <a:extLst>
              <a:ext uri="{FF2B5EF4-FFF2-40B4-BE49-F238E27FC236}">
                <a16:creationId xmlns:a16="http://schemas.microsoft.com/office/drawing/2014/main" id="{B765D654-35E5-4303-B1E3-2EC01B95CAF7}"/>
              </a:ext>
            </a:extLst>
          </p:cNvPr>
          <p:cNvSpPr txBox="1">
            <a:spLocks/>
          </p:cNvSpPr>
          <p:nvPr/>
        </p:nvSpPr>
        <p:spPr>
          <a:xfrm>
            <a:off x="354106" y="1892896"/>
            <a:ext cx="11479308" cy="4313785"/>
          </a:xfrm>
          <a:prstGeom prst="rect">
            <a:avLst/>
          </a:prstGeom>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r>
              <a:rPr kumimoji="0" lang="en-CA" sz="1600" b="1" i="0" u="none" strike="noStrike" kern="1200" cap="none" spc="0" normalizeH="0" baseline="0" noProof="0" dirty="0">
                <a:ln>
                  <a:noFill/>
                </a:ln>
                <a:solidFill>
                  <a:srgbClr val="494949"/>
                </a:solidFill>
                <a:effectLst/>
                <a:uLnTx/>
                <a:uFillTx/>
                <a:latin typeface="Exo" panose="02000303000000000000" pitchFamily="2" charset="0"/>
                <a:ea typeface="+mn-ea"/>
                <a:cs typeface="+mn-cs"/>
              </a:rPr>
              <a:t>Rationale</a:t>
            </a: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We innovate to build industry-leading products for our customers.</a:t>
            </a:r>
          </a:p>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r>
              <a:rPr kumimoji="0" lang="en-CA" sz="1600" b="1" i="0" u="none" strike="noStrike" kern="1200" cap="none" spc="0" normalizeH="0" baseline="0" noProof="0" dirty="0">
                <a:ln>
                  <a:noFill/>
                </a:ln>
                <a:solidFill>
                  <a:srgbClr val="494949"/>
                </a:solidFill>
                <a:effectLst/>
                <a:uLnTx/>
                <a:uFillTx/>
                <a:latin typeface="Exo" panose="02000303000000000000" pitchFamily="2" charset="0"/>
                <a:ea typeface="+mn-ea"/>
                <a:cs typeface="+mn-cs"/>
              </a:rPr>
              <a:t>Implications</a:t>
            </a: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Stay current on the business priorities and strategic aspirations to be able to innovate for the business.</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Identify technology trends and new ways to use technology for business advantage and share ideas with the Innovation Committee.</a:t>
            </a:r>
          </a:p>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p:txBody>
      </p:sp>
    </p:spTree>
    <p:extLst>
      <p:ext uri="{BB962C8B-B14F-4D97-AF65-F5344CB8AC3E}">
        <p14:creationId xmlns:p14="http://schemas.microsoft.com/office/powerpoint/2010/main" val="99634876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ED3B-B870-4C77-88E1-C2CB6C9DA408}"/>
              </a:ext>
            </a:extLst>
          </p:cNvPr>
          <p:cNvSpPr>
            <a:spLocks noGrp="1"/>
          </p:cNvSpPr>
          <p:nvPr>
            <p:ph type="title"/>
          </p:nvPr>
        </p:nvSpPr>
        <p:spPr/>
        <p:txBody>
          <a:bodyPr/>
          <a:lstStyle/>
          <a:p>
            <a:r>
              <a:rPr lang="en-US" dirty="0"/>
              <a:t>IT Principle 10: Customer centricity</a:t>
            </a:r>
            <a:endParaRPr lang="en-CA" dirty="0"/>
          </a:p>
        </p:txBody>
      </p:sp>
      <p:sp>
        <p:nvSpPr>
          <p:cNvPr id="3" name="Text Placeholder 2">
            <a:extLst>
              <a:ext uri="{FF2B5EF4-FFF2-40B4-BE49-F238E27FC236}">
                <a16:creationId xmlns:a16="http://schemas.microsoft.com/office/drawing/2014/main" id="{F765020C-FD4F-4273-8793-1E75B61CD514}"/>
              </a:ext>
            </a:extLst>
          </p:cNvPr>
          <p:cNvSpPr>
            <a:spLocks noGrp="1"/>
          </p:cNvSpPr>
          <p:nvPr>
            <p:ph type="body" sz="quarter" idx="10"/>
          </p:nvPr>
        </p:nvSpPr>
        <p:spPr>
          <a:xfrm>
            <a:off x="7177089" y="933321"/>
            <a:ext cx="4656325" cy="726888"/>
          </a:xfrm>
        </p:spPr>
        <p:txBody>
          <a:bodyPr/>
          <a:lstStyle/>
          <a:p>
            <a:r>
              <a:rPr lang="en-US" dirty="0"/>
              <a:t>IT Principle Statement:</a:t>
            </a:r>
          </a:p>
          <a:p>
            <a:r>
              <a:rPr lang="en-US" dirty="0"/>
              <a:t>We deliver the best experiences to our customers with our services and products.</a:t>
            </a:r>
          </a:p>
        </p:txBody>
      </p:sp>
      <p:sp>
        <p:nvSpPr>
          <p:cNvPr id="4" name="Text Placeholder 3">
            <a:extLst>
              <a:ext uri="{FF2B5EF4-FFF2-40B4-BE49-F238E27FC236}">
                <a16:creationId xmlns:a16="http://schemas.microsoft.com/office/drawing/2014/main" id="{E9CB5C90-8812-4D20-8DB4-418BF5BE094A}"/>
              </a:ext>
            </a:extLst>
          </p:cNvPr>
          <p:cNvSpPr txBox="1">
            <a:spLocks/>
          </p:cNvSpPr>
          <p:nvPr/>
        </p:nvSpPr>
        <p:spPr>
          <a:xfrm>
            <a:off x="354106" y="1892896"/>
            <a:ext cx="11479308" cy="4313785"/>
          </a:xfrm>
          <a:prstGeom prst="rect">
            <a:avLst/>
          </a:prstGeom>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r>
              <a:rPr kumimoji="0" lang="en-CA" sz="1600" b="1" i="0" u="none" strike="noStrike" kern="1200" cap="none" spc="0" normalizeH="0" baseline="0" noProof="0" dirty="0">
                <a:ln>
                  <a:noFill/>
                </a:ln>
                <a:solidFill>
                  <a:srgbClr val="494949"/>
                </a:solidFill>
                <a:effectLst/>
                <a:uLnTx/>
                <a:uFillTx/>
                <a:latin typeface="Exo" panose="02000303000000000000" pitchFamily="2" charset="0"/>
                <a:ea typeface="+mn-ea"/>
                <a:cs typeface="+mn-cs"/>
              </a:rPr>
              <a:t>Rationale</a:t>
            </a: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We support the customer intimacy theme from our business strategy by providing best experiences to our customers.</a:t>
            </a:r>
          </a:p>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endPar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endParaRPr>
          </a:p>
          <a:p>
            <a:pPr marL="0" marR="0" lvl="0" indent="0" algn="l" defTabSz="554492" rtl="0" eaLnBrk="1" fontAlgn="base" latinLnBrk="0" hangingPunct="1">
              <a:lnSpc>
                <a:spcPct val="100000"/>
              </a:lnSpc>
              <a:spcBef>
                <a:spcPct val="20000"/>
              </a:spcBef>
              <a:spcAft>
                <a:spcPct val="0"/>
              </a:spcAft>
              <a:buClr>
                <a:srgbClr val="494949"/>
              </a:buClr>
              <a:buSzPct val="120000"/>
              <a:buFont typeface="Arial" pitchFamily="34" charset="0"/>
              <a:buNone/>
              <a:tabLst/>
              <a:defRPr/>
            </a:pPr>
            <a:r>
              <a:rPr kumimoji="0" lang="en-CA" sz="1600" b="1" i="0" u="none" strike="noStrike" kern="1200" cap="none" spc="0" normalizeH="0" baseline="0" noProof="0" dirty="0">
                <a:ln>
                  <a:noFill/>
                </a:ln>
                <a:solidFill>
                  <a:srgbClr val="494949"/>
                </a:solidFill>
                <a:effectLst/>
                <a:uLnTx/>
                <a:uFillTx/>
                <a:latin typeface="Exo" panose="02000303000000000000" pitchFamily="2" charset="0"/>
                <a:ea typeface="+mn-ea"/>
                <a:cs typeface="+mn-cs"/>
              </a:rPr>
              <a:t>Implications</a:t>
            </a:r>
            <a:endParaRPr kumimoji="0" lang="en-CA" sz="1600" b="0" i="0" u="none" strike="noStrike" kern="1200" cap="none" spc="0" normalizeH="0" baseline="0" noProof="0" dirty="0">
              <a:ln>
                <a:noFill/>
              </a:ln>
              <a:solidFill>
                <a:srgbClr val="494949"/>
              </a:solidFill>
              <a:effectLst/>
              <a:uLnTx/>
              <a:uFillTx/>
              <a:latin typeface="Exo" panose="02000303000000000000" pitchFamily="2" charset="0"/>
              <a:ea typeface="+mn-ea"/>
              <a:cs typeface="+mn-cs"/>
            </a:endParaRP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Measure and improve customer satisfaction with our services and products.</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Define service levels for services provided to our customers; measure and improve our performance.</a:t>
            </a:r>
          </a:p>
          <a:p>
            <a:pPr marL="174625" marR="0" lvl="1" indent="-17462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Engineer products with best-in-class usability:</a:t>
            </a:r>
          </a:p>
          <a:p>
            <a:pPr marL="361950" marR="0" lvl="1" indent="-180975" algn="l" defTabSz="554492" rtl="0" eaLnBrk="1" fontAlgn="base" latinLnBrk="0" hangingPunct="1">
              <a:lnSpc>
                <a:spcPct val="100000"/>
              </a:lnSpc>
              <a:spcBef>
                <a:spcPct val="20000"/>
              </a:spcBef>
              <a:spcAft>
                <a:spcPct val="0"/>
              </a:spcAft>
              <a:buClr>
                <a:srgbClr val="494949"/>
              </a:buClr>
              <a:buSzPct val="15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Manage usability requirements (accessibility, localization, user interface aesthetics, and consistency) and test solutions against them.</a:t>
            </a:r>
          </a:p>
          <a:p>
            <a:pPr marL="361950" marR="0" lvl="1" indent="-180975" algn="l" defTabSz="554492" rtl="0" eaLnBrk="1" fontAlgn="base" latinLnBrk="0" hangingPunct="1">
              <a:lnSpc>
                <a:spcPct val="100000"/>
              </a:lnSpc>
              <a:spcBef>
                <a:spcPct val="20000"/>
              </a:spcBef>
              <a:spcAft>
                <a:spcPct val="0"/>
              </a:spcAft>
              <a:buClr>
                <a:srgbClr val="494949"/>
              </a:buClr>
              <a:buSzPct val="15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Listen to customers by involving them in product design.</a:t>
            </a:r>
          </a:p>
          <a:p>
            <a:pPr marL="180975" marR="0" lvl="0" indent="-180975" algn="l" defTabSz="554492" rtl="0" eaLnBrk="1" fontAlgn="base" latinLnBrk="0" hangingPunct="1">
              <a:lnSpc>
                <a:spcPct val="100000"/>
              </a:lnSpc>
              <a:spcBef>
                <a:spcPct val="20000"/>
              </a:spcBef>
              <a:spcAft>
                <a:spcPct val="0"/>
              </a:spcAft>
              <a:buClr>
                <a:srgbClr val="494949"/>
              </a:buClr>
              <a:buSzPct val="120000"/>
              <a:buFont typeface="Arial" pitchFamily="34" charset="0"/>
              <a:buChar char="•"/>
              <a:tabLst/>
              <a:defRPr/>
            </a:pPr>
            <a:r>
              <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rPr>
              <a:t>Manage customer relationships. </a:t>
            </a:r>
          </a:p>
        </p:txBody>
      </p:sp>
    </p:spTree>
    <p:extLst>
      <p:ext uri="{BB962C8B-B14F-4D97-AF65-F5344CB8AC3E}">
        <p14:creationId xmlns:p14="http://schemas.microsoft.com/office/powerpoint/2010/main" val="56099755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137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46F41-3225-431C-929B-AD8F78195789}"/>
              </a:ext>
            </a:extLst>
          </p:cNvPr>
          <p:cNvSpPr>
            <a:spLocks noGrp="1"/>
          </p:cNvSpPr>
          <p:nvPr>
            <p:ph type="title"/>
          </p:nvPr>
        </p:nvSpPr>
        <p:spPr>
          <a:xfrm>
            <a:off x="354106" y="530021"/>
            <a:ext cx="10987971" cy="1130188"/>
          </a:xfrm>
        </p:spPr>
        <p:txBody>
          <a:bodyPr/>
          <a:lstStyle/>
          <a:p>
            <a:r>
              <a:rPr lang="en-US" sz="3600" dirty="0"/>
              <a:t>Derive the IT mission and vision statements from the business’</a:t>
            </a:r>
            <a:endParaRPr lang="en-CA" sz="3600" dirty="0"/>
          </a:p>
        </p:txBody>
      </p:sp>
      <p:sp>
        <p:nvSpPr>
          <p:cNvPr id="3" name="Text Placeholder 2">
            <a:extLst>
              <a:ext uri="{FF2B5EF4-FFF2-40B4-BE49-F238E27FC236}">
                <a16:creationId xmlns:a16="http://schemas.microsoft.com/office/drawing/2014/main" id="{25D44DD0-EA18-4C32-988F-4B455339E527}"/>
              </a:ext>
            </a:extLst>
          </p:cNvPr>
          <p:cNvSpPr>
            <a:spLocks noGrp="1"/>
          </p:cNvSpPr>
          <p:nvPr>
            <p:ph type="body" sz="quarter" idx="11"/>
          </p:nvPr>
        </p:nvSpPr>
        <p:spPr>
          <a:xfrm>
            <a:off x="720969" y="1753559"/>
            <a:ext cx="4897316" cy="770461"/>
          </a:xfrm>
        </p:spPr>
        <p:txBody>
          <a:bodyPr/>
          <a:lstStyle/>
          <a:p>
            <a:r>
              <a:rPr lang="en-US" dirty="0"/>
              <a:t>Begin the process by </a:t>
            </a:r>
            <a:r>
              <a:rPr lang="en-US" b="1" dirty="0">
                <a:latin typeface="Montserrat ExtraBold" panose="00000900000000000000" pitchFamily="2" charset="0"/>
              </a:rPr>
              <a:t>identifying and locating</a:t>
            </a:r>
            <a:r>
              <a:rPr lang="en-US" dirty="0"/>
              <a:t> the business mission and vision statements. </a:t>
            </a:r>
            <a:endParaRPr lang="en-CA" dirty="0"/>
          </a:p>
        </p:txBody>
      </p:sp>
      <p:sp>
        <p:nvSpPr>
          <p:cNvPr id="4" name="Text Placeholder 3">
            <a:extLst>
              <a:ext uri="{FF2B5EF4-FFF2-40B4-BE49-F238E27FC236}">
                <a16:creationId xmlns:a16="http://schemas.microsoft.com/office/drawing/2014/main" id="{1D8A2D50-F128-4B73-9DF7-112F68D567FF}"/>
              </a:ext>
            </a:extLst>
          </p:cNvPr>
          <p:cNvSpPr>
            <a:spLocks noGrp="1"/>
          </p:cNvSpPr>
          <p:nvPr>
            <p:ph type="body" sz="quarter" idx="13"/>
          </p:nvPr>
        </p:nvSpPr>
        <p:spPr>
          <a:xfrm>
            <a:off x="1039906" y="4628646"/>
            <a:ext cx="1846384" cy="328691"/>
          </a:xfrm>
        </p:spPr>
        <p:txBody>
          <a:bodyPr/>
          <a:lstStyle/>
          <a:p>
            <a:pPr algn="ctr"/>
            <a:r>
              <a:rPr lang="en-US" dirty="0"/>
              <a:t>Corporate Websites </a:t>
            </a:r>
            <a:endParaRPr lang="en-CA" dirty="0"/>
          </a:p>
        </p:txBody>
      </p:sp>
      <p:pic>
        <p:nvPicPr>
          <p:cNvPr id="1026" name="Picture 2" descr="Image result for corporate website icon">
            <a:extLst>
              <a:ext uri="{FF2B5EF4-FFF2-40B4-BE49-F238E27FC236}">
                <a16:creationId xmlns:a16="http://schemas.microsoft.com/office/drawing/2014/main" id="{129383A7-584D-4B0E-8333-CFDD0A09F62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39906" y="2790362"/>
            <a:ext cx="1846384" cy="1750583"/>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C4019F08-48B7-41AB-86E8-D8F552CBA76C}"/>
              </a:ext>
            </a:extLst>
          </p:cNvPr>
          <p:cNvSpPr txBox="1">
            <a:spLocks/>
          </p:cNvSpPr>
          <p:nvPr/>
        </p:nvSpPr>
        <p:spPr>
          <a:xfrm>
            <a:off x="3622432" y="4628646"/>
            <a:ext cx="1846384" cy="328691"/>
          </a:xfrm>
          <a:prstGeom prst="rect">
            <a:avLst/>
          </a:prstGeom>
        </p:spPr>
        <p:txBody>
          <a:bodyPr lIns="0" tIns="0" rIns="0" bIns="0">
            <a:noAutofit/>
          </a:bodyPr>
          <a:lstStyle>
            <a:lvl1pPr marL="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2pPr>
            <a:lvl3pPr marL="9144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3pPr>
            <a:lvl4pPr marL="13716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4pPr>
            <a:lvl5pPr marL="18288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Business Strategy Documents</a:t>
            </a:r>
            <a:endParaRPr lang="en-CA" dirty="0"/>
          </a:p>
        </p:txBody>
      </p:sp>
      <p:pic>
        <p:nvPicPr>
          <p:cNvPr id="1030" name="Picture 6" descr="Image result for busienss strategy icon">
            <a:extLst>
              <a:ext uri="{FF2B5EF4-FFF2-40B4-BE49-F238E27FC236}">
                <a16:creationId xmlns:a16="http://schemas.microsoft.com/office/drawing/2014/main" id="{11CE0481-C2B2-4CD3-9845-185C9484100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807070" y="2933734"/>
            <a:ext cx="1473192" cy="1508269"/>
          </a:xfrm>
          <a:prstGeom prst="ellipse">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executive icon">
            <a:extLst>
              <a:ext uri="{FF2B5EF4-FFF2-40B4-BE49-F238E27FC236}">
                <a16:creationId xmlns:a16="http://schemas.microsoft.com/office/drawing/2014/main" id="{17E04F07-420E-462E-9B1C-A54895FC642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32619" y1="24429" x2="32619" y2="24429"/>
                        <a14:foregroundMark x1="65714" y1="22374" x2="65714" y2="22374"/>
                      </a14:backgroundRemoval>
                    </a14:imgEffect>
                  </a14:imgLayer>
                </a14:imgProps>
              </a:ext>
              <a:ext uri="{28A0092B-C50C-407E-A947-70E740481C1C}">
                <a14:useLocalDpi xmlns:a14="http://schemas.microsoft.com/office/drawing/2010/main" val="0"/>
              </a:ext>
            </a:extLst>
          </a:blip>
          <a:srcRect l="23324" r="23065"/>
          <a:stretch/>
        </p:blipFill>
        <p:spPr bwMode="auto">
          <a:xfrm>
            <a:off x="2517765" y="4828674"/>
            <a:ext cx="1473192" cy="14328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a:extLst>
              <a:ext uri="{FF2B5EF4-FFF2-40B4-BE49-F238E27FC236}">
                <a16:creationId xmlns:a16="http://schemas.microsoft.com/office/drawing/2014/main" id="{B0B7E61C-4CFF-4B8A-8C89-13D3364250B8}"/>
              </a:ext>
            </a:extLst>
          </p:cNvPr>
          <p:cNvSpPr txBox="1">
            <a:spLocks/>
          </p:cNvSpPr>
          <p:nvPr/>
        </p:nvSpPr>
        <p:spPr>
          <a:xfrm>
            <a:off x="2331169" y="6163633"/>
            <a:ext cx="1846384" cy="328691"/>
          </a:xfrm>
          <a:prstGeom prst="rect">
            <a:avLst/>
          </a:prstGeom>
        </p:spPr>
        <p:txBody>
          <a:bodyPr lIns="0" tIns="0" rIns="0" bIns="0">
            <a:noAutofit/>
          </a:bodyPr>
          <a:lstStyle>
            <a:lvl1pPr marL="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2pPr>
            <a:lvl3pPr marL="9144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3pPr>
            <a:lvl4pPr marL="13716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4pPr>
            <a:lvl5pPr marL="18288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Business Executives</a:t>
            </a:r>
            <a:endParaRPr lang="en-CA" dirty="0"/>
          </a:p>
        </p:txBody>
      </p:sp>
      <p:sp>
        <p:nvSpPr>
          <p:cNvPr id="13" name="Text Placeholder 2">
            <a:extLst>
              <a:ext uri="{FF2B5EF4-FFF2-40B4-BE49-F238E27FC236}">
                <a16:creationId xmlns:a16="http://schemas.microsoft.com/office/drawing/2014/main" id="{092A50E5-13D8-401C-A48B-5189C048EF3D}"/>
              </a:ext>
            </a:extLst>
          </p:cNvPr>
          <p:cNvSpPr txBox="1">
            <a:spLocks/>
          </p:cNvSpPr>
          <p:nvPr/>
        </p:nvSpPr>
        <p:spPr>
          <a:xfrm>
            <a:off x="6444761" y="1440842"/>
            <a:ext cx="4897316" cy="770461"/>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4A4A4A"/>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Ensure there is alignment between the business and IT statements.</a:t>
            </a:r>
          </a:p>
          <a:p>
            <a:r>
              <a:rPr lang="en-US" sz="1600" dirty="0">
                <a:latin typeface="Roboto Condensed Light" panose="02000000000000000000" pitchFamily="2" charset="0"/>
                <a:ea typeface="Roboto Condensed Light" panose="02000000000000000000" pitchFamily="2" charset="0"/>
              </a:rPr>
              <a:t>Note: Mission statements may remain the same unless the IT department’s mandate is changing. </a:t>
            </a:r>
          </a:p>
          <a:p>
            <a:endParaRPr lang="en-CA" dirty="0"/>
          </a:p>
        </p:txBody>
      </p:sp>
      <p:sp>
        <p:nvSpPr>
          <p:cNvPr id="14" name="Freeform 3">
            <a:extLst>
              <a:ext uri="{FF2B5EF4-FFF2-40B4-BE49-F238E27FC236}">
                <a16:creationId xmlns:a16="http://schemas.microsoft.com/office/drawing/2014/main" id="{5066214B-B38C-4DDC-8057-74E597855A0A}"/>
              </a:ext>
            </a:extLst>
          </p:cNvPr>
          <p:cNvSpPr>
            <a:spLocks noChangeArrowheads="1"/>
          </p:cNvSpPr>
          <p:nvPr/>
        </p:nvSpPr>
        <p:spPr bwMode="auto">
          <a:xfrm>
            <a:off x="6724774" y="3188646"/>
            <a:ext cx="1440000" cy="1440000"/>
          </a:xfrm>
          <a:custGeom>
            <a:avLst/>
            <a:gdLst>
              <a:gd name="T0" fmla="*/ 1173 w 2346"/>
              <a:gd name="T1" fmla="*/ 0 h 2346"/>
              <a:gd name="T2" fmla="*/ 1173 w 2346"/>
              <a:gd name="T3" fmla="*/ 0 h 2346"/>
              <a:gd name="T4" fmla="*/ 2345 w 2346"/>
              <a:gd name="T5" fmla="*/ 1173 h 2346"/>
              <a:gd name="T6" fmla="*/ 2345 w 2346"/>
              <a:gd name="T7" fmla="*/ 1173 h 2346"/>
              <a:gd name="T8" fmla="*/ 1173 w 2346"/>
              <a:gd name="T9" fmla="*/ 2345 h 2346"/>
              <a:gd name="T10" fmla="*/ 1173 w 2346"/>
              <a:gd name="T11" fmla="*/ 2345 h 2346"/>
              <a:gd name="T12" fmla="*/ 0 w 2346"/>
              <a:gd name="T13" fmla="*/ 1173 h 2346"/>
              <a:gd name="T14" fmla="*/ 0 w 2346"/>
              <a:gd name="T15" fmla="*/ 1173 h 2346"/>
              <a:gd name="T16" fmla="*/ 1173 w 2346"/>
              <a:gd name="T17" fmla="*/ 0 h 2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6" h="2346">
                <a:moveTo>
                  <a:pt x="1173" y="0"/>
                </a:moveTo>
                <a:lnTo>
                  <a:pt x="1173" y="0"/>
                </a:lnTo>
                <a:cubicBezTo>
                  <a:pt x="1820" y="0"/>
                  <a:pt x="2345" y="525"/>
                  <a:pt x="2345" y="1173"/>
                </a:cubicBezTo>
                <a:lnTo>
                  <a:pt x="2345" y="1173"/>
                </a:lnTo>
                <a:cubicBezTo>
                  <a:pt x="2345" y="1820"/>
                  <a:pt x="1820" y="2345"/>
                  <a:pt x="1173" y="2345"/>
                </a:cubicBezTo>
                <a:lnTo>
                  <a:pt x="1173" y="2345"/>
                </a:lnTo>
                <a:cubicBezTo>
                  <a:pt x="525" y="2345"/>
                  <a:pt x="0" y="1820"/>
                  <a:pt x="0" y="1173"/>
                </a:cubicBezTo>
                <a:lnTo>
                  <a:pt x="0" y="1173"/>
                </a:lnTo>
                <a:cubicBezTo>
                  <a:pt x="0" y="525"/>
                  <a:pt x="525" y="0"/>
                  <a:pt x="1173" y="0"/>
                </a:cubicBezTo>
              </a:path>
            </a:pathLst>
          </a:custGeom>
          <a:solidFill>
            <a:srgbClr val="2576B7"/>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5" name="Freeform 26">
            <a:extLst>
              <a:ext uri="{FF2B5EF4-FFF2-40B4-BE49-F238E27FC236}">
                <a16:creationId xmlns:a16="http://schemas.microsoft.com/office/drawing/2014/main" id="{CB5825A1-3148-4F13-9D7C-C91944ECA4E5}"/>
              </a:ext>
            </a:extLst>
          </p:cNvPr>
          <p:cNvSpPr>
            <a:spLocks noChangeArrowheads="1"/>
          </p:cNvSpPr>
          <p:nvPr/>
        </p:nvSpPr>
        <p:spPr bwMode="auto">
          <a:xfrm>
            <a:off x="9025964" y="3188646"/>
            <a:ext cx="1440000" cy="1440000"/>
          </a:xfrm>
          <a:custGeom>
            <a:avLst/>
            <a:gdLst>
              <a:gd name="T0" fmla="*/ 866 w 1734"/>
              <a:gd name="T1" fmla="*/ 0 h 1733"/>
              <a:gd name="T2" fmla="*/ 866 w 1734"/>
              <a:gd name="T3" fmla="*/ 0 h 1733"/>
              <a:gd name="T4" fmla="*/ 1733 w 1734"/>
              <a:gd name="T5" fmla="*/ 866 h 1733"/>
              <a:gd name="T6" fmla="*/ 1733 w 1734"/>
              <a:gd name="T7" fmla="*/ 866 h 1733"/>
              <a:gd name="T8" fmla="*/ 866 w 1734"/>
              <a:gd name="T9" fmla="*/ 1732 h 1733"/>
              <a:gd name="T10" fmla="*/ 866 w 1734"/>
              <a:gd name="T11" fmla="*/ 1732 h 1733"/>
              <a:gd name="T12" fmla="*/ 0 w 1734"/>
              <a:gd name="T13" fmla="*/ 866 h 1733"/>
              <a:gd name="T14" fmla="*/ 0 w 1734"/>
              <a:gd name="T15" fmla="*/ 866 h 1733"/>
              <a:gd name="T16" fmla="*/ 866 w 1734"/>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3">
                <a:moveTo>
                  <a:pt x="866" y="0"/>
                </a:moveTo>
                <a:lnTo>
                  <a:pt x="866" y="0"/>
                </a:lnTo>
                <a:cubicBezTo>
                  <a:pt x="1345" y="0"/>
                  <a:pt x="1733" y="387"/>
                  <a:pt x="1733" y="866"/>
                </a:cubicBezTo>
                <a:lnTo>
                  <a:pt x="1733" y="866"/>
                </a:lnTo>
                <a:cubicBezTo>
                  <a:pt x="1733" y="1344"/>
                  <a:pt x="1345" y="1732"/>
                  <a:pt x="866" y="1732"/>
                </a:cubicBezTo>
                <a:lnTo>
                  <a:pt x="866" y="1732"/>
                </a:lnTo>
                <a:cubicBezTo>
                  <a:pt x="388" y="1732"/>
                  <a:pt x="0" y="1344"/>
                  <a:pt x="0" y="866"/>
                </a:cubicBezTo>
                <a:lnTo>
                  <a:pt x="0" y="866"/>
                </a:lnTo>
                <a:cubicBezTo>
                  <a:pt x="0" y="387"/>
                  <a:pt x="388" y="0"/>
                  <a:pt x="866" y="0"/>
                </a:cubicBezTo>
              </a:path>
            </a:pathLst>
          </a:custGeom>
          <a:solidFill>
            <a:srgbClr val="5090C4"/>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6" name="Freeform 12">
            <a:extLst>
              <a:ext uri="{FF2B5EF4-FFF2-40B4-BE49-F238E27FC236}">
                <a16:creationId xmlns:a16="http://schemas.microsoft.com/office/drawing/2014/main" id="{55BB4117-3852-430F-B877-ACAEB4404ECB}"/>
              </a:ext>
            </a:extLst>
          </p:cNvPr>
          <p:cNvSpPr>
            <a:spLocks noChangeArrowheads="1"/>
          </p:cNvSpPr>
          <p:nvPr/>
        </p:nvSpPr>
        <p:spPr bwMode="auto">
          <a:xfrm>
            <a:off x="6786721" y="4851117"/>
            <a:ext cx="1440000" cy="1440000"/>
          </a:xfrm>
          <a:custGeom>
            <a:avLst/>
            <a:gdLst>
              <a:gd name="T0" fmla="*/ 867 w 1735"/>
              <a:gd name="T1" fmla="*/ 0 h 1734"/>
              <a:gd name="T2" fmla="*/ 867 w 1735"/>
              <a:gd name="T3" fmla="*/ 0 h 1734"/>
              <a:gd name="T4" fmla="*/ 1734 w 1735"/>
              <a:gd name="T5" fmla="*/ 866 h 1734"/>
              <a:gd name="T6" fmla="*/ 1734 w 1735"/>
              <a:gd name="T7" fmla="*/ 866 h 1734"/>
              <a:gd name="T8" fmla="*/ 867 w 1735"/>
              <a:gd name="T9" fmla="*/ 1733 h 1734"/>
              <a:gd name="T10" fmla="*/ 867 w 1735"/>
              <a:gd name="T11" fmla="*/ 1733 h 1734"/>
              <a:gd name="T12" fmla="*/ 0 w 1735"/>
              <a:gd name="T13" fmla="*/ 866 h 1734"/>
              <a:gd name="T14" fmla="*/ 0 w 1735"/>
              <a:gd name="T15" fmla="*/ 866 h 1734"/>
              <a:gd name="T16" fmla="*/ 867 w 1735"/>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5" h="1734">
                <a:moveTo>
                  <a:pt x="867" y="0"/>
                </a:moveTo>
                <a:lnTo>
                  <a:pt x="867" y="0"/>
                </a:lnTo>
                <a:cubicBezTo>
                  <a:pt x="1345" y="0"/>
                  <a:pt x="1734" y="388"/>
                  <a:pt x="1734" y="866"/>
                </a:cubicBezTo>
                <a:lnTo>
                  <a:pt x="1734" y="866"/>
                </a:lnTo>
                <a:cubicBezTo>
                  <a:pt x="1734" y="1345"/>
                  <a:pt x="1345" y="1733"/>
                  <a:pt x="867" y="1733"/>
                </a:cubicBezTo>
                <a:lnTo>
                  <a:pt x="867" y="1733"/>
                </a:lnTo>
                <a:cubicBezTo>
                  <a:pt x="389" y="1733"/>
                  <a:pt x="0" y="1345"/>
                  <a:pt x="0" y="866"/>
                </a:cubicBezTo>
                <a:lnTo>
                  <a:pt x="0" y="866"/>
                </a:lnTo>
                <a:cubicBezTo>
                  <a:pt x="0" y="388"/>
                  <a:pt x="389" y="0"/>
                  <a:pt x="867" y="0"/>
                </a:cubicBezTo>
              </a:path>
            </a:pathLst>
          </a:custGeom>
          <a:solidFill>
            <a:srgbClr val="299C47"/>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7" name="Freeform 12">
            <a:extLst>
              <a:ext uri="{FF2B5EF4-FFF2-40B4-BE49-F238E27FC236}">
                <a16:creationId xmlns:a16="http://schemas.microsoft.com/office/drawing/2014/main" id="{B6D1A469-B737-4A9E-B178-75BD72255083}"/>
              </a:ext>
            </a:extLst>
          </p:cNvPr>
          <p:cNvSpPr>
            <a:spLocks noChangeArrowheads="1"/>
          </p:cNvSpPr>
          <p:nvPr/>
        </p:nvSpPr>
        <p:spPr bwMode="auto">
          <a:xfrm>
            <a:off x="9087911" y="4851117"/>
            <a:ext cx="1440000" cy="1440000"/>
          </a:xfrm>
          <a:custGeom>
            <a:avLst/>
            <a:gdLst>
              <a:gd name="T0" fmla="*/ 867 w 1735"/>
              <a:gd name="T1" fmla="*/ 0 h 1734"/>
              <a:gd name="T2" fmla="*/ 867 w 1735"/>
              <a:gd name="T3" fmla="*/ 0 h 1734"/>
              <a:gd name="T4" fmla="*/ 1734 w 1735"/>
              <a:gd name="T5" fmla="*/ 866 h 1734"/>
              <a:gd name="T6" fmla="*/ 1734 w 1735"/>
              <a:gd name="T7" fmla="*/ 866 h 1734"/>
              <a:gd name="T8" fmla="*/ 867 w 1735"/>
              <a:gd name="T9" fmla="*/ 1733 h 1734"/>
              <a:gd name="T10" fmla="*/ 867 w 1735"/>
              <a:gd name="T11" fmla="*/ 1733 h 1734"/>
              <a:gd name="T12" fmla="*/ 0 w 1735"/>
              <a:gd name="T13" fmla="*/ 866 h 1734"/>
              <a:gd name="T14" fmla="*/ 0 w 1735"/>
              <a:gd name="T15" fmla="*/ 866 h 1734"/>
              <a:gd name="T16" fmla="*/ 867 w 1735"/>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5" h="1734">
                <a:moveTo>
                  <a:pt x="867" y="0"/>
                </a:moveTo>
                <a:lnTo>
                  <a:pt x="867" y="0"/>
                </a:lnTo>
                <a:cubicBezTo>
                  <a:pt x="1345" y="0"/>
                  <a:pt x="1734" y="388"/>
                  <a:pt x="1734" y="866"/>
                </a:cubicBezTo>
                <a:lnTo>
                  <a:pt x="1734" y="866"/>
                </a:lnTo>
                <a:cubicBezTo>
                  <a:pt x="1734" y="1345"/>
                  <a:pt x="1345" y="1733"/>
                  <a:pt x="867" y="1733"/>
                </a:cubicBezTo>
                <a:lnTo>
                  <a:pt x="867" y="1733"/>
                </a:lnTo>
                <a:cubicBezTo>
                  <a:pt x="389" y="1733"/>
                  <a:pt x="0" y="1345"/>
                  <a:pt x="0" y="866"/>
                </a:cubicBezTo>
                <a:lnTo>
                  <a:pt x="0" y="866"/>
                </a:lnTo>
                <a:cubicBezTo>
                  <a:pt x="0" y="388"/>
                  <a:pt x="389" y="0"/>
                  <a:pt x="867" y="0"/>
                </a:cubicBezTo>
              </a:path>
            </a:pathLst>
          </a:custGeom>
          <a:solidFill>
            <a:schemeClr val="accent4">
              <a:lumMod val="60000"/>
              <a:lumOff val="40000"/>
            </a:scheme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6" name="TextBox 5">
            <a:extLst>
              <a:ext uri="{FF2B5EF4-FFF2-40B4-BE49-F238E27FC236}">
                <a16:creationId xmlns:a16="http://schemas.microsoft.com/office/drawing/2014/main" id="{08AF1035-F930-46DE-B91A-E0923915AD65}"/>
              </a:ext>
            </a:extLst>
          </p:cNvPr>
          <p:cNvSpPr txBox="1"/>
          <p:nvPr/>
        </p:nvSpPr>
        <p:spPr>
          <a:xfrm>
            <a:off x="8376159" y="3383011"/>
            <a:ext cx="422031" cy="298092"/>
          </a:xfrm>
          <a:prstGeom prst="rect">
            <a:avLst/>
          </a:prstGeom>
        </p:spPr>
        <p:txBody>
          <a:bodyPr wrap="none" lIns="0" tIns="0" rIns="0" bIns="0" numCol="1" spcCol="360000" rtlCol="0">
            <a:noAutofit/>
          </a:bodyPr>
          <a:lstStyle/>
          <a:p>
            <a:pPr algn="l">
              <a:lnSpc>
                <a:spcPct val="110000"/>
              </a:lnSpc>
              <a:tabLst/>
            </a:pPr>
            <a:r>
              <a:rPr lang="en-US" sz="6600" dirty="0">
                <a:solidFill>
                  <a:schemeClr val="tx1">
                    <a:lumMod val="50000"/>
                  </a:schemeClr>
                </a:solidFill>
                <a:latin typeface="Montserrat Semi" panose="020B0604020202020204" charset="0"/>
                <a:ea typeface="Roboto Condensed Light" panose="02000000000000000000" pitchFamily="2" charset="0"/>
                <a:cs typeface="Montserrat Semi" panose="020B0604020202020204" charset="0"/>
              </a:rPr>
              <a:t>~</a:t>
            </a:r>
            <a:endParaRPr lang="en-CA" sz="6600" dirty="0">
              <a:solidFill>
                <a:schemeClr val="tx1">
                  <a:lumMod val="50000"/>
                </a:schemeClr>
              </a:solidFill>
              <a:latin typeface="Montserrat Semi" panose="020B0604020202020204" charset="0"/>
              <a:ea typeface="Roboto Condensed Light" panose="02000000000000000000" pitchFamily="2" charset="0"/>
              <a:cs typeface="Montserrat Semi" panose="020B0604020202020204" charset="0"/>
            </a:endParaRPr>
          </a:p>
        </p:txBody>
      </p:sp>
      <p:sp>
        <p:nvSpPr>
          <p:cNvPr id="19" name="TextBox 18">
            <a:extLst>
              <a:ext uri="{FF2B5EF4-FFF2-40B4-BE49-F238E27FC236}">
                <a16:creationId xmlns:a16="http://schemas.microsoft.com/office/drawing/2014/main" id="{FF73163B-7BA0-4079-8E2A-BE54D11EEBC4}"/>
              </a:ext>
            </a:extLst>
          </p:cNvPr>
          <p:cNvSpPr txBox="1"/>
          <p:nvPr/>
        </p:nvSpPr>
        <p:spPr>
          <a:xfrm>
            <a:off x="8438107" y="5079642"/>
            <a:ext cx="422031" cy="298092"/>
          </a:xfrm>
          <a:prstGeom prst="rect">
            <a:avLst/>
          </a:prstGeom>
        </p:spPr>
        <p:txBody>
          <a:bodyPr wrap="none" lIns="0" tIns="0" rIns="0" bIns="0" numCol="1" spcCol="360000" rtlCol="0">
            <a:noAutofit/>
          </a:bodyPr>
          <a:lstStyle/>
          <a:p>
            <a:pPr algn="l">
              <a:lnSpc>
                <a:spcPct val="110000"/>
              </a:lnSpc>
              <a:tabLst/>
            </a:pPr>
            <a:r>
              <a:rPr lang="en-US" sz="6600" dirty="0">
                <a:solidFill>
                  <a:schemeClr val="tx1">
                    <a:lumMod val="50000"/>
                  </a:schemeClr>
                </a:solidFill>
                <a:latin typeface="Montserrat Semi" panose="020B0604020202020204" charset="0"/>
                <a:ea typeface="Roboto Condensed Light" panose="02000000000000000000" pitchFamily="2" charset="0"/>
                <a:cs typeface="Montserrat Semi" panose="020B0604020202020204" charset="0"/>
              </a:rPr>
              <a:t>~</a:t>
            </a:r>
            <a:endParaRPr lang="en-CA" sz="6600" dirty="0">
              <a:solidFill>
                <a:schemeClr val="tx1">
                  <a:lumMod val="50000"/>
                </a:schemeClr>
              </a:solidFill>
              <a:latin typeface="Montserrat Semi" panose="020B0604020202020204" charset="0"/>
              <a:ea typeface="Roboto Condensed Light" panose="02000000000000000000" pitchFamily="2" charset="0"/>
              <a:cs typeface="Montserrat Semi" panose="020B0604020202020204" charset="0"/>
            </a:endParaRPr>
          </a:p>
        </p:txBody>
      </p:sp>
      <p:sp>
        <p:nvSpPr>
          <p:cNvPr id="20" name="Text Placeholder 3">
            <a:extLst>
              <a:ext uri="{FF2B5EF4-FFF2-40B4-BE49-F238E27FC236}">
                <a16:creationId xmlns:a16="http://schemas.microsoft.com/office/drawing/2014/main" id="{9A8D706A-B3B6-49C3-8C43-DBD58AAD78B2}"/>
              </a:ext>
            </a:extLst>
          </p:cNvPr>
          <p:cNvSpPr txBox="1">
            <a:spLocks/>
          </p:cNvSpPr>
          <p:nvPr/>
        </p:nvSpPr>
        <p:spPr>
          <a:xfrm>
            <a:off x="6529775" y="3784101"/>
            <a:ext cx="1846384" cy="328691"/>
          </a:xfrm>
          <a:prstGeom prst="rect">
            <a:avLst/>
          </a:prstGeom>
        </p:spPr>
        <p:txBody>
          <a:bodyPr lIns="0" tIns="0" rIns="0" bIns="0">
            <a:noAutofit/>
          </a:bodyPr>
          <a:lstStyle>
            <a:lvl1pPr marL="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2pPr>
            <a:lvl3pPr marL="9144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3pPr>
            <a:lvl4pPr marL="13716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4pPr>
            <a:lvl5pPr marL="18288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bg1"/>
                </a:solidFill>
              </a:rPr>
              <a:t>Business Mission</a:t>
            </a:r>
            <a:endParaRPr lang="en-CA" dirty="0">
              <a:solidFill>
                <a:schemeClr val="bg1"/>
              </a:solidFill>
            </a:endParaRPr>
          </a:p>
        </p:txBody>
      </p:sp>
      <p:sp>
        <p:nvSpPr>
          <p:cNvPr id="21" name="Text Placeholder 3">
            <a:extLst>
              <a:ext uri="{FF2B5EF4-FFF2-40B4-BE49-F238E27FC236}">
                <a16:creationId xmlns:a16="http://schemas.microsoft.com/office/drawing/2014/main" id="{CEC146B3-84FF-4BAC-8DD1-EBD65B7366C5}"/>
              </a:ext>
            </a:extLst>
          </p:cNvPr>
          <p:cNvSpPr txBox="1">
            <a:spLocks/>
          </p:cNvSpPr>
          <p:nvPr/>
        </p:nvSpPr>
        <p:spPr>
          <a:xfrm>
            <a:off x="8814578" y="3822997"/>
            <a:ext cx="1846384" cy="328691"/>
          </a:xfrm>
          <a:prstGeom prst="rect">
            <a:avLst/>
          </a:prstGeom>
        </p:spPr>
        <p:txBody>
          <a:bodyPr lIns="0" tIns="0" rIns="0" bIns="0">
            <a:noAutofit/>
          </a:bodyPr>
          <a:lstStyle>
            <a:lvl1pPr marL="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2pPr>
            <a:lvl3pPr marL="9144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3pPr>
            <a:lvl4pPr marL="13716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4pPr>
            <a:lvl5pPr marL="18288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bg1"/>
                </a:solidFill>
              </a:rPr>
              <a:t>IT Mission</a:t>
            </a:r>
            <a:endParaRPr lang="en-CA" dirty="0">
              <a:solidFill>
                <a:schemeClr val="bg1"/>
              </a:solidFill>
            </a:endParaRPr>
          </a:p>
        </p:txBody>
      </p:sp>
      <p:sp>
        <p:nvSpPr>
          <p:cNvPr id="22" name="Text Placeholder 3">
            <a:extLst>
              <a:ext uri="{FF2B5EF4-FFF2-40B4-BE49-F238E27FC236}">
                <a16:creationId xmlns:a16="http://schemas.microsoft.com/office/drawing/2014/main" id="{554CF524-F637-4EA2-9B8A-7BDC6F11DB81}"/>
              </a:ext>
            </a:extLst>
          </p:cNvPr>
          <p:cNvSpPr txBox="1">
            <a:spLocks/>
          </p:cNvSpPr>
          <p:nvPr/>
        </p:nvSpPr>
        <p:spPr>
          <a:xfrm>
            <a:off x="8884719" y="5514261"/>
            <a:ext cx="1846384" cy="328691"/>
          </a:xfrm>
          <a:prstGeom prst="rect">
            <a:avLst/>
          </a:prstGeom>
        </p:spPr>
        <p:txBody>
          <a:bodyPr lIns="0" tIns="0" rIns="0" bIns="0">
            <a:noAutofit/>
          </a:bodyPr>
          <a:lstStyle>
            <a:lvl1pPr marL="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2pPr>
            <a:lvl3pPr marL="9144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3pPr>
            <a:lvl4pPr marL="13716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4pPr>
            <a:lvl5pPr marL="18288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bg1"/>
                </a:solidFill>
              </a:rPr>
              <a:t>IT Vision</a:t>
            </a:r>
            <a:endParaRPr lang="en-CA" dirty="0">
              <a:solidFill>
                <a:schemeClr val="bg1"/>
              </a:solidFill>
            </a:endParaRPr>
          </a:p>
        </p:txBody>
      </p:sp>
      <p:sp>
        <p:nvSpPr>
          <p:cNvPr id="23" name="Text Placeholder 3">
            <a:extLst>
              <a:ext uri="{FF2B5EF4-FFF2-40B4-BE49-F238E27FC236}">
                <a16:creationId xmlns:a16="http://schemas.microsoft.com/office/drawing/2014/main" id="{32BC1FFC-E45A-4947-921A-5CD5CD3D581F}"/>
              </a:ext>
            </a:extLst>
          </p:cNvPr>
          <p:cNvSpPr txBox="1">
            <a:spLocks/>
          </p:cNvSpPr>
          <p:nvPr/>
        </p:nvSpPr>
        <p:spPr>
          <a:xfrm>
            <a:off x="6594483" y="5556600"/>
            <a:ext cx="1846384" cy="328691"/>
          </a:xfrm>
          <a:prstGeom prst="rect">
            <a:avLst/>
          </a:prstGeom>
        </p:spPr>
        <p:txBody>
          <a:bodyPr lIns="0" tIns="0" rIns="0" bIns="0">
            <a:noAutofit/>
          </a:bodyPr>
          <a:lstStyle>
            <a:lvl1pPr marL="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2pPr>
            <a:lvl3pPr marL="9144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3pPr>
            <a:lvl4pPr marL="13716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4pPr>
            <a:lvl5pPr marL="18288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bg1"/>
                </a:solidFill>
              </a:rPr>
              <a:t>Business Vision</a:t>
            </a:r>
            <a:endParaRPr lang="en-CA" dirty="0">
              <a:solidFill>
                <a:schemeClr val="bg1"/>
              </a:solidFill>
            </a:endParaRPr>
          </a:p>
        </p:txBody>
      </p:sp>
      <p:sp>
        <p:nvSpPr>
          <p:cNvPr id="25" name="Text Placeholder 3">
            <a:extLst>
              <a:ext uri="{FF2B5EF4-FFF2-40B4-BE49-F238E27FC236}">
                <a16:creationId xmlns:a16="http://schemas.microsoft.com/office/drawing/2014/main" id="{1D3D98DB-CA44-43B6-A69D-324E7A40FE68}"/>
              </a:ext>
            </a:extLst>
          </p:cNvPr>
          <p:cNvSpPr txBox="1">
            <a:spLocks/>
          </p:cNvSpPr>
          <p:nvPr/>
        </p:nvSpPr>
        <p:spPr>
          <a:xfrm>
            <a:off x="121298" y="116633"/>
            <a:ext cx="1818640"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1.1 Mission &amp; Vision</a:t>
            </a:r>
          </a:p>
        </p:txBody>
      </p:sp>
    </p:spTree>
    <p:extLst>
      <p:ext uri="{BB962C8B-B14F-4D97-AF65-F5344CB8AC3E}">
        <p14:creationId xmlns:p14="http://schemas.microsoft.com/office/powerpoint/2010/main" val="171709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11326906" cy="602713"/>
          </a:xfrm>
        </p:spPr>
        <p:txBody>
          <a:bodyPr/>
          <a:lstStyle/>
          <a:p>
            <a:r>
              <a:rPr lang="en-US" sz="3600" dirty="0">
                <a:solidFill>
                  <a:srgbClr val="2576B7"/>
                </a:solidFill>
              </a:rPr>
              <a:t>1.1 </a:t>
            </a:r>
            <a:r>
              <a:rPr lang="en-US" sz="3600" dirty="0"/>
              <a:t>Construct mission and vision statements</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67658" y="1581145"/>
            <a:ext cx="4116208" cy="385520"/>
          </a:xfrm>
        </p:spPr>
        <p:txBody>
          <a:bodyPr/>
          <a:lstStyle/>
          <a:p>
            <a:r>
              <a:rPr lang="en-US" sz="1600" dirty="0">
                <a:latin typeface="Exo" panose="02000503000000000000" pitchFamily="2" charset="77"/>
              </a:rPr>
              <a:t>60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67658" y="1966665"/>
            <a:ext cx="11458272" cy="4346566"/>
          </a:xfrm>
          <a:prstGeom prst="rect">
            <a:avLst/>
          </a:prstGeom>
        </p:spPr>
        <p:txBody>
          <a:bodyPr numCol="2" spcCol="360000"/>
          <a:lstStyle/>
          <a:p>
            <a:pPr marL="0" indent="0">
              <a:lnSpc>
                <a:spcPct val="100000"/>
              </a:lnSpc>
              <a:buNone/>
            </a:pPr>
            <a:r>
              <a:rPr lang="en-US" sz="1800" b="1" dirty="0">
                <a:solidFill>
                  <a:schemeClr val="accent1"/>
                </a:solidFill>
              </a:rPr>
              <a:t>Step 1:</a:t>
            </a:r>
          </a:p>
          <a:p>
            <a:pPr marL="184150" indent="-184150">
              <a:lnSpc>
                <a:spcPct val="100000"/>
              </a:lnSpc>
            </a:pPr>
            <a:r>
              <a:rPr lang="en-US" dirty="0">
                <a:latin typeface="Roboto Condensed Light"/>
                <a:ea typeface="Roboto Condensed Light"/>
              </a:rPr>
              <a:t>Gather the IT strategy creation team and revisit your business context inputs, specifically the corporate mission statement. </a:t>
            </a:r>
            <a:endParaRPr lang="en-US" dirty="0"/>
          </a:p>
          <a:p>
            <a:pPr marL="184150" indent="-184150">
              <a:lnSpc>
                <a:spcPct val="100000"/>
              </a:lnSpc>
              <a:buFont typeface="Arial" panose="020B0604020202020204" pitchFamily="34" charset="0"/>
              <a:buChar char="•"/>
            </a:pPr>
            <a:r>
              <a:rPr lang="en-US" dirty="0"/>
              <a:t>Begin by asking the participants:</a:t>
            </a:r>
          </a:p>
          <a:p>
            <a:pPr marL="561975" lvl="2" indent="-285750">
              <a:lnSpc>
                <a:spcPct val="100000"/>
              </a:lnSpc>
              <a:spcBef>
                <a:spcPts val="0"/>
              </a:spcBef>
              <a:buFont typeface="Courier New" panose="02070309020205020404" pitchFamily="49" charset="0"/>
              <a:buChar char="o"/>
            </a:pPr>
            <a:r>
              <a:rPr lang="en-US" dirty="0"/>
              <a:t>What is our job as a team?</a:t>
            </a:r>
          </a:p>
          <a:p>
            <a:pPr marL="561975" lvl="2" indent="-285750">
              <a:lnSpc>
                <a:spcPct val="100000"/>
              </a:lnSpc>
              <a:spcBef>
                <a:spcPts val="0"/>
              </a:spcBef>
              <a:buFont typeface="Courier New" panose="02070309020205020404" pitchFamily="49" charset="0"/>
              <a:buChar char="o"/>
            </a:pPr>
            <a:r>
              <a:rPr lang="en-US" dirty="0"/>
              <a:t>What’s our goal? How do we align IT to our corporate mission?</a:t>
            </a:r>
          </a:p>
          <a:p>
            <a:pPr marL="561975" lvl="2" indent="-285750">
              <a:lnSpc>
                <a:spcPct val="100000"/>
              </a:lnSpc>
              <a:spcBef>
                <a:spcPts val="0"/>
              </a:spcBef>
              <a:buFont typeface="Courier New" panose="02070309020205020404" pitchFamily="49" charset="0"/>
              <a:buChar char="o"/>
            </a:pPr>
            <a:r>
              <a:rPr lang="en-US" dirty="0"/>
              <a:t>What benefit are we bringing to the company and the world?</a:t>
            </a:r>
          </a:p>
          <a:p>
            <a:pPr marL="561975" lvl="2" indent="-285750">
              <a:lnSpc>
                <a:spcPct val="100000"/>
              </a:lnSpc>
              <a:spcBef>
                <a:spcPts val="0"/>
              </a:spcBef>
              <a:buFont typeface="Courier New" panose="02070309020205020404" pitchFamily="49" charset="0"/>
              <a:buChar char="o"/>
            </a:pPr>
            <a:endParaRPr lang="en-US" dirty="0"/>
          </a:p>
          <a:p>
            <a:pPr marL="101600" lvl="1" indent="-285750">
              <a:lnSpc>
                <a:spcPct val="100000"/>
              </a:lnSpc>
              <a:spcBef>
                <a:spcPts val="0"/>
              </a:spcBef>
            </a:pPr>
            <a:r>
              <a:rPr lang="en-US" dirty="0"/>
              <a:t>Ask them to share general thoughts in a check-in.</a:t>
            </a:r>
          </a:p>
          <a:p>
            <a:pPr marL="0" indent="0">
              <a:lnSpc>
                <a:spcPct val="100000"/>
              </a:lnSpc>
              <a:buNone/>
            </a:pPr>
            <a:r>
              <a:rPr lang="en-US" sz="1800" b="1" dirty="0">
                <a:solidFill>
                  <a:schemeClr val="accent1"/>
                </a:solidFill>
              </a:rPr>
              <a:t>Step 2:</a:t>
            </a:r>
          </a:p>
          <a:p>
            <a:pPr marL="184150" indent="-184150">
              <a:lnSpc>
                <a:spcPct val="100000"/>
              </a:lnSpc>
              <a:buFont typeface="Arial" panose="020B0604020202020204" pitchFamily="34" charset="0"/>
              <a:buChar char="•"/>
            </a:pPr>
            <a:r>
              <a:rPr lang="en-US" dirty="0"/>
              <a:t>Share some examples of IT mission statements. </a:t>
            </a:r>
          </a:p>
          <a:p>
            <a:pPr marL="561600" lvl="1" indent="-285750">
              <a:lnSpc>
                <a:spcPct val="100000"/>
              </a:lnSpc>
              <a:buFont typeface="Courier New" panose="02070309020205020404" pitchFamily="49" charset="0"/>
              <a:buChar char="o"/>
            </a:pPr>
            <a:r>
              <a:rPr lang="en-US" dirty="0"/>
              <a:t>Example: IT provides innovative product solutions and leadership that drives growth and success. </a:t>
            </a:r>
          </a:p>
          <a:p>
            <a:pPr marL="184150" indent="-184150">
              <a:lnSpc>
                <a:spcPct val="100000"/>
              </a:lnSpc>
              <a:buFont typeface="Arial" panose="020B0604020202020204" pitchFamily="34" charset="0"/>
              <a:buChar char="•"/>
            </a:pPr>
            <a:r>
              <a:rPr lang="en-US" dirty="0"/>
              <a:t>Provide each participant with some time to write their own version of an IT mission statement. </a:t>
            </a:r>
          </a:p>
          <a:p>
            <a:pPr marL="0" indent="0">
              <a:lnSpc>
                <a:spcPct val="100000"/>
              </a:lnSpc>
              <a:buNone/>
            </a:pPr>
            <a:r>
              <a:rPr lang="en-US" sz="1800" b="1" dirty="0">
                <a:solidFill>
                  <a:schemeClr val="accent1"/>
                </a:solidFill>
              </a:rPr>
              <a:t>Step 3:</a:t>
            </a:r>
          </a:p>
          <a:p>
            <a:pPr marL="449262" lvl="1" indent="-184150">
              <a:lnSpc>
                <a:spcPct val="100000"/>
              </a:lnSpc>
              <a:spcBef>
                <a:spcPts val="0"/>
              </a:spcBef>
            </a:pPr>
            <a:r>
              <a:rPr lang="en-US" dirty="0"/>
              <a:t>This step involves reviewing individual mission statements, combining them, and building one collective mission statement for the team.  </a:t>
            </a:r>
          </a:p>
          <a:p>
            <a:pPr marL="449262" lvl="1" indent="-184150">
              <a:lnSpc>
                <a:spcPct val="100000"/>
              </a:lnSpc>
              <a:spcBef>
                <a:spcPts val="0"/>
              </a:spcBef>
            </a:pPr>
            <a:r>
              <a:rPr lang="en-US" dirty="0"/>
              <a:t>Consider the following approach to build a unified mission statement:</a:t>
            </a:r>
          </a:p>
          <a:p>
            <a:pPr marL="828000" lvl="3" indent="-285750">
              <a:lnSpc>
                <a:spcPct val="100000"/>
              </a:lnSpc>
              <a:spcBef>
                <a:spcPts val="0"/>
              </a:spcBef>
              <a:buFont typeface="Courier New" panose="02070309020205020404" pitchFamily="49" charset="0"/>
              <a:buChar char="o"/>
            </a:pPr>
            <a:r>
              <a:rPr lang="en-US" dirty="0"/>
              <a:t>Use the 20x20 rule for group decision making. Give the group no more than 20 minutes to craft a collective team purpose with no more than 20 words.</a:t>
            </a:r>
          </a:p>
          <a:p>
            <a:pPr marL="449262" lvl="1" indent="-184150">
              <a:lnSpc>
                <a:spcPct val="100000"/>
              </a:lnSpc>
              <a:spcBef>
                <a:spcPts val="0"/>
              </a:spcBef>
            </a:pPr>
            <a:r>
              <a:rPr lang="en-US" dirty="0"/>
              <a:t>As a facilitator, provide guidelines on how to write for the intended audience. Business stakeholders need business language.</a:t>
            </a:r>
          </a:p>
          <a:p>
            <a:pPr marL="449262" lvl="1" indent="-184150">
              <a:lnSpc>
                <a:spcPct val="100000"/>
              </a:lnSpc>
              <a:spcBef>
                <a:spcPts val="0"/>
              </a:spcBef>
            </a:pPr>
            <a:r>
              <a:rPr lang="en-US" dirty="0"/>
              <a:t>Refer back to the corporate mission statement periodically and ensure there is alignment. </a:t>
            </a:r>
          </a:p>
          <a:p>
            <a:pPr marL="449262" lvl="1" indent="-184150">
              <a:lnSpc>
                <a:spcPct val="100000"/>
              </a:lnSpc>
              <a:spcBef>
                <a:spcPts val="0"/>
              </a:spcBef>
            </a:pPr>
            <a:r>
              <a:rPr lang="en-US" dirty="0"/>
              <a:t>Document your final mission statement in your </a:t>
            </a:r>
            <a:r>
              <a:rPr lang="en-US" i="1" dirty="0"/>
              <a:t>IT Strategy Presentation Template. </a:t>
            </a:r>
          </a:p>
        </p:txBody>
      </p:sp>
      <p:sp>
        <p:nvSpPr>
          <p:cNvPr id="12" name="Text Placeholder 6">
            <a:extLst>
              <a:ext uri="{FF2B5EF4-FFF2-40B4-BE49-F238E27FC236}">
                <a16:creationId xmlns:a16="http://schemas.microsoft.com/office/drawing/2014/main" id="{52D40591-E197-445E-9BE3-333ACFEC47FE}"/>
              </a:ext>
            </a:extLst>
          </p:cNvPr>
          <p:cNvSpPr txBox="1">
            <a:spLocks/>
          </p:cNvSpPr>
          <p:nvPr/>
        </p:nvSpPr>
        <p:spPr>
          <a:xfrm>
            <a:off x="367658" y="1186159"/>
            <a:ext cx="11313354" cy="356309"/>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F17A26"/>
                </a:solidFill>
              </a:rPr>
              <a:t>Objective: Help teams define their purpose (why they exist) to build a mission statement (if one doesn't already exist). </a:t>
            </a:r>
          </a:p>
        </p:txBody>
      </p:sp>
      <p:sp>
        <p:nvSpPr>
          <p:cNvPr id="15" name="TextBox 14">
            <a:extLst>
              <a:ext uri="{FF2B5EF4-FFF2-40B4-BE49-F238E27FC236}">
                <a16:creationId xmlns:a16="http://schemas.microsoft.com/office/drawing/2014/main" id="{7798A864-09C6-45C0-BBC8-B0EF008441E7}"/>
              </a:ext>
            </a:extLst>
          </p:cNvPr>
          <p:cNvSpPr txBox="1"/>
          <p:nvPr/>
        </p:nvSpPr>
        <p:spPr>
          <a:xfrm>
            <a:off x="260785" y="6183035"/>
            <a:ext cx="2164977" cy="260392"/>
          </a:xfrm>
          <a:prstGeom prst="rect">
            <a:avLst/>
          </a:prstGeom>
          <a:noFill/>
        </p:spPr>
        <p:txBody>
          <a:bodyPr wrap="square">
            <a:spAutoFit/>
          </a:bodyPr>
          <a:lstStyle/>
          <a:p>
            <a:r>
              <a:rPr lang="en-CA" b="0" i="0" dirty="0">
                <a:effectLst/>
                <a:latin typeface="Roboto Condensed Light" panose="02000000000000000000" pitchFamily="2" charset="0"/>
                <a:ea typeface="Roboto Condensed Light" panose="02000000000000000000" pitchFamily="2" charset="0"/>
                <a:cs typeface="Arial" panose="020B0604020202020204" pitchFamily="34" charset="0"/>
              </a:rPr>
              <a:t>Source: </a:t>
            </a:r>
            <a:r>
              <a:rPr lang="en-CA" b="0" i="0" u="none" strike="noStrike" dirty="0">
                <a:effectLst/>
                <a:latin typeface="Roboto Condensed Light" panose="02000000000000000000" pitchFamily="2" charset="0"/>
                <a:ea typeface="Roboto Condensed Light" panose="02000000000000000000" pitchFamily="2" charset="0"/>
                <a:cs typeface="Arial" panose="020B0604020202020204" pitchFamily="34" charset="0"/>
              </a:rPr>
              <a:t>Hyper Island Toolbox</a:t>
            </a:r>
            <a:endParaRPr lang="en-CA" dirty="0">
              <a:latin typeface="Roboto Condensed Light" panose="02000000000000000000" pitchFamily="2" charset="0"/>
              <a:ea typeface="Roboto Condensed Light" panose="02000000000000000000" pitchFamily="2" charset="0"/>
              <a:cs typeface="Arial" panose="020B0604020202020204" pitchFamily="34" charset="0"/>
            </a:endParaRPr>
          </a:p>
        </p:txBody>
      </p:sp>
      <p:sp>
        <p:nvSpPr>
          <p:cNvPr id="9" name="Text Placeholder 3">
            <a:extLst>
              <a:ext uri="{FF2B5EF4-FFF2-40B4-BE49-F238E27FC236}">
                <a16:creationId xmlns:a16="http://schemas.microsoft.com/office/drawing/2014/main" id="{5FAC227C-83E3-46DC-B7A3-784F4A17796C}"/>
              </a:ext>
            </a:extLst>
          </p:cNvPr>
          <p:cNvSpPr txBox="1">
            <a:spLocks/>
          </p:cNvSpPr>
          <p:nvPr/>
        </p:nvSpPr>
        <p:spPr>
          <a:xfrm>
            <a:off x="121298" y="116633"/>
            <a:ext cx="1818640"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1.1 Mission &amp; Vision</a:t>
            </a:r>
          </a:p>
        </p:txBody>
      </p:sp>
    </p:spTree>
    <p:extLst>
      <p:ext uri="{BB962C8B-B14F-4D97-AF65-F5344CB8AC3E}">
        <p14:creationId xmlns:p14="http://schemas.microsoft.com/office/powerpoint/2010/main" val="2258094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11839482" cy="602713"/>
          </a:xfrm>
        </p:spPr>
        <p:txBody>
          <a:bodyPr/>
          <a:lstStyle/>
          <a:p>
            <a:r>
              <a:rPr lang="en-US" sz="3200" dirty="0">
                <a:solidFill>
                  <a:srgbClr val="2576B7"/>
                </a:solidFill>
              </a:rPr>
              <a:t>1.1 </a:t>
            </a:r>
            <a:r>
              <a:rPr lang="en-US" sz="3200" dirty="0"/>
              <a:t>Construct mission and vision statements (cont.)</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67658" y="1581145"/>
            <a:ext cx="4116208" cy="385520"/>
          </a:xfrm>
        </p:spPr>
        <p:txBody>
          <a:bodyPr/>
          <a:lstStyle/>
          <a:p>
            <a:r>
              <a:rPr lang="en-US" sz="1600" dirty="0">
                <a:latin typeface="Exo" panose="02000503000000000000" pitchFamily="2" charset="77"/>
              </a:rPr>
              <a:t>60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71476" y="1966665"/>
            <a:ext cx="11454454" cy="4187950"/>
          </a:xfrm>
          <a:prstGeom prst="rect">
            <a:avLst/>
          </a:prstGeom>
        </p:spPr>
        <p:txBody>
          <a:bodyPr numCol="2" spcCol="360000"/>
          <a:lstStyle/>
          <a:p>
            <a:pPr marL="0" indent="0">
              <a:lnSpc>
                <a:spcPct val="100000"/>
              </a:lnSpc>
              <a:buNone/>
            </a:pPr>
            <a:r>
              <a:rPr lang="en-US" sz="1800" b="1" dirty="0">
                <a:solidFill>
                  <a:schemeClr val="accent1"/>
                </a:solidFill>
              </a:rPr>
              <a:t>Step 4:</a:t>
            </a:r>
          </a:p>
          <a:p>
            <a:pPr marL="184150" indent="-184150">
              <a:lnSpc>
                <a:spcPct val="100000"/>
              </a:lnSpc>
              <a:spcBef>
                <a:spcPts val="600"/>
              </a:spcBef>
            </a:pPr>
            <a:r>
              <a:rPr lang="en-US" dirty="0">
                <a:latin typeface="Roboto Condensed Light"/>
                <a:ea typeface="Roboto Condensed Light"/>
              </a:rPr>
              <a:t>Gather the IT strategy creation team and revisit your business context inputs, specifically the corporate vision statement. </a:t>
            </a:r>
            <a:endParaRPr lang="en-US" dirty="0"/>
          </a:p>
          <a:p>
            <a:pPr marL="184150" indent="-184150">
              <a:lnSpc>
                <a:spcPct val="100000"/>
              </a:lnSpc>
              <a:spcBef>
                <a:spcPts val="600"/>
              </a:spcBef>
              <a:buFont typeface="Arial" panose="020B0604020202020204" pitchFamily="34" charset="0"/>
              <a:buChar char="•"/>
            </a:pPr>
            <a:r>
              <a:rPr lang="en-US" dirty="0"/>
              <a:t>Share one or more examples of vision statements. </a:t>
            </a:r>
          </a:p>
          <a:p>
            <a:pPr marL="184150" indent="-184150">
              <a:lnSpc>
                <a:spcPct val="100000"/>
              </a:lnSpc>
              <a:spcBef>
                <a:spcPts val="600"/>
              </a:spcBef>
              <a:buFont typeface="Arial" panose="020B0604020202020204" pitchFamily="34" charset="0"/>
              <a:buChar char="•"/>
            </a:pPr>
            <a:r>
              <a:rPr lang="en-US" dirty="0"/>
              <a:t>Provide participants with sticky notes and writing materials, and ask them to work individually for this step.</a:t>
            </a:r>
          </a:p>
          <a:p>
            <a:pPr marL="184150" indent="-184150">
              <a:lnSpc>
                <a:spcPct val="100000"/>
              </a:lnSpc>
              <a:spcBef>
                <a:spcPts val="600"/>
              </a:spcBef>
              <a:buFont typeface="Arial" panose="020B0604020202020204" pitchFamily="34" charset="0"/>
              <a:buChar char="•"/>
            </a:pPr>
            <a:r>
              <a:rPr lang="en-US" dirty="0"/>
              <a:t>Ask participants to brainstorm using the following questions:</a:t>
            </a:r>
          </a:p>
          <a:p>
            <a:pPr marL="735012" lvl="1" indent="-285750">
              <a:lnSpc>
                <a:spcPct val="100000"/>
              </a:lnSpc>
              <a:spcBef>
                <a:spcPts val="600"/>
              </a:spcBef>
              <a:buFont typeface="Courier New" panose="02070309020205020404" pitchFamily="49" charset="0"/>
              <a:buChar char="o"/>
            </a:pPr>
            <a:r>
              <a:rPr lang="en-US" dirty="0"/>
              <a:t>What is the desired future state of the IT organization? </a:t>
            </a:r>
          </a:p>
          <a:p>
            <a:pPr marL="735012" lvl="1" indent="-285750">
              <a:lnSpc>
                <a:spcPct val="100000"/>
              </a:lnSpc>
              <a:spcBef>
                <a:spcPts val="600"/>
              </a:spcBef>
              <a:buFont typeface="Courier New" panose="02070309020205020404" pitchFamily="49" charset="0"/>
              <a:buChar char="o"/>
            </a:pPr>
            <a:r>
              <a:rPr lang="en-US" dirty="0"/>
              <a:t>How should we work to attain the desired state? </a:t>
            </a:r>
          </a:p>
          <a:p>
            <a:pPr marL="735012" lvl="1" indent="-285750">
              <a:lnSpc>
                <a:spcPct val="100000"/>
              </a:lnSpc>
              <a:spcBef>
                <a:spcPts val="600"/>
              </a:spcBef>
              <a:buFont typeface="Courier New" panose="02070309020205020404" pitchFamily="49" charset="0"/>
              <a:buChar char="o"/>
            </a:pPr>
            <a:r>
              <a:rPr lang="en-US" dirty="0"/>
              <a:t>How do we want IT to be perceived in the desired state? </a:t>
            </a:r>
          </a:p>
          <a:p>
            <a:pPr marL="184150" indent="-184150">
              <a:lnSpc>
                <a:spcPct val="100000"/>
              </a:lnSpc>
              <a:spcBef>
                <a:spcPts val="600"/>
              </a:spcBef>
              <a:buFont typeface="Arial" panose="020B0604020202020204" pitchFamily="34" charset="0"/>
              <a:buChar char="•"/>
            </a:pPr>
            <a:r>
              <a:rPr lang="en-US" dirty="0"/>
              <a:t>Provide participants with guidelines to build descriptive, compelling, and achievable statements regarding their desired future state. </a:t>
            </a:r>
          </a:p>
          <a:p>
            <a:pPr marL="184150" indent="-184150">
              <a:lnSpc>
                <a:spcPct val="100000"/>
              </a:lnSpc>
              <a:spcBef>
                <a:spcPts val="600"/>
              </a:spcBef>
              <a:buFont typeface="Arial" panose="020B0604020202020204" pitchFamily="34" charset="0"/>
              <a:buChar char="•"/>
            </a:pPr>
            <a:r>
              <a:rPr lang="en-US" dirty="0"/>
              <a:t>Regroup as a team and review participant answers. </a:t>
            </a:r>
            <a:endParaRPr lang="en-US" sz="1600" dirty="0"/>
          </a:p>
          <a:p>
            <a:pPr marL="0" indent="0">
              <a:lnSpc>
                <a:spcPct val="100000"/>
              </a:lnSpc>
              <a:buNone/>
            </a:pPr>
            <a:endParaRPr lang="en-US" sz="1800" b="1" dirty="0">
              <a:solidFill>
                <a:schemeClr val="accent1"/>
              </a:solidFill>
            </a:endParaRPr>
          </a:p>
          <a:p>
            <a:pPr marL="0" indent="0">
              <a:lnSpc>
                <a:spcPct val="100000"/>
              </a:lnSpc>
              <a:buNone/>
            </a:pPr>
            <a:r>
              <a:rPr lang="en-US" sz="1800" b="1" dirty="0">
                <a:solidFill>
                  <a:schemeClr val="accent1"/>
                </a:solidFill>
              </a:rPr>
              <a:t>Step 5:</a:t>
            </a:r>
          </a:p>
          <a:p>
            <a:pPr marL="184150" indent="-184150">
              <a:lnSpc>
                <a:spcPct val="100000"/>
              </a:lnSpc>
              <a:spcBef>
                <a:spcPts val="600"/>
              </a:spcBef>
              <a:buFont typeface="Arial" panose="020B0604020202020204" pitchFamily="34" charset="0"/>
              <a:buChar char="•"/>
            </a:pPr>
            <a:r>
              <a:rPr lang="en-US" dirty="0"/>
              <a:t>Ask the team to post their notes on the wall.</a:t>
            </a:r>
          </a:p>
          <a:p>
            <a:pPr marL="184150" indent="-184150">
              <a:lnSpc>
                <a:spcPct val="100000"/>
              </a:lnSpc>
              <a:spcBef>
                <a:spcPts val="600"/>
              </a:spcBef>
              <a:buFont typeface="Arial" panose="020B0604020202020204" pitchFamily="34" charset="0"/>
              <a:buChar char="•"/>
            </a:pPr>
            <a:r>
              <a:rPr lang="en-US" dirty="0"/>
              <a:t>Have the team group the words that have a similar meaning or feeling behind them – these will create themes. </a:t>
            </a:r>
          </a:p>
          <a:p>
            <a:pPr marL="184150" indent="-184150">
              <a:lnSpc>
                <a:spcPct val="100000"/>
              </a:lnSpc>
              <a:spcBef>
                <a:spcPts val="600"/>
              </a:spcBef>
              <a:buFont typeface="Arial" panose="020B0604020202020204" pitchFamily="34" charset="0"/>
              <a:buChar char="•"/>
            </a:pPr>
            <a:r>
              <a:rPr lang="en-US" dirty="0"/>
              <a:t>When the group is done categorizing the statements into themes, ask if there's anything missing. Did they ensure alignment to the corporate vision statement? Are there any elements missing when considering alignment back to the corporate vision statement?</a:t>
            </a:r>
          </a:p>
          <a:p>
            <a:pPr marL="0" indent="0">
              <a:lnSpc>
                <a:spcPct val="100000"/>
              </a:lnSpc>
              <a:buNone/>
            </a:pPr>
            <a:r>
              <a:rPr lang="en-US" sz="1800" b="1" dirty="0">
                <a:solidFill>
                  <a:schemeClr val="accent1"/>
                </a:solidFill>
              </a:rPr>
              <a:t>Step 6:</a:t>
            </a:r>
          </a:p>
          <a:p>
            <a:pPr>
              <a:lnSpc>
                <a:spcPct val="100000"/>
              </a:lnSpc>
              <a:spcBef>
                <a:spcPts val="600"/>
              </a:spcBef>
            </a:pPr>
            <a:r>
              <a:rPr lang="en-US" dirty="0"/>
              <a:t>Consider each category as a component of your vision statement. </a:t>
            </a:r>
          </a:p>
          <a:p>
            <a:pPr>
              <a:lnSpc>
                <a:spcPct val="100000"/>
              </a:lnSpc>
              <a:spcBef>
                <a:spcPts val="0"/>
              </a:spcBef>
            </a:pPr>
            <a:r>
              <a:rPr lang="en-US" dirty="0"/>
              <a:t>Review each category with participants; define what the behavior looks like when it is being met and what it looks like when it isn’t. </a:t>
            </a:r>
          </a:p>
          <a:p>
            <a:pPr>
              <a:lnSpc>
                <a:spcPct val="100000"/>
              </a:lnSpc>
              <a:spcBef>
                <a:spcPts val="0"/>
              </a:spcBef>
            </a:pPr>
            <a:r>
              <a:rPr lang="en-US" dirty="0"/>
              <a:t>As a facilitator, provide guidelines on word-smithing and finessing the language.</a:t>
            </a:r>
          </a:p>
          <a:p>
            <a:pPr>
              <a:lnSpc>
                <a:spcPct val="100000"/>
              </a:lnSpc>
              <a:spcBef>
                <a:spcPts val="0"/>
              </a:spcBef>
            </a:pPr>
            <a:r>
              <a:rPr lang="en-US" dirty="0"/>
              <a:t>Refer back to the corporate vision statement periodically and ensure there is alignment. </a:t>
            </a:r>
          </a:p>
          <a:p>
            <a:pPr>
              <a:lnSpc>
                <a:spcPct val="100000"/>
              </a:lnSpc>
              <a:spcBef>
                <a:spcPts val="0"/>
              </a:spcBef>
            </a:pPr>
            <a:r>
              <a:rPr lang="en-US" dirty="0"/>
              <a:t>Document your final mission statement in your </a:t>
            </a:r>
            <a:r>
              <a:rPr lang="en-US" i="1" dirty="0"/>
              <a:t>IT Strategy Presentation Template. </a:t>
            </a:r>
          </a:p>
        </p:txBody>
      </p:sp>
      <p:sp>
        <p:nvSpPr>
          <p:cNvPr id="12" name="Text Placeholder 6">
            <a:extLst>
              <a:ext uri="{FF2B5EF4-FFF2-40B4-BE49-F238E27FC236}">
                <a16:creationId xmlns:a16="http://schemas.microsoft.com/office/drawing/2014/main" id="{52D40591-E197-445E-9BE3-333ACFEC47FE}"/>
              </a:ext>
            </a:extLst>
          </p:cNvPr>
          <p:cNvSpPr txBox="1">
            <a:spLocks/>
          </p:cNvSpPr>
          <p:nvPr/>
        </p:nvSpPr>
        <p:spPr>
          <a:xfrm>
            <a:off x="367658" y="1186159"/>
            <a:ext cx="11313354" cy="356309"/>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F17A26"/>
                </a:solidFill>
              </a:rPr>
              <a:t>Objective: Help teams define their ideal culture (how they work together to achieve their purpose) to a vision statement. </a:t>
            </a:r>
          </a:p>
        </p:txBody>
      </p:sp>
      <p:sp>
        <p:nvSpPr>
          <p:cNvPr id="8" name="Text Placeholder 3">
            <a:extLst>
              <a:ext uri="{FF2B5EF4-FFF2-40B4-BE49-F238E27FC236}">
                <a16:creationId xmlns:a16="http://schemas.microsoft.com/office/drawing/2014/main" id="{10FA049B-4B83-4FD7-86D2-5D106575AD51}"/>
              </a:ext>
            </a:extLst>
          </p:cNvPr>
          <p:cNvSpPr txBox="1">
            <a:spLocks/>
          </p:cNvSpPr>
          <p:nvPr/>
        </p:nvSpPr>
        <p:spPr>
          <a:xfrm>
            <a:off x="121298" y="116633"/>
            <a:ext cx="1818640"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1.1 Mission &amp; Vision</a:t>
            </a:r>
          </a:p>
        </p:txBody>
      </p:sp>
      <p:sp>
        <p:nvSpPr>
          <p:cNvPr id="9" name="TextBox 8">
            <a:extLst>
              <a:ext uri="{FF2B5EF4-FFF2-40B4-BE49-F238E27FC236}">
                <a16:creationId xmlns:a16="http://schemas.microsoft.com/office/drawing/2014/main" id="{B2C4460E-FF02-4BAA-8241-89E900451AFC}"/>
              </a:ext>
            </a:extLst>
          </p:cNvPr>
          <p:cNvSpPr txBox="1"/>
          <p:nvPr/>
        </p:nvSpPr>
        <p:spPr>
          <a:xfrm>
            <a:off x="260785" y="6183035"/>
            <a:ext cx="2164977" cy="260392"/>
          </a:xfrm>
          <a:prstGeom prst="rect">
            <a:avLst/>
          </a:prstGeom>
          <a:noFill/>
        </p:spPr>
        <p:txBody>
          <a:bodyPr wrap="square">
            <a:spAutoFit/>
          </a:bodyPr>
          <a:lstStyle/>
          <a:p>
            <a:r>
              <a:rPr lang="en-CA" b="0" i="0" dirty="0">
                <a:effectLst/>
                <a:latin typeface="Roboto Condensed Light" panose="02000000000000000000" pitchFamily="2" charset="0"/>
                <a:ea typeface="Roboto Condensed Light" panose="02000000000000000000" pitchFamily="2" charset="0"/>
                <a:cs typeface="Arial" panose="020B0604020202020204" pitchFamily="34" charset="0"/>
              </a:rPr>
              <a:t>Source: </a:t>
            </a:r>
            <a:r>
              <a:rPr lang="en-CA" b="0" i="0" u="none" strike="noStrike" dirty="0">
                <a:effectLst/>
                <a:latin typeface="Roboto Condensed Light" panose="02000000000000000000" pitchFamily="2" charset="0"/>
                <a:ea typeface="Roboto Condensed Light" panose="02000000000000000000" pitchFamily="2" charset="0"/>
                <a:cs typeface="Arial" panose="020B0604020202020204" pitchFamily="34" charset="0"/>
              </a:rPr>
              <a:t>Hyper Island Toolbox</a:t>
            </a:r>
            <a:endParaRPr lang="en-CA" dirty="0">
              <a:latin typeface="Roboto Condensed Light" panose="02000000000000000000" pitchFamily="2" charset="0"/>
              <a:ea typeface="Roboto Condensed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2618775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5885329" cy="1130188"/>
          </a:xfrm>
        </p:spPr>
        <p:txBody>
          <a:bodyPr/>
          <a:lstStyle/>
          <a:p>
            <a:r>
              <a:rPr lang="en-US" sz="3200" dirty="0">
                <a:solidFill>
                  <a:srgbClr val="2576B7"/>
                </a:solidFill>
              </a:rPr>
              <a:t>1.1 </a:t>
            </a:r>
            <a:r>
              <a:rPr lang="en-US" sz="3200" dirty="0"/>
              <a:t>Construct mission and vision statements (cont.)</a:t>
            </a:r>
          </a:p>
        </p:txBody>
      </p:sp>
      <p:sp>
        <p:nvSpPr>
          <p:cNvPr id="23" name="Rectangle 22">
            <a:extLst>
              <a:ext uri="{FF2B5EF4-FFF2-40B4-BE49-F238E27FC236}">
                <a16:creationId xmlns:a16="http://schemas.microsoft.com/office/drawing/2014/main" id="{2867C691-3874-E043-A610-CEB7D2987D7F}"/>
              </a:ext>
            </a:extLst>
          </p:cNvPr>
          <p:cNvSpPr/>
          <p:nvPr/>
        </p:nvSpPr>
        <p:spPr>
          <a:xfrm>
            <a:off x="6520718" y="453912"/>
            <a:ext cx="5196114" cy="4872730"/>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aphicFrame>
        <p:nvGraphicFramePr>
          <p:cNvPr id="25" name="Table 24">
            <a:extLst>
              <a:ext uri="{FF2B5EF4-FFF2-40B4-BE49-F238E27FC236}">
                <a16:creationId xmlns:a16="http://schemas.microsoft.com/office/drawing/2014/main" id="{E0E7B936-D546-7941-96C6-E625862A3DC1}"/>
              </a:ext>
            </a:extLst>
          </p:cNvPr>
          <p:cNvGraphicFramePr>
            <a:graphicFrameLocks noGrp="1"/>
          </p:cNvGraphicFramePr>
          <p:nvPr>
            <p:extLst>
              <p:ext uri="{D42A27DB-BD31-4B8C-83A1-F6EECF244321}">
                <p14:modId xmlns:p14="http://schemas.microsoft.com/office/powerpoint/2010/main" val="2370961276"/>
              </p:ext>
            </p:extLst>
          </p:nvPr>
        </p:nvGraphicFramePr>
        <p:xfrm>
          <a:off x="6520718" y="453912"/>
          <a:ext cx="5196114" cy="5422638"/>
        </p:xfrm>
        <a:graphic>
          <a:graphicData uri="http://schemas.openxmlformats.org/drawingml/2006/table">
            <a:tbl>
              <a:tblPr firstRow="1" bandRow="1">
                <a:effectLst/>
                <a:tableStyleId>{5C22544A-7EE6-4342-B048-85BDC9FD1C3A}</a:tableStyleId>
              </a:tblPr>
              <a:tblGrid>
                <a:gridCol w="2598057">
                  <a:extLst>
                    <a:ext uri="{9D8B030D-6E8A-4147-A177-3AD203B41FA5}">
                      <a16:colId xmlns:a16="http://schemas.microsoft.com/office/drawing/2014/main" val="866264451"/>
                    </a:ext>
                  </a:extLst>
                </a:gridCol>
                <a:gridCol w="2598057">
                  <a:extLst>
                    <a:ext uri="{9D8B030D-6E8A-4147-A177-3AD203B41FA5}">
                      <a16:colId xmlns:a16="http://schemas.microsoft.com/office/drawing/2014/main" val="2703970457"/>
                    </a:ext>
                  </a:extLst>
                </a:gridCol>
              </a:tblGrid>
              <a:tr h="603832">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010643">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Business mission statement</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Business vision statement </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IT mission statement</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IT vision statement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603832">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2516813">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Screen</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Projector</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Sticky notes</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Markers</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Whiteboard</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Paper</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Collaboration/brainstorming tool (whiteboard, flip chart, digital equivalent) </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Senior IT Team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grpSp>
        <p:nvGrpSpPr>
          <p:cNvPr id="15" name="Group 14">
            <a:extLst>
              <a:ext uri="{FF2B5EF4-FFF2-40B4-BE49-F238E27FC236}">
                <a16:creationId xmlns:a16="http://schemas.microsoft.com/office/drawing/2014/main" id="{C0CFCA73-10B7-48FC-A927-1CA9FAFB776D}"/>
              </a:ext>
            </a:extLst>
          </p:cNvPr>
          <p:cNvGrpSpPr/>
          <p:nvPr/>
        </p:nvGrpSpPr>
        <p:grpSpPr>
          <a:xfrm>
            <a:off x="354106" y="1895655"/>
            <a:ext cx="5742688" cy="4417576"/>
            <a:chOff x="6353842" y="3127248"/>
            <a:chExt cx="3887438" cy="1664208"/>
          </a:xfrm>
        </p:grpSpPr>
        <p:sp>
          <p:nvSpPr>
            <p:cNvPr id="16" name="Rectangle 15">
              <a:extLst>
                <a:ext uri="{FF2B5EF4-FFF2-40B4-BE49-F238E27FC236}">
                  <a16:creationId xmlns:a16="http://schemas.microsoft.com/office/drawing/2014/main" id="{BA9A779F-7DE6-466E-9D36-06D11C650F76}"/>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t">
              <a:noAutofit/>
            </a:bodyPr>
            <a:lstStyle/>
            <a:p>
              <a:pPr>
                <a:spcBef>
                  <a:spcPts val="800"/>
                </a:spcBef>
              </a:pPr>
              <a:r>
                <a:rPr lang="en-US" sz="1600" b="1" dirty="0">
                  <a:solidFill>
                    <a:schemeClr val="bg1"/>
                  </a:solidFill>
                  <a:latin typeface="Montserrat SemiBold" pitchFamily="2" charset="77"/>
                </a:rPr>
                <a:t>Tips for Online Facilitation</a:t>
              </a:r>
            </a:p>
            <a:p>
              <a:pPr>
                <a:spcBef>
                  <a:spcPts val="800"/>
                </a:spcBef>
              </a:pPr>
              <a:r>
                <a:rPr lang="en-US" sz="1200" dirty="0">
                  <a:solidFill>
                    <a:schemeClr val="bg1"/>
                  </a:solidFill>
                  <a:latin typeface="Roboto Condensed Light" panose="02000000000000000000" pitchFamily="2" charset="0"/>
                  <a:ea typeface="Roboto Condensed Light" panose="02000000000000000000" pitchFamily="2" charset="0"/>
                </a:rPr>
                <a:t>Pick an online whiteboard tool that allows participants to use a large, zoomable canvas.</a:t>
              </a:r>
            </a:p>
            <a:p>
              <a:pPr>
                <a:spcBef>
                  <a:spcPts val="800"/>
                </a:spcBef>
              </a:pPr>
              <a:r>
                <a:rPr lang="en-US" sz="1200" dirty="0">
                  <a:solidFill>
                    <a:schemeClr val="bg1"/>
                  </a:solidFill>
                  <a:latin typeface="Roboto Condensed Light" panose="02000000000000000000" pitchFamily="2" charset="0"/>
                  <a:ea typeface="Roboto Condensed Light" panose="02000000000000000000" pitchFamily="2" charset="0"/>
                </a:rPr>
                <a:t>Set up each topic at a different area of the board; spread them out just like you would do it on the walls of a room.</a:t>
              </a:r>
            </a:p>
            <a:p>
              <a:pPr>
                <a:spcBef>
                  <a:spcPts val="800"/>
                </a:spcBef>
              </a:pPr>
              <a:r>
                <a:rPr lang="en-US" sz="1200" dirty="0">
                  <a:solidFill>
                    <a:schemeClr val="bg1"/>
                  </a:solidFill>
                  <a:latin typeface="Roboto Condensed Light" panose="02000000000000000000" pitchFamily="2" charset="0"/>
                  <a:ea typeface="Roboto Condensed Light" panose="02000000000000000000" pitchFamily="2" charset="0"/>
                </a:rPr>
                <a:t>Invite participants to zoom in and visit each section and add their ideas as sticky notes once you reach that section of the exercise.</a:t>
              </a:r>
            </a:p>
            <a:p>
              <a:pPr>
                <a:spcBef>
                  <a:spcPts val="800"/>
                </a:spcBef>
              </a:pPr>
              <a:r>
                <a:rPr lang="en-US" sz="1200" dirty="0">
                  <a:solidFill>
                    <a:schemeClr val="bg1"/>
                  </a:solidFill>
                  <a:latin typeface="Roboto Condensed Light" panose="02000000000000000000" pitchFamily="2" charset="0"/>
                  <a:ea typeface="Roboto Condensed Light" panose="02000000000000000000" pitchFamily="2" charset="0"/>
                </a:rPr>
                <a:t>If you’re not using an online whiteboard, we’d recommend using a collaboration tool such as Google Docs to collect the information for each step under a separate heading. Invite everyone into the document but be very clear in regard to editing rights.</a:t>
              </a:r>
            </a:p>
            <a:p>
              <a:pPr>
                <a:spcBef>
                  <a:spcPts val="800"/>
                </a:spcBef>
              </a:pPr>
              <a:r>
                <a:rPr lang="en-US" sz="1200" dirty="0">
                  <a:solidFill>
                    <a:schemeClr val="bg1"/>
                  </a:solidFill>
                  <a:latin typeface="Roboto Condensed Light" panose="02000000000000000000" pitchFamily="2" charset="0"/>
                  <a:ea typeface="Roboto Condensed Light" panose="02000000000000000000" pitchFamily="2" charset="0"/>
                </a:rPr>
                <a:t>Pre-create your screen deck and screen share this with your participants through your videoconferencing software. We’d also recommend sharing this so participants can go through the deck again during the reflection steps.</a:t>
              </a:r>
            </a:p>
            <a:p>
              <a:pPr>
                <a:spcBef>
                  <a:spcPts val="800"/>
                </a:spcBef>
              </a:pPr>
              <a:r>
                <a:rPr lang="en-US" sz="1200" dirty="0">
                  <a:solidFill>
                    <a:schemeClr val="bg1"/>
                  </a:solidFill>
                  <a:latin typeface="Roboto Condensed Light" panose="02000000000000000000" pitchFamily="2" charset="0"/>
                  <a:ea typeface="Roboto Condensed Light" panose="02000000000000000000" pitchFamily="2" charset="0"/>
                </a:rPr>
                <a:t>When facilitating group discussion, we’d recommend that participants use non-verbal means to indicate they’d like to speak. You can use tools like Teams’ “raise hand” tool, a reaction emoji, or just have people put their hands up. The facilitator can then invite that person to talk. </a:t>
              </a:r>
            </a:p>
          </p:txBody>
        </p:sp>
        <p:sp>
          <p:nvSpPr>
            <p:cNvPr id="17" name="Rectangle 16">
              <a:extLst>
                <a:ext uri="{FF2B5EF4-FFF2-40B4-BE49-F238E27FC236}">
                  <a16:creationId xmlns:a16="http://schemas.microsoft.com/office/drawing/2014/main" id="{6E72040C-BB6B-4181-A2CC-2DA12DE4956E}"/>
                </a:ext>
              </a:extLst>
            </p:cNvPr>
            <p:cNvSpPr/>
            <p:nvPr/>
          </p:nvSpPr>
          <p:spPr>
            <a:xfrm>
              <a:off x="6353842" y="3127248"/>
              <a:ext cx="3887438" cy="1664208"/>
            </a:xfrm>
            <a:prstGeom prst="rect">
              <a:avLst/>
            </a:prstGeom>
            <a:noFill/>
            <a:ln w="3175" cmpd="thinThick">
              <a:gradFill>
                <a:gsLst>
                  <a:gs pos="0">
                    <a:srgbClr val="2576B7">
                      <a:alpha val="40000"/>
                    </a:srgbClr>
                  </a:gs>
                  <a:gs pos="47000">
                    <a:srgbClr val="2576B7">
                      <a:alpha val="0"/>
                    </a:srgbClr>
                  </a:gs>
                  <a:gs pos="100000">
                    <a:srgbClr val="2576B7">
                      <a:alpha val="40000"/>
                    </a:srgbClr>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pic>
        <p:nvPicPr>
          <p:cNvPr id="20" name="Picture 19">
            <a:extLst>
              <a:ext uri="{FF2B5EF4-FFF2-40B4-BE49-F238E27FC236}">
                <a16:creationId xmlns:a16="http://schemas.microsoft.com/office/drawing/2014/main" id="{555EFAA5-6CA2-45F3-BCDB-F539AE2125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0097" y="2032280"/>
            <a:ext cx="635000" cy="635000"/>
          </a:xfrm>
          <a:prstGeom prst="rect">
            <a:avLst/>
          </a:prstGeom>
        </p:spPr>
      </p:pic>
      <p:sp>
        <p:nvSpPr>
          <p:cNvPr id="11" name="Text Placeholder 3">
            <a:extLst>
              <a:ext uri="{FF2B5EF4-FFF2-40B4-BE49-F238E27FC236}">
                <a16:creationId xmlns:a16="http://schemas.microsoft.com/office/drawing/2014/main" id="{8D9BF4CE-A32E-446E-8DF4-23979260459A}"/>
              </a:ext>
            </a:extLst>
          </p:cNvPr>
          <p:cNvSpPr txBox="1">
            <a:spLocks/>
          </p:cNvSpPr>
          <p:nvPr/>
        </p:nvSpPr>
        <p:spPr>
          <a:xfrm>
            <a:off x="121298" y="116633"/>
            <a:ext cx="1818640"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1.1 Mission &amp; Vision</a:t>
            </a:r>
          </a:p>
        </p:txBody>
      </p:sp>
      <p:grpSp>
        <p:nvGrpSpPr>
          <p:cNvPr id="12" name="Group 11">
            <a:extLst>
              <a:ext uri="{FF2B5EF4-FFF2-40B4-BE49-F238E27FC236}">
                <a16:creationId xmlns:a16="http://schemas.microsoft.com/office/drawing/2014/main" id="{FBC94157-D0B0-482A-A3E1-596538C22D75}"/>
              </a:ext>
            </a:extLst>
          </p:cNvPr>
          <p:cNvGrpSpPr/>
          <p:nvPr/>
        </p:nvGrpSpPr>
        <p:grpSpPr>
          <a:xfrm>
            <a:off x="6532622" y="5845229"/>
            <a:ext cx="5184209" cy="468002"/>
            <a:chOff x="469425" y="5628818"/>
            <a:chExt cx="4585351" cy="554002"/>
          </a:xfrm>
        </p:grpSpPr>
        <p:sp>
          <p:nvSpPr>
            <p:cNvPr id="13" name="Rectangle 12">
              <a:hlinkClick r:id="rId4"/>
              <a:extLst>
                <a:ext uri="{FF2B5EF4-FFF2-40B4-BE49-F238E27FC236}">
                  <a16:creationId xmlns:a16="http://schemas.microsoft.com/office/drawing/2014/main" id="{1A012BDE-1FB6-4DA8-BB21-C2C98C0D3098}"/>
                </a:ext>
              </a:extLst>
            </p:cNvPr>
            <p:cNvSpPr/>
            <p:nvPr/>
          </p:nvSpPr>
          <p:spPr>
            <a:xfrm>
              <a:off x="907389" y="5628818"/>
              <a:ext cx="4147387"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Download the </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IT Strategy Presentation </a:t>
              </a:r>
              <a:r>
                <a:rPr lang="en-US" sz="1200" i="1" dirty="0">
                  <a:solidFill>
                    <a:srgbClr val="FFFFFF"/>
                  </a:solidFill>
                  <a:latin typeface="Exo" panose="02000503000000000000" pitchFamily="2" charset="77"/>
                </a:rPr>
                <a:t>T</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emplate </a:t>
              </a:r>
              <a:r>
                <a:rPr kumimoji="0" lang="en-US" sz="1200" b="0" u="none" strike="noStrike" kern="1200" cap="none" spc="0" normalizeH="0" baseline="0" noProof="0" dirty="0">
                  <a:ln>
                    <a:noFill/>
                  </a:ln>
                  <a:solidFill>
                    <a:srgbClr val="FFFFFF"/>
                  </a:solidFill>
                  <a:effectLst/>
                  <a:uLnTx/>
                  <a:uFillTx/>
                  <a:latin typeface="Exo" panose="02000503000000000000" pitchFamily="2" charset="77"/>
                  <a:ea typeface="+mn-ea"/>
                  <a:cs typeface="+mn-cs"/>
                </a:rPr>
                <a:t>and</a:t>
              </a: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 document your mission and vision statements in section 1.</a:t>
              </a:r>
            </a:p>
          </p:txBody>
        </p:sp>
        <p:sp>
          <p:nvSpPr>
            <p:cNvPr id="14" name="Rectangle 13">
              <a:extLst>
                <a:ext uri="{FF2B5EF4-FFF2-40B4-BE49-F238E27FC236}">
                  <a16:creationId xmlns:a16="http://schemas.microsoft.com/office/drawing/2014/main" id="{B1903922-A7A0-4955-A980-1B81307AA2B4}"/>
                </a:ext>
              </a:extLst>
            </p:cNvPr>
            <p:cNvSpPr>
              <a:spLocks noChangeAspect="1"/>
            </p:cNvSpPr>
            <p:nvPr/>
          </p:nvSpPr>
          <p:spPr>
            <a:xfrm>
              <a:off x="469425" y="5628820"/>
              <a:ext cx="551119"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grpSp>
      <p:pic>
        <p:nvPicPr>
          <p:cNvPr id="18" name="Picture 17">
            <a:extLst>
              <a:ext uri="{FF2B5EF4-FFF2-40B4-BE49-F238E27FC236}">
                <a16:creationId xmlns:a16="http://schemas.microsoft.com/office/drawing/2014/main" id="{806848AF-BA87-4728-9403-B2EE06D5DE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32622" y="5761729"/>
            <a:ext cx="635000" cy="635000"/>
          </a:xfrm>
          <a:prstGeom prst="rect">
            <a:avLst/>
          </a:prstGeom>
        </p:spPr>
      </p:pic>
    </p:spTree>
    <p:extLst>
      <p:ext uri="{BB962C8B-B14F-4D97-AF65-F5344CB8AC3E}">
        <p14:creationId xmlns:p14="http://schemas.microsoft.com/office/powerpoint/2010/main" val="2989429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0E1619-3DFE-8F4D-B3F0-D432A9862129}"/>
              </a:ext>
            </a:extLst>
          </p:cNvPr>
          <p:cNvSpPr>
            <a:spLocks noGrp="1"/>
          </p:cNvSpPr>
          <p:nvPr>
            <p:ph type="title"/>
          </p:nvPr>
        </p:nvSpPr>
        <p:spPr/>
        <p:txBody>
          <a:bodyPr/>
          <a:lstStyle/>
          <a:p>
            <a:r>
              <a:rPr lang="en-US" dirty="0"/>
              <a:t>Table of Contents</a:t>
            </a:r>
            <a:endParaRPr lang="en-US" i="1" dirty="0"/>
          </a:p>
        </p:txBody>
      </p:sp>
      <p:graphicFrame>
        <p:nvGraphicFramePr>
          <p:cNvPr id="4" name="Table 3">
            <a:extLst>
              <a:ext uri="{FF2B5EF4-FFF2-40B4-BE49-F238E27FC236}">
                <a16:creationId xmlns:a16="http://schemas.microsoft.com/office/drawing/2014/main" id="{F857BBC4-86F5-4511-8169-6D205085A6BA}"/>
              </a:ext>
            </a:extLst>
          </p:cNvPr>
          <p:cNvGraphicFramePr>
            <a:graphicFrameLocks noGrp="1"/>
          </p:cNvGraphicFramePr>
          <p:nvPr>
            <p:extLst>
              <p:ext uri="{D42A27DB-BD31-4B8C-83A1-F6EECF244321}">
                <p14:modId xmlns:p14="http://schemas.microsoft.com/office/powerpoint/2010/main" val="1283086684"/>
              </p:ext>
            </p:extLst>
          </p:nvPr>
        </p:nvGraphicFramePr>
        <p:xfrm>
          <a:off x="3483802" y="289927"/>
          <a:ext cx="8478554" cy="6100732"/>
        </p:xfrm>
        <a:graphic>
          <a:graphicData uri="http://schemas.openxmlformats.org/drawingml/2006/table">
            <a:tbl>
              <a:tblPr firstRow="1" bandRow="1">
                <a:tableStyleId>{2D5ABB26-0587-4C30-8999-92F81FD0307C}</a:tableStyleId>
              </a:tblPr>
              <a:tblGrid>
                <a:gridCol w="1121919">
                  <a:extLst>
                    <a:ext uri="{9D8B030D-6E8A-4147-A177-3AD203B41FA5}">
                      <a16:colId xmlns:a16="http://schemas.microsoft.com/office/drawing/2014/main" val="3634377809"/>
                    </a:ext>
                  </a:extLst>
                </a:gridCol>
                <a:gridCol w="7356635">
                  <a:extLst>
                    <a:ext uri="{9D8B030D-6E8A-4147-A177-3AD203B41FA5}">
                      <a16:colId xmlns:a16="http://schemas.microsoft.com/office/drawing/2014/main" val="798528030"/>
                    </a:ext>
                  </a:extLst>
                </a:gridCol>
              </a:tblGrid>
              <a:tr h="392900">
                <a:tc>
                  <a:txBody>
                    <a:bodyPr/>
                    <a:lstStyle/>
                    <a:p>
                      <a:r>
                        <a:rPr lang="en-US" b="0" i="0" dirty="0">
                          <a:solidFill>
                            <a:schemeClr val="bg1"/>
                          </a:solidFill>
                          <a:latin typeface="Montserrat Medium" pitchFamily="2" charset="77"/>
                        </a:rPr>
                        <a:t>Section</a:t>
                      </a:r>
                      <a:endParaRPr lang="en-CA" b="0" i="0" dirty="0">
                        <a:solidFill>
                          <a:schemeClr val="bg1"/>
                        </a:solidFill>
                        <a:latin typeface="Montserrat Medium" pitchFamily="2" charset="77"/>
                      </a:endParaRPr>
                    </a:p>
                  </a:txBody>
                  <a:tcPr>
                    <a:solidFill>
                      <a:srgbClr val="5191C5"/>
                    </a:solidFill>
                  </a:tcPr>
                </a:tc>
                <a:tc>
                  <a:txBody>
                    <a:bodyPr/>
                    <a:lstStyle/>
                    <a:p>
                      <a:r>
                        <a:rPr lang="en-US" b="0" i="0" dirty="0">
                          <a:solidFill>
                            <a:schemeClr val="bg1"/>
                          </a:solidFill>
                          <a:latin typeface="Montserrat Medium" pitchFamily="2" charset="77"/>
                        </a:rPr>
                        <a:t>Title</a:t>
                      </a:r>
                      <a:endParaRPr lang="en-CA" b="0" i="0" dirty="0">
                        <a:solidFill>
                          <a:schemeClr val="bg1"/>
                        </a:solidFill>
                        <a:latin typeface="Montserrat Medium" pitchFamily="2" charset="77"/>
                      </a:endParaRPr>
                    </a:p>
                  </a:txBody>
                  <a:tcPr>
                    <a:solidFill>
                      <a:srgbClr val="5191C5"/>
                    </a:solidFill>
                  </a:tcPr>
                </a:tc>
                <a:extLst>
                  <a:ext uri="{0D108BD9-81ED-4DB2-BD59-A6C34878D82A}">
                    <a16:rowId xmlns:a16="http://schemas.microsoft.com/office/drawing/2014/main" val="138832508"/>
                  </a:ext>
                </a:extLst>
              </a:tr>
              <a:tr h="360158">
                <a:tc>
                  <a:txBody>
                    <a:bodyPr/>
                    <a:lstStyle/>
                    <a:p>
                      <a:pPr algn="ctr"/>
                      <a:r>
                        <a:rPr lang="en-US" sz="1600" b="0" i="0" dirty="0">
                          <a:solidFill>
                            <a:schemeClr val="accent1"/>
                          </a:solidFill>
                          <a:latin typeface="Montserrat Medium" pitchFamily="2" charset="77"/>
                        </a:rPr>
                        <a:t>1</a:t>
                      </a:r>
                      <a:endParaRPr lang="en-CA" sz="1600" b="0" i="0" dirty="0">
                        <a:solidFill>
                          <a:schemeClr val="accent1"/>
                        </a:solidFill>
                        <a:latin typeface="Montserrat Medium" pitchFamily="2" charset="77"/>
                      </a:endParaRPr>
                    </a:p>
                  </a:txBody>
                  <a:tcPr/>
                </a:tc>
                <a:tc>
                  <a:txBody>
                    <a:bodyPr/>
                    <a:lstStyle/>
                    <a:p>
                      <a:r>
                        <a:rPr lang="en-US" sz="1600" b="1" dirty="0">
                          <a:solidFill>
                            <a:schemeClr val="accent1"/>
                          </a:solidFill>
                          <a:latin typeface="Roboto Condensed Light" panose="02000000000000000000" pitchFamily="2" charset="0"/>
                          <a:ea typeface="Roboto Condensed Light" panose="02000000000000000000" pitchFamily="2" charset="0"/>
                        </a:rPr>
                        <a:t>Establish the Scope of Your IT Strategy </a:t>
                      </a:r>
                      <a:endParaRPr lang="en-CA" sz="1600" b="1" dirty="0">
                        <a:solidFill>
                          <a:schemeClr val="accent1"/>
                        </a:solidFill>
                        <a:latin typeface="Roboto Condensed Light" panose="02000000000000000000" pitchFamily="2" charset="0"/>
                        <a:ea typeface="Roboto Condensed Light" panose="02000000000000000000" pitchFamily="2" charset="0"/>
                      </a:endParaRPr>
                    </a:p>
                  </a:txBody>
                  <a:tcPr/>
                </a:tc>
                <a:extLst>
                  <a:ext uri="{0D108BD9-81ED-4DB2-BD59-A6C34878D82A}">
                    <a16:rowId xmlns:a16="http://schemas.microsoft.com/office/drawing/2014/main" val="4129664077"/>
                  </a:ext>
                </a:extLst>
              </a:tr>
              <a:tr h="360158">
                <a:tc>
                  <a:txBody>
                    <a:bodyPr/>
                    <a:lstStyle/>
                    <a:p>
                      <a:pPr algn="ctr"/>
                      <a:endParaRPr lang="en-CA" sz="1600" b="0" i="0" dirty="0">
                        <a:solidFill>
                          <a:srgbClr val="000000"/>
                        </a:solidFill>
                        <a:latin typeface="Montserrat Medium" pitchFamily="2" charset="77"/>
                      </a:endParaRPr>
                    </a:p>
                  </a:txBody>
                  <a:tcPr/>
                </a:tc>
                <a:tc>
                  <a:txBody>
                    <a:bodyPr/>
                    <a:lstStyle/>
                    <a:p>
                      <a:pPr marL="285750" indent="-285750">
                        <a:buFont typeface="Arial" panose="020B0604020202020204" pitchFamily="34" charset="0"/>
                        <a:buChar char="•"/>
                      </a:pPr>
                      <a:r>
                        <a:rPr lang="en-US" sz="1600" b="0" dirty="0">
                          <a:solidFill>
                            <a:srgbClr val="000000"/>
                          </a:solidFill>
                          <a:latin typeface="Roboto Condensed Light" panose="02000000000000000000" pitchFamily="2" charset="0"/>
                          <a:ea typeface="Roboto Condensed Light" panose="02000000000000000000" pitchFamily="2" charset="0"/>
                        </a:rPr>
                        <a:t>Construct your mission and vision statements </a:t>
                      </a:r>
                    </a:p>
                    <a:p>
                      <a:pPr marL="285750" indent="-285750">
                        <a:buFont typeface="Arial" panose="020B0604020202020204" pitchFamily="34" charset="0"/>
                        <a:buChar char="•"/>
                      </a:pPr>
                      <a:r>
                        <a:rPr lang="en-US" sz="1600" b="0" dirty="0">
                          <a:solidFill>
                            <a:srgbClr val="000000"/>
                          </a:solidFill>
                          <a:latin typeface="Roboto Condensed Light" panose="02000000000000000000" pitchFamily="2" charset="0"/>
                          <a:ea typeface="Roboto Condensed Light" panose="02000000000000000000" pitchFamily="2" charset="0"/>
                        </a:rPr>
                        <a:t>Elicit your guiding principles and finalize scope </a:t>
                      </a:r>
                      <a:endParaRPr lang="en-CA" sz="1600" b="0" dirty="0">
                        <a:solidFill>
                          <a:srgbClr val="000000"/>
                        </a:solidFill>
                        <a:latin typeface="Roboto Condensed Light" panose="02000000000000000000" pitchFamily="2" charset="0"/>
                        <a:ea typeface="Roboto Condensed Light" panose="02000000000000000000" pitchFamily="2" charset="0"/>
                      </a:endParaRPr>
                    </a:p>
                  </a:txBody>
                  <a:tcPr/>
                </a:tc>
                <a:extLst>
                  <a:ext uri="{0D108BD9-81ED-4DB2-BD59-A6C34878D82A}">
                    <a16:rowId xmlns:a16="http://schemas.microsoft.com/office/drawing/2014/main" val="1183479318"/>
                  </a:ext>
                </a:extLst>
              </a:tr>
              <a:tr h="360158">
                <a:tc>
                  <a:txBody>
                    <a:bodyPr/>
                    <a:lstStyle/>
                    <a:p>
                      <a:pPr algn="ctr"/>
                      <a:r>
                        <a:rPr lang="en-US" sz="1600" b="0" i="0" dirty="0">
                          <a:solidFill>
                            <a:schemeClr val="accent1"/>
                          </a:solidFill>
                          <a:latin typeface="Montserrat Medium" pitchFamily="2" charset="77"/>
                        </a:rPr>
                        <a:t>2</a:t>
                      </a:r>
                      <a:endParaRPr lang="en-CA" sz="1600" b="0" i="0" dirty="0">
                        <a:solidFill>
                          <a:schemeClr val="accent1"/>
                        </a:solidFill>
                        <a:latin typeface="Montserrat Medium" pitchFamily="2" charset="77"/>
                      </a:endParaRPr>
                    </a:p>
                  </a:txBody>
                  <a:tcPr/>
                </a:tc>
                <a:tc>
                  <a:txBody>
                    <a:bodyPr/>
                    <a:lstStyle/>
                    <a:p>
                      <a:r>
                        <a:rPr lang="en-US" sz="1600" b="1" dirty="0">
                          <a:solidFill>
                            <a:schemeClr val="accent1"/>
                          </a:solidFill>
                          <a:latin typeface="Roboto Condensed Light" panose="02000000000000000000" pitchFamily="2" charset="0"/>
                          <a:ea typeface="Roboto Condensed Light" panose="02000000000000000000" pitchFamily="2" charset="0"/>
                        </a:rPr>
                        <a:t>Review Performance Over the Past Fiscal Year</a:t>
                      </a:r>
                      <a:endParaRPr lang="en-CA" sz="1600" b="1" dirty="0">
                        <a:solidFill>
                          <a:schemeClr val="accent1"/>
                        </a:solidFill>
                        <a:latin typeface="Roboto Condensed Light" panose="02000000000000000000" pitchFamily="2" charset="0"/>
                        <a:ea typeface="Roboto Condensed Light" panose="02000000000000000000" pitchFamily="2" charset="0"/>
                      </a:endParaRPr>
                    </a:p>
                  </a:txBody>
                  <a:tcPr/>
                </a:tc>
                <a:extLst>
                  <a:ext uri="{0D108BD9-81ED-4DB2-BD59-A6C34878D82A}">
                    <a16:rowId xmlns:a16="http://schemas.microsoft.com/office/drawing/2014/main" val="3695030899"/>
                  </a:ext>
                </a:extLst>
              </a:tr>
              <a:tr h="622091">
                <a:tc>
                  <a:txBody>
                    <a:bodyPr/>
                    <a:lstStyle/>
                    <a:p>
                      <a:pPr algn="ctr"/>
                      <a:endParaRPr lang="en-CA" sz="1600" b="0" i="0" dirty="0">
                        <a:solidFill>
                          <a:srgbClr val="000000"/>
                        </a:solidFill>
                        <a:latin typeface="Montserrat Medium" pitchFamily="2" charset="77"/>
                      </a:endParaRPr>
                    </a:p>
                  </a:txBody>
                  <a:tcPr/>
                </a:tc>
                <a:tc>
                  <a:txBody>
                    <a:bodyPr/>
                    <a:lstStyle/>
                    <a:p>
                      <a:pPr marL="285750" indent="-285750">
                        <a:buFont typeface="Arial" panose="020B0604020202020204" pitchFamily="34" charset="0"/>
                        <a:buChar char="•"/>
                      </a:pPr>
                      <a:r>
                        <a:rPr lang="en-US" sz="1600" dirty="0">
                          <a:solidFill>
                            <a:srgbClr val="000000"/>
                          </a:solidFill>
                          <a:latin typeface="Roboto Condensed Light" panose="02000000000000000000" pitchFamily="2" charset="0"/>
                          <a:ea typeface="Roboto Condensed Light" panose="02000000000000000000" pitchFamily="2" charset="0"/>
                        </a:rPr>
                        <a:t>Review and analyze CEO-CIO Alignment data </a:t>
                      </a:r>
                    </a:p>
                    <a:p>
                      <a:pPr marL="285750" indent="-285750">
                        <a:buFont typeface="Arial" panose="020B0604020202020204" pitchFamily="34" charset="0"/>
                        <a:buChar char="•"/>
                      </a:pPr>
                      <a:r>
                        <a:rPr lang="en-US" sz="1600" dirty="0">
                          <a:solidFill>
                            <a:srgbClr val="000000"/>
                          </a:solidFill>
                          <a:latin typeface="Roboto Condensed Light" panose="02000000000000000000" pitchFamily="2" charset="0"/>
                          <a:ea typeface="Roboto Condensed Light" panose="02000000000000000000" pitchFamily="2" charset="0"/>
                        </a:rPr>
                        <a:t>Review and analyze CIO Business Vision diagnostic data</a:t>
                      </a:r>
                    </a:p>
                    <a:p>
                      <a:pPr marL="285750" indent="-285750">
                        <a:buFont typeface="Arial" panose="020B0604020202020204" pitchFamily="34" charset="0"/>
                        <a:buChar char="•"/>
                      </a:pPr>
                      <a:r>
                        <a:rPr lang="en-US" sz="1600" dirty="0">
                          <a:solidFill>
                            <a:srgbClr val="000000"/>
                          </a:solidFill>
                          <a:latin typeface="Roboto Condensed Light" panose="02000000000000000000" pitchFamily="2" charset="0"/>
                          <a:ea typeface="Roboto Condensed Light" panose="02000000000000000000" pitchFamily="2" charset="0"/>
                        </a:rPr>
                        <a:t>Review and analyze MGD data</a:t>
                      </a:r>
                    </a:p>
                    <a:p>
                      <a:pPr marL="285750" indent="-285750">
                        <a:buFont typeface="Arial" panose="020B0604020202020204" pitchFamily="34" charset="0"/>
                        <a:buChar char="•"/>
                      </a:pPr>
                      <a:r>
                        <a:rPr lang="en-US" sz="1600" dirty="0">
                          <a:solidFill>
                            <a:srgbClr val="000000"/>
                          </a:solidFill>
                          <a:latin typeface="Roboto Condensed Light" panose="02000000000000000000" pitchFamily="2" charset="0"/>
                          <a:ea typeface="Roboto Condensed Light" panose="02000000000000000000" pitchFamily="2" charset="0"/>
                        </a:rPr>
                        <a:t>Finalize year in review </a:t>
                      </a:r>
                      <a:endParaRPr lang="en-CA" sz="1600" dirty="0">
                        <a:solidFill>
                          <a:srgbClr val="000000"/>
                        </a:solidFill>
                        <a:latin typeface="Roboto Condensed Light" panose="02000000000000000000" pitchFamily="2" charset="0"/>
                        <a:ea typeface="Roboto Condensed Light" panose="02000000000000000000" pitchFamily="2" charset="0"/>
                      </a:endParaRPr>
                    </a:p>
                  </a:txBody>
                  <a:tcPr/>
                </a:tc>
                <a:extLst>
                  <a:ext uri="{0D108BD9-81ED-4DB2-BD59-A6C34878D82A}">
                    <a16:rowId xmlns:a16="http://schemas.microsoft.com/office/drawing/2014/main" val="284601346"/>
                  </a:ext>
                </a:extLst>
              </a:tr>
              <a:tr h="360158">
                <a:tc>
                  <a:txBody>
                    <a:bodyPr/>
                    <a:lstStyle/>
                    <a:p>
                      <a:pPr algn="ctr"/>
                      <a:r>
                        <a:rPr lang="en-US" sz="1600" b="0" i="0" dirty="0">
                          <a:solidFill>
                            <a:schemeClr val="accent1"/>
                          </a:solidFill>
                          <a:latin typeface="Montserrat Medium" pitchFamily="2" charset="77"/>
                        </a:rPr>
                        <a:t>3</a:t>
                      </a:r>
                      <a:endParaRPr lang="en-CA" sz="1600" b="0" i="0" dirty="0">
                        <a:solidFill>
                          <a:schemeClr val="accent1"/>
                        </a:solidFill>
                        <a:latin typeface="Montserrat Medium" pitchFamily="2" charset="77"/>
                      </a:endParaRPr>
                    </a:p>
                  </a:txBody>
                  <a:tcPr/>
                </a:tc>
                <a:tc>
                  <a:txBody>
                    <a:bodyPr/>
                    <a:lstStyle/>
                    <a:p>
                      <a:r>
                        <a:rPr lang="en-US" sz="1600" b="1" dirty="0">
                          <a:solidFill>
                            <a:schemeClr val="accent1"/>
                          </a:solidFill>
                          <a:latin typeface="Roboto Condensed Light" panose="02000000000000000000" pitchFamily="2" charset="0"/>
                          <a:ea typeface="Roboto Condensed Light" panose="02000000000000000000" pitchFamily="2" charset="0"/>
                        </a:rPr>
                        <a:t>Build Your Key Initiative Plan</a:t>
                      </a:r>
                      <a:endParaRPr lang="en-CA" sz="1600" b="1" dirty="0">
                        <a:solidFill>
                          <a:schemeClr val="accent1"/>
                        </a:solidFill>
                        <a:latin typeface="Roboto Condensed Light" panose="02000000000000000000" pitchFamily="2" charset="0"/>
                        <a:ea typeface="Roboto Condensed Light" panose="02000000000000000000" pitchFamily="2" charset="0"/>
                      </a:endParaRPr>
                    </a:p>
                  </a:txBody>
                  <a:tcPr/>
                </a:tc>
                <a:extLst>
                  <a:ext uri="{0D108BD9-81ED-4DB2-BD59-A6C34878D82A}">
                    <a16:rowId xmlns:a16="http://schemas.microsoft.com/office/drawing/2014/main" val="2764608185"/>
                  </a:ext>
                </a:extLst>
              </a:tr>
              <a:tr h="884024">
                <a:tc>
                  <a:txBody>
                    <a:bodyPr/>
                    <a:lstStyle/>
                    <a:p>
                      <a:pPr algn="ctr"/>
                      <a:endParaRPr lang="en-CA" sz="1600" b="0" i="0" dirty="0">
                        <a:solidFill>
                          <a:srgbClr val="000000"/>
                        </a:solidFill>
                        <a:latin typeface="Montserrat Medium" pitchFamily="2" charset="77"/>
                      </a:endParaRPr>
                    </a:p>
                  </a:txBody>
                  <a:tcPr/>
                </a:tc>
                <a:tc>
                  <a:txBody>
                    <a:bodyPr/>
                    <a:lstStyle/>
                    <a:p>
                      <a:pPr marL="285750" indent="-285750">
                        <a:buFont typeface="Arial" panose="020B0604020202020204" pitchFamily="34" charset="0"/>
                        <a:buChar char="•"/>
                      </a:pPr>
                      <a:r>
                        <a:rPr lang="en-US" sz="1600" strike="noStrike" dirty="0">
                          <a:solidFill>
                            <a:srgbClr val="000000"/>
                          </a:solidFill>
                          <a:latin typeface="Roboto Condensed Light" panose="02000000000000000000" pitchFamily="2" charset="0"/>
                          <a:ea typeface="Roboto Condensed Light" panose="02000000000000000000" pitchFamily="2" charset="0"/>
                        </a:rPr>
                        <a:t>Elicit business context from the CIO and IT team</a:t>
                      </a:r>
                    </a:p>
                    <a:p>
                      <a:pPr marL="285750" indent="-285750">
                        <a:buFont typeface="Arial" panose="020B0604020202020204" pitchFamily="34" charset="0"/>
                        <a:buChar char="•"/>
                      </a:pPr>
                      <a:r>
                        <a:rPr lang="en-US" sz="1600" dirty="0">
                          <a:solidFill>
                            <a:srgbClr val="000000"/>
                          </a:solidFill>
                          <a:latin typeface="Roboto Condensed Light" panose="02000000000000000000" pitchFamily="2" charset="0"/>
                          <a:ea typeface="Roboto Condensed Light" panose="02000000000000000000" pitchFamily="2" charset="0"/>
                        </a:rPr>
                        <a:t>Identify key initiatives that support the business </a:t>
                      </a:r>
                    </a:p>
                    <a:p>
                      <a:pPr marL="285750" indent="-285750">
                        <a:buFont typeface="Arial" panose="020B0604020202020204" pitchFamily="34" charset="0"/>
                        <a:buChar char="•"/>
                      </a:pPr>
                      <a:r>
                        <a:rPr lang="en-US" sz="1600" dirty="0">
                          <a:solidFill>
                            <a:srgbClr val="000000"/>
                          </a:solidFill>
                          <a:latin typeface="Roboto Condensed Light" panose="02000000000000000000" pitchFamily="2" charset="0"/>
                          <a:ea typeface="Roboto Condensed Light" panose="02000000000000000000" pitchFamily="2" charset="0"/>
                        </a:rPr>
                        <a:t>Identify key initiatives that enable IT excellence </a:t>
                      </a:r>
                    </a:p>
                    <a:p>
                      <a:pPr marL="285750" indent="-285750">
                        <a:buFont typeface="Arial" panose="020B0604020202020204" pitchFamily="34" charset="0"/>
                        <a:buChar char="•"/>
                      </a:pPr>
                      <a:r>
                        <a:rPr lang="en-US" sz="1600" dirty="0">
                          <a:solidFill>
                            <a:srgbClr val="000000"/>
                          </a:solidFill>
                          <a:latin typeface="Roboto Condensed Light" panose="02000000000000000000" pitchFamily="2" charset="0"/>
                          <a:ea typeface="Roboto Condensed Light" panose="02000000000000000000" pitchFamily="2" charset="0"/>
                        </a:rPr>
                        <a:t>Identify initiatives that drive technology innovation </a:t>
                      </a:r>
                    </a:p>
                    <a:p>
                      <a:pPr marL="285750" indent="-285750">
                        <a:buFont typeface="Arial" panose="020B0604020202020204" pitchFamily="34" charset="0"/>
                        <a:buChar char="•"/>
                      </a:pPr>
                      <a:r>
                        <a:rPr lang="en-US" sz="1600" dirty="0">
                          <a:solidFill>
                            <a:srgbClr val="000000"/>
                          </a:solidFill>
                          <a:latin typeface="Roboto Condensed Light" panose="02000000000000000000" pitchFamily="2" charset="0"/>
                          <a:ea typeface="Roboto Condensed Light" panose="02000000000000000000" pitchFamily="2" charset="0"/>
                        </a:rPr>
                        <a:t>Construct your strategy roadmap </a:t>
                      </a:r>
                    </a:p>
                  </a:txBody>
                  <a:tcPr/>
                </a:tc>
                <a:extLst>
                  <a:ext uri="{0D108BD9-81ED-4DB2-BD59-A6C34878D82A}">
                    <a16:rowId xmlns:a16="http://schemas.microsoft.com/office/drawing/2014/main" val="2927954456"/>
                  </a:ext>
                </a:extLst>
              </a:tr>
              <a:tr h="360158">
                <a:tc>
                  <a:txBody>
                    <a:bodyPr/>
                    <a:lstStyle/>
                    <a:p>
                      <a:pPr algn="ctr"/>
                      <a:r>
                        <a:rPr lang="en-US" sz="1600" b="0" i="0" dirty="0">
                          <a:solidFill>
                            <a:schemeClr val="accent1"/>
                          </a:solidFill>
                          <a:latin typeface="Montserrat Medium" pitchFamily="2" charset="77"/>
                        </a:rPr>
                        <a:t>4</a:t>
                      </a:r>
                      <a:endParaRPr lang="en-CA" sz="1600" b="0" i="0" dirty="0">
                        <a:solidFill>
                          <a:schemeClr val="accent1"/>
                        </a:solidFill>
                        <a:latin typeface="Montserrat Medium" pitchFamily="2" charset="77"/>
                      </a:endParaRPr>
                    </a:p>
                  </a:txBody>
                  <a:tcPr/>
                </a:tc>
                <a:tc>
                  <a:txBody>
                    <a:bodyPr/>
                    <a:lstStyle/>
                    <a:p>
                      <a:r>
                        <a:rPr lang="en-US" sz="1600" b="1" dirty="0">
                          <a:solidFill>
                            <a:schemeClr val="accent1"/>
                          </a:solidFill>
                          <a:latin typeface="Roboto Condensed Light" panose="02000000000000000000" pitchFamily="2" charset="0"/>
                          <a:ea typeface="Roboto Condensed Light" panose="02000000000000000000" pitchFamily="2" charset="0"/>
                        </a:rPr>
                        <a:t>Define Your Operational Strategy </a:t>
                      </a:r>
                      <a:endParaRPr lang="en-CA" sz="1600" b="1" dirty="0">
                        <a:solidFill>
                          <a:schemeClr val="accent1"/>
                        </a:solidFill>
                        <a:latin typeface="Roboto Condensed Light" panose="02000000000000000000" pitchFamily="2" charset="0"/>
                        <a:ea typeface="Roboto Condensed Light" panose="02000000000000000000" pitchFamily="2" charset="0"/>
                      </a:endParaRPr>
                    </a:p>
                  </a:txBody>
                  <a:tcPr/>
                </a:tc>
                <a:extLst>
                  <a:ext uri="{0D108BD9-81ED-4DB2-BD59-A6C34878D82A}">
                    <a16:rowId xmlns:a16="http://schemas.microsoft.com/office/drawing/2014/main" val="356360711"/>
                  </a:ext>
                </a:extLst>
              </a:tr>
              <a:tr h="360158">
                <a:tc>
                  <a:txBody>
                    <a:bodyPr/>
                    <a:lstStyle/>
                    <a:p>
                      <a:pPr algn="ctr"/>
                      <a:endParaRPr lang="en-CA" sz="1600" b="0" i="0" dirty="0">
                        <a:solidFill>
                          <a:srgbClr val="000000"/>
                        </a:solidFill>
                        <a:latin typeface="Montserrat Medium" pitchFamily="2" charset="77"/>
                      </a:endParaRPr>
                    </a:p>
                  </a:txBody>
                  <a:tcPr/>
                </a:tc>
                <a:tc>
                  <a:txBody>
                    <a:bodyPr/>
                    <a:lstStyle/>
                    <a:p>
                      <a:pPr marL="285750" indent="-285750">
                        <a:buFont typeface="Arial" panose="020B0604020202020204" pitchFamily="34" charset="0"/>
                        <a:buChar char="•"/>
                      </a:pPr>
                      <a:r>
                        <a:rPr lang="en-US" sz="1600" dirty="0">
                          <a:solidFill>
                            <a:srgbClr val="000000"/>
                          </a:solidFill>
                          <a:latin typeface="Roboto Condensed Light" panose="02000000000000000000" pitchFamily="2" charset="0"/>
                          <a:ea typeface="Roboto Condensed Light" panose="02000000000000000000" pitchFamily="2" charset="0"/>
                        </a:rPr>
                        <a:t>Establish your strategic governance (KPIs, stakeholder management)</a:t>
                      </a:r>
                    </a:p>
                    <a:p>
                      <a:pPr marL="285750" indent="-285750">
                        <a:buFont typeface="Arial" panose="020B0604020202020204" pitchFamily="34" charset="0"/>
                        <a:buChar char="•"/>
                      </a:pPr>
                      <a:r>
                        <a:rPr lang="en-US" sz="1600" dirty="0">
                          <a:solidFill>
                            <a:srgbClr val="000000"/>
                          </a:solidFill>
                          <a:latin typeface="Roboto Condensed Light" panose="02000000000000000000" pitchFamily="2" charset="0"/>
                          <a:ea typeface="Roboto Condensed Light" panose="02000000000000000000" pitchFamily="2" charset="0"/>
                        </a:rPr>
                        <a:t>Organizational changes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00"/>
                          </a:solidFill>
                          <a:latin typeface="Roboto Condensed Light" panose="02000000000000000000" pitchFamily="2" charset="0"/>
                          <a:ea typeface="Roboto Condensed Light" panose="02000000000000000000" pitchFamily="2" charset="0"/>
                        </a:rPr>
                        <a:t>Budget </a:t>
                      </a:r>
                    </a:p>
                    <a:p>
                      <a:pPr marL="285750" indent="-285750">
                        <a:buFont typeface="Arial" panose="020B0604020202020204" pitchFamily="34" charset="0"/>
                        <a:buChar char="•"/>
                      </a:pPr>
                      <a:r>
                        <a:rPr lang="en-US" sz="1600" strike="noStrike" dirty="0">
                          <a:solidFill>
                            <a:srgbClr val="000000"/>
                          </a:solidFill>
                          <a:latin typeface="Roboto Condensed Light" panose="02000000000000000000" pitchFamily="2" charset="0"/>
                          <a:ea typeface="Roboto Condensed Light" panose="02000000000000000000" pitchFamily="2" charset="0"/>
                        </a:rPr>
                        <a:t>Technology roadmap support by all functional areas of IT</a:t>
                      </a:r>
                    </a:p>
                    <a:p>
                      <a:pPr marL="285750" indent="-285750">
                        <a:buFont typeface="Arial" panose="020B0604020202020204" pitchFamily="34" charset="0"/>
                        <a:buChar char="•"/>
                      </a:pPr>
                      <a:r>
                        <a:rPr lang="en-US" sz="1600" dirty="0">
                          <a:solidFill>
                            <a:srgbClr val="000000"/>
                          </a:solidFill>
                          <a:latin typeface="Roboto Condensed Light" panose="02000000000000000000" pitchFamily="2" charset="0"/>
                          <a:ea typeface="Roboto Condensed Light" panose="02000000000000000000" pitchFamily="2" charset="0"/>
                        </a:rPr>
                        <a:t>Next steps and refresh strategy </a:t>
                      </a:r>
                      <a:endParaRPr lang="en-CA" sz="1600" dirty="0">
                        <a:solidFill>
                          <a:srgbClr val="000000"/>
                        </a:solidFill>
                        <a:latin typeface="Roboto Condensed Light" panose="02000000000000000000" pitchFamily="2" charset="0"/>
                        <a:ea typeface="Roboto Condensed Light" panose="02000000000000000000" pitchFamily="2" charset="0"/>
                      </a:endParaRPr>
                    </a:p>
                  </a:txBody>
                  <a:tcPr/>
                </a:tc>
                <a:extLst>
                  <a:ext uri="{0D108BD9-81ED-4DB2-BD59-A6C34878D82A}">
                    <a16:rowId xmlns:a16="http://schemas.microsoft.com/office/drawing/2014/main" val="3685466741"/>
                  </a:ext>
                </a:extLst>
              </a:tr>
            </a:tbl>
          </a:graphicData>
        </a:graphic>
      </p:graphicFrame>
    </p:spTree>
    <p:extLst>
      <p:ext uri="{BB962C8B-B14F-4D97-AF65-F5344CB8AC3E}">
        <p14:creationId xmlns:p14="http://schemas.microsoft.com/office/powerpoint/2010/main" val="2538328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D9A07-1D1F-44CD-9131-D04FD02DE597}"/>
              </a:ext>
            </a:extLst>
          </p:cNvPr>
          <p:cNvSpPr>
            <a:spLocks noGrp="1"/>
          </p:cNvSpPr>
          <p:nvPr>
            <p:ph type="title"/>
          </p:nvPr>
        </p:nvSpPr>
        <p:spPr>
          <a:xfrm>
            <a:off x="354106" y="545357"/>
            <a:ext cx="11457688" cy="1130188"/>
          </a:xfrm>
        </p:spPr>
        <p:txBody>
          <a:bodyPr/>
          <a:lstStyle/>
          <a:p>
            <a:r>
              <a:rPr lang="en-US" dirty="0"/>
              <a:t>IT mission statements demonstrate the IT function’s purpose</a:t>
            </a:r>
            <a:endParaRPr lang="en-CA" dirty="0"/>
          </a:p>
        </p:txBody>
      </p:sp>
      <p:sp>
        <p:nvSpPr>
          <p:cNvPr id="8" name="Text Placeholder 7">
            <a:extLst>
              <a:ext uri="{FF2B5EF4-FFF2-40B4-BE49-F238E27FC236}">
                <a16:creationId xmlns:a16="http://schemas.microsoft.com/office/drawing/2014/main" id="{A67A72A5-5C72-4419-AC16-DC74B505CAC1}"/>
              </a:ext>
            </a:extLst>
          </p:cNvPr>
          <p:cNvSpPr>
            <a:spLocks noGrp="1"/>
          </p:cNvSpPr>
          <p:nvPr>
            <p:ph type="body" sz="quarter" idx="34"/>
          </p:nvPr>
        </p:nvSpPr>
        <p:spPr>
          <a:xfrm>
            <a:off x="877102" y="3577700"/>
            <a:ext cx="4968080" cy="2343039"/>
          </a:xfrm>
        </p:spPr>
        <p:txBody>
          <a:bodyPr/>
          <a:lstStyle/>
          <a:p>
            <a:r>
              <a:rPr lang="en-US" sz="1400" b="1" dirty="0">
                <a:latin typeface="Roboto Condensed Light" panose="02000000000000000000" pitchFamily="2" charset="0"/>
                <a:ea typeface="Roboto Condensed Light" panose="02000000000000000000" pitchFamily="2" charset="0"/>
              </a:rPr>
              <a:t>Strong IT mission statements have the following characteristics:</a:t>
            </a:r>
          </a:p>
          <a:p>
            <a:pPr marL="285750" indent="-285750" algn="l" rtl="0" eaLnBrk="1" fontAlgn="t" latinLnBrk="0" hangingPunct="1">
              <a:lnSpc>
                <a:spcPct val="100000"/>
              </a:lnSpc>
              <a:spcBef>
                <a:spcPts val="0"/>
              </a:spcBef>
              <a:buClrTx/>
              <a:buSzPts val="1200"/>
              <a:buFont typeface="Arial" panose="020B0604020202020204" pitchFamily="34" charset="0"/>
              <a:buChar char="•"/>
            </a:pPr>
            <a:r>
              <a:rPr lang="en-US" sz="1400" dirty="0">
                <a:latin typeface="Roboto Condensed Light" panose="02000000000000000000" pitchFamily="2" charset="0"/>
                <a:ea typeface="Roboto Condensed Light" panose="02000000000000000000" pitchFamily="2" charset="0"/>
              </a:rPr>
              <a:t>Articulates the IT function’s purpose and reason for existence</a:t>
            </a:r>
            <a:endParaRPr lang="en-CA" sz="1400" dirty="0">
              <a:latin typeface="Roboto Condensed Light" panose="02000000000000000000" pitchFamily="2" charset="0"/>
              <a:ea typeface="Roboto Condensed Light" panose="02000000000000000000" pitchFamily="2" charset="0"/>
            </a:endParaRPr>
          </a:p>
          <a:p>
            <a:pPr marL="285750" indent="-285750" algn="l" rtl="0" eaLnBrk="1" fontAlgn="t" latinLnBrk="0" hangingPunct="1">
              <a:lnSpc>
                <a:spcPct val="100000"/>
              </a:lnSpc>
              <a:spcBef>
                <a:spcPts val="0"/>
              </a:spcBef>
              <a:buFont typeface="Arial" panose="020B0604020202020204" pitchFamily="34" charset="0"/>
              <a:buChar char="•"/>
            </a:pPr>
            <a:r>
              <a:rPr lang="en-US" sz="1400" dirty="0">
                <a:latin typeface="Roboto Condensed Light" panose="02000000000000000000" pitchFamily="2" charset="0"/>
                <a:ea typeface="Roboto Condensed Light" panose="02000000000000000000" pitchFamily="2" charset="0"/>
              </a:rPr>
              <a:t>Describes what the IT function does to achieve its vision</a:t>
            </a:r>
            <a:endParaRPr lang="en-CA" sz="1400" dirty="0">
              <a:latin typeface="Roboto Condensed Light" panose="02000000000000000000" pitchFamily="2" charset="0"/>
              <a:ea typeface="Roboto Condensed Light" panose="02000000000000000000" pitchFamily="2" charset="0"/>
            </a:endParaRPr>
          </a:p>
          <a:p>
            <a:pPr marL="285750" indent="-285750" algn="l" rtl="0" eaLnBrk="1" fontAlgn="t" latinLnBrk="0" hangingPunct="1">
              <a:lnSpc>
                <a:spcPct val="100000"/>
              </a:lnSpc>
              <a:spcBef>
                <a:spcPts val="0"/>
              </a:spcBef>
              <a:buFont typeface="Arial" panose="020B0604020202020204" pitchFamily="34" charset="0"/>
              <a:buChar char="•"/>
            </a:pPr>
            <a:r>
              <a:rPr lang="en-US" sz="1400" dirty="0">
                <a:latin typeface="Roboto Condensed Light" panose="02000000000000000000" pitchFamily="2" charset="0"/>
                <a:ea typeface="Roboto Condensed Light" panose="02000000000000000000" pitchFamily="2" charset="0"/>
              </a:rPr>
              <a:t>Defines the customers of the IT function</a:t>
            </a:r>
          </a:p>
          <a:p>
            <a:pPr marL="285750" indent="-285750" algn="l" rtl="0" eaLnBrk="1" fontAlgn="t" latinLnBrk="0" hangingPunct="1">
              <a:lnSpc>
                <a:spcPct val="100000"/>
              </a:lnSpc>
              <a:spcBef>
                <a:spcPts val="0"/>
              </a:spcBef>
              <a:buFont typeface="Arial" panose="020B0604020202020204" pitchFamily="34" charset="0"/>
              <a:buChar char="•"/>
            </a:pPr>
            <a:r>
              <a:rPr lang="en-US" sz="1400" dirty="0">
                <a:latin typeface="Roboto Condensed Light" panose="02000000000000000000" pitchFamily="2" charset="0"/>
                <a:ea typeface="Roboto Condensed Light" panose="02000000000000000000" pitchFamily="2" charset="0"/>
              </a:rPr>
              <a:t>Is:</a:t>
            </a:r>
            <a:endParaRPr lang="en-CA" sz="1400" dirty="0">
              <a:latin typeface="Roboto Condensed Light" panose="02000000000000000000" pitchFamily="2" charset="0"/>
              <a:ea typeface="Roboto Condensed Light" panose="02000000000000000000" pitchFamily="2" charset="0"/>
            </a:endParaRPr>
          </a:p>
          <a:p>
            <a:pPr marL="742950" lvl="1" indent="-285750" fontAlgn="t">
              <a:lnSpc>
                <a:spcPct val="100000"/>
              </a:lnSpc>
              <a:spcBef>
                <a:spcPts val="0"/>
              </a:spcBef>
              <a:buFont typeface="Courier New" panose="02070309020205020404" pitchFamily="49" charset="0"/>
              <a:buChar char="o"/>
            </a:pPr>
            <a:r>
              <a:rPr lang="en-US" dirty="0">
                <a:latin typeface="Roboto Condensed Light" panose="02000000000000000000" pitchFamily="2" charset="0"/>
                <a:ea typeface="Roboto Condensed Light" panose="02000000000000000000" pitchFamily="2" charset="0"/>
              </a:rPr>
              <a:t>Compelling</a:t>
            </a:r>
            <a:endParaRPr lang="en-CA" dirty="0">
              <a:latin typeface="Roboto Condensed Light" panose="02000000000000000000" pitchFamily="2" charset="0"/>
              <a:ea typeface="Roboto Condensed Light" panose="02000000000000000000" pitchFamily="2" charset="0"/>
            </a:endParaRPr>
          </a:p>
          <a:p>
            <a:pPr marL="742950" lvl="1" indent="-285750" fontAlgn="t">
              <a:lnSpc>
                <a:spcPct val="100000"/>
              </a:lnSpc>
              <a:spcBef>
                <a:spcPts val="0"/>
              </a:spcBef>
              <a:buFont typeface="Courier New" panose="02070309020205020404" pitchFamily="49" charset="0"/>
              <a:buChar char="o"/>
            </a:pPr>
            <a:r>
              <a:rPr lang="en-US" dirty="0">
                <a:latin typeface="Roboto Condensed Light" panose="02000000000000000000" pitchFamily="2" charset="0"/>
                <a:ea typeface="Roboto Condensed Light" panose="02000000000000000000" pitchFamily="2" charset="0"/>
              </a:rPr>
              <a:t>Easy to grasp</a:t>
            </a:r>
            <a:endParaRPr lang="en-CA" dirty="0">
              <a:latin typeface="Roboto Condensed Light" panose="02000000000000000000" pitchFamily="2" charset="0"/>
              <a:ea typeface="Roboto Condensed Light" panose="02000000000000000000" pitchFamily="2" charset="0"/>
            </a:endParaRPr>
          </a:p>
          <a:p>
            <a:pPr marL="742950" lvl="1" indent="-285750" fontAlgn="t">
              <a:lnSpc>
                <a:spcPct val="100000"/>
              </a:lnSpc>
              <a:spcBef>
                <a:spcPts val="0"/>
              </a:spcBef>
              <a:buFont typeface="Courier New" panose="02070309020205020404" pitchFamily="49" charset="0"/>
              <a:buChar char="o"/>
            </a:pPr>
            <a:r>
              <a:rPr lang="en-US" dirty="0">
                <a:latin typeface="Roboto Condensed Light" panose="02000000000000000000" pitchFamily="2" charset="0"/>
                <a:ea typeface="Roboto Condensed Light" panose="02000000000000000000" pitchFamily="2" charset="0"/>
              </a:rPr>
              <a:t>Sharply focused</a:t>
            </a:r>
            <a:endParaRPr lang="en-CA" dirty="0">
              <a:latin typeface="Roboto Condensed Light" panose="02000000000000000000" pitchFamily="2" charset="0"/>
              <a:ea typeface="Roboto Condensed Light" panose="02000000000000000000" pitchFamily="2" charset="0"/>
            </a:endParaRPr>
          </a:p>
          <a:p>
            <a:pPr marL="742950" lvl="1" indent="-285750" fontAlgn="t">
              <a:lnSpc>
                <a:spcPct val="100000"/>
              </a:lnSpc>
              <a:spcBef>
                <a:spcPts val="0"/>
              </a:spcBef>
              <a:buFont typeface="Courier New" panose="02070309020205020404" pitchFamily="49" charset="0"/>
              <a:buChar char="o"/>
            </a:pPr>
            <a:r>
              <a:rPr lang="en-US" dirty="0">
                <a:latin typeface="Roboto Condensed Light" panose="02000000000000000000" pitchFamily="2" charset="0"/>
                <a:ea typeface="Roboto Condensed Light" panose="02000000000000000000" pitchFamily="2" charset="0"/>
              </a:rPr>
              <a:t>Inspirational</a:t>
            </a:r>
            <a:endParaRPr lang="en-CA" dirty="0">
              <a:latin typeface="Roboto Condensed Light" panose="02000000000000000000" pitchFamily="2" charset="0"/>
              <a:ea typeface="Roboto Condensed Light" panose="02000000000000000000" pitchFamily="2" charset="0"/>
            </a:endParaRPr>
          </a:p>
          <a:p>
            <a:pPr marL="742950" lvl="1" indent="-285750" fontAlgn="t">
              <a:lnSpc>
                <a:spcPct val="100000"/>
              </a:lnSpc>
              <a:spcBef>
                <a:spcPts val="0"/>
              </a:spcBef>
              <a:buFont typeface="Courier New" panose="02070309020205020404" pitchFamily="49" charset="0"/>
              <a:buChar char="o"/>
            </a:pPr>
            <a:r>
              <a:rPr lang="en-US" dirty="0">
                <a:latin typeface="Roboto Condensed Light" panose="02000000000000000000" pitchFamily="2" charset="0"/>
                <a:ea typeface="Roboto Condensed Light" panose="02000000000000000000" pitchFamily="2" charset="0"/>
              </a:rPr>
              <a:t>Memorable</a:t>
            </a:r>
            <a:endParaRPr lang="en-CA" dirty="0">
              <a:latin typeface="Roboto Condensed Light" panose="02000000000000000000" pitchFamily="2" charset="0"/>
              <a:ea typeface="Roboto Condensed Light" panose="02000000000000000000" pitchFamily="2" charset="0"/>
            </a:endParaRPr>
          </a:p>
          <a:p>
            <a:pPr marL="742950" lvl="1" indent="-285750" fontAlgn="t">
              <a:lnSpc>
                <a:spcPct val="100000"/>
              </a:lnSpc>
              <a:spcBef>
                <a:spcPts val="0"/>
              </a:spcBef>
              <a:buFont typeface="Courier New" panose="02070309020205020404" pitchFamily="49" charset="0"/>
              <a:buChar char="o"/>
            </a:pPr>
            <a:r>
              <a:rPr lang="en-US" dirty="0">
                <a:latin typeface="Roboto Condensed Light" panose="02000000000000000000" pitchFamily="2" charset="0"/>
                <a:ea typeface="Roboto Condensed Light" panose="02000000000000000000" pitchFamily="2" charset="0"/>
              </a:rPr>
              <a:t>Concise</a:t>
            </a:r>
            <a:endParaRPr lang="en-CA" dirty="0">
              <a:latin typeface="Roboto Condensed Light" panose="02000000000000000000" pitchFamily="2" charset="0"/>
              <a:ea typeface="Roboto Condensed Light" panose="02000000000000000000" pitchFamily="2" charset="0"/>
            </a:endParaRPr>
          </a:p>
          <a:p>
            <a:endParaRPr lang="en-CA" dirty="0"/>
          </a:p>
        </p:txBody>
      </p:sp>
      <p:sp>
        <p:nvSpPr>
          <p:cNvPr id="9" name="Text Placeholder 8">
            <a:extLst>
              <a:ext uri="{FF2B5EF4-FFF2-40B4-BE49-F238E27FC236}">
                <a16:creationId xmlns:a16="http://schemas.microsoft.com/office/drawing/2014/main" id="{AE342159-7381-423D-9B2C-1A3C74D96A1F}"/>
              </a:ext>
            </a:extLst>
          </p:cNvPr>
          <p:cNvSpPr>
            <a:spLocks noGrp="1"/>
          </p:cNvSpPr>
          <p:nvPr>
            <p:ph type="body" sz="quarter" idx="35"/>
          </p:nvPr>
        </p:nvSpPr>
        <p:spPr>
          <a:xfrm>
            <a:off x="873284" y="2478199"/>
            <a:ext cx="4746442" cy="939371"/>
          </a:xfrm>
        </p:spPr>
        <p:txBody>
          <a:bodyPr/>
          <a:lstStyle/>
          <a:p>
            <a:r>
              <a:rPr lang="en-US" sz="1200" dirty="0"/>
              <a:t>The IT mission statement specifies the function’s purpose or reason for being. The mission should guide each day’s activities and decisions. The mission statements use simple and concise terminology and speak loudly and clearly, generating enthusiasm for the organization. </a:t>
            </a:r>
          </a:p>
          <a:p>
            <a:endParaRPr lang="en-CA" sz="1200" dirty="0"/>
          </a:p>
        </p:txBody>
      </p:sp>
      <p:sp>
        <p:nvSpPr>
          <p:cNvPr id="10" name="Text Placeholder 9">
            <a:extLst>
              <a:ext uri="{FF2B5EF4-FFF2-40B4-BE49-F238E27FC236}">
                <a16:creationId xmlns:a16="http://schemas.microsoft.com/office/drawing/2014/main" id="{354466ED-2F05-4F9D-9D55-4B621C171931}"/>
              </a:ext>
            </a:extLst>
          </p:cNvPr>
          <p:cNvSpPr>
            <a:spLocks noGrp="1"/>
          </p:cNvSpPr>
          <p:nvPr>
            <p:ph type="body" sz="quarter" idx="33"/>
          </p:nvPr>
        </p:nvSpPr>
        <p:spPr>
          <a:xfrm>
            <a:off x="6082950" y="2478199"/>
            <a:ext cx="5387000" cy="3707448"/>
          </a:xfrm>
        </p:spPr>
        <p:txBody>
          <a:bodyPr/>
          <a:lstStyle/>
          <a:p>
            <a:pPr marL="0" indent="0">
              <a:buNone/>
            </a:pPr>
            <a:r>
              <a:rPr lang="en-US" sz="1200" b="1" dirty="0">
                <a:solidFill>
                  <a:schemeClr val="accent1"/>
                </a:solidFill>
              </a:rPr>
              <a:t>Sample IT Mission Statements: </a:t>
            </a:r>
          </a:p>
          <a:p>
            <a:r>
              <a:rPr lang="en-US" sz="1050" dirty="0"/>
              <a:t>To provide infrastructure, support, and innovation in the delivery of secure, enterprise-grade information technology products and services that enable and empower the workforce at [Company Name].</a:t>
            </a:r>
          </a:p>
          <a:p>
            <a:r>
              <a:rPr lang="en-US" sz="1050" dirty="0"/>
              <a:t>To help fulfil organizational goals, the IT department is committed to empowering business stakeholders with technology and services that facilitate effective processes, collaboration, and communication.</a:t>
            </a:r>
          </a:p>
          <a:p>
            <a:r>
              <a:rPr lang="en-US" sz="1050" dirty="0"/>
              <a:t>The mission of the information technology (IT) department is to build a solid, comprehensive technology infrastructure; to maintain an efficient, effective operations environment; and to deliver high-quality, timely services that support the business goals and objectives of ABC Inc. </a:t>
            </a:r>
          </a:p>
          <a:p>
            <a:r>
              <a:rPr lang="en-US" sz="1050" dirty="0"/>
              <a:t>The IT department has operational, strategic, and fiscal responsibility for the innovation, implementation, and advancement of technology at ABC Inc. in three main areas: network administration and end-user support, instructional services, and information systems. The IT department provides leadership in long-range planning, implementation, and maintenance of information technology across the organization. </a:t>
            </a:r>
          </a:p>
          <a:p>
            <a:r>
              <a:rPr lang="en-US" sz="1050" dirty="0"/>
              <a:t>The IT group is customer-centered and driven by its commitment to management and staff. It oversees services in computing, telecommunications, networking, administrative computing, and technology training.</a:t>
            </a:r>
          </a:p>
          <a:p>
            <a:endParaRPr lang="en-CA" sz="1050" dirty="0"/>
          </a:p>
        </p:txBody>
      </p:sp>
    </p:spTree>
    <p:extLst>
      <p:ext uri="{BB962C8B-B14F-4D97-AF65-F5344CB8AC3E}">
        <p14:creationId xmlns:p14="http://schemas.microsoft.com/office/powerpoint/2010/main" val="1825359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D0862-4EC5-4221-B059-C5250C091545}"/>
              </a:ext>
            </a:extLst>
          </p:cNvPr>
          <p:cNvSpPr>
            <a:spLocks noGrp="1"/>
          </p:cNvSpPr>
          <p:nvPr>
            <p:ph type="title"/>
          </p:nvPr>
        </p:nvSpPr>
        <p:spPr>
          <a:xfrm>
            <a:off x="354106" y="530021"/>
            <a:ext cx="10675844" cy="1130188"/>
          </a:xfrm>
        </p:spPr>
        <p:txBody>
          <a:bodyPr/>
          <a:lstStyle/>
          <a:p>
            <a:r>
              <a:rPr lang="en-US" dirty="0"/>
              <a:t>Sample mission statements continued</a:t>
            </a:r>
            <a:endParaRPr lang="en-CA" dirty="0"/>
          </a:p>
        </p:txBody>
      </p:sp>
      <p:sp>
        <p:nvSpPr>
          <p:cNvPr id="3" name="Text Placeholder 2">
            <a:extLst>
              <a:ext uri="{FF2B5EF4-FFF2-40B4-BE49-F238E27FC236}">
                <a16:creationId xmlns:a16="http://schemas.microsoft.com/office/drawing/2014/main" id="{EA7E4464-887C-4846-B2C2-7727B975B01C}"/>
              </a:ext>
            </a:extLst>
          </p:cNvPr>
          <p:cNvSpPr>
            <a:spLocks noGrp="1"/>
          </p:cNvSpPr>
          <p:nvPr>
            <p:ph type="body" sz="quarter" idx="10"/>
          </p:nvPr>
        </p:nvSpPr>
        <p:spPr>
          <a:xfrm>
            <a:off x="354105" y="1456023"/>
            <a:ext cx="11256869" cy="726888"/>
          </a:xfrm>
        </p:spPr>
        <p:txBody>
          <a:bodyPr/>
          <a:lstStyle/>
          <a:p>
            <a:pPr marL="171450" indent="-171450">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To collaborate and empower our stakeholders, through an engaged team and operational agility, and deliver innovative technology and services.</a:t>
            </a:r>
          </a:p>
          <a:p>
            <a:pPr marL="171450" indent="-171450">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Through collaboration and agility, empower our stakeholders with innovative technology and services.</a:t>
            </a:r>
          </a:p>
          <a:p>
            <a:pPr marL="171450" indent="-171450">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To collaborate and empower our stakeholders, by delivering innovative technology and services, with an engaged team and operational agility.</a:t>
            </a:r>
          </a:p>
          <a:p>
            <a:pPr marL="171450" indent="-171450">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To partner with departments and be technology leaders that will deliver innovative, secure, efficient, and cost-effective services for our citizens. </a:t>
            </a:r>
          </a:p>
          <a:p>
            <a:pPr marL="171450" indent="-171450">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As a client-centric strategic partner, provide excellence in IM and IT services through flexible business solutions for achieving positive user experience and satisfaction.</a:t>
            </a:r>
          </a:p>
          <a:p>
            <a:pPr marL="171450" indent="-171450">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Develop a high-performing global team that will plan and build a scalable, stable operating environment.</a:t>
            </a:r>
          </a:p>
          <a:p>
            <a:pPr marL="171450" indent="-171450">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Through communication and collaboration, empower stakeholders with innovative technology and services. </a:t>
            </a:r>
          </a:p>
          <a:p>
            <a:pPr marL="171450" indent="-171450">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Build a robust portfolio of technology services and solutions, enabling science-lead and business-driven success. </a:t>
            </a:r>
          </a:p>
          <a:p>
            <a:pPr marL="171450" indent="-171450">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Guided by value-driven decision making, high-performing teams and trusted partners deliver and continually improve secure, reliable, scalable, and reusable services that exceed customer expectations.</a:t>
            </a:r>
          </a:p>
          <a:p>
            <a:pPr marL="171450" indent="-171450">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Engage the business to grow capabilities and securely deliver efficient services to our users and clients.</a:t>
            </a:r>
          </a:p>
          <a:p>
            <a:pPr marL="171450" indent="-171450">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Engage the business to securely deliver efficient services and grow capabilities for our users and clients.</a:t>
            </a:r>
            <a:endParaRPr lang="en-CA" sz="1600" dirty="0">
              <a:solidFill>
                <a:schemeClr val="tx1"/>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930797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7073C-7E89-496B-B860-DC1AA9D7E56B}"/>
              </a:ext>
            </a:extLst>
          </p:cNvPr>
          <p:cNvSpPr>
            <a:spLocks noGrp="1"/>
          </p:cNvSpPr>
          <p:nvPr>
            <p:ph type="title"/>
          </p:nvPr>
        </p:nvSpPr>
        <p:spPr>
          <a:xfrm>
            <a:off x="354106" y="545357"/>
            <a:ext cx="11457688" cy="1130188"/>
          </a:xfrm>
        </p:spPr>
        <p:txBody>
          <a:bodyPr/>
          <a:lstStyle/>
          <a:p>
            <a:r>
              <a:rPr lang="en-US" dirty="0"/>
              <a:t>IT vision statements demonstrate what the IT organization “aspires to be” </a:t>
            </a:r>
            <a:endParaRPr lang="en-CA" dirty="0"/>
          </a:p>
        </p:txBody>
      </p:sp>
      <p:sp>
        <p:nvSpPr>
          <p:cNvPr id="8" name="Text Placeholder 7">
            <a:extLst>
              <a:ext uri="{FF2B5EF4-FFF2-40B4-BE49-F238E27FC236}">
                <a16:creationId xmlns:a16="http://schemas.microsoft.com/office/drawing/2014/main" id="{95A42D54-FABF-4575-98F8-ECA06A72337A}"/>
              </a:ext>
            </a:extLst>
          </p:cNvPr>
          <p:cNvSpPr>
            <a:spLocks noGrp="1"/>
          </p:cNvSpPr>
          <p:nvPr>
            <p:ph type="body" sz="quarter" idx="34"/>
          </p:nvPr>
        </p:nvSpPr>
        <p:spPr>
          <a:xfrm>
            <a:off x="877102" y="3429000"/>
            <a:ext cx="4968080" cy="2491739"/>
          </a:xfrm>
        </p:spPr>
        <p:txBody>
          <a:bodyPr/>
          <a:lstStyle/>
          <a:p>
            <a:r>
              <a:rPr lang="en-US" b="1" dirty="0">
                <a:latin typeface="Roboto Condensed Light" panose="02000000000000000000" pitchFamily="2" charset="0"/>
                <a:ea typeface="Roboto Condensed Light" panose="02000000000000000000" pitchFamily="2" charset="0"/>
              </a:rPr>
              <a:t>Strong IT vision statements have the following characteristics:</a:t>
            </a:r>
          </a:p>
          <a:p>
            <a:pPr marL="285750" marR="0" indent="-285750" algn="l" rtl="0" eaLnBrk="1" fontAlgn="auto" latinLnBrk="0" hangingPunct="1">
              <a:lnSpc>
                <a:spcPct val="100000"/>
              </a:lnSpc>
              <a:spcBef>
                <a:spcPts val="0"/>
              </a:spcBef>
              <a:spcAft>
                <a:spcPts val="0"/>
              </a:spcAft>
              <a:buClrTx/>
              <a:buSzPct val="100000"/>
              <a:buFont typeface="Arial" panose="020B0604020202020204" pitchFamily="34" charset="0"/>
              <a:buChar char="•"/>
            </a:pPr>
            <a:r>
              <a:rPr lang="en-US" dirty="0">
                <a:latin typeface="Roboto Condensed Light" panose="02000000000000000000" pitchFamily="2" charset="0"/>
                <a:ea typeface="Roboto Condensed Light" panose="02000000000000000000" pitchFamily="2" charset="0"/>
              </a:rPr>
              <a:t>Describes a desired future</a:t>
            </a:r>
            <a:endParaRPr lang="en-CA" dirty="0">
              <a:latin typeface="Roboto Condensed Light" panose="02000000000000000000" pitchFamily="2" charset="0"/>
              <a:ea typeface="Roboto Condensed Light" panose="02000000000000000000" pitchFamily="2" charset="0"/>
            </a:endParaRPr>
          </a:p>
          <a:p>
            <a:pPr marL="285750" marR="0" indent="-285750" algn="l" rtl="0" eaLnBrk="1" fontAlgn="auto" latinLnBrk="0" hangingPunct="1">
              <a:lnSpc>
                <a:spcPct val="100000"/>
              </a:lnSpc>
              <a:spcBef>
                <a:spcPts val="0"/>
              </a:spcBef>
              <a:spcAft>
                <a:spcPts val="0"/>
              </a:spcAft>
              <a:buFont typeface="Arial" panose="020B0604020202020204" pitchFamily="34" charset="0"/>
              <a:buChar char="•"/>
            </a:pPr>
            <a:r>
              <a:rPr lang="en-US" dirty="0">
                <a:latin typeface="Roboto Condensed Light" panose="02000000000000000000" pitchFamily="2" charset="0"/>
                <a:ea typeface="Roboto Condensed Light" panose="02000000000000000000" pitchFamily="2" charset="0"/>
              </a:rPr>
              <a:t>Focuses on ends, not means</a:t>
            </a:r>
            <a:endParaRPr lang="en-CA" dirty="0">
              <a:latin typeface="Roboto Condensed Light" panose="02000000000000000000" pitchFamily="2" charset="0"/>
              <a:ea typeface="Roboto Condensed Light" panose="02000000000000000000" pitchFamily="2" charset="0"/>
            </a:endParaRPr>
          </a:p>
          <a:p>
            <a:pPr marL="285750" marR="0" indent="-285750" algn="l" rtl="0" eaLnBrk="1" fontAlgn="auto" latinLnBrk="0" hangingPunct="1">
              <a:lnSpc>
                <a:spcPct val="100000"/>
              </a:lnSpc>
              <a:spcBef>
                <a:spcPts val="0"/>
              </a:spcBef>
              <a:spcAft>
                <a:spcPts val="0"/>
              </a:spcAft>
              <a:buFont typeface="Arial" panose="020B0604020202020204" pitchFamily="34" charset="0"/>
              <a:buChar char="•"/>
            </a:pPr>
            <a:r>
              <a:rPr lang="en-US" dirty="0">
                <a:latin typeface="Roboto Condensed Light" panose="02000000000000000000" pitchFamily="2" charset="0"/>
                <a:ea typeface="Roboto Condensed Light" panose="02000000000000000000" pitchFamily="2" charset="0"/>
              </a:rPr>
              <a:t>Communicates promise</a:t>
            </a:r>
          </a:p>
          <a:p>
            <a:pPr marL="285750" marR="0" indent="-285750" algn="l" rtl="0" eaLnBrk="1" fontAlgn="auto" latinLnBrk="0" hangingPunct="1">
              <a:lnSpc>
                <a:spcPct val="100000"/>
              </a:lnSpc>
              <a:spcBef>
                <a:spcPts val="0"/>
              </a:spcBef>
              <a:spcAft>
                <a:spcPts val="0"/>
              </a:spcAft>
              <a:buFont typeface="Arial" panose="020B0604020202020204" pitchFamily="34" charset="0"/>
              <a:buChar char="•"/>
            </a:pPr>
            <a:r>
              <a:rPr lang="en-US" dirty="0">
                <a:latin typeface="Roboto Condensed Light" panose="02000000000000000000" pitchFamily="2" charset="0"/>
                <a:ea typeface="Roboto Condensed Light" panose="02000000000000000000" pitchFamily="2" charset="0"/>
              </a:rPr>
              <a:t>Is:</a:t>
            </a:r>
            <a:endParaRPr lang="en-CA" dirty="0">
              <a:latin typeface="Roboto Condensed Light" panose="02000000000000000000" pitchFamily="2" charset="0"/>
              <a:ea typeface="Roboto Condensed Light" panose="02000000000000000000" pitchFamily="2" charset="0"/>
            </a:endParaRPr>
          </a:p>
          <a:p>
            <a:pPr marL="742950" lvl="1" indent="-285750">
              <a:lnSpc>
                <a:spcPct val="100000"/>
              </a:lnSpc>
              <a:spcBef>
                <a:spcPts val="0"/>
              </a:spcBef>
              <a:buFont typeface="Courier New" panose="02070309020205020404" pitchFamily="49" charset="0"/>
              <a:buChar char="o"/>
            </a:pPr>
            <a:r>
              <a:rPr lang="en-US" sz="1600" dirty="0">
                <a:latin typeface="Roboto Condensed Light" panose="02000000000000000000" pitchFamily="2" charset="0"/>
                <a:ea typeface="Roboto Condensed Light" panose="02000000000000000000" pitchFamily="2" charset="0"/>
              </a:rPr>
              <a:t>Concise; no unnecessary words</a:t>
            </a:r>
            <a:endParaRPr lang="en-CA" sz="1600" dirty="0">
              <a:latin typeface="Roboto Condensed Light" panose="02000000000000000000" pitchFamily="2" charset="0"/>
              <a:ea typeface="Roboto Condensed Light" panose="02000000000000000000" pitchFamily="2" charset="0"/>
            </a:endParaRPr>
          </a:p>
          <a:p>
            <a:pPr marL="742950" lvl="1" indent="-285750">
              <a:lnSpc>
                <a:spcPct val="100000"/>
              </a:lnSpc>
              <a:spcBef>
                <a:spcPts val="0"/>
              </a:spcBef>
              <a:buFont typeface="Courier New" panose="02070309020205020404" pitchFamily="49" charset="0"/>
              <a:buChar char="o"/>
            </a:pPr>
            <a:r>
              <a:rPr lang="en-US" sz="1600" dirty="0">
                <a:latin typeface="Roboto Condensed Light" panose="02000000000000000000" pitchFamily="2" charset="0"/>
                <a:ea typeface="Roboto Condensed Light" panose="02000000000000000000" pitchFamily="2" charset="0"/>
              </a:rPr>
              <a:t>Compelling</a:t>
            </a:r>
            <a:endParaRPr lang="en-CA" sz="1600" dirty="0">
              <a:latin typeface="Roboto Condensed Light" panose="02000000000000000000" pitchFamily="2" charset="0"/>
              <a:ea typeface="Roboto Condensed Light" panose="02000000000000000000" pitchFamily="2" charset="0"/>
            </a:endParaRPr>
          </a:p>
          <a:p>
            <a:pPr marL="742950" lvl="1" indent="-285750">
              <a:lnSpc>
                <a:spcPct val="100000"/>
              </a:lnSpc>
              <a:spcBef>
                <a:spcPts val="0"/>
              </a:spcBef>
              <a:buFont typeface="Courier New" panose="02070309020205020404" pitchFamily="49" charset="0"/>
              <a:buChar char="o"/>
            </a:pPr>
            <a:r>
              <a:rPr lang="en-US" sz="1600" dirty="0">
                <a:latin typeface="Roboto Condensed Light" panose="02000000000000000000" pitchFamily="2" charset="0"/>
                <a:ea typeface="Roboto Condensed Light" panose="02000000000000000000" pitchFamily="2" charset="0"/>
              </a:rPr>
              <a:t>Achievable</a:t>
            </a:r>
            <a:endParaRPr lang="en-CA" sz="1600" dirty="0">
              <a:latin typeface="Roboto Condensed Light" panose="02000000000000000000" pitchFamily="2" charset="0"/>
              <a:ea typeface="Roboto Condensed Light" panose="02000000000000000000" pitchFamily="2" charset="0"/>
            </a:endParaRPr>
          </a:p>
          <a:p>
            <a:pPr marL="742950" lvl="1" indent="-285750">
              <a:lnSpc>
                <a:spcPct val="100000"/>
              </a:lnSpc>
              <a:spcBef>
                <a:spcPts val="0"/>
              </a:spcBef>
              <a:buFont typeface="Courier New" panose="02070309020205020404" pitchFamily="49" charset="0"/>
              <a:buChar char="o"/>
            </a:pPr>
            <a:r>
              <a:rPr lang="en-US" sz="1600" dirty="0">
                <a:latin typeface="Roboto Condensed Light" panose="02000000000000000000" pitchFamily="2" charset="0"/>
                <a:ea typeface="Roboto Condensed Light" panose="02000000000000000000" pitchFamily="2" charset="0"/>
              </a:rPr>
              <a:t>Inspirational</a:t>
            </a:r>
            <a:endParaRPr lang="en-CA" sz="1600" dirty="0">
              <a:latin typeface="Roboto Condensed Light" panose="02000000000000000000" pitchFamily="2" charset="0"/>
              <a:ea typeface="Roboto Condensed Light" panose="02000000000000000000" pitchFamily="2" charset="0"/>
            </a:endParaRPr>
          </a:p>
          <a:p>
            <a:pPr marL="742950" lvl="1" indent="-285750">
              <a:lnSpc>
                <a:spcPct val="100000"/>
              </a:lnSpc>
              <a:spcBef>
                <a:spcPts val="0"/>
              </a:spcBef>
              <a:buFont typeface="Courier New" panose="02070309020205020404" pitchFamily="49" charset="0"/>
              <a:buChar char="o"/>
            </a:pPr>
            <a:r>
              <a:rPr lang="en-US" sz="1600" dirty="0">
                <a:latin typeface="Roboto Condensed Light" panose="02000000000000000000" pitchFamily="2" charset="0"/>
                <a:ea typeface="Roboto Condensed Light" panose="02000000000000000000" pitchFamily="2" charset="0"/>
              </a:rPr>
              <a:t>Memorable</a:t>
            </a:r>
            <a:endParaRPr lang="en-CA" sz="1600" dirty="0">
              <a:latin typeface="Roboto Condensed Light" panose="02000000000000000000" pitchFamily="2" charset="0"/>
              <a:ea typeface="Roboto Condensed Light" panose="02000000000000000000" pitchFamily="2" charset="0"/>
            </a:endParaRPr>
          </a:p>
          <a:p>
            <a:endParaRPr lang="en-CA" dirty="0">
              <a:latin typeface="Roboto Condensed Light" panose="02000000000000000000" pitchFamily="2" charset="0"/>
              <a:ea typeface="Roboto Condensed Light" panose="02000000000000000000" pitchFamily="2" charset="0"/>
            </a:endParaRPr>
          </a:p>
        </p:txBody>
      </p:sp>
      <p:sp>
        <p:nvSpPr>
          <p:cNvPr id="9" name="Text Placeholder 8">
            <a:extLst>
              <a:ext uri="{FF2B5EF4-FFF2-40B4-BE49-F238E27FC236}">
                <a16:creationId xmlns:a16="http://schemas.microsoft.com/office/drawing/2014/main" id="{DFC0B811-C528-4495-8547-5FC929FDAA32}"/>
              </a:ext>
            </a:extLst>
          </p:cNvPr>
          <p:cNvSpPr>
            <a:spLocks noGrp="1"/>
          </p:cNvSpPr>
          <p:nvPr>
            <p:ph type="body" sz="quarter" idx="35"/>
          </p:nvPr>
        </p:nvSpPr>
        <p:spPr>
          <a:xfrm>
            <a:off x="873284" y="2478199"/>
            <a:ext cx="4746442" cy="842049"/>
          </a:xfrm>
        </p:spPr>
        <p:txBody>
          <a:bodyPr/>
          <a:lstStyle/>
          <a:p>
            <a:r>
              <a:rPr lang="en-US" sz="1200" dirty="0"/>
              <a:t>The IT vision statement communicates a desired future state of the IT organization. The statement is expressed in the present tense. It seeks to articulate the desired role of IT and how IT will be perceived. </a:t>
            </a:r>
          </a:p>
        </p:txBody>
      </p:sp>
      <p:sp>
        <p:nvSpPr>
          <p:cNvPr id="10" name="Text Placeholder 9">
            <a:extLst>
              <a:ext uri="{FF2B5EF4-FFF2-40B4-BE49-F238E27FC236}">
                <a16:creationId xmlns:a16="http://schemas.microsoft.com/office/drawing/2014/main" id="{86A3A5DA-6F1A-4492-9BF1-76D130D13C1B}"/>
              </a:ext>
            </a:extLst>
          </p:cNvPr>
          <p:cNvSpPr>
            <a:spLocks noGrp="1"/>
          </p:cNvSpPr>
          <p:nvPr>
            <p:ph type="body" sz="quarter" idx="33"/>
          </p:nvPr>
        </p:nvSpPr>
        <p:spPr>
          <a:xfrm>
            <a:off x="6096794" y="2859190"/>
            <a:ext cx="4968080" cy="2701638"/>
          </a:xfrm>
        </p:spPr>
        <p:txBody>
          <a:bodyPr/>
          <a:lstStyle/>
          <a:p>
            <a:pPr marL="0" indent="0">
              <a:buNone/>
            </a:pPr>
            <a:r>
              <a:rPr lang="en-US" b="1" dirty="0">
                <a:solidFill>
                  <a:schemeClr val="accent1"/>
                </a:solidFill>
              </a:rPr>
              <a:t>Sample IT Vision Statements: </a:t>
            </a:r>
          </a:p>
          <a:p>
            <a:r>
              <a:rPr lang="en-US" dirty="0"/>
              <a:t>To be a trusted advisor and partner in enabling business innovation and growth through an engaged IT workforce.</a:t>
            </a:r>
          </a:p>
          <a:p>
            <a:r>
              <a:rPr lang="en-US" dirty="0"/>
              <a:t>The IT organization will strive to become a world-class value center that is a catalyst for innovation.</a:t>
            </a:r>
          </a:p>
          <a:p>
            <a:r>
              <a:rPr lang="en-US" dirty="0"/>
              <a:t>IT is a cohesive, proactive, and disciplined team that delivers innovative technology solutions while demonstrating a strong customer-oriented mindset.</a:t>
            </a:r>
          </a:p>
          <a:p>
            <a:r>
              <a:rPr lang="en-US" dirty="0"/>
              <a:t>Develop and maintain IT and an IT support environment that is secure, stable, and reliable within a dynamic environment.</a:t>
            </a:r>
          </a:p>
          <a:p>
            <a:endParaRPr lang="en-CA" dirty="0"/>
          </a:p>
        </p:txBody>
      </p:sp>
    </p:spTree>
    <p:extLst>
      <p:ext uri="{BB962C8B-B14F-4D97-AF65-F5344CB8AC3E}">
        <p14:creationId xmlns:p14="http://schemas.microsoft.com/office/powerpoint/2010/main" val="3909434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D0862-4EC5-4221-B059-C5250C091545}"/>
              </a:ext>
            </a:extLst>
          </p:cNvPr>
          <p:cNvSpPr>
            <a:spLocks noGrp="1"/>
          </p:cNvSpPr>
          <p:nvPr>
            <p:ph type="title"/>
          </p:nvPr>
        </p:nvSpPr>
        <p:spPr>
          <a:xfrm>
            <a:off x="354106" y="530021"/>
            <a:ext cx="10675844" cy="1130188"/>
          </a:xfrm>
        </p:spPr>
        <p:txBody>
          <a:bodyPr/>
          <a:lstStyle/>
          <a:p>
            <a:r>
              <a:rPr lang="en-US" dirty="0"/>
              <a:t>Sample vision statements continued</a:t>
            </a:r>
            <a:endParaRPr lang="en-CA" dirty="0"/>
          </a:p>
        </p:txBody>
      </p:sp>
      <p:sp>
        <p:nvSpPr>
          <p:cNvPr id="3" name="Text Placeholder 2">
            <a:extLst>
              <a:ext uri="{FF2B5EF4-FFF2-40B4-BE49-F238E27FC236}">
                <a16:creationId xmlns:a16="http://schemas.microsoft.com/office/drawing/2014/main" id="{EA7E4464-887C-4846-B2C2-7727B975B01C}"/>
              </a:ext>
            </a:extLst>
          </p:cNvPr>
          <p:cNvSpPr>
            <a:spLocks noGrp="1"/>
          </p:cNvSpPr>
          <p:nvPr>
            <p:ph type="body" sz="quarter" idx="10"/>
          </p:nvPr>
        </p:nvSpPr>
        <p:spPr>
          <a:xfrm>
            <a:off x="354106" y="1456023"/>
            <a:ext cx="10675844" cy="2622918"/>
          </a:xfrm>
        </p:spPr>
        <p:txBody>
          <a:bodyPr/>
          <a:lstStyle/>
          <a:p>
            <a:pPr marL="171450" indent="-171450">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Alignment: To ensure that the IT organizational model and all related operational services and duties are properly aligned with all underlying business goals and objectives. Alignment reflects an IT operation "that makes sense," considering the business served, its interests and its operational imperatives.</a:t>
            </a:r>
          </a:p>
          <a:p>
            <a:pPr marL="171450" indent="-171450">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Engagement: To ensure that all IT “vision” stakeholders are fully engaged in technology related planning and the operational parameters of the IT service portfolio. IT stakeholders include the IT performing organization (IT Department), company executives and end-users.</a:t>
            </a:r>
          </a:p>
          <a:p>
            <a:pPr marL="171450" indent="-171450">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Best Practices: To ensure that IT operates in a standardized fashion, relying on practical management standards and strategies properly sized to technology needs and organizational capabilities.</a:t>
            </a:r>
          </a:p>
          <a:p>
            <a:pPr marL="171450" indent="-171450">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Commitment to Customer Service: To ensure that IT services are provided in a timely, high quality manner, designed to fill the operational needs of the front-line end-users, working within the boundaries established by business interests and technology best practices.</a:t>
            </a:r>
            <a:endParaRPr lang="en-CA" sz="1600" dirty="0">
              <a:solidFill>
                <a:schemeClr val="tx1"/>
              </a:solidFill>
              <a:latin typeface="Roboto Condensed Light" panose="02000000000000000000" pitchFamily="2" charset="0"/>
              <a:ea typeface="Roboto Condensed Light" panose="02000000000000000000" pitchFamily="2" charset="0"/>
            </a:endParaRPr>
          </a:p>
        </p:txBody>
      </p:sp>
      <p:sp>
        <p:nvSpPr>
          <p:cNvPr id="4" name="TextBox 3">
            <a:extLst>
              <a:ext uri="{FF2B5EF4-FFF2-40B4-BE49-F238E27FC236}">
                <a16:creationId xmlns:a16="http://schemas.microsoft.com/office/drawing/2014/main" id="{FEBB778B-CDDF-4F3A-86B6-3E4F714E39C8}"/>
              </a:ext>
            </a:extLst>
          </p:cNvPr>
          <p:cNvSpPr txBox="1"/>
          <p:nvPr/>
        </p:nvSpPr>
        <p:spPr>
          <a:xfrm>
            <a:off x="354105" y="6167229"/>
            <a:ext cx="5309847" cy="321500"/>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rPr>
              <a:t>Quoted From ITtoolkit, 2020</a:t>
            </a:r>
            <a:endParaRPr kumimoji="0" lang="en-CA" sz="1400" b="0"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endParaRPr>
          </a:p>
        </p:txBody>
      </p:sp>
    </p:spTree>
    <p:extLst>
      <p:ext uri="{BB962C8B-B14F-4D97-AF65-F5344CB8AC3E}">
        <p14:creationId xmlns:p14="http://schemas.microsoft.com/office/powerpoint/2010/main" val="4010439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827F74-546A-4DDF-8309-48C895DFE47F}"/>
              </a:ext>
            </a:extLst>
          </p:cNvPr>
          <p:cNvSpPr>
            <a:spLocks noGrp="1"/>
          </p:cNvSpPr>
          <p:nvPr>
            <p:ph type="title"/>
          </p:nvPr>
        </p:nvSpPr>
        <p:spPr>
          <a:xfrm>
            <a:off x="354106" y="545358"/>
            <a:ext cx="6952302" cy="1130188"/>
          </a:xfrm>
        </p:spPr>
        <p:txBody>
          <a:bodyPr/>
          <a:lstStyle/>
          <a:p>
            <a:r>
              <a:rPr lang="en-US" dirty="0"/>
              <a:t>Case Study</a:t>
            </a:r>
            <a:endParaRPr lang="en-CA" dirty="0"/>
          </a:p>
        </p:txBody>
      </p:sp>
      <p:sp>
        <p:nvSpPr>
          <p:cNvPr id="4" name="Text Placeholder 3">
            <a:extLst>
              <a:ext uri="{FF2B5EF4-FFF2-40B4-BE49-F238E27FC236}">
                <a16:creationId xmlns:a16="http://schemas.microsoft.com/office/drawing/2014/main" id="{A8FB7103-9836-43AD-8A00-2D7AF5D67EE9}"/>
              </a:ext>
            </a:extLst>
          </p:cNvPr>
          <p:cNvSpPr>
            <a:spLocks noGrp="1"/>
          </p:cNvSpPr>
          <p:nvPr>
            <p:ph type="body" sz="quarter" idx="15"/>
          </p:nvPr>
        </p:nvSpPr>
        <p:spPr/>
        <p:txBody>
          <a:bodyPr/>
          <a:lstStyle/>
          <a:p>
            <a:r>
              <a:rPr lang="en-US" dirty="0"/>
              <a:t>Professional Services</a:t>
            </a:r>
            <a:endParaRPr lang="en-CA" dirty="0"/>
          </a:p>
        </p:txBody>
      </p:sp>
      <p:sp>
        <p:nvSpPr>
          <p:cNvPr id="5" name="Text Placeholder 4">
            <a:extLst>
              <a:ext uri="{FF2B5EF4-FFF2-40B4-BE49-F238E27FC236}">
                <a16:creationId xmlns:a16="http://schemas.microsoft.com/office/drawing/2014/main" id="{5C4F0B46-7CDB-4E3E-AEB4-D20B5E1EC7F8}"/>
              </a:ext>
            </a:extLst>
          </p:cNvPr>
          <p:cNvSpPr>
            <a:spLocks noGrp="1"/>
          </p:cNvSpPr>
          <p:nvPr>
            <p:ph type="body" sz="quarter" idx="16"/>
          </p:nvPr>
        </p:nvSpPr>
        <p:spPr/>
        <p:txBody>
          <a:bodyPr/>
          <a:lstStyle/>
          <a:p>
            <a:r>
              <a:rPr lang="en-US" dirty="0"/>
              <a:t>INDUSTRY</a:t>
            </a:r>
            <a:endParaRPr lang="en-CA" dirty="0"/>
          </a:p>
        </p:txBody>
      </p:sp>
      <p:sp>
        <p:nvSpPr>
          <p:cNvPr id="6" name="Text Placeholder 5">
            <a:extLst>
              <a:ext uri="{FF2B5EF4-FFF2-40B4-BE49-F238E27FC236}">
                <a16:creationId xmlns:a16="http://schemas.microsoft.com/office/drawing/2014/main" id="{FFFE08FD-2405-4DFC-AF87-878CFEB6821F}"/>
              </a:ext>
            </a:extLst>
          </p:cNvPr>
          <p:cNvSpPr>
            <a:spLocks noGrp="1"/>
          </p:cNvSpPr>
          <p:nvPr>
            <p:ph type="body" sz="quarter" idx="17"/>
          </p:nvPr>
        </p:nvSpPr>
        <p:spPr/>
        <p:txBody>
          <a:bodyPr/>
          <a:lstStyle/>
          <a:p>
            <a:r>
              <a:rPr lang="en-US" sz="1100" dirty="0"/>
              <a:t>This case study is based on a real company but was anonymized for use in this research.</a:t>
            </a:r>
            <a:endParaRPr lang="en-CA" sz="1100" dirty="0"/>
          </a:p>
        </p:txBody>
      </p:sp>
      <p:sp>
        <p:nvSpPr>
          <p:cNvPr id="7" name="Text Placeholder 6">
            <a:extLst>
              <a:ext uri="{FF2B5EF4-FFF2-40B4-BE49-F238E27FC236}">
                <a16:creationId xmlns:a16="http://schemas.microsoft.com/office/drawing/2014/main" id="{E1782323-BA95-445C-87D1-AE7AC3D57E5B}"/>
              </a:ext>
            </a:extLst>
          </p:cNvPr>
          <p:cNvSpPr>
            <a:spLocks noGrp="1"/>
          </p:cNvSpPr>
          <p:nvPr>
            <p:ph type="body" sz="quarter" idx="18"/>
          </p:nvPr>
        </p:nvSpPr>
        <p:spPr/>
        <p:txBody>
          <a:bodyPr/>
          <a:lstStyle/>
          <a:p>
            <a:r>
              <a:rPr lang="en-US" dirty="0"/>
              <a:t>COMPANY</a:t>
            </a:r>
            <a:endParaRPr lang="en-CA" dirty="0"/>
          </a:p>
        </p:txBody>
      </p:sp>
      <p:sp>
        <p:nvSpPr>
          <p:cNvPr id="8" name="Text Placeholder 7">
            <a:extLst>
              <a:ext uri="{FF2B5EF4-FFF2-40B4-BE49-F238E27FC236}">
                <a16:creationId xmlns:a16="http://schemas.microsoft.com/office/drawing/2014/main" id="{752FED69-2749-4CF8-897A-B7EC1E5CA7AE}"/>
              </a:ext>
            </a:extLst>
          </p:cNvPr>
          <p:cNvSpPr>
            <a:spLocks noGrp="1"/>
          </p:cNvSpPr>
          <p:nvPr>
            <p:ph type="body" sz="quarter" idx="31"/>
          </p:nvPr>
        </p:nvSpPr>
        <p:spPr>
          <a:xfrm>
            <a:off x="381794" y="1337122"/>
            <a:ext cx="6529994" cy="466166"/>
          </a:xfrm>
        </p:spPr>
        <p:txBody>
          <a:bodyPr/>
          <a:lstStyle/>
          <a:p>
            <a:r>
              <a:rPr lang="en-US" dirty="0"/>
              <a:t>Acme Corp. was able to construct its IT mission and vison statements by aligning to its corporate mission and vision.</a:t>
            </a:r>
            <a:endParaRPr lang="en-CA" dirty="0"/>
          </a:p>
        </p:txBody>
      </p:sp>
      <p:sp>
        <p:nvSpPr>
          <p:cNvPr id="12" name="Rectangle 11">
            <a:extLst>
              <a:ext uri="{FF2B5EF4-FFF2-40B4-BE49-F238E27FC236}">
                <a16:creationId xmlns:a16="http://schemas.microsoft.com/office/drawing/2014/main" id="{68798455-5E1A-410C-9339-6E77EAD8AB60}"/>
              </a:ext>
            </a:extLst>
          </p:cNvPr>
          <p:cNvSpPr/>
          <p:nvPr/>
        </p:nvSpPr>
        <p:spPr>
          <a:xfrm>
            <a:off x="6184718" y="2521700"/>
            <a:ext cx="4997656" cy="3269998"/>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FFFFFF"/>
              </a:solidFill>
              <a:effectLst/>
              <a:uLnTx/>
              <a:uFillTx/>
              <a:latin typeface="Montserrat SemiBold" pitchFamily="2" charset="77"/>
              <a:ea typeface="+mn-ea"/>
              <a:cs typeface="+mn-cs"/>
            </a:endParaRPr>
          </a:p>
        </p:txBody>
      </p:sp>
      <p:sp>
        <p:nvSpPr>
          <p:cNvPr id="13" name="Oval 12">
            <a:extLst>
              <a:ext uri="{FF2B5EF4-FFF2-40B4-BE49-F238E27FC236}">
                <a16:creationId xmlns:a16="http://schemas.microsoft.com/office/drawing/2014/main" id="{64E17312-939E-4E85-9871-A5A7B37F87AB}"/>
              </a:ext>
            </a:extLst>
          </p:cNvPr>
          <p:cNvSpPr/>
          <p:nvPr/>
        </p:nvSpPr>
        <p:spPr>
          <a:xfrm>
            <a:off x="1335705" y="2586611"/>
            <a:ext cx="1415395" cy="1415395"/>
          </a:xfrm>
          <a:prstGeom prst="ellipse">
            <a:avLst/>
          </a:prstGeom>
          <a:solidFill>
            <a:srgbClr val="FFFFFF">
              <a:lumMod val="85000"/>
              <a:alpha val="4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FFFFFF"/>
              </a:solidFill>
              <a:effectLst/>
              <a:uLnTx/>
              <a:uFillTx/>
              <a:latin typeface="Montserrat SemiBold" pitchFamily="2" charset="77"/>
              <a:ea typeface="+mn-ea"/>
              <a:cs typeface="+mn-cs"/>
            </a:endParaRPr>
          </a:p>
        </p:txBody>
      </p:sp>
      <p:sp>
        <p:nvSpPr>
          <p:cNvPr id="14" name="Freeform 86">
            <a:extLst>
              <a:ext uri="{FF2B5EF4-FFF2-40B4-BE49-F238E27FC236}">
                <a16:creationId xmlns:a16="http://schemas.microsoft.com/office/drawing/2014/main" id="{53641FA6-32DC-4096-B2A6-64C43A1BCEF2}"/>
              </a:ext>
            </a:extLst>
          </p:cNvPr>
          <p:cNvSpPr>
            <a:spLocks noChangeAspect="1" noChangeArrowheads="1"/>
          </p:cNvSpPr>
          <p:nvPr/>
        </p:nvSpPr>
        <p:spPr bwMode="auto">
          <a:xfrm>
            <a:off x="1455153" y="2702816"/>
            <a:ext cx="1169746" cy="1169822"/>
          </a:xfrm>
          <a:prstGeom prst="ellipse">
            <a:avLst/>
          </a:prstGeom>
          <a:solidFill>
            <a:srgbClr val="2576B7"/>
          </a:solidFill>
          <a:ln w="57150">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950" b="1" i="0" u="none" strike="noStrike" kern="0" cap="none" spc="0" normalizeH="0" baseline="0" noProof="0" dirty="0">
              <a:ln>
                <a:noFill/>
              </a:ln>
              <a:solidFill>
                <a:srgbClr val="494949"/>
              </a:solidFill>
              <a:effectLst/>
              <a:uLnTx/>
              <a:uFillTx/>
              <a:latin typeface="Montserrat SemiBold" pitchFamily="2" charset="77"/>
            </a:endParaRPr>
          </a:p>
        </p:txBody>
      </p:sp>
      <p:sp>
        <p:nvSpPr>
          <p:cNvPr id="15" name="Pie 5">
            <a:extLst>
              <a:ext uri="{FF2B5EF4-FFF2-40B4-BE49-F238E27FC236}">
                <a16:creationId xmlns:a16="http://schemas.microsoft.com/office/drawing/2014/main" id="{F84B8988-9FD2-42F0-9940-08D6DB35B7B5}"/>
              </a:ext>
            </a:extLst>
          </p:cNvPr>
          <p:cNvSpPr>
            <a:spLocks/>
          </p:cNvSpPr>
          <p:nvPr/>
        </p:nvSpPr>
        <p:spPr>
          <a:xfrm>
            <a:off x="1453595" y="2702741"/>
            <a:ext cx="1171303" cy="1169822"/>
          </a:xfrm>
          <a:prstGeom prst="pie">
            <a:avLst>
              <a:gd name="adj1" fmla="val 15875"/>
              <a:gd name="adj2" fmla="val 10819469"/>
            </a:avLst>
          </a:prstGeom>
          <a:pattFill prst="zigZag">
            <a:fgClr>
              <a:srgbClr val="2576B7"/>
            </a:fgClr>
            <a:bgClr>
              <a:srgbClr val="2576B7">
                <a:lumMod val="60000"/>
                <a:lumOff val="40000"/>
              </a:srgbClr>
            </a:bgClr>
          </a:pattFill>
          <a:ln w="571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68AE8E1F-6A7C-4F10-B745-78B7B8184BB8}"/>
              </a:ext>
            </a:extLst>
          </p:cNvPr>
          <p:cNvSpPr/>
          <p:nvPr/>
        </p:nvSpPr>
        <p:spPr>
          <a:xfrm>
            <a:off x="1335705" y="4103712"/>
            <a:ext cx="1415395" cy="1415395"/>
          </a:xfrm>
          <a:prstGeom prst="ellipse">
            <a:avLst/>
          </a:prstGeom>
          <a:solidFill>
            <a:srgbClr val="FFFFFF">
              <a:lumMod val="85000"/>
              <a:alpha val="4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FFFFFF"/>
              </a:solidFill>
              <a:effectLst/>
              <a:uLnTx/>
              <a:uFillTx/>
              <a:latin typeface="Montserrat SemiBold" pitchFamily="2" charset="77"/>
              <a:ea typeface="+mn-ea"/>
              <a:cs typeface="+mn-cs"/>
            </a:endParaRPr>
          </a:p>
        </p:txBody>
      </p:sp>
      <p:sp>
        <p:nvSpPr>
          <p:cNvPr id="17" name="Freeform 86">
            <a:extLst>
              <a:ext uri="{FF2B5EF4-FFF2-40B4-BE49-F238E27FC236}">
                <a16:creationId xmlns:a16="http://schemas.microsoft.com/office/drawing/2014/main" id="{9876CCC0-F959-4A4B-ACF5-5D5BA6AA5377}"/>
              </a:ext>
            </a:extLst>
          </p:cNvPr>
          <p:cNvSpPr>
            <a:spLocks noChangeAspect="1" noChangeArrowheads="1"/>
          </p:cNvSpPr>
          <p:nvPr/>
        </p:nvSpPr>
        <p:spPr bwMode="auto">
          <a:xfrm>
            <a:off x="1455153" y="4219917"/>
            <a:ext cx="1169746" cy="1169822"/>
          </a:xfrm>
          <a:prstGeom prst="ellipse">
            <a:avLst/>
          </a:prstGeom>
          <a:solidFill>
            <a:srgbClr val="2576B7"/>
          </a:solidFill>
          <a:ln w="57150">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950" b="1" i="0" u="none" strike="noStrike" kern="0" cap="none" spc="0" normalizeH="0" baseline="0" noProof="0" dirty="0">
              <a:ln>
                <a:noFill/>
              </a:ln>
              <a:solidFill>
                <a:srgbClr val="494949"/>
              </a:solidFill>
              <a:effectLst/>
              <a:uLnTx/>
              <a:uFillTx/>
              <a:latin typeface="Montserrat SemiBold" pitchFamily="2" charset="77"/>
            </a:endParaRPr>
          </a:p>
        </p:txBody>
      </p:sp>
      <p:sp>
        <p:nvSpPr>
          <p:cNvPr id="18" name="Pie 11">
            <a:extLst>
              <a:ext uri="{FF2B5EF4-FFF2-40B4-BE49-F238E27FC236}">
                <a16:creationId xmlns:a16="http://schemas.microsoft.com/office/drawing/2014/main" id="{B06A01B1-11E3-4BAF-A0DE-783FFAE71C5E}"/>
              </a:ext>
            </a:extLst>
          </p:cNvPr>
          <p:cNvSpPr>
            <a:spLocks/>
          </p:cNvSpPr>
          <p:nvPr/>
        </p:nvSpPr>
        <p:spPr>
          <a:xfrm>
            <a:off x="1453595" y="4219842"/>
            <a:ext cx="1171303" cy="1169822"/>
          </a:xfrm>
          <a:prstGeom prst="pie">
            <a:avLst>
              <a:gd name="adj1" fmla="val 24472"/>
              <a:gd name="adj2" fmla="val 10893689"/>
            </a:avLst>
          </a:prstGeom>
          <a:pattFill prst="zigZag">
            <a:fgClr>
              <a:srgbClr val="2576B7"/>
            </a:fgClr>
            <a:bgClr>
              <a:srgbClr val="2576B7">
                <a:lumMod val="60000"/>
                <a:lumOff val="40000"/>
              </a:srgbClr>
            </a:bgClr>
          </a:pattFill>
          <a:ln w="571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19" name="Freeform 86">
            <a:extLst>
              <a:ext uri="{FF2B5EF4-FFF2-40B4-BE49-F238E27FC236}">
                <a16:creationId xmlns:a16="http://schemas.microsoft.com/office/drawing/2014/main" id="{35960056-CE90-45CE-A404-96E628A4C104}"/>
              </a:ext>
            </a:extLst>
          </p:cNvPr>
          <p:cNvSpPr>
            <a:spLocks noChangeAspect="1" noChangeArrowheads="1"/>
          </p:cNvSpPr>
          <p:nvPr/>
        </p:nvSpPr>
        <p:spPr bwMode="auto">
          <a:xfrm>
            <a:off x="5600625" y="2702816"/>
            <a:ext cx="1169746" cy="1169822"/>
          </a:xfrm>
          <a:prstGeom prst="ellipse">
            <a:avLst/>
          </a:prstGeom>
          <a:solidFill>
            <a:srgbClr val="2576B7"/>
          </a:solidFill>
          <a:ln w="57150">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950" b="1" i="0" u="none" strike="noStrike" kern="0" cap="none" spc="0" normalizeH="0" baseline="0" noProof="0" dirty="0">
              <a:ln>
                <a:noFill/>
              </a:ln>
              <a:solidFill>
                <a:srgbClr val="494949"/>
              </a:solidFill>
              <a:effectLst/>
              <a:uLnTx/>
              <a:uFillTx/>
              <a:latin typeface="Montserrat SemiBold" pitchFamily="2" charset="77"/>
            </a:endParaRPr>
          </a:p>
        </p:txBody>
      </p:sp>
      <p:sp>
        <p:nvSpPr>
          <p:cNvPr id="20" name="Pie 24">
            <a:extLst>
              <a:ext uri="{FF2B5EF4-FFF2-40B4-BE49-F238E27FC236}">
                <a16:creationId xmlns:a16="http://schemas.microsoft.com/office/drawing/2014/main" id="{DFE22BC3-C9A9-4612-8C1D-49751FBDA627}"/>
              </a:ext>
            </a:extLst>
          </p:cNvPr>
          <p:cNvSpPr>
            <a:spLocks/>
          </p:cNvSpPr>
          <p:nvPr/>
        </p:nvSpPr>
        <p:spPr>
          <a:xfrm>
            <a:off x="5599068" y="2702741"/>
            <a:ext cx="1171303" cy="1169822"/>
          </a:xfrm>
          <a:prstGeom prst="pie">
            <a:avLst>
              <a:gd name="adj1" fmla="val 5444830"/>
              <a:gd name="adj2" fmla="val 16173805"/>
            </a:avLst>
          </a:prstGeom>
          <a:pattFill prst="zigZag">
            <a:fgClr>
              <a:srgbClr val="2576B7"/>
            </a:fgClr>
            <a:bgClr>
              <a:srgbClr val="2576B7">
                <a:lumMod val="60000"/>
                <a:lumOff val="40000"/>
              </a:srgbClr>
            </a:bgClr>
          </a:pattFill>
          <a:ln w="571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21" name="Freeform 86">
            <a:extLst>
              <a:ext uri="{FF2B5EF4-FFF2-40B4-BE49-F238E27FC236}">
                <a16:creationId xmlns:a16="http://schemas.microsoft.com/office/drawing/2014/main" id="{C1A930ED-6F0F-4464-A7E1-16CA8266A665}"/>
              </a:ext>
            </a:extLst>
          </p:cNvPr>
          <p:cNvSpPr>
            <a:spLocks noChangeAspect="1" noChangeArrowheads="1"/>
          </p:cNvSpPr>
          <p:nvPr/>
        </p:nvSpPr>
        <p:spPr bwMode="auto">
          <a:xfrm>
            <a:off x="5600625" y="4219917"/>
            <a:ext cx="1169746" cy="1169822"/>
          </a:xfrm>
          <a:prstGeom prst="ellipse">
            <a:avLst/>
          </a:prstGeom>
          <a:solidFill>
            <a:srgbClr val="2576B7"/>
          </a:solidFill>
          <a:ln w="57150">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950" b="1" i="0" u="none" strike="noStrike" kern="0" cap="none" spc="0" normalizeH="0" baseline="0" noProof="0" dirty="0">
              <a:ln>
                <a:noFill/>
              </a:ln>
              <a:solidFill>
                <a:srgbClr val="494949"/>
              </a:solidFill>
              <a:effectLst/>
              <a:uLnTx/>
              <a:uFillTx/>
              <a:latin typeface="Montserrat SemiBold" pitchFamily="2" charset="77"/>
            </a:endParaRPr>
          </a:p>
        </p:txBody>
      </p:sp>
      <p:sp>
        <p:nvSpPr>
          <p:cNvPr id="22" name="Pie 26">
            <a:extLst>
              <a:ext uri="{FF2B5EF4-FFF2-40B4-BE49-F238E27FC236}">
                <a16:creationId xmlns:a16="http://schemas.microsoft.com/office/drawing/2014/main" id="{15D12494-B434-4C3B-BE9A-86F543BF8D92}"/>
              </a:ext>
            </a:extLst>
          </p:cNvPr>
          <p:cNvSpPr>
            <a:spLocks/>
          </p:cNvSpPr>
          <p:nvPr/>
        </p:nvSpPr>
        <p:spPr>
          <a:xfrm>
            <a:off x="5599068" y="4219842"/>
            <a:ext cx="1171303" cy="1169822"/>
          </a:xfrm>
          <a:prstGeom prst="pie">
            <a:avLst>
              <a:gd name="adj1" fmla="val 5388727"/>
              <a:gd name="adj2" fmla="val 16184448"/>
            </a:avLst>
          </a:prstGeom>
          <a:pattFill prst="zigZag">
            <a:fgClr>
              <a:srgbClr val="2576B7"/>
            </a:fgClr>
            <a:bgClr>
              <a:srgbClr val="2576B7">
                <a:lumMod val="60000"/>
                <a:lumOff val="40000"/>
              </a:srgbClr>
            </a:bgClr>
          </a:pattFill>
          <a:ln w="571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23" name="Rectangle 22">
            <a:extLst>
              <a:ext uri="{FF2B5EF4-FFF2-40B4-BE49-F238E27FC236}">
                <a16:creationId xmlns:a16="http://schemas.microsoft.com/office/drawing/2014/main" id="{5BEFA820-079D-43F4-95EA-C1EA41C8889F}"/>
              </a:ext>
            </a:extLst>
          </p:cNvPr>
          <p:cNvSpPr/>
          <p:nvPr/>
        </p:nvSpPr>
        <p:spPr>
          <a:xfrm>
            <a:off x="11182374" y="2521700"/>
            <a:ext cx="414679" cy="3269998"/>
          </a:xfrm>
          <a:prstGeom prst="rect">
            <a:avLst/>
          </a:prstGeom>
          <a:pattFill prst="zigZag">
            <a:fgClr>
              <a:srgbClr val="2576B7"/>
            </a:fgClr>
            <a:bgClr>
              <a:srgbClr val="2576B7">
                <a:lumMod val="60000"/>
                <a:lumOff val="40000"/>
              </a:srgbClr>
            </a:bgClr>
          </a:pattFill>
          <a:ln w="57150" cap="flat" cmpd="sng" algn="ctr">
            <a:noFill/>
            <a:prstDash val="solid"/>
            <a:miter lim="800000"/>
          </a:ln>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Arial" panose="020B0604020202020204" pitchFamily="34" charset="0"/>
                <a:ea typeface="+mn-ea"/>
                <a:cs typeface="+mn-cs"/>
              </a:rPr>
              <a:t>IT</a:t>
            </a:r>
          </a:p>
        </p:txBody>
      </p:sp>
      <p:sp>
        <p:nvSpPr>
          <p:cNvPr id="24" name="Rectangle 23">
            <a:extLst>
              <a:ext uri="{FF2B5EF4-FFF2-40B4-BE49-F238E27FC236}">
                <a16:creationId xmlns:a16="http://schemas.microsoft.com/office/drawing/2014/main" id="{01B6F372-E151-4D70-AD36-4F30C20433E0}"/>
              </a:ext>
            </a:extLst>
          </p:cNvPr>
          <p:cNvSpPr/>
          <p:nvPr/>
        </p:nvSpPr>
        <p:spPr>
          <a:xfrm>
            <a:off x="7122499" y="4015761"/>
            <a:ext cx="1875559" cy="62346"/>
          </a:xfrm>
          <a:prstGeom prst="rect">
            <a:avLst/>
          </a:prstGeom>
          <a:solidFill>
            <a:srgbClr val="2576B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FFFFFF"/>
              </a:solidFill>
              <a:effectLst/>
              <a:uLnTx/>
              <a:uFillTx/>
              <a:latin typeface="Montserrat SemiBold" pitchFamily="2" charset="77"/>
              <a:ea typeface="+mn-ea"/>
              <a:cs typeface="+mn-cs"/>
            </a:endParaRPr>
          </a:p>
        </p:txBody>
      </p:sp>
      <p:sp>
        <p:nvSpPr>
          <p:cNvPr id="25" name="TextBox 24">
            <a:extLst>
              <a:ext uri="{FF2B5EF4-FFF2-40B4-BE49-F238E27FC236}">
                <a16:creationId xmlns:a16="http://schemas.microsoft.com/office/drawing/2014/main" id="{CC09B7B0-CF91-4C51-BECC-80CC42673994}"/>
              </a:ext>
            </a:extLst>
          </p:cNvPr>
          <p:cNvSpPr txBox="1"/>
          <p:nvPr/>
        </p:nvSpPr>
        <p:spPr>
          <a:xfrm>
            <a:off x="5809454" y="4567788"/>
            <a:ext cx="750526" cy="307777"/>
          </a:xfrm>
          <a:prstGeom prst="rect">
            <a:avLst/>
          </a:prstGeom>
          <a:noFill/>
        </p:spPr>
        <p:txBody>
          <a:bodyPr wrap="none" rtlCol="0">
            <a:spAutoFit/>
          </a:bodyPr>
          <a:lstStyle/>
          <a:p>
            <a:r>
              <a:rPr lang="en-US" sz="1400" b="1" dirty="0">
                <a:solidFill>
                  <a:schemeClr val="bg1"/>
                </a:solidFill>
                <a:latin typeface="Montserrat SemiBold" pitchFamily="2" charset="77"/>
                <a:ea typeface="Roboto" charset="0"/>
                <a:cs typeface="Poppins Bold" panose="02000000000000000000" pitchFamily="2" charset="77"/>
              </a:rPr>
              <a:t>Vision</a:t>
            </a:r>
          </a:p>
        </p:txBody>
      </p:sp>
      <p:sp>
        <p:nvSpPr>
          <p:cNvPr id="26" name="TextBox 25">
            <a:extLst>
              <a:ext uri="{FF2B5EF4-FFF2-40B4-BE49-F238E27FC236}">
                <a16:creationId xmlns:a16="http://schemas.microsoft.com/office/drawing/2014/main" id="{742BE5B2-C818-4355-A47A-9FA3391726C9}"/>
              </a:ext>
            </a:extLst>
          </p:cNvPr>
          <p:cNvSpPr txBox="1"/>
          <p:nvPr/>
        </p:nvSpPr>
        <p:spPr>
          <a:xfrm>
            <a:off x="7013939" y="4513615"/>
            <a:ext cx="3888942" cy="582275"/>
          </a:xfrm>
          <a:prstGeom prst="rect">
            <a:avLst/>
          </a:prstGeom>
          <a:noFill/>
        </p:spPr>
        <p:txBody>
          <a:bodyPr wrap="square" rtlCol="0">
            <a:spAutoFit/>
          </a:bodyPr>
          <a:lstStyle/>
          <a:p>
            <a:pPr>
              <a:lnSpc>
                <a:spcPts val="2000"/>
              </a:lnSpc>
            </a:pPr>
            <a:r>
              <a:rPr lang="en-US" sz="1300" dirty="0">
                <a:solidFill>
                  <a:srgbClr val="000000"/>
                </a:solidFill>
                <a:latin typeface="Roboto" panose="02000000000000000000" pitchFamily="2" charset="0"/>
                <a:ea typeface="Roboto" panose="02000000000000000000" pitchFamily="2" charset="0"/>
                <a:cs typeface="Open Sans Light" panose="020B0306030504020204" pitchFamily="34" charset="0"/>
              </a:rPr>
              <a:t>We will relentlessly drive value to our customers through unprecedented innovation.</a:t>
            </a:r>
          </a:p>
        </p:txBody>
      </p:sp>
      <p:sp>
        <p:nvSpPr>
          <p:cNvPr id="27" name="TextBox 26">
            <a:extLst>
              <a:ext uri="{FF2B5EF4-FFF2-40B4-BE49-F238E27FC236}">
                <a16:creationId xmlns:a16="http://schemas.microsoft.com/office/drawing/2014/main" id="{E858A20E-8323-418E-908F-FF96F851A680}"/>
              </a:ext>
            </a:extLst>
          </p:cNvPr>
          <p:cNvSpPr txBox="1"/>
          <p:nvPr/>
        </p:nvSpPr>
        <p:spPr>
          <a:xfrm>
            <a:off x="5765307" y="3028524"/>
            <a:ext cx="883575" cy="307777"/>
          </a:xfrm>
          <a:prstGeom prst="rect">
            <a:avLst/>
          </a:prstGeom>
          <a:noFill/>
        </p:spPr>
        <p:txBody>
          <a:bodyPr wrap="none" rtlCol="0">
            <a:spAutoFit/>
          </a:bodyPr>
          <a:lstStyle/>
          <a:p>
            <a:r>
              <a:rPr lang="en-US" sz="1400" b="1" dirty="0">
                <a:solidFill>
                  <a:schemeClr val="bg1"/>
                </a:solidFill>
                <a:latin typeface="Montserrat SemiBold" pitchFamily="2" charset="77"/>
                <a:ea typeface="Roboto" charset="0"/>
                <a:cs typeface="Poppins Bold" panose="02000000000000000000" pitchFamily="2" charset="77"/>
              </a:rPr>
              <a:t>Mission</a:t>
            </a:r>
          </a:p>
        </p:txBody>
      </p:sp>
      <p:sp>
        <p:nvSpPr>
          <p:cNvPr id="28" name="TextBox 27">
            <a:extLst>
              <a:ext uri="{FF2B5EF4-FFF2-40B4-BE49-F238E27FC236}">
                <a16:creationId xmlns:a16="http://schemas.microsoft.com/office/drawing/2014/main" id="{83F929F8-E149-461E-BCDB-15FDA2F1A6AE}"/>
              </a:ext>
            </a:extLst>
          </p:cNvPr>
          <p:cNvSpPr txBox="1"/>
          <p:nvPr/>
        </p:nvSpPr>
        <p:spPr>
          <a:xfrm>
            <a:off x="7025342" y="2936027"/>
            <a:ext cx="3888942" cy="582275"/>
          </a:xfrm>
          <a:prstGeom prst="rect">
            <a:avLst/>
          </a:prstGeom>
          <a:noFill/>
        </p:spPr>
        <p:txBody>
          <a:bodyPr wrap="square" rtlCol="0">
            <a:spAutoFit/>
          </a:bodyPr>
          <a:lstStyle/>
          <a:p>
            <a:pPr>
              <a:lnSpc>
                <a:spcPts val="2000"/>
              </a:lnSpc>
            </a:pPr>
            <a:r>
              <a:rPr lang="en-US" sz="1300" dirty="0">
                <a:solidFill>
                  <a:srgbClr val="000000"/>
                </a:solidFill>
                <a:latin typeface="Roboto" panose="02000000000000000000" pitchFamily="2" charset="0"/>
                <a:ea typeface="Roboto" panose="02000000000000000000" pitchFamily="2" charset="0"/>
                <a:cs typeface="Open Sans Light" panose="020B0306030504020204" pitchFamily="34" charset="0"/>
              </a:rPr>
              <a:t>IT provides innovative product solutions and leadership that drives growth and success. </a:t>
            </a:r>
          </a:p>
        </p:txBody>
      </p:sp>
      <p:sp>
        <p:nvSpPr>
          <p:cNvPr id="29" name="TextBox 28">
            <a:extLst>
              <a:ext uri="{FF2B5EF4-FFF2-40B4-BE49-F238E27FC236}">
                <a16:creationId xmlns:a16="http://schemas.microsoft.com/office/drawing/2014/main" id="{EFC13FB0-E25B-470E-9833-444EBB246C9F}"/>
              </a:ext>
            </a:extLst>
          </p:cNvPr>
          <p:cNvSpPr txBox="1"/>
          <p:nvPr/>
        </p:nvSpPr>
        <p:spPr>
          <a:xfrm>
            <a:off x="2751100" y="2681118"/>
            <a:ext cx="2857836" cy="1348574"/>
          </a:xfrm>
          <a:prstGeom prst="rect">
            <a:avLst/>
          </a:prstGeom>
          <a:noFill/>
        </p:spPr>
        <p:txBody>
          <a:bodyPr wrap="square" rtlCol="0">
            <a:spAutoFit/>
          </a:bodyPr>
          <a:lstStyle>
            <a:defPPr>
              <a:defRPr lang="en-US"/>
            </a:defPPr>
            <a:lvl1pPr>
              <a:lnSpc>
                <a:spcPts val="2000"/>
              </a:lnSpc>
              <a:defRPr sz="1300">
                <a:solidFill>
                  <a:srgbClr val="000000"/>
                </a:solidFill>
                <a:latin typeface="Arial" panose="020B0604020202020204" pitchFamily="34" charset="0"/>
                <a:ea typeface="Roboto Light" panose="02000000000000000000" pitchFamily="2" charset="0"/>
                <a:cs typeface="Open Sans Light" panose="020B0306030504020204" pitchFamily="34" charset="0"/>
              </a:defRPr>
            </a:lvl1pPr>
          </a:lstStyle>
          <a:p>
            <a:r>
              <a:rPr lang="en-US" dirty="0">
                <a:latin typeface="Roboto" panose="02000000000000000000" pitchFamily="2" charset="0"/>
                <a:ea typeface="Roboto" panose="02000000000000000000" pitchFamily="2" charset="0"/>
              </a:rPr>
              <a:t>We help IT leaders achieve measurable results by systematically improving core IT processes, governance, and critical technology projects.</a:t>
            </a:r>
          </a:p>
        </p:txBody>
      </p:sp>
      <p:sp>
        <p:nvSpPr>
          <p:cNvPr id="30" name="Rectangle 29">
            <a:extLst>
              <a:ext uri="{FF2B5EF4-FFF2-40B4-BE49-F238E27FC236}">
                <a16:creationId xmlns:a16="http://schemas.microsoft.com/office/drawing/2014/main" id="{3A4E7ABB-D97B-4707-9A9D-CF98A030225F}"/>
              </a:ext>
            </a:extLst>
          </p:cNvPr>
          <p:cNvSpPr/>
          <p:nvPr/>
        </p:nvSpPr>
        <p:spPr>
          <a:xfrm rot="10800000">
            <a:off x="721658" y="2427878"/>
            <a:ext cx="414679" cy="3215090"/>
          </a:xfrm>
          <a:prstGeom prst="rect">
            <a:avLst/>
          </a:prstGeom>
          <a:pattFill prst="zigZag">
            <a:fgClr>
              <a:srgbClr val="2576B7"/>
            </a:fgClr>
            <a:bgClr>
              <a:srgbClr val="2576B7">
                <a:lumMod val="60000"/>
                <a:lumOff val="40000"/>
              </a:srgbClr>
            </a:bgClr>
          </a:pattFill>
          <a:ln w="57150" cap="flat" cmpd="sng" algn="ctr">
            <a:noFill/>
            <a:prstDash val="solid"/>
            <a:miter lim="800000"/>
          </a:ln>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a:solidFill>
                  <a:schemeClr val="bg1"/>
                </a:solidFill>
                <a:latin typeface="Arial" panose="020B0604020202020204" pitchFamily="34" charset="0"/>
              </a:rPr>
              <a:t>BUSINESS</a:t>
            </a:r>
            <a:endParaRPr kumimoji="0" lang="en-US" sz="2400" b="0" i="0" u="none" strike="noStrike" kern="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id="{6BECF01D-C22E-4BC3-83FF-3A13E76D09D6}"/>
              </a:ext>
            </a:extLst>
          </p:cNvPr>
          <p:cNvSpPr txBox="1"/>
          <p:nvPr/>
        </p:nvSpPr>
        <p:spPr>
          <a:xfrm>
            <a:off x="2751100" y="4265362"/>
            <a:ext cx="2857836" cy="1092094"/>
          </a:xfrm>
          <a:prstGeom prst="rect">
            <a:avLst/>
          </a:prstGeom>
          <a:noFill/>
        </p:spPr>
        <p:txBody>
          <a:bodyPr wrap="square" rtlCol="0">
            <a:spAutoFit/>
          </a:bodyPr>
          <a:lstStyle>
            <a:defPPr>
              <a:defRPr lang="en-US"/>
            </a:defPPr>
            <a:lvl1pPr>
              <a:lnSpc>
                <a:spcPts val="2000"/>
              </a:lnSpc>
              <a:defRPr sz="1300">
                <a:solidFill>
                  <a:srgbClr val="000000"/>
                </a:solidFill>
                <a:latin typeface="Arial" panose="020B0604020202020204" pitchFamily="34" charset="0"/>
                <a:ea typeface="Roboto Light" panose="02000000000000000000" pitchFamily="2" charset="0"/>
                <a:cs typeface="Open Sans Light" panose="020B0306030504020204" pitchFamily="34" charset="0"/>
              </a:defRPr>
            </a:lvl1pPr>
          </a:lstStyle>
          <a:p>
            <a:r>
              <a:rPr lang="en-US" dirty="0">
                <a:latin typeface="Roboto" panose="02000000000000000000" pitchFamily="2" charset="0"/>
                <a:ea typeface="Roboto" panose="02000000000000000000" pitchFamily="2" charset="0"/>
              </a:rPr>
              <a:t>Acme Corp. will grow to become the largest research firm across the industry by providing unprecedented value to our clients.</a:t>
            </a:r>
          </a:p>
        </p:txBody>
      </p:sp>
      <p:sp>
        <p:nvSpPr>
          <p:cNvPr id="32" name="TextBox 31">
            <a:extLst>
              <a:ext uri="{FF2B5EF4-FFF2-40B4-BE49-F238E27FC236}">
                <a16:creationId xmlns:a16="http://schemas.microsoft.com/office/drawing/2014/main" id="{70CAD6CC-50B9-46D4-A6BE-60A2679F43ED}"/>
              </a:ext>
            </a:extLst>
          </p:cNvPr>
          <p:cNvSpPr txBox="1"/>
          <p:nvPr/>
        </p:nvSpPr>
        <p:spPr>
          <a:xfrm>
            <a:off x="1661722" y="4567789"/>
            <a:ext cx="750526" cy="307777"/>
          </a:xfrm>
          <a:prstGeom prst="rect">
            <a:avLst/>
          </a:prstGeom>
          <a:noFill/>
        </p:spPr>
        <p:txBody>
          <a:bodyPr wrap="none" rtlCol="0">
            <a:spAutoFit/>
          </a:bodyPr>
          <a:lstStyle/>
          <a:p>
            <a:r>
              <a:rPr lang="en-US" sz="1400" b="1" dirty="0">
                <a:solidFill>
                  <a:schemeClr val="bg1"/>
                </a:solidFill>
                <a:latin typeface="Montserrat SemiBold" pitchFamily="2" charset="77"/>
                <a:ea typeface="Roboto" charset="0"/>
                <a:cs typeface="Poppins Bold" panose="02000000000000000000" pitchFamily="2" charset="77"/>
              </a:rPr>
              <a:t>Vision</a:t>
            </a:r>
          </a:p>
        </p:txBody>
      </p:sp>
      <p:sp>
        <p:nvSpPr>
          <p:cNvPr id="33" name="TextBox 32">
            <a:extLst>
              <a:ext uri="{FF2B5EF4-FFF2-40B4-BE49-F238E27FC236}">
                <a16:creationId xmlns:a16="http://schemas.microsoft.com/office/drawing/2014/main" id="{433C8822-FF15-40BA-B6FB-57E1DDD4FA9B}"/>
              </a:ext>
            </a:extLst>
          </p:cNvPr>
          <p:cNvSpPr txBox="1"/>
          <p:nvPr/>
        </p:nvSpPr>
        <p:spPr>
          <a:xfrm>
            <a:off x="1601615" y="3030062"/>
            <a:ext cx="883575" cy="307777"/>
          </a:xfrm>
          <a:prstGeom prst="rect">
            <a:avLst/>
          </a:prstGeom>
          <a:noFill/>
        </p:spPr>
        <p:txBody>
          <a:bodyPr wrap="none" rtlCol="0">
            <a:spAutoFit/>
          </a:bodyPr>
          <a:lstStyle/>
          <a:p>
            <a:r>
              <a:rPr lang="en-US" sz="1400" b="1" dirty="0">
                <a:solidFill>
                  <a:schemeClr val="bg1"/>
                </a:solidFill>
                <a:latin typeface="Montserrat SemiBold" pitchFamily="2" charset="77"/>
                <a:ea typeface="Roboto" charset="0"/>
                <a:cs typeface="Poppins Bold" panose="02000000000000000000" pitchFamily="2" charset="77"/>
              </a:rPr>
              <a:t>Mission</a:t>
            </a:r>
          </a:p>
        </p:txBody>
      </p:sp>
      <p:sp>
        <p:nvSpPr>
          <p:cNvPr id="35" name="Text Placeholder 3">
            <a:extLst>
              <a:ext uri="{FF2B5EF4-FFF2-40B4-BE49-F238E27FC236}">
                <a16:creationId xmlns:a16="http://schemas.microsoft.com/office/drawing/2014/main" id="{E648D71D-58E5-4AE7-8185-F9E04EE735EB}"/>
              </a:ext>
            </a:extLst>
          </p:cNvPr>
          <p:cNvSpPr txBox="1">
            <a:spLocks/>
          </p:cNvSpPr>
          <p:nvPr/>
        </p:nvSpPr>
        <p:spPr>
          <a:xfrm>
            <a:off x="121298" y="116633"/>
            <a:ext cx="1818640"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1.1 Mission &amp; Vision</a:t>
            </a:r>
          </a:p>
        </p:txBody>
      </p:sp>
    </p:spTree>
    <p:extLst>
      <p:ext uri="{BB962C8B-B14F-4D97-AF65-F5344CB8AC3E}">
        <p14:creationId xmlns:p14="http://schemas.microsoft.com/office/powerpoint/2010/main" val="514474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134963D-55E3-2943-8231-F41398050D29}"/>
              </a:ext>
            </a:extLst>
          </p:cNvPr>
          <p:cNvSpPr/>
          <p:nvPr/>
        </p:nvSpPr>
        <p:spPr>
          <a:xfrm>
            <a:off x="6096794" y="2597465"/>
            <a:ext cx="5734416" cy="2901463"/>
          </a:xfrm>
          <a:prstGeom prst="rect">
            <a:avLst/>
          </a:prstGeom>
          <a:gradFill>
            <a:gsLst>
              <a:gs pos="0">
                <a:schemeClr val="bg1"/>
              </a:gs>
              <a:gs pos="8500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5" y="530021"/>
            <a:ext cx="11058309" cy="1130188"/>
          </a:xfrm>
        </p:spPr>
        <p:txBody>
          <a:bodyPr/>
          <a:lstStyle/>
          <a:p>
            <a:r>
              <a:rPr lang="en-US" dirty="0"/>
              <a:t>IT guiding principles set the boundaries of your strategy </a:t>
            </a:r>
          </a:p>
        </p:txBody>
      </p:sp>
      <p:sp>
        <p:nvSpPr>
          <p:cNvPr id="3" name="Text Placeholder 2">
            <a:extLst>
              <a:ext uri="{FF2B5EF4-FFF2-40B4-BE49-F238E27FC236}">
                <a16:creationId xmlns:a16="http://schemas.microsoft.com/office/drawing/2014/main" id="{3FD76469-F4E8-5F45-BC9C-F1CB6CBCD6BD}"/>
              </a:ext>
            </a:extLst>
          </p:cNvPr>
          <p:cNvSpPr>
            <a:spLocks noGrp="1"/>
          </p:cNvSpPr>
          <p:nvPr>
            <p:ph type="body" sz="quarter" idx="33"/>
          </p:nvPr>
        </p:nvSpPr>
        <p:spPr>
          <a:xfrm>
            <a:off x="364983" y="2285056"/>
            <a:ext cx="5281037" cy="3777416"/>
          </a:xfrm>
        </p:spPr>
        <p:txBody>
          <a:bodyPr/>
          <a:lstStyle/>
          <a:p>
            <a:pPr marL="0" indent="0">
              <a:buNone/>
            </a:pPr>
            <a:r>
              <a:rPr lang="en-US" dirty="0"/>
              <a:t>Strategic guiding principles advise the IT organization on the boundaries of the strategy. </a:t>
            </a:r>
          </a:p>
          <a:p>
            <a:pPr marL="184150" indent="-184150"/>
            <a:r>
              <a:rPr lang="en-US" dirty="0"/>
              <a:t>Guiding principles are a priori decisions that limit the scope of strategic thinking to what is acceptable organizationally, from a budgetary, people, and partnership standpoint. Guiding principles can cover other dimensions as well.</a:t>
            </a:r>
          </a:p>
          <a:p>
            <a:pPr marL="0" indent="0">
              <a:buNone/>
            </a:pPr>
            <a:r>
              <a:rPr lang="en-US" dirty="0"/>
              <a:t>Organizational stakeholders are more likely to follow IT principles when a rationale is provided.</a:t>
            </a:r>
          </a:p>
          <a:p>
            <a:pPr marL="184150" indent="-184150"/>
            <a:r>
              <a:rPr lang="en-US" dirty="0"/>
              <a:t>After defining the set of IT principles, ensure that they are all expanded upon with a rationale. The rationale ensures principles are more likely to be followed because they communicate why the principles are important and how they are to be used. Develop the rationale for each IT principle your organization has chosen. </a:t>
            </a:r>
          </a:p>
        </p:txBody>
      </p:sp>
      <p:sp>
        <p:nvSpPr>
          <p:cNvPr id="25" name="Freeform 3">
            <a:extLst>
              <a:ext uri="{FF2B5EF4-FFF2-40B4-BE49-F238E27FC236}">
                <a16:creationId xmlns:a16="http://schemas.microsoft.com/office/drawing/2014/main" id="{AA1C3A5A-8BB4-44EF-9ECB-A18A3B28B23A}"/>
              </a:ext>
            </a:extLst>
          </p:cNvPr>
          <p:cNvSpPr>
            <a:spLocks noChangeArrowheads="1"/>
          </p:cNvSpPr>
          <p:nvPr/>
        </p:nvSpPr>
        <p:spPr bwMode="auto">
          <a:xfrm>
            <a:off x="6629353" y="3209743"/>
            <a:ext cx="1800000" cy="1800000"/>
          </a:xfrm>
          <a:custGeom>
            <a:avLst/>
            <a:gdLst>
              <a:gd name="T0" fmla="*/ 1173 w 2346"/>
              <a:gd name="T1" fmla="*/ 0 h 2346"/>
              <a:gd name="T2" fmla="*/ 1173 w 2346"/>
              <a:gd name="T3" fmla="*/ 0 h 2346"/>
              <a:gd name="T4" fmla="*/ 2345 w 2346"/>
              <a:gd name="T5" fmla="*/ 1173 h 2346"/>
              <a:gd name="T6" fmla="*/ 2345 w 2346"/>
              <a:gd name="T7" fmla="*/ 1173 h 2346"/>
              <a:gd name="T8" fmla="*/ 1173 w 2346"/>
              <a:gd name="T9" fmla="*/ 2345 h 2346"/>
              <a:gd name="T10" fmla="*/ 1173 w 2346"/>
              <a:gd name="T11" fmla="*/ 2345 h 2346"/>
              <a:gd name="T12" fmla="*/ 0 w 2346"/>
              <a:gd name="T13" fmla="*/ 1173 h 2346"/>
              <a:gd name="T14" fmla="*/ 0 w 2346"/>
              <a:gd name="T15" fmla="*/ 1173 h 2346"/>
              <a:gd name="T16" fmla="*/ 1173 w 2346"/>
              <a:gd name="T17" fmla="*/ 0 h 2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6" h="2346">
                <a:moveTo>
                  <a:pt x="1173" y="0"/>
                </a:moveTo>
                <a:lnTo>
                  <a:pt x="1173" y="0"/>
                </a:lnTo>
                <a:cubicBezTo>
                  <a:pt x="1820" y="0"/>
                  <a:pt x="2345" y="525"/>
                  <a:pt x="2345" y="1173"/>
                </a:cubicBezTo>
                <a:lnTo>
                  <a:pt x="2345" y="1173"/>
                </a:lnTo>
                <a:cubicBezTo>
                  <a:pt x="2345" y="1820"/>
                  <a:pt x="1820" y="2345"/>
                  <a:pt x="1173" y="2345"/>
                </a:cubicBezTo>
                <a:lnTo>
                  <a:pt x="1173" y="2345"/>
                </a:lnTo>
                <a:cubicBezTo>
                  <a:pt x="525" y="2345"/>
                  <a:pt x="0" y="1820"/>
                  <a:pt x="0" y="1173"/>
                </a:cubicBezTo>
                <a:lnTo>
                  <a:pt x="0" y="1173"/>
                </a:lnTo>
                <a:cubicBezTo>
                  <a:pt x="0" y="525"/>
                  <a:pt x="525" y="0"/>
                  <a:pt x="1173" y="0"/>
                </a:cubicBezTo>
              </a:path>
            </a:pathLst>
          </a:custGeom>
          <a:solidFill>
            <a:srgbClr val="15466D"/>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7" name="Freeform 26">
            <a:extLst>
              <a:ext uri="{FF2B5EF4-FFF2-40B4-BE49-F238E27FC236}">
                <a16:creationId xmlns:a16="http://schemas.microsoft.com/office/drawing/2014/main" id="{61EECA73-01FB-401C-B053-180CD6499AC1}"/>
              </a:ext>
            </a:extLst>
          </p:cNvPr>
          <p:cNvSpPr>
            <a:spLocks noChangeArrowheads="1"/>
          </p:cNvSpPr>
          <p:nvPr/>
        </p:nvSpPr>
        <p:spPr bwMode="auto">
          <a:xfrm>
            <a:off x="9752931" y="3183366"/>
            <a:ext cx="1800000" cy="1800000"/>
          </a:xfrm>
          <a:custGeom>
            <a:avLst/>
            <a:gdLst>
              <a:gd name="T0" fmla="*/ 866 w 1734"/>
              <a:gd name="T1" fmla="*/ 0 h 1733"/>
              <a:gd name="T2" fmla="*/ 866 w 1734"/>
              <a:gd name="T3" fmla="*/ 0 h 1733"/>
              <a:gd name="T4" fmla="*/ 1733 w 1734"/>
              <a:gd name="T5" fmla="*/ 866 h 1733"/>
              <a:gd name="T6" fmla="*/ 1733 w 1734"/>
              <a:gd name="T7" fmla="*/ 866 h 1733"/>
              <a:gd name="T8" fmla="*/ 866 w 1734"/>
              <a:gd name="T9" fmla="*/ 1732 h 1733"/>
              <a:gd name="T10" fmla="*/ 866 w 1734"/>
              <a:gd name="T11" fmla="*/ 1732 h 1733"/>
              <a:gd name="T12" fmla="*/ 0 w 1734"/>
              <a:gd name="T13" fmla="*/ 866 h 1733"/>
              <a:gd name="T14" fmla="*/ 0 w 1734"/>
              <a:gd name="T15" fmla="*/ 866 h 1733"/>
              <a:gd name="T16" fmla="*/ 866 w 1734"/>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3">
                <a:moveTo>
                  <a:pt x="866" y="0"/>
                </a:moveTo>
                <a:lnTo>
                  <a:pt x="866" y="0"/>
                </a:lnTo>
                <a:cubicBezTo>
                  <a:pt x="1345" y="0"/>
                  <a:pt x="1733" y="387"/>
                  <a:pt x="1733" y="866"/>
                </a:cubicBezTo>
                <a:lnTo>
                  <a:pt x="1733" y="866"/>
                </a:lnTo>
                <a:cubicBezTo>
                  <a:pt x="1733" y="1344"/>
                  <a:pt x="1345" y="1732"/>
                  <a:pt x="866" y="1732"/>
                </a:cubicBezTo>
                <a:lnTo>
                  <a:pt x="866" y="1732"/>
                </a:lnTo>
                <a:cubicBezTo>
                  <a:pt x="388" y="1732"/>
                  <a:pt x="0" y="1344"/>
                  <a:pt x="0" y="866"/>
                </a:cubicBezTo>
                <a:lnTo>
                  <a:pt x="0" y="866"/>
                </a:lnTo>
                <a:cubicBezTo>
                  <a:pt x="0" y="387"/>
                  <a:pt x="388" y="0"/>
                  <a:pt x="866" y="0"/>
                </a:cubicBezTo>
              </a:path>
            </a:pathLst>
          </a:custGeom>
          <a:solidFill>
            <a:srgbClr val="15466D"/>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8" name="TextBox 27">
            <a:extLst>
              <a:ext uri="{FF2B5EF4-FFF2-40B4-BE49-F238E27FC236}">
                <a16:creationId xmlns:a16="http://schemas.microsoft.com/office/drawing/2014/main" id="{A5D64060-1942-49D3-A63E-DC0784052AF0}"/>
              </a:ext>
            </a:extLst>
          </p:cNvPr>
          <p:cNvSpPr txBox="1"/>
          <p:nvPr/>
        </p:nvSpPr>
        <p:spPr>
          <a:xfrm>
            <a:off x="8880126" y="3454932"/>
            <a:ext cx="422031" cy="298092"/>
          </a:xfrm>
          <a:prstGeom prst="rect">
            <a:avLst/>
          </a:prstGeom>
        </p:spPr>
        <p:txBody>
          <a:bodyPr wrap="none" lIns="0" tIns="0" rIns="0" bIns="0" numCol="1" spcCol="360000" rtlCol="0">
            <a:noAutofit/>
          </a:bodyPr>
          <a:lstStyle/>
          <a:p>
            <a:pPr>
              <a:lnSpc>
                <a:spcPct val="110000"/>
              </a:lnSpc>
            </a:pPr>
            <a:r>
              <a:rPr lang="en-US" sz="6600" dirty="0">
                <a:solidFill>
                  <a:srgbClr val="494949">
                    <a:lumMod val="50000"/>
                  </a:srgbClr>
                </a:solidFill>
                <a:latin typeface="Montserrat Semi" panose="020B0604020202020204" charset="0"/>
                <a:ea typeface="Roboto Condensed Light" panose="02000000000000000000" pitchFamily="2" charset="0"/>
                <a:cs typeface="Montserrat Semi" panose="020B0604020202020204" charset="0"/>
              </a:rPr>
              <a:t>=</a:t>
            </a:r>
            <a:endParaRPr lang="en-CA" sz="6600" dirty="0">
              <a:solidFill>
                <a:srgbClr val="494949">
                  <a:lumMod val="50000"/>
                </a:srgbClr>
              </a:solidFill>
              <a:latin typeface="Montserrat Semi" panose="020B0604020202020204" charset="0"/>
              <a:ea typeface="Roboto Condensed Light" panose="02000000000000000000" pitchFamily="2" charset="0"/>
              <a:cs typeface="Montserrat Semi" panose="020B0604020202020204" charset="0"/>
            </a:endParaRPr>
          </a:p>
        </p:txBody>
      </p:sp>
      <p:sp>
        <p:nvSpPr>
          <p:cNvPr id="29" name="Text Placeholder 3">
            <a:extLst>
              <a:ext uri="{FF2B5EF4-FFF2-40B4-BE49-F238E27FC236}">
                <a16:creationId xmlns:a16="http://schemas.microsoft.com/office/drawing/2014/main" id="{8471BB30-CA90-4E61-A66B-08CCB92691F3}"/>
              </a:ext>
            </a:extLst>
          </p:cNvPr>
          <p:cNvSpPr txBox="1">
            <a:spLocks/>
          </p:cNvSpPr>
          <p:nvPr/>
        </p:nvSpPr>
        <p:spPr>
          <a:xfrm>
            <a:off x="6733583" y="3822647"/>
            <a:ext cx="1519228" cy="328691"/>
          </a:xfrm>
          <a:prstGeom prst="rect">
            <a:avLst/>
          </a:prstGeom>
        </p:spPr>
        <p:txBody>
          <a:bodyPr lIns="0" tIns="0" rIns="0" bIns="0">
            <a:noAutofit/>
          </a:bodyPr>
          <a:lstStyle>
            <a:lvl1pPr marL="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2pPr>
            <a:lvl3pPr marL="9144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3pPr>
            <a:lvl4pPr marL="13716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4pPr>
            <a:lvl5pPr marL="18288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FFFF"/>
                </a:solidFill>
                <a:effectLst/>
                <a:uLnTx/>
                <a:uFillTx/>
                <a:latin typeface="Montserrat SemiBold" pitchFamily="2" charset="77"/>
                <a:ea typeface="+mn-ea"/>
                <a:cs typeface="Arial" panose="020B0604020202020204" pitchFamily="34" charset="0"/>
              </a:rPr>
              <a:t>IT Guiding Principles </a:t>
            </a:r>
            <a:endParaRPr kumimoji="0" lang="en-CA" sz="1600" b="0" i="0" u="none" strike="noStrike" kern="1200" cap="none" spc="0" normalizeH="0" baseline="0" noProof="0" dirty="0">
              <a:ln>
                <a:noFill/>
              </a:ln>
              <a:solidFill>
                <a:srgbClr val="FFFFFF"/>
              </a:solidFill>
              <a:effectLst/>
              <a:uLnTx/>
              <a:uFillTx/>
              <a:latin typeface="Montserrat SemiBold" pitchFamily="2" charset="77"/>
              <a:ea typeface="+mn-ea"/>
              <a:cs typeface="Arial" panose="020B0604020202020204" pitchFamily="34" charset="0"/>
            </a:endParaRPr>
          </a:p>
        </p:txBody>
      </p:sp>
      <p:sp>
        <p:nvSpPr>
          <p:cNvPr id="30" name="Text Placeholder 3">
            <a:extLst>
              <a:ext uri="{FF2B5EF4-FFF2-40B4-BE49-F238E27FC236}">
                <a16:creationId xmlns:a16="http://schemas.microsoft.com/office/drawing/2014/main" id="{0EB7F3E7-4196-4574-A744-E3F01C3D7058}"/>
              </a:ext>
            </a:extLst>
          </p:cNvPr>
          <p:cNvSpPr txBox="1">
            <a:spLocks/>
          </p:cNvSpPr>
          <p:nvPr/>
        </p:nvSpPr>
        <p:spPr>
          <a:xfrm>
            <a:off x="10015161" y="3842161"/>
            <a:ext cx="1275540" cy="328691"/>
          </a:xfrm>
          <a:prstGeom prst="rect">
            <a:avLst/>
          </a:prstGeom>
        </p:spPr>
        <p:txBody>
          <a:bodyPr lIns="0" tIns="0" rIns="0" bIns="0">
            <a:noAutofit/>
          </a:bodyPr>
          <a:lstStyle>
            <a:lvl1pPr marL="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2pPr>
            <a:lvl3pPr marL="9144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3pPr>
            <a:lvl4pPr marL="13716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4pPr>
            <a:lvl5pPr marL="18288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FFFF"/>
                </a:solidFill>
                <a:effectLst/>
                <a:uLnTx/>
                <a:uFillTx/>
                <a:latin typeface="Montserrat SemiBold" pitchFamily="2" charset="77"/>
                <a:ea typeface="+mn-ea"/>
                <a:cs typeface="Arial" panose="020B0604020202020204" pitchFamily="34" charset="0"/>
              </a:rPr>
              <a:t>IT Strategy Boundaries</a:t>
            </a:r>
            <a:endParaRPr kumimoji="0" lang="en-CA" sz="1600" b="0" i="0" u="none" strike="noStrike" kern="1200" cap="none" spc="0" normalizeH="0" baseline="0" noProof="0" dirty="0">
              <a:ln>
                <a:noFill/>
              </a:ln>
              <a:solidFill>
                <a:srgbClr val="FFFFFF"/>
              </a:solidFill>
              <a:effectLst/>
              <a:uLnTx/>
              <a:uFillTx/>
              <a:latin typeface="Montserrat SemiBold" pitchFamily="2" charset="77"/>
              <a:ea typeface="+mn-ea"/>
              <a:cs typeface="Arial" panose="020B0604020202020204" pitchFamily="34" charset="0"/>
            </a:endParaRPr>
          </a:p>
        </p:txBody>
      </p:sp>
      <p:sp>
        <p:nvSpPr>
          <p:cNvPr id="10" name="Text Placeholder 3">
            <a:extLst>
              <a:ext uri="{FF2B5EF4-FFF2-40B4-BE49-F238E27FC236}">
                <a16:creationId xmlns:a16="http://schemas.microsoft.com/office/drawing/2014/main" id="{50BFBEFE-78D9-4787-83E5-6F3BD3CCDA3B}"/>
              </a:ext>
            </a:extLst>
          </p:cNvPr>
          <p:cNvSpPr txBox="1">
            <a:spLocks/>
          </p:cNvSpPr>
          <p:nvPr/>
        </p:nvSpPr>
        <p:spPr>
          <a:xfrm>
            <a:off x="121298" y="116633"/>
            <a:ext cx="1818640"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1.2 Guiding Principles</a:t>
            </a:r>
          </a:p>
        </p:txBody>
      </p:sp>
    </p:spTree>
    <p:extLst>
      <p:ext uri="{BB962C8B-B14F-4D97-AF65-F5344CB8AC3E}">
        <p14:creationId xmlns:p14="http://schemas.microsoft.com/office/powerpoint/2010/main" val="1171124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D75BD-A5CB-4390-9616-4EAC18D9CE8C}"/>
              </a:ext>
            </a:extLst>
          </p:cNvPr>
          <p:cNvSpPr>
            <a:spLocks noGrp="1"/>
          </p:cNvSpPr>
          <p:nvPr>
            <p:ph type="title"/>
          </p:nvPr>
        </p:nvSpPr>
        <p:spPr/>
        <p:txBody>
          <a:bodyPr/>
          <a:lstStyle/>
          <a:p>
            <a:r>
              <a:rPr lang="en-US" sz="2800" dirty="0"/>
              <a:t>Consider these four components when brainstorming guiding principles</a:t>
            </a:r>
            <a:endParaRPr lang="en-CA" sz="2800" dirty="0"/>
          </a:p>
        </p:txBody>
      </p:sp>
      <p:sp>
        <p:nvSpPr>
          <p:cNvPr id="3" name="Text Placeholder 2">
            <a:extLst>
              <a:ext uri="{FF2B5EF4-FFF2-40B4-BE49-F238E27FC236}">
                <a16:creationId xmlns:a16="http://schemas.microsoft.com/office/drawing/2014/main" id="{96AADCA2-76F5-488E-A26B-84CF15EDF779}"/>
              </a:ext>
            </a:extLst>
          </p:cNvPr>
          <p:cNvSpPr>
            <a:spLocks noGrp="1"/>
          </p:cNvSpPr>
          <p:nvPr>
            <p:ph type="body" sz="quarter" idx="13"/>
          </p:nvPr>
        </p:nvSpPr>
        <p:spPr>
          <a:xfrm>
            <a:off x="3588370" y="992195"/>
            <a:ext cx="1363689" cy="1456894"/>
          </a:xfrm>
        </p:spPr>
        <p:txBody>
          <a:bodyPr/>
          <a:lstStyle/>
          <a:p>
            <a:r>
              <a:rPr lang="en-US" dirty="0"/>
              <a:t>Breadth</a:t>
            </a:r>
            <a:endParaRPr lang="en-CA" dirty="0"/>
          </a:p>
        </p:txBody>
      </p:sp>
      <p:sp>
        <p:nvSpPr>
          <p:cNvPr id="4" name="Text Placeholder 3">
            <a:extLst>
              <a:ext uri="{FF2B5EF4-FFF2-40B4-BE49-F238E27FC236}">
                <a16:creationId xmlns:a16="http://schemas.microsoft.com/office/drawing/2014/main" id="{DA80914A-8372-48DC-A332-65A44CDB6174}"/>
              </a:ext>
            </a:extLst>
          </p:cNvPr>
          <p:cNvSpPr>
            <a:spLocks noGrp="1"/>
          </p:cNvSpPr>
          <p:nvPr>
            <p:ph type="body" sz="quarter" idx="15"/>
          </p:nvPr>
        </p:nvSpPr>
        <p:spPr>
          <a:xfrm>
            <a:off x="3588370" y="2761604"/>
            <a:ext cx="1363689" cy="644770"/>
          </a:xfrm>
        </p:spPr>
        <p:txBody>
          <a:bodyPr/>
          <a:lstStyle/>
          <a:p>
            <a:r>
              <a:rPr lang="en-US" dirty="0"/>
              <a:t>Depth</a:t>
            </a:r>
            <a:endParaRPr lang="en-CA" dirty="0"/>
          </a:p>
        </p:txBody>
      </p:sp>
      <p:sp>
        <p:nvSpPr>
          <p:cNvPr id="5" name="Text Placeholder 4">
            <a:extLst>
              <a:ext uri="{FF2B5EF4-FFF2-40B4-BE49-F238E27FC236}">
                <a16:creationId xmlns:a16="http://schemas.microsoft.com/office/drawing/2014/main" id="{5F3D84B8-34EC-4B53-BAFD-B6ED489AF924}"/>
              </a:ext>
            </a:extLst>
          </p:cNvPr>
          <p:cNvSpPr>
            <a:spLocks noGrp="1"/>
          </p:cNvSpPr>
          <p:nvPr>
            <p:ph type="body" sz="quarter" idx="17"/>
          </p:nvPr>
        </p:nvSpPr>
        <p:spPr>
          <a:xfrm>
            <a:off x="3490546" y="3860337"/>
            <a:ext cx="1466581" cy="810886"/>
          </a:xfrm>
        </p:spPr>
        <p:txBody>
          <a:bodyPr/>
          <a:lstStyle/>
          <a:p>
            <a:r>
              <a:rPr lang="en-US" dirty="0"/>
              <a:t>Organizational Coverage</a:t>
            </a:r>
            <a:endParaRPr lang="en-CA" dirty="0"/>
          </a:p>
        </p:txBody>
      </p:sp>
      <p:sp>
        <p:nvSpPr>
          <p:cNvPr id="7" name="Text Placeholder 6">
            <a:extLst>
              <a:ext uri="{FF2B5EF4-FFF2-40B4-BE49-F238E27FC236}">
                <a16:creationId xmlns:a16="http://schemas.microsoft.com/office/drawing/2014/main" id="{59D2B0FE-3EFA-46F7-BCDC-C4746D4EE45D}"/>
              </a:ext>
            </a:extLst>
          </p:cNvPr>
          <p:cNvSpPr>
            <a:spLocks noGrp="1"/>
          </p:cNvSpPr>
          <p:nvPr>
            <p:ph type="body" sz="quarter" idx="18"/>
          </p:nvPr>
        </p:nvSpPr>
        <p:spPr>
          <a:xfrm>
            <a:off x="5174578" y="992270"/>
            <a:ext cx="6261395" cy="1393834"/>
          </a:xfrm>
        </p:spPr>
        <p:txBody>
          <a:bodyPr/>
          <a:lstStyle/>
          <a:p>
            <a:pPr marL="0" indent="0">
              <a:buNone/>
            </a:pPr>
            <a:r>
              <a:rPr lang="en-US" dirty="0"/>
              <a:t>of the IT strategy can span across the seven perspectives: people, process, technology, data, process, sourcing, location, and timing.</a:t>
            </a:r>
          </a:p>
          <a:p>
            <a:pPr marL="0" indent="0">
              <a:buNone/>
            </a:pPr>
            <a:r>
              <a:rPr lang="en-US" dirty="0"/>
              <a:t>Defining which of the seven perspectives is in scope for the IT strategy is crucial to ensuring the IT strategy will be comprehensive, relevant, and actionable.</a:t>
            </a:r>
          </a:p>
        </p:txBody>
      </p:sp>
      <p:sp>
        <p:nvSpPr>
          <p:cNvPr id="8" name="Text Placeholder 7">
            <a:extLst>
              <a:ext uri="{FF2B5EF4-FFF2-40B4-BE49-F238E27FC236}">
                <a16:creationId xmlns:a16="http://schemas.microsoft.com/office/drawing/2014/main" id="{3923F74F-8D8B-4E42-A42F-062BD3E762F0}"/>
              </a:ext>
            </a:extLst>
          </p:cNvPr>
          <p:cNvSpPr>
            <a:spLocks noGrp="1"/>
          </p:cNvSpPr>
          <p:nvPr>
            <p:ph type="body" sz="quarter" idx="19"/>
          </p:nvPr>
        </p:nvSpPr>
        <p:spPr>
          <a:xfrm>
            <a:off x="5174579" y="2749391"/>
            <a:ext cx="6049234" cy="644770"/>
          </a:xfrm>
        </p:spPr>
        <p:txBody>
          <a:bodyPr/>
          <a:lstStyle/>
          <a:p>
            <a:pPr marL="0" indent="0">
              <a:buNone/>
            </a:pPr>
            <a:r>
              <a:rPr lang="en-US" dirty="0"/>
              <a:t>of coverage refers to the level of detail the IT strategy will go into for each perspective. Info-Tech recommends that depth should go to the initiative level (i.e. individual projects). </a:t>
            </a:r>
            <a:endParaRPr lang="en-CA" dirty="0"/>
          </a:p>
        </p:txBody>
      </p:sp>
      <p:sp>
        <p:nvSpPr>
          <p:cNvPr id="9" name="Text Placeholder 8">
            <a:extLst>
              <a:ext uri="{FF2B5EF4-FFF2-40B4-BE49-F238E27FC236}">
                <a16:creationId xmlns:a16="http://schemas.microsoft.com/office/drawing/2014/main" id="{70140A9D-13C7-43A0-9F2C-3657D82BB246}"/>
              </a:ext>
            </a:extLst>
          </p:cNvPr>
          <p:cNvSpPr>
            <a:spLocks noGrp="1"/>
          </p:cNvSpPr>
          <p:nvPr>
            <p:ph type="body" sz="quarter" idx="20"/>
          </p:nvPr>
        </p:nvSpPr>
        <p:spPr>
          <a:xfrm>
            <a:off x="5179646" y="3846205"/>
            <a:ext cx="6261395" cy="775788"/>
          </a:xfrm>
        </p:spPr>
        <p:txBody>
          <a:bodyPr/>
          <a:lstStyle/>
          <a:p>
            <a:pPr marL="0" indent="0">
              <a:buNone/>
            </a:pPr>
            <a:r>
              <a:rPr lang="en-US" dirty="0"/>
              <a:t>will determine which part of the organization the IT strategy will cover. </a:t>
            </a:r>
            <a:endParaRPr lang="en-CA" dirty="0"/>
          </a:p>
        </p:txBody>
      </p:sp>
      <p:sp>
        <p:nvSpPr>
          <p:cNvPr id="14" name="Text Placeholder 4">
            <a:extLst>
              <a:ext uri="{FF2B5EF4-FFF2-40B4-BE49-F238E27FC236}">
                <a16:creationId xmlns:a16="http://schemas.microsoft.com/office/drawing/2014/main" id="{4D6FB460-32C3-41C2-AAED-3B5975BA19EE}"/>
              </a:ext>
            </a:extLst>
          </p:cNvPr>
          <p:cNvSpPr txBox="1">
            <a:spLocks/>
          </p:cNvSpPr>
          <p:nvPr/>
        </p:nvSpPr>
        <p:spPr>
          <a:xfrm>
            <a:off x="3588370" y="5011436"/>
            <a:ext cx="1466581" cy="726384"/>
          </a:xfrm>
          <a:prstGeom prst="rect">
            <a:avLst/>
          </a:prstGeom>
        </p:spPr>
        <p:txBody>
          <a:bodyPr lIns="0" tIns="0" rIns="0" bIns="0">
            <a:noAutofit/>
          </a:bodyPr>
          <a:lstStyle>
            <a:lvl1pPr marL="0" indent="0" algn="r" defTabSz="914400" rtl="0" eaLnBrk="1" latinLnBrk="0" hangingPunct="1">
              <a:lnSpc>
                <a:spcPct val="90000"/>
              </a:lnSpc>
              <a:spcBef>
                <a:spcPts val="1000"/>
              </a:spcBef>
              <a:buFont typeface="Arial" panose="020B0604020202020204" pitchFamily="34" charset="0"/>
              <a:buNone/>
              <a:defRPr sz="18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Planning Horizon</a:t>
            </a:r>
            <a:endParaRPr lang="en-CA" dirty="0"/>
          </a:p>
        </p:txBody>
      </p:sp>
      <p:sp>
        <p:nvSpPr>
          <p:cNvPr id="15" name="Text Placeholder 8">
            <a:extLst>
              <a:ext uri="{FF2B5EF4-FFF2-40B4-BE49-F238E27FC236}">
                <a16:creationId xmlns:a16="http://schemas.microsoft.com/office/drawing/2014/main" id="{82AD94CF-4755-4395-970F-F511D9F015C4}"/>
              </a:ext>
            </a:extLst>
          </p:cNvPr>
          <p:cNvSpPr txBox="1">
            <a:spLocks/>
          </p:cNvSpPr>
          <p:nvPr/>
        </p:nvSpPr>
        <p:spPr>
          <a:xfrm>
            <a:off x="5277470" y="4997304"/>
            <a:ext cx="6261395" cy="694943"/>
          </a:xfrm>
          <a:prstGeom prst="rect">
            <a:avLst/>
          </a:prstGeom>
        </p:spPr>
        <p:txBody>
          <a:bodyPr lIns="0" tIns="0" rIns="0" bIns="0" numCol="1" spcCol="292608"/>
          <a:lstStyle>
            <a:lvl1pPr marL="179388" indent="-179388" algn="l" defTabSz="914400" rtl="0" eaLnBrk="1" latinLnBrk="0" hangingPunct="1">
              <a:lnSpc>
                <a:spcPct val="110000"/>
              </a:lnSpc>
              <a:spcBef>
                <a:spcPts val="10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1pPr>
            <a:lvl2pPr marL="6286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2pPr>
            <a:lvl3pPr marL="1089025" indent="-174625"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3pPr>
            <a:lvl4pPr marL="1549400" indent="-17780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4pPr>
            <a:lvl5pPr marL="20002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of the IT strategy will dictate when the target state should be reached and the length of the roadmap. </a:t>
            </a:r>
            <a:endParaRPr lang="en-CA" dirty="0"/>
          </a:p>
        </p:txBody>
      </p:sp>
      <p:sp>
        <p:nvSpPr>
          <p:cNvPr id="11" name="Text Placeholder 3">
            <a:extLst>
              <a:ext uri="{FF2B5EF4-FFF2-40B4-BE49-F238E27FC236}">
                <a16:creationId xmlns:a16="http://schemas.microsoft.com/office/drawing/2014/main" id="{4C5A4F0B-8B9C-402A-9CF0-C2BEE160BFC8}"/>
              </a:ext>
            </a:extLst>
          </p:cNvPr>
          <p:cNvSpPr txBox="1">
            <a:spLocks/>
          </p:cNvSpPr>
          <p:nvPr/>
        </p:nvSpPr>
        <p:spPr>
          <a:xfrm>
            <a:off x="121298" y="116633"/>
            <a:ext cx="1818640"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solidFill>
                <a:latin typeface="Exo" panose="02000303000000000000" pitchFamily="2" charset="0"/>
              </a:rPr>
              <a:t>1.2 Guiding Principles</a:t>
            </a:r>
          </a:p>
        </p:txBody>
      </p:sp>
    </p:spTree>
    <p:extLst>
      <p:ext uri="{BB962C8B-B14F-4D97-AF65-F5344CB8AC3E}">
        <p14:creationId xmlns:p14="http://schemas.microsoft.com/office/powerpoint/2010/main" val="2287805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09E09-BF45-4313-BAB6-1D6A7CF5B506}"/>
              </a:ext>
            </a:extLst>
          </p:cNvPr>
          <p:cNvSpPr>
            <a:spLocks noGrp="1"/>
          </p:cNvSpPr>
          <p:nvPr>
            <p:ph type="title"/>
          </p:nvPr>
        </p:nvSpPr>
        <p:spPr>
          <a:xfrm>
            <a:off x="354106" y="530020"/>
            <a:ext cx="2644071" cy="2898979"/>
          </a:xfrm>
        </p:spPr>
        <p:txBody>
          <a:bodyPr/>
          <a:lstStyle/>
          <a:p>
            <a:r>
              <a:rPr lang="en-US" sz="2800" dirty="0"/>
              <a:t>Consider this criteria when brainstorming guiding principle statements</a:t>
            </a:r>
            <a:br>
              <a:rPr lang="en-US" sz="2800" dirty="0"/>
            </a:br>
            <a:endParaRPr lang="en-CA" sz="2800" dirty="0"/>
          </a:p>
        </p:txBody>
      </p:sp>
      <p:graphicFrame>
        <p:nvGraphicFramePr>
          <p:cNvPr id="10" name="Table 9">
            <a:extLst>
              <a:ext uri="{FF2B5EF4-FFF2-40B4-BE49-F238E27FC236}">
                <a16:creationId xmlns:a16="http://schemas.microsoft.com/office/drawing/2014/main" id="{248BC34F-26E4-4FA0-AD37-9DA4E8DCBDD5}"/>
              </a:ext>
            </a:extLst>
          </p:cNvPr>
          <p:cNvGraphicFramePr>
            <a:graphicFrameLocks noGrp="1"/>
          </p:cNvGraphicFramePr>
          <p:nvPr>
            <p:extLst>
              <p:ext uri="{D42A27DB-BD31-4B8C-83A1-F6EECF244321}">
                <p14:modId xmlns:p14="http://schemas.microsoft.com/office/powerpoint/2010/main" val="3634935747"/>
              </p:ext>
            </p:extLst>
          </p:nvPr>
        </p:nvGraphicFramePr>
        <p:xfrm>
          <a:off x="3760694" y="745214"/>
          <a:ext cx="7543800" cy="5252174"/>
        </p:xfrm>
        <a:graphic>
          <a:graphicData uri="http://schemas.openxmlformats.org/drawingml/2006/table">
            <a:tbl>
              <a:tblPr firstRow="1" bandRow="1"/>
              <a:tblGrid>
                <a:gridCol w="1743459">
                  <a:extLst>
                    <a:ext uri="{9D8B030D-6E8A-4147-A177-3AD203B41FA5}">
                      <a16:colId xmlns:a16="http://schemas.microsoft.com/office/drawing/2014/main" val="20000"/>
                    </a:ext>
                  </a:extLst>
                </a:gridCol>
                <a:gridCol w="5800341">
                  <a:extLst>
                    <a:ext uri="{9D8B030D-6E8A-4147-A177-3AD203B41FA5}">
                      <a16:colId xmlns:a16="http://schemas.microsoft.com/office/drawing/2014/main" val="20001"/>
                    </a:ext>
                  </a:extLst>
                </a:gridCol>
              </a:tblGrid>
              <a:tr h="83755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CA" sz="1800" b="1" dirty="0">
                          <a:solidFill>
                            <a:schemeClr val="bg1"/>
                          </a:solidFill>
                          <a:latin typeface="Roboto Condensed Light" panose="02000000000000000000" pitchFamily="2" charset="0"/>
                          <a:ea typeface="Roboto Condensed Light" panose="02000000000000000000" pitchFamily="2" charset="0"/>
                        </a:rPr>
                        <a:t>Approach</a:t>
                      </a:r>
                      <a:r>
                        <a:rPr lang="en-CA" sz="1800" b="1" baseline="0" dirty="0">
                          <a:solidFill>
                            <a:schemeClr val="bg1"/>
                          </a:solidFill>
                          <a:latin typeface="Roboto Condensed Light" panose="02000000000000000000" pitchFamily="2" charset="0"/>
                          <a:ea typeface="Roboto Condensed Light" panose="02000000000000000000" pitchFamily="2" charset="0"/>
                        </a:rPr>
                        <a:t> </a:t>
                      </a:r>
                      <a:r>
                        <a:rPr lang="en-CA" sz="1800" b="1" dirty="0">
                          <a:solidFill>
                            <a:schemeClr val="bg1"/>
                          </a:solidFill>
                          <a:latin typeface="Roboto Condensed Light" panose="02000000000000000000" pitchFamily="2" charset="0"/>
                          <a:ea typeface="Roboto Condensed Light" panose="02000000000000000000" pitchFamily="2" charset="0"/>
                        </a:rPr>
                        <a:t>focused</a:t>
                      </a:r>
                    </a:p>
                  </a:txBody>
                  <a:tcPr anchor="ctr">
                    <a:lnL w="12700" cmpd="sng">
                      <a:solidFill>
                        <a:srgbClr val="333333"/>
                      </a:solidFill>
                    </a:lnL>
                    <a:lnR w="12700" cmpd="sng">
                      <a:solidFill>
                        <a:srgbClr val="333333"/>
                      </a:solidFill>
                    </a:lnR>
                    <a:lnT w="12700" cmpd="sng">
                      <a:solidFill>
                        <a:srgbClr val="333333"/>
                      </a:solidFill>
                    </a:lnT>
                    <a:lnB w="12700" cmpd="sng">
                      <a:solidFill>
                        <a:srgbClr val="333333"/>
                      </a:solidFill>
                    </a:lnB>
                    <a:lnTlToBr w="12700" cmpd="sng">
                      <a:noFill/>
                      <a:prstDash val="solid"/>
                    </a:lnTlToBr>
                    <a:lnBlToTr w="12700" cmpd="sng">
                      <a:noFill/>
                      <a:prstDash val="solid"/>
                    </a:lnBlToTr>
                    <a:solidFill>
                      <a:srgbClr val="2A7AB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CA" sz="1400" dirty="0">
                          <a:latin typeface="Roboto Condensed Light" panose="02000000000000000000" pitchFamily="2" charset="0"/>
                          <a:ea typeface="Roboto Condensed Light" panose="02000000000000000000" pitchFamily="2" charset="0"/>
                        </a:rPr>
                        <a:t>IT principles are focused on the approach, i.e. </a:t>
                      </a:r>
                      <a:r>
                        <a:rPr lang="en-CA" sz="1400" b="1" i="0" dirty="0">
                          <a:latin typeface="Roboto Condensed Light" panose="02000000000000000000" pitchFamily="2" charset="0"/>
                          <a:ea typeface="Roboto Condensed Light" panose="02000000000000000000" pitchFamily="2" charset="0"/>
                        </a:rPr>
                        <a:t>how</a:t>
                      </a:r>
                      <a:r>
                        <a:rPr lang="en-CA" sz="1400" i="0" dirty="0">
                          <a:latin typeface="Roboto Condensed Light" panose="02000000000000000000" pitchFamily="2" charset="0"/>
                          <a:ea typeface="Roboto Condensed Light" panose="02000000000000000000" pitchFamily="2" charset="0"/>
                        </a:rPr>
                        <a:t> </a:t>
                      </a:r>
                      <a:r>
                        <a:rPr lang="en-CA" sz="1400" dirty="0">
                          <a:latin typeface="Roboto Condensed Light" panose="02000000000000000000" pitchFamily="2" charset="0"/>
                          <a:ea typeface="Roboto Condensed Light" panose="02000000000000000000" pitchFamily="2" charset="0"/>
                        </a:rPr>
                        <a:t>the organization is built, transformed, and operated,</a:t>
                      </a:r>
                      <a:r>
                        <a:rPr lang="en-CA" sz="1400" baseline="0" dirty="0">
                          <a:latin typeface="Roboto Condensed Light" panose="02000000000000000000" pitchFamily="2" charset="0"/>
                          <a:ea typeface="Roboto Condensed Light" panose="02000000000000000000" pitchFamily="2" charset="0"/>
                        </a:rPr>
                        <a:t> as opposed to </a:t>
                      </a:r>
                      <a:r>
                        <a:rPr lang="en-CA" sz="1400" b="1" i="0" baseline="0" dirty="0">
                          <a:latin typeface="Roboto Condensed Light" panose="02000000000000000000" pitchFamily="2" charset="0"/>
                          <a:ea typeface="Roboto Condensed Light" panose="02000000000000000000" pitchFamily="2" charset="0"/>
                        </a:rPr>
                        <a:t>what</a:t>
                      </a:r>
                      <a:r>
                        <a:rPr lang="en-CA" sz="1400" baseline="0" dirty="0">
                          <a:latin typeface="Roboto Condensed Light" panose="02000000000000000000" pitchFamily="2" charset="0"/>
                          <a:ea typeface="Roboto Condensed Light" panose="02000000000000000000" pitchFamily="2" charset="0"/>
                        </a:rPr>
                        <a:t> needs to be built, which is defined by both functional and non-functional requirements.</a:t>
                      </a:r>
                      <a:endParaRPr lang="en-CA" sz="1400" dirty="0">
                        <a:latin typeface="Roboto Condensed Light" panose="02000000000000000000" pitchFamily="2" charset="0"/>
                        <a:ea typeface="Roboto Condensed Light" panose="02000000000000000000" pitchFamily="2" charset="0"/>
                      </a:endParaRPr>
                    </a:p>
                  </a:txBody>
                  <a:tcPr anchor="ctr">
                    <a:lnL w="12700" cmpd="sng">
                      <a:solidFill>
                        <a:srgbClr val="333333"/>
                      </a:solidFill>
                    </a:lnL>
                    <a:lnR w="12700" cmpd="sng">
                      <a:solidFill>
                        <a:srgbClr val="333333"/>
                      </a:solidFill>
                    </a:lnR>
                    <a:lnT w="12700" cmpd="sng">
                      <a:solidFill>
                        <a:srgbClr val="333333"/>
                      </a:solidFill>
                    </a:lnT>
                    <a:lnB w="12700" cmpd="sng">
                      <a:solidFill>
                        <a:srgbClr val="333333"/>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286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CA" sz="1800" b="1" dirty="0">
                          <a:solidFill>
                            <a:schemeClr val="bg1"/>
                          </a:solidFill>
                          <a:latin typeface="Roboto Condensed Light" panose="02000000000000000000" pitchFamily="2" charset="0"/>
                          <a:ea typeface="Roboto Condensed Light" panose="02000000000000000000" pitchFamily="2" charset="0"/>
                        </a:rPr>
                        <a:t>Business relevant</a:t>
                      </a:r>
                    </a:p>
                  </a:txBody>
                  <a:tcPr anchor="ctr">
                    <a:lnL w="12700" cmpd="sng">
                      <a:solidFill>
                        <a:srgbClr val="333333"/>
                      </a:solidFill>
                    </a:lnL>
                    <a:lnR w="12700" cmpd="sng">
                      <a:solidFill>
                        <a:srgbClr val="333333"/>
                      </a:solidFill>
                    </a:lnR>
                    <a:lnT w="12700" cmpd="sng">
                      <a:solidFill>
                        <a:srgbClr val="333333"/>
                      </a:solidFill>
                    </a:lnT>
                    <a:lnB w="12700" cmpd="sng">
                      <a:solidFill>
                        <a:srgbClr val="333333"/>
                      </a:solidFill>
                    </a:lnB>
                    <a:lnTlToBr w="12700" cmpd="sng">
                      <a:noFill/>
                      <a:prstDash val="solid"/>
                    </a:lnTlToBr>
                    <a:lnBlToTr w="12700" cmpd="sng">
                      <a:noFill/>
                      <a:prstDash val="solid"/>
                    </a:lnBlToTr>
                    <a:solidFill>
                      <a:srgbClr val="2A7AB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CA" sz="1400" dirty="0">
                          <a:latin typeface="Roboto Condensed Light" panose="02000000000000000000" pitchFamily="2" charset="0"/>
                          <a:ea typeface="Roboto Condensed Light" panose="02000000000000000000" pitchFamily="2" charset="0"/>
                        </a:rPr>
                        <a:t>Create IT principles that are specific</a:t>
                      </a:r>
                      <a:r>
                        <a:rPr lang="ru-RU" sz="1400">
                          <a:latin typeface="Roboto Condensed Light" panose="02000000000000000000" pitchFamily="2" charset="0"/>
                          <a:ea typeface="Roboto Condensed Light" panose="02000000000000000000" pitchFamily="2" charset="0"/>
                        </a:rPr>
                        <a:t> </a:t>
                      </a:r>
                      <a:r>
                        <a:rPr lang="en-CA" sz="1400" dirty="0">
                          <a:latin typeface="Roboto Condensed Light" panose="02000000000000000000" pitchFamily="2" charset="0"/>
                          <a:ea typeface="Roboto Condensed Light" panose="02000000000000000000" pitchFamily="2" charset="0"/>
                        </a:rPr>
                        <a:t>to the organization</a:t>
                      </a:r>
                      <a:r>
                        <a:rPr lang="en-US" sz="1400" baseline="0" dirty="0">
                          <a:latin typeface="Roboto Condensed Light" panose="02000000000000000000" pitchFamily="2" charset="0"/>
                          <a:ea typeface="Roboto Condensed Light" panose="02000000000000000000" pitchFamily="2" charset="0"/>
                        </a:rPr>
                        <a:t>.</a:t>
                      </a:r>
                      <a:r>
                        <a:rPr lang="en-CA" sz="1400" baseline="0" dirty="0">
                          <a:latin typeface="Roboto Condensed Light" panose="02000000000000000000" pitchFamily="2" charset="0"/>
                          <a:ea typeface="Roboto Condensed Light" panose="02000000000000000000" pitchFamily="2" charset="0"/>
                        </a:rPr>
                        <a:t> T</a:t>
                      </a:r>
                      <a:r>
                        <a:rPr lang="en-CA" sz="1400" dirty="0">
                          <a:latin typeface="Roboto Condensed Light" panose="02000000000000000000" pitchFamily="2" charset="0"/>
                          <a:ea typeface="Roboto Condensed Light" panose="02000000000000000000" pitchFamily="2" charset="0"/>
                        </a:rPr>
                        <a:t>ie</a:t>
                      </a:r>
                      <a:r>
                        <a:rPr lang="en-CA" sz="1400" baseline="0" dirty="0">
                          <a:latin typeface="Roboto Condensed Light" panose="02000000000000000000" pitchFamily="2" charset="0"/>
                          <a:ea typeface="Roboto Condensed Light" panose="02000000000000000000" pitchFamily="2" charset="0"/>
                        </a:rPr>
                        <a:t> IT principles to the organization’s priorities and strategic aspirations.</a:t>
                      </a:r>
                      <a:endParaRPr lang="en-CA" sz="1400" dirty="0">
                        <a:latin typeface="Roboto Condensed Light" panose="02000000000000000000" pitchFamily="2" charset="0"/>
                        <a:ea typeface="Roboto Condensed Light" panose="02000000000000000000" pitchFamily="2" charset="0"/>
                      </a:endParaRPr>
                    </a:p>
                  </a:txBody>
                  <a:tcPr anchor="ctr">
                    <a:lnL w="12700" cmpd="sng">
                      <a:solidFill>
                        <a:srgbClr val="333333"/>
                      </a:solidFill>
                    </a:lnL>
                    <a:lnR w="12700" cmpd="sng">
                      <a:solidFill>
                        <a:srgbClr val="333333"/>
                      </a:solidFill>
                    </a:lnR>
                    <a:lnT w="12700" cmpd="sng">
                      <a:solidFill>
                        <a:srgbClr val="333333"/>
                      </a:solidFill>
                    </a:lnT>
                    <a:lnB w="12700" cmpd="sng">
                      <a:solidFill>
                        <a:srgbClr val="333333"/>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87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CA" sz="1800" b="1" dirty="0">
                          <a:solidFill>
                            <a:schemeClr val="bg1"/>
                          </a:solidFill>
                          <a:latin typeface="Roboto Condensed Light" panose="02000000000000000000" pitchFamily="2" charset="0"/>
                          <a:ea typeface="Roboto Condensed Light" panose="02000000000000000000" pitchFamily="2" charset="0"/>
                        </a:rPr>
                        <a:t>Long lasting</a:t>
                      </a:r>
                    </a:p>
                  </a:txBody>
                  <a:tcPr anchor="ctr">
                    <a:lnL w="12700" cmpd="sng">
                      <a:solidFill>
                        <a:srgbClr val="333333"/>
                      </a:solidFill>
                    </a:lnL>
                    <a:lnR w="12700" cmpd="sng">
                      <a:solidFill>
                        <a:srgbClr val="333333"/>
                      </a:solidFill>
                    </a:lnR>
                    <a:lnT w="12700" cmpd="sng">
                      <a:solidFill>
                        <a:srgbClr val="333333"/>
                      </a:solidFill>
                    </a:lnT>
                    <a:lnB w="12700" cmpd="sng">
                      <a:solidFill>
                        <a:srgbClr val="333333"/>
                      </a:solidFill>
                    </a:lnB>
                    <a:lnTlToBr w="12700" cmpd="sng">
                      <a:noFill/>
                      <a:prstDash val="solid"/>
                    </a:lnTlToBr>
                    <a:lnBlToTr w="12700" cmpd="sng">
                      <a:noFill/>
                      <a:prstDash val="solid"/>
                    </a:lnBlToTr>
                    <a:solidFill>
                      <a:srgbClr val="2A7AB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CA" sz="1400" dirty="0">
                          <a:latin typeface="Roboto Condensed Light" panose="02000000000000000000" pitchFamily="2" charset="0"/>
                          <a:ea typeface="Roboto Condensed Light" panose="02000000000000000000" pitchFamily="2" charset="0"/>
                        </a:rPr>
                        <a:t>Build</a:t>
                      </a:r>
                      <a:r>
                        <a:rPr lang="en-CA" sz="1400" baseline="0" dirty="0">
                          <a:latin typeface="Roboto Condensed Light" panose="02000000000000000000" pitchFamily="2" charset="0"/>
                          <a:ea typeface="Roboto Condensed Light" panose="02000000000000000000" pitchFamily="2" charset="0"/>
                        </a:rPr>
                        <a:t> </a:t>
                      </a:r>
                      <a:r>
                        <a:rPr lang="en-CA" sz="1400" dirty="0">
                          <a:latin typeface="Roboto Condensed Light" panose="02000000000000000000" pitchFamily="2" charset="0"/>
                          <a:ea typeface="Roboto Condensed Light" panose="02000000000000000000" pitchFamily="2" charset="0"/>
                        </a:rPr>
                        <a:t>IT principles that</a:t>
                      </a:r>
                      <a:r>
                        <a:rPr lang="en-CA" sz="1400" baseline="0" dirty="0">
                          <a:latin typeface="Roboto Condensed Light" panose="02000000000000000000" pitchFamily="2" charset="0"/>
                          <a:ea typeface="Roboto Condensed Light" panose="02000000000000000000" pitchFamily="2" charset="0"/>
                        </a:rPr>
                        <a:t> will withstand the test of time. </a:t>
                      </a:r>
                      <a:endParaRPr lang="en-CA" sz="1400" dirty="0">
                        <a:latin typeface="Roboto Condensed Light" panose="02000000000000000000" pitchFamily="2" charset="0"/>
                        <a:ea typeface="Roboto Condensed Light" panose="02000000000000000000" pitchFamily="2" charset="0"/>
                      </a:endParaRPr>
                    </a:p>
                  </a:txBody>
                  <a:tcPr anchor="ctr">
                    <a:lnL w="12700" cmpd="sng">
                      <a:solidFill>
                        <a:srgbClr val="333333"/>
                      </a:solidFill>
                    </a:lnL>
                    <a:lnR w="12700" cmpd="sng">
                      <a:solidFill>
                        <a:srgbClr val="333333"/>
                      </a:solidFill>
                    </a:lnR>
                    <a:lnT w="12700" cmpd="sng">
                      <a:solidFill>
                        <a:srgbClr val="333333"/>
                      </a:solidFill>
                    </a:lnT>
                    <a:lnB w="12700" cmpd="sng">
                      <a:solidFill>
                        <a:srgbClr val="333333"/>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9326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CA" sz="1800" b="1" dirty="0">
                          <a:solidFill>
                            <a:schemeClr val="bg1"/>
                          </a:solidFill>
                          <a:latin typeface="Roboto Condensed Light" panose="02000000000000000000" pitchFamily="2" charset="0"/>
                          <a:ea typeface="Roboto Condensed Light" panose="02000000000000000000" pitchFamily="2" charset="0"/>
                        </a:rPr>
                        <a:t>Prescriptive</a:t>
                      </a:r>
                    </a:p>
                  </a:txBody>
                  <a:tcPr anchor="ctr">
                    <a:lnL w="12700" cmpd="sng">
                      <a:solidFill>
                        <a:srgbClr val="333333"/>
                      </a:solidFill>
                    </a:lnL>
                    <a:lnR w="12700" cmpd="sng">
                      <a:solidFill>
                        <a:srgbClr val="333333"/>
                      </a:solidFill>
                    </a:lnR>
                    <a:lnT w="12700" cmpd="sng">
                      <a:solidFill>
                        <a:srgbClr val="333333"/>
                      </a:solidFill>
                    </a:lnT>
                    <a:lnB w="12700" cmpd="sng">
                      <a:solidFill>
                        <a:srgbClr val="333333"/>
                      </a:solidFill>
                    </a:lnB>
                    <a:lnTlToBr w="12700" cmpd="sng">
                      <a:noFill/>
                      <a:prstDash val="solid"/>
                    </a:lnTlToBr>
                    <a:lnBlToTr w="12700" cmpd="sng">
                      <a:noFill/>
                      <a:prstDash val="solid"/>
                    </a:lnBlToTr>
                    <a:solidFill>
                      <a:srgbClr val="2A7AB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CA" sz="1400" dirty="0">
                          <a:latin typeface="Roboto Condensed Light" panose="02000000000000000000" pitchFamily="2" charset="0"/>
                          <a:ea typeface="Roboto Condensed Light" panose="02000000000000000000" pitchFamily="2" charset="0"/>
                        </a:rPr>
                        <a:t>Inform and direct decision making with IT principles</a:t>
                      </a:r>
                      <a:r>
                        <a:rPr lang="ru-RU" sz="1400">
                          <a:latin typeface="Roboto Condensed Light" panose="02000000000000000000" pitchFamily="2" charset="0"/>
                          <a:ea typeface="Roboto Condensed Light" panose="02000000000000000000" pitchFamily="2" charset="0"/>
                        </a:rPr>
                        <a:t> </a:t>
                      </a:r>
                      <a:r>
                        <a:rPr lang="en-US" sz="1400" dirty="0">
                          <a:latin typeface="Roboto Condensed Light" panose="02000000000000000000" pitchFamily="2" charset="0"/>
                          <a:ea typeface="Roboto Condensed Light" panose="02000000000000000000" pitchFamily="2" charset="0"/>
                        </a:rPr>
                        <a:t>that</a:t>
                      </a:r>
                      <a:r>
                        <a:rPr lang="en-US" sz="1400" baseline="0" dirty="0">
                          <a:latin typeface="Roboto Condensed Light" panose="02000000000000000000" pitchFamily="2" charset="0"/>
                          <a:ea typeface="Roboto Condensed Light" panose="02000000000000000000" pitchFamily="2" charset="0"/>
                        </a:rPr>
                        <a:t> are actionable.</a:t>
                      </a:r>
                      <a:r>
                        <a:rPr lang="en-CA" sz="1400" dirty="0">
                          <a:latin typeface="Roboto Condensed Light" panose="02000000000000000000" pitchFamily="2" charset="0"/>
                          <a:ea typeface="Roboto Condensed Light" panose="02000000000000000000" pitchFamily="2" charset="0"/>
                        </a:rPr>
                        <a:t> Avoid truisms,</a:t>
                      </a:r>
                      <a:r>
                        <a:rPr lang="en-CA" sz="1400" baseline="0" dirty="0">
                          <a:latin typeface="Roboto Condensed Light" panose="02000000000000000000" pitchFamily="2" charset="0"/>
                          <a:ea typeface="Roboto Condensed Light" panose="02000000000000000000" pitchFamily="2" charset="0"/>
                        </a:rPr>
                        <a:t> </a:t>
                      </a:r>
                      <a:r>
                        <a:rPr lang="en-CA" sz="1400" dirty="0">
                          <a:latin typeface="Roboto Condensed Light" panose="02000000000000000000" pitchFamily="2" charset="0"/>
                          <a:ea typeface="Roboto Condensed Light" panose="02000000000000000000" pitchFamily="2" charset="0"/>
                        </a:rPr>
                        <a:t>general statements, and observations.  </a:t>
                      </a:r>
                    </a:p>
                  </a:txBody>
                  <a:tcPr anchor="ctr">
                    <a:lnL w="12700" cmpd="sng">
                      <a:solidFill>
                        <a:srgbClr val="333333"/>
                      </a:solidFill>
                    </a:lnL>
                    <a:lnR w="12700" cmpd="sng">
                      <a:solidFill>
                        <a:srgbClr val="333333"/>
                      </a:solidFill>
                    </a:lnR>
                    <a:lnT w="12700" cmpd="sng">
                      <a:solidFill>
                        <a:srgbClr val="333333"/>
                      </a:solidFill>
                    </a:lnT>
                    <a:lnB w="12700" cmpd="sng">
                      <a:solidFill>
                        <a:srgbClr val="333333"/>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87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CA" sz="1800" b="1" dirty="0">
                          <a:solidFill>
                            <a:schemeClr val="bg1"/>
                          </a:solidFill>
                          <a:latin typeface="Roboto Condensed Light" panose="02000000000000000000" pitchFamily="2" charset="0"/>
                          <a:ea typeface="Roboto Condensed Light" panose="02000000000000000000" pitchFamily="2" charset="0"/>
                        </a:rPr>
                        <a:t>Verifiable</a:t>
                      </a:r>
                    </a:p>
                  </a:txBody>
                  <a:tcPr anchor="ctr">
                    <a:lnL w="12700" cmpd="sng">
                      <a:solidFill>
                        <a:srgbClr val="333333"/>
                      </a:solidFill>
                    </a:lnL>
                    <a:lnR w="12700" cmpd="sng">
                      <a:solidFill>
                        <a:srgbClr val="333333"/>
                      </a:solidFill>
                    </a:lnR>
                    <a:lnT w="12700" cmpd="sng">
                      <a:solidFill>
                        <a:srgbClr val="333333"/>
                      </a:solidFill>
                    </a:lnT>
                    <a:lnB w="12700" cmpd="sng">
                      <a:solidFill>
                        <a:srgbClr val="333333"/>
                      </a:solidFill>
                    </a:lnB>
                    <a:lnTlToBr w="12700" cmpd="sng">
                      <a:noFill/>
                      <a:prstDash val="solid"/>
                    </a:lnTlToBr>
                    <a:lnBlToTr w="12700" cmpd="sng">
                      <a:noFill/>
                      <a:prstDash val="solid"/>
                    </a:lnBlToTr>
                    <a:solidFill>
                      <a:srgbClr val="2A7AB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a:latin typeface="Roboto Condensed Light" panose="02000000000000000000" pitchFamily="2" charset="0"/>
                          <a:ea typeface="Roboto Condensed Light" panose="02000000000000000000" pitchFamily="2" charset="0"/>
                        </a:rPr>
                        <a:t>If compliance can’t be verified, the principle is less likely to</a:t>
                      </a:r>
                      <a:r>
                        <a:rPr lang="en-US" sz="1400" baseline="0" dirty="0">
                          <a:latin typeface="Roboto Condensed Light" panose="02000000000000000000" pitchFamily="2" charset="0"/>
                          <a:ea typeface="Roboto Condensed Light" panose="02000000000000000000" pitchFamily="2" charset="0"/>
                        </a:rPr>
                        <a:t> be followed.</a:t>
                      </a:r>
                      <a:endParaRPr lang="en-CA" sz="1400" dirty="0">
                        <a:latin typeface="Roboto Condensed Light" panose="02000000000000000000" pitchFamily="2" charset="0"/>
                        <a:ea typeface="Roboto Condensed Light" panose="02000000000000000000" pitchFamily="2" charset="0"/>
                      </a:endParaRPr>
                    </a:p>
                  </a:txBody>
                  <a:tcPr anchor="ctr">
                    <a:lnL w="12700" cmpd="sng">
                      <a:solidFill>
                        <a:srgbClr val="333333"/>
                      </a:solidFill>
                    </a:lnL>
                    <a:lnR w="12700" cmpd="sng">
                      <a:solidFill>
                        <a:srgbClr val="333333"/>
                      </a:solidFill>
                    </a:lnR>
                    <a:lnT w="12700" cmpd="sng">
                      <a:solidFill>
                        <a:srgbClr val="333333"/>
                      </a:solidFill>
                    </a:lnT>
                    <a:lnB w="12700" cmpd="sng">
                      <a:solidFill>
                        <a:srgbClr val="333333"/>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83755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CA" sz="1800" b="1" dirty="0">
                          <a:solidFill>
                            <a:schemeClr val="bg1"/>
                          </a:solidFill>
                          <a:latin typeface="Roboto Condensed Light" panose="02000000000000000000" pitchFamily="2" charset="0"/>
                          <a:ea typeface="Roboto Condensed Light" panose="02000000000000000000" pitchFamily="2" charset="0"/>
                        </a:rPr>
                        <a:t>Easily</a:t>
                      </a:r>
                      <a:r>
                        <a:rPr lang="en-CA" sz="1800" b="1" baseline="0" dirty="0">
                          <a:solidFill>
                            <a:schemeClr val="bg1"/>
                          </a:solidFill>
                          <a:latin typeface="Roboto Condensed Light" panose="02000000000000000000" pitchFamily="2" charset="0"/>
                          <a:ea typeface="Roboto Condensed Light" panose="02000000000000000000" pitchFamily="2" charset="0"/>
                        </a:rPr>
                        <a:t> </a:t>
                      </a:r>
                      <a:r>
                        <a:rPr lang="en-CA" sz="1800" b="1" dirty="0">
                          <a:solidFill>
                            <a:schemeClr val="bg1"/>
                          </a:solidFill>
                          <a:latin typeface="Roboto Condensed Light" panose="02000000000000000000" pitchFamily="2" charset="0"/>
                          <a:ea typeface="Roboto Condensed Light" panose="02000000000000000000" pitchFamily="2" charset="0"/>
                        </a:rPr>
                        <a:t>digestible</a:t>
                      </a:r>
                    </a:p>
                  </a:txBody>
                  <a:tcPr anchor="ctr">
                    <a:lnL w="12700" cmpd="sng">
                      <a:solidFill>
                        <a:srgbClr val="333333"/>
                      </a:solidFill>
                    </a:lnL>
                    <a:lnR w="12700" cmpd="sng">
                      <a:solidFill>
                        <a:srgbClr val="333333"/>
                      </a:solidFill>
                    </a:lnR>
                    <a:lnT w="12700" cmpd="sng">
                      <a:solidFill>
                        <a:srgbClr val="333333"/>
                      </a:solidFill>
                    </a:lnT>
                    <a:lnB w="12700" cmpd="sng">
                      <a:solidFill>
                        <a:srgbClr val="333333"/>
                      </a:solidFill>
                    </a:lnB>
                    <a:lnTlToBr w="12700" cmpd="sng">
                      <a:noFill/>
                      <a:prstDash val="solid"/>
                    </a:lnTlToBr>
                    <a:lnBlToTr w="12700" cmpd="sng">
                      <a:noFill/>
                      <a:prstDash val="solid"/>
                    </a:lnBlToTr>
                    <a:solidFill>
                      <a:srgbClr val="2A7AB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a:latin typeface="Roboto Condensed Light" panose="02000000000000000000" pitchFamily="2" charset="0"/>
                          <a:ea typeface="Roboto Condensed Light" panose="02000000000000000000" pitchFamily="2" charset="0"/>
                        </a:rPr>
                        <a:t>IT </a:t>
                      </a:r>
                      <a:r>
                        <a:rPr lang="en-US" sz="1400" baseline="0" dirty="0">
                          <a:latin typeface="Roboto Condensed Light" panose="02000000000000000000" pitchFamily="2" charset="0"/>
                          <a:ea typeface="Roboto Condensed Light" panose="02000000000000000000" pitchFamily="2" charset="0"/>
                        </a:rPr>
                        <a:t>principles must be clearly understood by everyone in IT and by business stakeholders. IT principles aren’t a secret manuscript of the IT team. IT principles should be succinct; wordy principles are hard to understand and remember.</a:t>
                      </a:r>
                      <a:endParaRPr lang="en-CA" sz="1400" dirty="0">
                        <a:latin typeface="Roboto Condensed Light" panose="02000000000000000000" pitchFamily="2" charset="0"/>
                        <a:ea typeface="Roboto Condensed Light" panose="02000000000000000000" pitchFamily="2" charset="0"/>
                      </a:endParaRPr>
                    </a:p>
                  </a:txBody>
                  <a:tcPr anchor="ctr">
                    <a:lnL w="12700" cmpd="sng">
                      <a:solidFill>
                        <a:srgbClr val="333333"/>
                      </a:solidFill>
                    </a:lnL>
                    <a:lnR w="12700" cmpd="sng">
                      <a:solidFill>
                        <a:srgbClr val="333333"/>
                      </a:solidFill>
                    </a:lnR>
                    <a:lnT w="12700" cmpd="sng">
                      <a:solidFill>
                        <a:srgbClr val="333333"/>
                      </a:solidFill>
                    </a:lnT>
                    <a:lnB w="12700" cmpd="sng">
                      <a:solidFill>
                        <a:srgbClr val="333333"/>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41337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CA" sz="1800" b="1" dirty="0">
                          <a:solidFill>
                            <a:schemeClr val="bg1"/>
                          </a:solidFill>
                          <a:latin typeface="Roboto Condensed Light" panose="02000000000000000000" pitchFamily="2" charset="0"/>
                          <a:ea typeface="Roboto Condensed Light" panose="02000000000000000000" pitchFamily="2" charset="0"/>
                        </a:rPr>
                        <a:t>Followed</a:t>
                      </a:r>
                    </a:p>
                  </a:txBody>
                  <a:tcPr anchor="ctr">
                    <a:lnL w="12700" cmpd="sng">
                      <a:solidFill>
                        <a:srgbClr val="333333"/>
                      </a:solidFill>
                    </a:lnL>
                    <a:lnR w="12700" cmpd="sng">
                      <a:solidFill>
                        <a:srgbClr val="333333"/>
                      </a:solidFill>
                    </a:lnR>
                    <a:lnT w="12700" cmpd="sng">
                      <a:solidFill>
                        <a:srgbClr val="333333"/>
                      </a:solidFill>
                    </a:lnT>
                    <a:lnB w="12700" cmpd="sng">
                      <a:solidFill>
                        <a:srgbClr val="333333"/>
                      </a:solidFill>
                    </a:lnB>
                    <a:lnTlToBr w="12700" cmpd="sng">
                      <a:noFill/>
                      <a:prstDash val="solid"/>
                    </a:lnTlToBr>
                    <a:lnBlToTr w="12700" cmpd="sng">
                      <a:noFill/>
                      <a:prstDash val="solid"/>
                    </a:lnBlToTr>
                    <a:solidFill>
                      <a:srgbClr val="2A7AB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spcAft>
                          <a:spcPts val="600"/>
                        </a:spcAft>
                      </a:pPr>
                      <a:r>
                        <a:rPr lang="en-US" sz="1400" dirty="0">
                          <a:latin typeface="Roboto Condensed Light" panose="02000000000000000000" pitchFamily="2" charset="0"/>
                          <a:ea typeface="Roboto Condensed Light" panose="02000000000000000000" pitchFamily="2" charset="0"/>
                        </a:rPr>
                        <a:t>Successful IT principles represent a collection of beliefs shared among enterprise stakeholders.</a:t>
                      </a:r>
                      <a:r>
                        <a:rPr lang="en-US" sz="1400" baseline="0" dirty="0">
                          <a:latin typeface="Roboto Condensed Light" panose="02000000000000000000" pitchFamily="2" charset="0"/>
                          <a:ea typeface="Roboto Condensed Light" panose="02000000000000000000" pitchFamily="2" charset="0"/>
                        </a:rPr>
                        <a:t> </a:t>
                      </a:r>
                      <a:r>
                        <a:rPr lang="en-US" sz="1400" dirty="0">
                          <a:latin typeface="Roboto Condensed Light" panose="02000000000000000000" pitchFamily="2" charset="0"/>
                          <a:ea typeface="Roboto Condensed Light" panose="02000000000000000000" pitchFamily="2" charset="0"/>
                        </a:rPr>
                        <a:t>IT principles must be continuously</a:t>
                      </a:r>
                      <a:r>
                        <a:rPr lang="en-US" sz="1400" baseline="0" dirty="0">
                          <a:latin typeface="Roboto Condensed Light" panose="02000000000000000000" pitchFamily="2" charset="0"/>
                          <a:ea typeface="Roboto Condensed Light" panose="02000000000000000000" pitchFamily="2" charset="0"/>
                        </a:rPr>
                        <a:t> “preached” to all stakeholders to achieve and maintain buy-in.</a:t>
                      </a:r>
                    </a:p>
                    <a:p>
                      <a:r>
                        <a:rPr lang="en-US" sz="1400" baseline="0" dirty="0">
                          <a:latin typeface="Roboto Condensed Light" panose="02000000000000000000" pitchFamily="2" charset="0"/>
                          <a:ea typeface="Roboto Condensed Light" panose="02000000000000000000" pitchFamily="2" charset="0"/>
                        </a:rPr>
                        <a:t>In organizations where formal policy enforcement works well, IT principles should be enforced through appropriate governance processes.</a:t>
                      </a:r>
                      <a:endParaRPr lang="en-CA" sz="1400" dirty="0">
                        <a:latin typeface="Roboto Condensed Light" panose="02000000000000000000" pitchFamily="2" charset="0"/>
                        <a:ea typeface="Roboto Condensed Light" panose="02000000000000000000" pitchFamily="2" charset="0"/>
                      </a:endParaRPr>
                    </a:p>
                  </a:txBody>
                  <a:tcPr anchor="ctr">
                    <a:lnL w="12700" cmpd="sng">
                      <a:solidFill>
                        <a:srgbClr val="333333"/>
                      </a:solidFill>
                    </a:lnL>
                    <a:lnR w="12700" cmpd="sng">
                      <a:solidFill>
                        <a:srgbClr val="333333"/>
                      </a:solidFill>
                    </a:lnR>
                    <a:lnT w="12700" cmpd="sng">
                      <a:solidFill>
                        <a:srgbClr val="333333"/>
                      </a:solidFill>
                    </a:lnT>
                    <a:lnB w="12700" cmpd="sng">
                      <a:solidFill>
                        <a:srgbClr val="333333"/>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4" name="Text Placeholder 3">
            <a:extLst>
              <a:ext uri="{FF2B5EF4-FFF2-40B4-BE49-F238E27FC236}">
                <a16:creationId xmlns:a16="http://schemas.microsoft.com/office/drawing/2014/main" id="{1D9680E3-D050-4B17-9218-02B0E8ABE259}"/>
              </a:ext>
            </a:extLst>
          </p:cNvPr>
          <p:cNvSpPr txBox="1">
            <a:spLocks/>
          </p:cNvSpPr>
          <p:nvPr/>
        </p:nvSpPr>
        <p:spPr>
          <a:xfrm>
            <a:off x="121298" y="116633"/>
            <a:ext cx="1818640"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solidFill>
                <a:latin typeface="Exo" panose="02000303000000000000" pitchFamily="2" charset="0"/>
              </a:rPr>
              <a:t>1.2 Guiding Principles</a:t>
            </a:r>
          </a:p>
        </p:txBody>
      </p:sp>
    </p:spTree>
    <p:extLst>
      <p:ext uri="{BB962C8B-B14F-4D97-AF65-F5344CB8AC3E}">
        <p14:creationId xmlns:p14="http://schemas.microsoft.com/office/powerpoint/2010/main" val="3011099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771D4-5C49-4C6C-A2D3-30AE9132BE95}"/>
              </a:ext>
            </a:extLst>
          </p:cNvPr>
          <p:cNvSpPr>
            <a:spLocks noGrp="1"/>
          </p:cNvSpPr>
          <p:nvPr>
            <p:ph type="title"/>
          </p:nvPr>
        </p:nvSpPr>
        <p:spPr>
          <a:xfrm>
            <a:off x="354106" y="544769"/>
            <a:ext cx="11346663" cy="1130188"/>
          </a:xfrm>
        </p:spPr>
        <p:txBody>
          <a:bodyPr/>
          <a:lstStyle/>
          <a:p>
            <a:r>
              <a:rPr lang="en-US" sz="3600" dirty="0"/>
              <a:t>Review ten universal IT principles to determine if your organization wishes to adopt them </a:t>
            </a:r>
            <a:endParaRPr lang="en-CA" sz="3600" dirty="0"/>
          </a:p>
        </p:txBody>
      </p:sp>
      <p:graphicFrame>
        <p:nvGraphicFramePr>
          <p:cNvPr id="3" name="Table 2">
            <a:extLst>
              <a:ext uri="{FF2B5EF4-FFF2-40B4-BE49-F238E27FC236}">
                <a16:creationId xmlns:a16="http://schemas.microsoft.com/office/drawing/2014/main" id="{22B0ACD8-7400-406C-9EED-594AB39AE0E3}"/>
              </a:ext>
            </a:extLst>
          </p:cNvPr>
          <p:cNvGraphicFramePr>
            <a:graphicFrameLocks noGrp="1"/>
          </p:cNvGraphicFramePr>
          <p:nvPr>
            <p:extLst>
              <p:ext uri="{D42A27DB-BD31-4B8C-83A1-F6EECF244321}">
                <p14:modId xmlns:p14="http://schemas.microsoft.com/office/powerpoint/2010/main" val="151576619"/>
              </p:ext>
            </p:extLst>
          </p:nvPr>
        </p:nvGraphicFramePr>
        <p:xfrm>
          <a:off x="492819" y="1674957"/>
          <a:ext cx="11207950" cy="4543080"/>
        </p:xfrm>
        <a:graphic>
          <a:graphicData uri="http://schemas.openxmlformats.org/drawingml/2006/table">
            <a:tbl>
              <a:tblPr firstRow="1" bandRow="1">
                <a:tableStyleId>{5940675A-B579-460E-94D1-54222C63F5DA}</a:tableStyleId>
              </a:tblPr>
              <a:tblGrid>
                <a:gridCol w="3360090">
                  <a:extLst>
                    <a:ext uri="{9D8B030D-6E8A-4147-A177-3AD203B41FA5}">
                      <a16:colId xmlns:a16="http://schemas.microsoft.com/office/drawing/2014/main" val="20000"/>
                    </a:ext>
                  </a:extLst>
                </a:gridCol>
                <a:gridCol w="7847860">
                  <a:extLst>
                    <a:ext uri="{9D8B030D-6E8A-4147-A177-3AD203B41FA5}">
                      <a16:colId xmlns:a16="http://schemas.microsoft.com/office/drawing/2014/main" val="20001"/>
                    </a:ext>
                  </a:extLst>
                </a:gridCol>
              </a:tblGrid>
              <a:tr h="277376">
                <a:tc>
                  <a:txBody>
                    <a:bodyPr/>
                    <a:lstStyle/>
                    <a:p>
                      <a:pPr marL="0" indent="0" algn="ctr">
                        <a:spcBef>
                          <a:spcPts val="600"/>
                        </a:spcBef>
                        <a:buNone/>
                      </a:pPr>
                      <a:r>
                        <a:rPr lang="en-CA" sz="1400" b="1" dirty="0">
                          <a:solidFill>
                            <a:schemeClr val="bg1"/>
                          </a:solidFill>
                          <a:latin typeface="Exo" panose="02000303000000000000" pitchFamily="2" charset="0"/>
                        </a:rPr>
                        <a:t>IT Principle Name</a:t>
                      </a:r>
                    </a:p>
                  </a:txBody>
                  <a:tcP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400" b="1" dirty="0">
                          <a:solidFill>
                            <a:schemeClr val="bg1"/>
                          </a:solidFill>
                          <a:latin typeface="Exo" panose="02000303000000000000" pitchFamily="2" charset="0"/>
                        </a:rPr>
                        <a:t>IT Principle Statement</a:t>
                      </a:r>
                    </a:p>
                  </a:txBody>
                  <a:tcPr>
                    <a:solidFill>
                      <a:schemeClr val="accent1"/>
                    </a:solidFill>
                  </a:tcPr>
                </a:tc>
                <a:extLst>
                  <a:ext uri="{0D108BD9-81ED-4DB2-BD59-A6C34878D82A}">
                    <a16:rowId xmlns:a16="http://schemas.microsoft.com/office/drawing/2014/main" val="10000"/>
                  </a:ext>
                </a:extLst>
              </a:tr>
              <a:tr h="426915">
                <a:tc>
                  <a:txBody>
                    <a:bodyPr/>
                    <a:lstStyle/>
                    <a:p>
                      <a:pPr marL="342900" indent="-342900" algn="l">
                        <a:spcBef>
                          <a:spcPts val="600"/>
                        </a:spcBef>
                        <a:buFont typeface="+mj-lt"/>
                        <a:buAutoNum type="arabicPeriod"/>
                      </a:pPr>
                      <a:r>
                        <a:rPr lang="en-CA" sz="1400" b="1" dirty="0">
                          <a:latin typeface="Exo" panose="02000303000000000000" pitchFamily="2" charset="0"/>
                        </a:rPr>
                        <a:t>Enterprise value focus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a:latin typeface="Roboto Condensed Light" panose="02000000000000000000" pitchFamily="2" charset="0"/>
                          <a:ea typeface="Roboto Condensed Light" panose="02000000000000000000" pitchFamily="2" charset="0"/>
                        </a:rPr>
                        <a:t>We aim to provide maximum long-term benefits to the enterprise as a whole while</a:t>
                      </a:r>
                      <a:r>
                        <a:rPr lang="ru-RU" sz="1200">
                          <a:latin typeface="Roboto Condensed Light" panose="02000000000000000000" pitchFamily="2" charset="0"/>
                          <a:ea typeface="Roboto Condensed Light" panose="02000000000000000000" pitchFamily="2" charset="0"/>
                        </a:rPr>
                        <a:t> </a:t>
                      </a:r>
                      <a:r>
                        <a:rPr lang="en-US" sz="1200" dirty="0">
                          <a:latin typeface="Roboto Condensed Light" panose="02000000000000000000" pitchFamily="2" charset="0"/>
                          <a:ea typeface="Roboto Condensed Light" panose="02000000000000000000" pitchFamily="2" charset="0"/>
                        </a:rPr>
                        <a:t>optimizing total </a:t>
                      </a:r>
                      <a:r>
                        <a:rPr lang="en-CA" sz="1200" dirty="0">
                          <a:latin typeface="Roboto Condensed Light" panose="02000000000000000000" pitchFamily="2" charset="0"/>
                          <a:ea typeface="Roboto Condensed Light" panose="02000000000000000000" pitchFamily="2" charset="0"/>
                        </a:rPr>
                        <a:t>costs of ownership and risks.</a:t>
                      </a:r>
                    </a:p>
                  </a:txBody>
                  <a:tcPr/>
                </a:tc>
                <a:extLst>
                  <a:ext uri="{0D108BD9-81ED-4DB2-BD59-A6C34878D82A}">
                    <a16:rowId xmlns:a16="http://schemas.microsoft.com/office/drawing/2014/main" val="10001"/>
                  </a:ext>
                </a:extLst>
              </a:tr>
              <a:tr h="426915">
                <a:tc>
                  <a:txBody>
                    <a:bodyPr/>
                    <a:lstStyle/>
                    <a:p>
                      <a:pPr marL="342900" indent="-342900" algn="l">
                        <a:spcBef>
                          <a:spcPts val="600"/>
                        </a:spcBef>
                        <a:buFont typeface="+mj-lt"/>
                        <a:buAutoNum type="arabicPeriod" startAt="2"/>
                      </a:pPr>
                      <a:r>
                        <a:rPr lang="en-CA" sz="1400" b="1" dirty="0">
                          <a:latin typeface="Exo" panose="02000303000000000000" pitchFamily="2" charset="0"/>
                        </a:rPr>
                        <a:t>Fit for purpose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ea typeface="Roboto Condensed Light" panose="02000000000000000000" pitchFamily="2" charset="0"/>
                        </a:rPr>
                        <a:t>We maintain capability levels and create solutions that are fit for purpose without over engineering them.</a:t>
                      </a:r>
                      <a:endParaRPr lang="en-CA" sz="1200" dirty="0">
                        <a:latin typeface="Roboto Condensed Light" panose="02000000000000000000" pitchFamily="2" charset="0"/>
                        <a:ea typeface="Roboto Condensed Light" panose="02000000000000000000" pitchFamily="2" charset="0"/>
                      </a:endParaRPr>
                    </a:p>
                  </a:txBody>
                  <a:tcPr/>
                </a:tc>
                <a:extLst>
                  <a:ext uri="{0D108BD9-81ED-4DB2-BD59-A6C34878D82A}">
                    <a16:rowId xmlns:a16="http://schemas.microsoft.com/office/drawing/2014/main" val="10002"/>
                  </a:ext>
                </a:extLst>
              </a:tr>
              <a:tr h="426915">
                <a:tc>
                  <a:txBody>
                    <a:bodyPr/>
                    <a:lstStyle/>
                    <a:p>
                      <a:pPr marL="342900" indent="-342900" algn="l">
                        <a:spcBef>
                          <a:spcPts val="600"/>
                        </a:spcBef>
                        <a:buFont typeface="+mj-lt"/>
                        <a:buAutoNum type="arabicPeriod" startAt="3"/>
                      </a:pPr>
                      <a:r>
                        <a:rPr lang="en-US" sz="1400" b="1" dirty="0">
                          <a:latin typeface="Exo" panose="02000303000000000000" pitchFamily="2" charset="0"/>
                        </a:rPr>
                        <a:t>Simplicity</a:t>
                      </a:r>
                      <a:endParaRPr lang="en-CA" sz="1400" b="1" dirty="0">
                        <a:latin typeface="Exo" panose="02000303000000000000" pitchFamily="2"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a:latin typeface="Roboto Condensed Light" panose="02000000000000000000" pitchFamily="2" charset="0"/>
                          <a:ea typeface="Roboto Condensed Light" panose="02000000000000000000" pitchFamily="2" charset="0"/>
                        </a:rPr>
                        <a:t>We choose the simplest solutions and aim to reduce operational complexity of the enterprise.</a:t>
                      </a:r>
                    </a:p>
                  </a:txBody>
                  <a:tcPr/>
                </a:tc>
                <a:extLst>
                  <a:ext uri="{0D108BD9-81ED-4DB2-BD59-A6C34878D82A}">
                    <a16:rowId xmlns:a16="http://schemas.microsoft.com/office/drawing/2014/main" val="10003"/>
                  </a:ext>
                </a:extLst>
              </a:tr>
              <a:tr h="426915">
                <a:tc>
                  <a:txBody>
                    <a:bodyPr/>
                    <a:lstStyle/>
                    <a:p>
                      <a:pPr marL="342900" indent="-342900" algn="l">
                        <a:spcBef>
                          <a:spcPts val="600"/>
                        </a:spcBef>
                        <a:buFont typeface="+mj-lt"/>
                        <a:buAutoNum type="arabicPeriod" startAt="4"/>
                      </a:pPr>
                      <a:r>
                        <a:rPr lang="en-CA" sz="1400" b="1" dirty="0">
                          <a:latin typeface="Exo" panose="02000303000000000000" pitchFamily="2" charset="0"/>
                        </a:rPr>
                        <a:t>Reuse &gt; buy &gt; build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a:latin typeface="Roboto Condensed Light" panose="02000000000000000000" pitchFamily="2" charset="0"/>
                          <a:ea typeface="Roboto Condensed Light" panose="02000000000000000000" pitchFamily="2" charset="0"/>
                        </a:rPr>
                        <a:t>We maximize reuse of existing assets. If we can’t reuse, we procure externally. As a last resort, we build custom solutions.</a:t>
                      </a:r>
                    </a:p>
                  </a:txBody>
                  <a:tcPr/>
                </a:tc>
                <a:extLst>
                  <a:ext uri="{0D108BD9-81ED-4DB2-BD59-A6C34878D82A}">
                    <a16:rowId xmlns:a16="http://schemas.microsoft.com/office/drawing/2014/main" val="10004"/>
                  </a:ext>
                </a:extLst>
              </a:tr>
              <a:tr h="426915">
                <a:tc>
                  <a:txBody>
                    <a:bodyPr/>
                    <a:lstStyle/>
                    <a:p>
                      <a:pPr marL="342900" indent="-342900" algn="l">
                        <a:spcBef>
                          <a:spcPts val="600"/>
                        </a:spcBef>
                        <a:buFont typeface="+mj-lt"/>
                        <a:buAutoNum type="arabicPeriod" startAt="5"/>
                      </a:pPr>
                      <a:r>
                        <a:rPr lang="en-CA" sz="1400" b="1" dirty="0">
                          <a:latin typeface="Exo" panose="02000303000000000000" pitchFamily="2" charset="0"/>
                        </a:rPr>
                        <a:t>Managed data</a:t>
                      </a:r>
                      <a:endParaRPr lang="en-US" sz="1400" dirty="0">
                        <a:latin typeface="Exo" panose="02000303000000000000" pitchFamily="2"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a:latin typeface="Roboto Condensed Light" panose="02000000000000000000" pitchFamily="2" charset="0"/>
                          <a:ea typeface="Roboto Condensed Light" panose="02000000000000000000" pitchFamily="2" charset="0"/>
                        </a:rPr>
                        <a:t>We handle data creation, modification, and use enterprise</a:t>
                      </a:r>
                      <a:r>
                        <a:rPr lang="en-CA" sz="1200" baseline="0" dirty="0">
                          <a:latin typeface="Roboto Condensed Light" panose="02000000000000000000" pitchFamily="2" charset="0"/>
                          <a:ea typeface="Roboto Condensed Light" panose="02000000000000000000" pitchFamily="2" charset="0"/>
                        </a:rPr>
                        <a:t>-</a:t>
                      </a:r>
                      <a:r>
                        <a:rPr lang="en-CA" sz="1200" dirty="0">
                          <a:latin typeface="Roboto Condensed Light" panose="02000000000000000000" pitchFamily="2" charset="0"/>
                          <a:ea typeface="Roboto Condensed Light" panose="02000000000000000000" pitchFamily="2" charset="0"/>
                        </a:rPr>
                        <a:t>wide in compliance with our data governance policy.</a:t>
                      </a:r>
                    </a:p>
                  </a:txBody>
                  <a:tcPr/>
                </a:tc>
                <a:extLst>
                  <a:ext uri="{0D108BD9-81ED-4DB2-BD59-A6C34878D82A}">
                    <a16:rowId xmlns:a16="http://schemas.microsoft.com/office/drawing/2014/main" val="10005"/>
                  </a:ext>
                </a:extLst>
              </a:tr>
              <a:tr h="251127">
                <a:tc>
                  <a:txBody>
                    <a:bodyPr/>
                    <a:lstStyle/>
                    <a:p>
                      <a:pPr marL="342900" indent="-342900" algn="l">
                        <a:spcBef>
                          <a:spcPts val="600"/>
                        </a:spcBef>
                        <a:buFont typeface="+mj-lt"/>
                        <a:buAutoNum type="arabicPeriod" startAt="6"/>
                      </a:pPr>
                      <a:r>
                        <a:rPr lang="en-CA" sz="1400" b="1" dirty="0">
                          <a:latin typeface="Exo" panose="02000303000000000000" pitchFamily="2" charset="0"/>
                        </a:rPr>
                        <a:t>Controlled technical diversity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a:latin typeface="Roboto Condensed Light" panose="02000000000000000000" pitchFamily="2" charset="0"/>
                          <a:ea typeface="Roboto Condensed Light" panose="02000000000000000000" pitchFamily="2" charset="0"/>
                        </a:rPr>
                        <a:t>We control the variety of technology platforms we use.</a:t>
                      </a:r>
                    </a:p>
                  </a:txBody>
                  <a:tcPr/>
                </a:tc>
                <a:extLst>
                  <a:ext uri="{0D108BD9-81ED-4DB2-BD59-A6C34878D82A}">
                    <a16:rowId xmlns:a16="http://schemas.microsoft.com/office/drawing/2014/main" val="10006"/>
                  </a:ext>
                </a:extLst>
              </a:tr>
              <a:tr h="426915">
                <a:tc>
                  <a:txBody>
                    <a:bodyPr/>
                    <a:lstStyle/>
                    <a:p>
                      <a:pPr marL="342900" indent="-342900" algn="l">
                        <a:spcBef>
                          <a:spcPts val="600"/>
                        </a:spcBef>
                        <a:buFont typeface="+mj-lt"/>
                        <a:buAutoNum type="arabicPeriod" startAt="7"/>
                      </a:pPr>
                      <a:r>
                        <a:rPr lang="en-CA" sz="1400" b="1" dirty="0">
                          <a:latin typeface="Exo" panose="02000303000000000000" pitchFamily="2" charset="0"/>
                        </a:rPr>
                        <a:t>Managed security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ea typeface="Roboto Condensed Light" panose="02000000000000000000" pitchFamily="2" charset="0"/>
                        </a:rPr>
                        <a:t>We manage security </a:t>
                      </a:r>
                      <a:r>
                        <a:rPr lang="en-CA" sz="1200" dirty="0">
                          <a:latin typeface="Roboto Condensed Light" panose="02000000000000000000" pitchFamily="2" charset="0"/>
                          <a:ea typeface="Roboto Condensed Light" panose="02000000000000000000" pitchFamily="2" charset="0"/>
                        </a:rPr>
                        <a:t>enterprise-wide in compliance with our security governance policy.</a:t>
                      </a:r>
                    </a:p>
                  </a:txBody>
                  <a:tcPr/>
                </a:tc>
                <a:extLst>
                  <a:ext uri="{0D108BD9-81ED-4DB2-BD59-A6C34878D82A}">
                    <a16:rowId xmlns:a16="http://schemas.microsoft.com/office/drawing/2014/main" val="10007"/>
                  </a:ext>
                </a:extLst>
              </a:tr>
              <a:tr h="426915">
                <a:tc>
                  <a:txBody>
                    <a:bodyPr/>
                    <a:lstStyle/>
                    <a:p>
                      <a:pPr marL="342900" indent="-342900" algn="l">
                        <a:spcBef>
                          <a:spcPts val="600"/>
                        </a:spcBef>
                        <a:buFont typeface="+mj-lt"/>
                        <a:buAutoNum type="arabicPeriod" startAt="8"/>
                      </a:pPr>
                      <a:r>
                        <a:rPr lang="en-CA" sz="1400" b="1" dirty="0">
                          <a:latin typeface="Exo" panose="02000303000000000000" pitchFamily="2" charset="0"/>
                        </a:rPr>
                        <a:t>Compliance to laws and regulations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ea typeface="Roboto Condensed Light" panose="02000000000000000000" pitchFamily="2" charset="0"/>
                        </a:rPr>
                        <a:t>We operate in compliance with all applicable laws and regulations.</a:t>
                      </a:r>
                      <a:endParaRPr lang="en-CA" sz="1200" dirty="0">
                        <a:latin typeface="Roboto Condensed Light" panose="02000000000000000000" pitchFamily="2" charset="0"/>
                        <a:ea typeface="Roboto Condensed Light" panose="02000000000000000000" pitchFamily="2" charset="0"/>
                      </a:endParaRPr>
                    </a:p>
                  </a:txBody>
                  <a:tcPr/>
                </a:tc>
                <a:extLst>
                  <a:ext uri="{0D108BD9-81ED-4DB2-BD59-A6C34878D82A}">
                    <a16:rowId xmlns:a16="http://schemas.microsoft.com/office/drawing/2014/main" val="10008"/>
                  </a:ext>
                </a:extLst>
              </a:tr>
              <a:tr h="426915">
                <a:tc>
                  <a:txBody>
                    <a:bodyPr/>
                    <a:lstStyle/>
                    <a:p>
                      <a:pPr marL="342900" indent="-342900" algn="l">
                        <a:spcBef>
                          <a:spcPts val="600"/>
                        </a:spcBef>
                        <a:buFont typeface="+mj-lt"/>
                        <a:buAutoNum type="arabicPeriod" startAt="9"/>
                      </a:pPr>
                      <a:r>
                        <a:rPr lang="en-CA" sz="1400" b="1" dirty="0">
                          <a:latin typeface="Exo" panose="02000303000000000000" pitchFamily="2" charset="0"/>
                        </a:rPr>
                        <a:t>Innovation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ea typeface="Roboto Condensed Light" panose="02000000000000000000" pitchFamily="2" charset="0"/>
                        </a:rPr>
                        <a:t>We seek innovative ways to use technology for business advantage.</a:t>
                      </a:r>
                      <a:endParaRPr lang="en-CA" sz="1200" dirty="0">
                        <a:latin typeface="Roboto Condensed Light" panose="02000000000000000000" pitchFamily="2" charset="0"/>
                        <a:ea typeface="Roboto Condensed Light" panose="02000000000000000000" pitchFamily="2" charset="0"/>
                      </a:endParaRPr>
                    </a:p>
                  </a:txBody>
                  <a:tcPr/>
                </a:tc>
                <a:extLst>
                  <a:ext uri="{0D108BD9-81ED-4DB2-BD59-A6C34878D82A}">
                    <a16:rowId xmlns:a16="http://schemas.microsoft.com/office/drawing/2014/main" val="10009"/>
                  </a:ext>
                </a:extLst>
              </a:tr>
              <a:tr h="426915">
                <a:tc>
                  <a:txBody>
                    <a:bodyPr/>
                    <a:lstStyle/>
                    <a:p>
                      <a:pPr marL="342900" indent="-342900" algn="l">
                        <a:spcBef>
                          <a:spcPts val="600"/>
                        </a:spcBef>
                        <a:buFont typeface="+mj-lt"/>
                        <a:buAutoNum type="arabicPeriod" startAt="10"/>
                      </a:pPr>
                      <a:r>
                        <a:rPr lang="en-CA" sz="1400" b="1" dirty="0">
                          <a:latin typeface="Exo" panose="02000303000000000000" pitchFamily="2" charset="0"/>
                        </a:rPr>
                        <a:t>Customer centricity</a:t>
                      </a:r>
                      <a:endParaRPr lang="en-US" sz="1400" dirty="0">
                        <a:latin typeface="Exo" panose="02000303000000000000" pitchFamily="2"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ea typeface="Roboto Condensed Light" panose="02000000000000000000" pitchFamily="2" charset="0"/>
                        </a:rPr>
                        <a:t>We deliver best experiences to our customers with our services and products.</a:t>
                      </a:r>
                      <a:endParaRPr lang="en-CA" sz="1200" dirty="0">
                        <a:latin typeface="Roboto Condensed Light" panose="02000000000000000000" pitchFamily="2" charset="0"/>
                        <a:ea typeface="Roboto Condensed Light" panose="02000000000000000000" pitchFamily="2" charset="0"/>
                      </a:endParaRP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97909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6682040" y="776200"/>
            <a:ext cx="5023531" cy="3654853"/>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2071537175"/>
              </p:ext>
            </p:extLst>
          </p:nvPr>
        </p:nvGraphicFramePr>
        <p:xfrm>
          <a:off x="6689069" y="776199"/>
          <a:ext cx="5016502" cy="4862812"/>
        </p:xfrm>
        <a:graphic>
          <a:graphicData uri="http://schemas.openxmlformats.org/drawingml/2006/table">
            <a:tbl>
              <a:tblPr firstRow="1" bandRow="1">
                <a:effectLst/>
                <a:tableStyleId>{5C22544A-7EE6-4342-B048-85BDC9FD1C3A}</a:tableStyleId>
              </a:tblPr>
              <a:tblGrid>
                <a:gridCol w="2508251">
                  <a:extLst>
                    <a:ext uri="{9D8B030D-6E8A-4147-A177-3AD203B41FA5}">
                      <a16:colId xmlns:a16="http://schemas.microsoft.com/office/drawing/2014/main" val="866264451"/>
                    </a:ext>
                  </a:extLst>
                </a:gridCol>
                <a:gridCol w="2508251">
                  <a:extLst>
                    <a:ext uri="{9D8B030D-6E8A-4147-A177-3AD203B41FA5}">
                      <a16:colId xmlns:a16="http://schemas.microsoft.com/office/drawing/2014/main" val="2703970457"/>
                    </a:ext>
                  </a:extLst>
                </a:gridCol>
              </a:tblGrid>
              <a:tr h="751712">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308660">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Four components for eliciting guiding principles</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Mission and vision statements </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IT guiding principles </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IT strategy scope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712">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328106">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Sticky notes</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Whiteboard/flip chart</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Pens</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Collaboration/brainstorming tool (whiteboard, flip chart, digital equivalent) </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Senior IT Team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10812125" cy="1130188"/>
          </a:xfrm>
        </p:spPr>
        <p:txBody>
          <a:bodyPr/>
          <a:lstStyle/>
          <a:p>
            <a:r>
              <a:rPr lang="en-US" sz="3200" dirty="0">
                <a:solidFill>
                  <a:srgbClr val="2576B7"/>
                </a:solidFill>
              </a:rPr>
              <a:t>1.2 </a:t>
            </a:r>
            <a:r>
              <a:rPr lang="en-US" sz="3200" dirty="0"/>
              <a:t>Elicit guiding principles </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71477" y="2208360"/>
            <a:ext cx="6002430" cy="4104871"/>
          </a:xfrm>
          <a:prstGeom prst="rect">
            <a:avLst/>
          </a:prstGeom>
        </p:spPr>
        <p:txBody>
          <a:bodyPr lIns="0" tIns="0" rIns="0" bIns="0" numCol="1" spcCol="292608" anchor="t"/>
          <a:lstStyle/>
          <a:p>
            <a:pPr marL="177800" indent="-177800">
              <a:buFont typeface="+mj-lt"/>
              <a:buAutoNum type="arabicPeriod"/>
            </a:pPr>
            <a:r>
              <a:rPr lang="en-US" dirty="0">
                <a:latin typeface="Roboto Condensed Light"/>
                <a:ea typeface="Roboto Condensed Light"/>
              </a:rPr>
              <a:t>Gather the IT strategy creation team and revisit your mission and vision statements. </a:t>
            </a:r>
          </a:p>
          <a:p>
            <a:pPr marL="177800" indent="-177800">
              <a:buFont typeface="+mj-lt"/>
              <a:buAutoNum type="arabicPeriod"/>
            </a:pPr>
            <a:r>
              <a:rPr lang="en-US" dirty="0">
                <a:latin typeface="Roboto Condensed Light"/>
                <a:ea typeface="Roboto Condensed Light"/>
              </a:rPr>
              <a:t>Ask the group to brainstorm answers individually, silently writing their ideas on separate sticky notes. Provide the brainstorming criteria from the previous slide to all team members. Allow the team to put items on separate notes that can later be shuffled and sorted as distinct thoughts.</a:t>
            </a:r>
          </a:p>
          <a:p>
            <a:pPr marL="177800" indent="-177800">
              <a:buFont typeface="+mj-lt"/>
              <a:buAutoNum type="arabicPeriod"/>
            </a:pPr>
            <a:r>
              <a:rPr lang="en-US" dirty="0">
                <a:latin typeface="Roboto Condensed Light"/>
                <a:ea typeface="Roboto Condensed Light"/>
              </a:rPr>
              <a:t>After a set amount of time, ask the members of the group to stick their notes to the whiteboard and quickly present them. Categorize all ideas into four major buckets: breadth, depth, organizational coverage, and planning horizon. Ideally, you want one guiding principle to describe each of the four components. </a:t>
            </a:r>
          </a:p>
          <a:p>
            <a:pPr marL="177800" indent="-177800">
              <a:buFont typeface="+mj-lt"/>
              <a:buAutoNum type="arabicPeriod"/>
            </a:pPr>
            <a:r>
              <a:rPr lang="en-US" dirty="0">
                <a:latin typeface="Roboto Condensed Light"/>
                <a:ea typeface="Roboto Condensed Light"/>
              </a:rPr>
              <a:t>If there are missing guiding principles in any category or anyone’s items inspire others to write more, they can stick those up on the wall too, after everyone has presented.</a:t>
            </a:r>
          </a:p>
          <a:p>
            <a:pPr marL="177800" indent="-177800">
              <a:buFont typeface="+mj-lt"/>
              <a:buAutoNum type="arabicPeriod"/>
            </a:pPr>
            <a:r>
              <a:rPr lang="en-US" dirty="0">
                <a:latin typeface="Roboto Condensed Light"/>
                <a:ea typeface="Roboto Condensed Light"/>
              </a:rPr>
              <a:t>Discuss and finalize your IT guiding principles. </a:t>
            </a:r>
          </a:p>
          <a:p>
            <a:pPr marL="177800" indent="-177800">
              <a:buFont typeface="+mj-lt"/>
              <a:buAutoNum type="arabicPeriod"/>
            </a:pPr>
            <a:r>
              <a:rPr lang="en-US" dirty="0">
                <a:latin typeface="Roboto Condensed Light"/>
                <a:ea typeface="Roboto Condensed Light"/>
              </a:rPr>
              <a:t>Document your guiding principles in the </a:t>
            </a:r>
            <a:r>
              <a:rPr lang="en-US" i="1" dirty="0">
                <a:latin typeface="Roboto Condensed Light"/>
                <a:ea typeface="Roboto Condensed Light"/>
              </a:rPr>
              <a:t>IT Strategy Presentation Template </a:t>
            </a:r>
            <a:r>
              <a:rPr lang="en-US" dirty="0">
                <a:latin typeface="Roboto Condensed Light"/>
                <a:ea typeface="Roboto Condensed Light"/>
              </a:rPr>
              <a:t>under section 1.</a:t>
            </a:r>
          </a:p>
          <a:p>
            <a:pPr marL="0" indent="0">
              <a:buNone/>
            </a:pPr>
            <a:endParaRPr lang="en-US" dirty="0">
              <a:latin typeface="Roboto Condensed Light"/>
              <a:ea typeface="Roboto Condensed Light"/>
            </a:endParaRPr>
          </a:p>
        </p:txBody>
      </p:sp>
      <p:sp>
        <p:nvSpPr>
          <p:cNvPr id="15" name="TextBox 14">
            <a:extLst>
              <a:ext uri="{FF2B5EF4-FFF2-40B4-BE49-F238E27FC236}">
                <a16:creationId xmlns:a16="http://schemas.microsoft.com/office/drawing/2014/main" id="{1DCA15C4-EB4E-44EA-8105-AC4DD0079216}"/>
              </a:ext>
            </a:extLst>
          </p:cNvPr>
          <p:cNvSpPr txBox="1"/>
          <p:nvPr/>
        </p:nvSpPr>
        <p:spPr>
          <a:xfrm>
            <a:off x="354106" y="6313231"/>
            <a:ext cx="2093260" cy="260392"/>
          </a:xfrm>
          <a:prstGeom prst="rect">
            <a:avLst/>
          </a:prstGeom>
          <a:noFill/>
        </p:spPr>
        <p:txBody>
          <a:bodyPr wrap="square">
            <a:spAutoFit/>
          </a:bodyPr>
          <a:lstStyle/>
          <a:p>
            <a:r>
              <a:rPr lang="en-CA" dirty="0">
                <a:effectLst/>
                <a:latin typeface="Roboto Condensed Light" panose="02000000000000000000" pitchFamily="2" charset="0"/>
                <a:ea typeface="Roboto Condensed Light" panose="02000000000000000000" pitchFamily="2" charset="0"/>
                <a:cs typeface="Arial" panose="020B0604020202020204" pitchFamily="34" charset="0"/>
              </a:rPr>
              <a:t>Source: </a:t>
            </a:r>
            <a:r>
              <a:rPr lang="en-CA" u="none" strike="noStrike" dirty="0">
                <a:effectLst/>
                <a:latin typeface="Roboto Condensed Light" panose="02000000000000000000" pitchFamily="2" charset="0"/>
                <a:ea typeface="Roboto Condensed Light" panose="02000000000000000000" pitchFamily="2" charset="0"/>
                <a:cs typeface="Arial" panose="020B0604020202020204" pitchFamily="34" charset="0"/>
              </a:rPr>
              <a:t>Gamestoming, 2010</a:t>
            </a:r>
            <a:endParaRPr lang="en-CA" dirty="0">
              <a:latin typeface="Roboto Condensed Light" panose="02000000000000000000" pitchFamily="2" charset="0"/>
              <a:ea typeface="Roboto Condensed Light" panose="02000000000000000000" pitchFamily="2" charset="0"/>
              <a:cs typeface="Arial" panose="020B0604020202020204" pitchFamily="34" charset="0"/>
            </a:endParaRPr>
          </a:p>
        </p:txBody>
      </p:sp>
      <p:sp>
        <p:nvSpPr>
          <p:cNvPr id="17" name="Text Placeholder 3">
            <a:extLst>
              <a:ext uri="{FF2B5EF4-FFF2-40B4-BE49-F238E27FC236}">
                <a16:creationId xmlns:a16="http://schemas.microsoft.com/office/drawing/2014/main" id="{E342DD5E-306F-4C80-ADA9-74B9867791BD}"/>
              </a:ext>
            </a:extLst>
          </p:cNvPr>
          <p:cNvSpPr>
            <a:spLocks noGrp="1"/>
          </p:cNvSpPr>
          <p:nvPr>
            <p:ph type="body" sz="quarter" idx="11"/>
          </p:nvPr>
        </p:nvSpPr>
        <p:spPr>
          <a:xfrm>
            <a:off x="367658" y="1750379"/>
            <a:ext cx="4116208" cy="385520"/>
          </a:xfrm>
        </p:spPr>
        <p:txBody>
          <a:bodyPr/>
          <a:lstStyle/>
          <a:p>
            <a:r>
              <a:rPr lang="en-US" sz="1600" dirty="0">
                <a:latin typeface="Exo" panose="02000503000000000000" pitchFamily="2" charset="77"/>
              </a:rPr>
              <a:t>60 minutes</a:t>
            </a:r>
          </a:p>
        </p:txBody>
      </p:sp>
      <p:sp>
        <p:nvSpPr>
          <p:cNvPr id="18" name="Text Placeholder 6">
            <a:extLst>
              <a:ext uri="{FF2B5EF4-FFF2-40B4-BE49-F238E27FC236}">
                <a16:creationId xmlns:a16="http://schemas.microsoft.com/office/drawing/2014/main" id="{D516E296-7C14-4570-AA92-0F3F7E61DD6D}"/>
              </a:ext>
            </a:extLst>
          </p:cNvPr>
          <p:cNvSpPr txBox="1">
            <a:spLocks/>
          </p:cNvSpPr>
          <p:nvPr/>
        </p:nvSpPr>
        <p:spPr>
          <a:xfrm>
            <a:off x="367658" y="1186159"/>
            <a:ext cx="6156432" cy="488798"/>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F17A26"/>
                </a:solidFill>
              </a:rPr>
              <a:t>Objective: Generate ideas for guiding principle statements with silent sticky note writing.</a:t>
            </a:r>
          </a:p>
          <a:p>
            <a:endParaRPr lang="en-US" sz="1400" dirty="0">
              <a:solidFill>
                <a:srgbClr val="F17A26"/>
              </a:solidFill>
            </a:endParaRPr>
          </a:p>
        </p:txBody>
      </p:sp>
      <p:sp>
        <p:nvSpPr>
          <p:cNvPr id="13" name="Text Placeholder 3">
            <a:extLst>
              <a:ext uri="{FF2B5EF4-FFF2-40B4-BE49-F238E27FC236}">
                <a16:creationId xmlns:a16="http://schemas.microsoft.com/office/drawing/2014/main" id="{5DD4C78E-5AAE-40D7-B5C9-C85E69C4BBD0}"/>
              </a:ext>
            </a:extLst>
          </p:cNvPr>
          <p:cNvSpPr txBox="1">
            <a:spLocks/>
          </p:cNvSpPr>
          <p:nvPr/>
        </p:nvSpPr>
        <p:spPr>
          <a:xfrm>
            <a:off x="121298" y="116633"/>
            <a:ext cx="1818640"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1.2 Guiding Principles</a:t>
            </a:r>
          </a:p>
        </p:txBody>
      </p:sp>
      <p:grpSp>
        <p:nvGrpSpPr>
          <p:cNvPr id="14" name="Group 13">
            <a:extLst>
              <a:ext uri="{FF2B5EF4-FFF2-40B4-BE49-F238E27FC236}">
                <a16:creationId xmlns:a16="http://schemas.microsoft.com/office/drawing/2014/main" id="{68B1D5BE-F1BC-4327-B2D5-B7D7E23F98C2}"/>
              </a:ext>
            </a:extLst>
          </p:cNvPr>
          <p:cNvGrpSpPr/>
          <p:nvPr/>
        </p:nvGrpSpPr>
        <p:grpSpPr>
          <a:xfrm>
            <a:off x="6541460" y="5761731"/>
            <a:ext cx="5184209" cy="468002"/>
            <a:chOff x="469425" y="5628818"/>
            <a:chExt cx="4585351" cy="554002"/>
          </a:xfrm>
        </p:grpSpPr>
        <p:sp>
          <p:nvSpPr>
            <p:cNvPr id="16" name="Rectangle 15">
              <a:hlinkClick r:id="rId3"/>
              <a:extLst>
                <a:ext uri="{FF2B5EF4-FFF2-40B4-BE49-F238E27FC236}">
                  <a16:creationId xmlns:a16="http://schemas.microsoft.com/office/drawing/2014/main" id="{ABE7A32C-1C53-4BCD-8137-219A6EA29B56}"/>
                </a:ext>
              </a:extLst>
            </p:cNvPr>
            <p:cNvSpPr/>
            <p:nvPr/>
          </p:nvSpPr>
          <p:spPr>
            <a:xfrm>
              <a:off x="907389" y="5628818"/>
              <a:ext cx="4147387"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Download the </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IT Strategy Presentation Template </a:t>
              </a:r>
              <a:r>
                <a:rPr kumimoji="0" lang="en-US" sz="1200" b="0" u="none" strike="noStrike" kern="1200" cap="none" spc="0" normalizeH="0" baseline="0" noProof="0" dirty="0">
                  <a:ln>
                    <a:noFill/>
                  </a:ln>
                  <a:solidFill>
                    <a:srgbClr val="FFFFFF"/>
                  </a:solidFill>
                  <a:effectLst/>
                  <a:uLnTx/>
                  <a:uFillTx/>
                  <a:latin typeface="Exo" panose="02000503000000000000" pitchFamily="2" charset="77"/>
                  <a:ea typeface="+mn-ea"/>
                  <a:cs typeface="+mn-cs"/>
                </a:rPr>
                <a:t>and d</a:t>
              </a: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ocument your guiding principles in section 1.</a:t>
              </a:r>
            </a:p>
          </p:txBody>
        </p:sp>
        <p:sp>
          <p:nvSpPr>
            <p:cNvPr id="23" name="Rectangle 22">
              <a:extLst>
                <a:ext uri="{FF2B5EF4-FFF2-40B4-BE49-F238E27FC236}">
                  <a16:creationId xmlns:a16="http://schemas.microsoft.com/office/drawing/2014/main" id="{F31DE09A-C026-4423-ACA8-C9C33A383138}"/>
                </a:ext>
              </a:extLst>
            </p:cNvPr>
            <p:cNvSpPr>
              <a:spLocks noChangeAspect="1"/>
            </p:cNvSpPr>
            <p:nvPr/>
          </p:nvSpPr>
          <p:spPr>
            <a:xfrm>
              <a:off x="469425" y="5628820"/>
              <a:ext cx="551119"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grpSp>
      <p:pic>
        <p:nvPicPr>
          <p:cNvPr id="24" name="Picture 23">
            <a:extLst>
              <a:ext uri="{FF2B5EF4-FFF2-40B4-BE49-F238E27FC236}">
                <a16:creationId xmlns:a16="http://schemas.microsoft.com/office/drawing/2014/main" id="{6BEB1818-057C-454A-85A7-E5DE250DC7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1460" y="5678231"/>
            <a:ext cx="635000" cy="635000"/>
          </a:xfrm>
          <a:prstGeom prst="rect">
            <a:avLst/>
          </a:prstGeom>
        </p:spPr>
      </p:pic>
    </p:spTree>
    <p:extLst>
      <p:ext uri="{BB962C8B-B14F-4D97-AF65-F5344CB8AC3E}">
        <p14:creationId xmlns:p14="http://schemas.microsoft.com/office/powerpoint/2010/main" val="1531772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9F5F89-FF8D-5F49-8452-D4CC10E288E8}"/>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53710" y="1843701"/>
            <a:ext cx="5994371" cy="3373199"/>
          </a:xfrm>
          <a:prstGeom prst="rect">
            <a:avLst/>
          </a:prstGeom>
        </p:spPr>
      </p:pic>
      <p:pic>
        <p:nvPicPr>
          <p:cNvPr id="11" name="Picture 10">
            <a:extLst>
              <a:ext uri="{FF2B5EF4-FFF2-40B4-BE49-F238E27FC236}">
                <a16:creationId xmlns:a16="http://schemas.microsoft.com/office/drawing/2014/main" id="{C05D3A47-8F5D-9647-A863-1DE56A91E3A4}"/>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3086894" y="1742101"/>
            <a:ext cx="5994372" cy="3373199"/>
          </a:xfrm>
          <a:prstGeom prst="rect">
            <a:avLst/>
          </a:prstGeom>
        </p:spPr>
      </p:pic>
      <p:pic>
        <p:nvPicPr>
          <p:cNvPr id="12" name="Picture 11">
            <a:extLst>
              <a:ext uri="{FF2B5EF4-FFF2-40B4-BE49-F238E27FC236}">
                <a16:creationId xmlns:a16="http://schemas.microsoft.com/office/drawing/2014/main" id="{05757B9C-9790-5541-AD21-63015BF19168}"/>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6934995" y="1742101"/>
            <a:ext cx="5994637" cy="3373349"/>
          </a:xfrm>
          <a:prstGeom prst="rect">
            <a:avLst/>
          </a:prstGeom>
        </p:spPr>
      </p:pic>
      <p:sp>
        <p:nvSpPr>
          <p:cNvPr id="13" name="Rectangle 12">
            <a:extLst>
              <a:ext uri="{FF2B5EF4-FFF2-40B4-BE49-F238E27FC236}">
                <a16:creationId xmlns:a16="http://schemas.microsoft.com/office/drawing/2014/main" id="{81A7BD8C-6502-A549-A087-5E557EF075FB}"/>
              </a:ext>
            </a:extLst>
          </p:cNvPr>
          <p:cNvSpPr/>
          <p:nvPr/>
        </p:nvSpPr>
        <p:spPr>
          <a:xfrm>
            <a:off x="370864" y="4841832"/>
            <a:ext cx="3708401" cy="54000"/>
          </a:xfrm>
          <a:prstGeom prst="rect">
            <a:avLst/>
          </a:prstGeom>
          <a:solidFill>
            <a:srgbClr val="B3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4" name="Rectangle 13">
            <a:extLst>
              <a:ext uri="{FF2B5EF4-FFF2-40B4-BE49-F238E27FC236}">
                <a16:creationId xmlns:a16="http://schemas.microsoft.com/office/drawing/2014/main" id="{05BCA3C4-18C9-9845-B05E-44B99BE411EC}"/>
              </a:ext>
            </a:extLst>
          </p:cNvPr>
          <p:cNvSpPr/>
          <p:nvPr/>
        </p:nvSpPr>
        <p:spPr>
          <a:xfrm>
            <a:off x="4260850" y="4841832"/>
            <a:ext cx="3708401" cy="54000"/>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5" name="Rectangle 14">
            <a:extLst>
              <a:ext uri="{FF2B5EF4-FFF2-40B4-BE49-F238E27FC236}">
                <a16:creationId xmlns:a16="http://schemas.microsoft.com/office/drawing/2014/main" id="{8B947AAF-002F-4B47-B7A1-5BED7E696C90}"/>
              </a:ext>
            </a:extLst>
          </p:cNvPr>
          <p:cNvSpPr/>
          <p:nvPr/>
        </p:nvSpPr>
        <p:spPr>
          <a:xfrm>
            <a:off x="8169825" y="4841832"/>
            <a:ext cx="3708401" cy="54000"/>
          </a:xfrm>
          <a:prstGeom prst="rect">
            <a:avLst/>
          </a:prstGeom>
          <a:solidFill>
            <a:srgbClr val="2B9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2" name="Title 1">
            <a:extLst>
              <a:ext uri="{FF2B5EF4-FFF2-40B4-BE49-F238E27FC236}">
                <a16:creationId xmlns:a16="http://schemas.microsoft.com/office/drawing/2014/main" id="{BDBEB923-D4F6-E94C-814E-8C31A0E743B5}"/>
              </a:ext>
            </a:extLst>
          </p:cNvPr>
          <p:cNvSpPr>
            <a:spLocks noGrp="1"/>
          </p:cNvSpPr>
          <p:nvPr>
            <p:ph type="title"/>
          </p:nvPr>
        </p:nvSpPr>
        <p:spPr/>
        <p:txBody>
          <a:bodyPr/>
          <a:lstStyle/>
          <a:p>
            <a:r>
              <a:rPr lang="en-CA" spc="-79" dirty="0"/>
              <a:t>E</a:t>
            </a:r>
            <a:r>
              <a:rPr lang="en-CA" spc="-130" dirty="0"/>
              <a:t>x</a:t>
            </a:r>
            <a:r>
              <a:rPr lang="en-CA" spc="-79" dirty="0"/>
              <a:t>ecuti</a:t>
            </a:r>
            <a:r>
              <a:rPr lang="en-CA" spc="-158" dirty="0"/>
              <a:t>v</a:t>
            </a:r>
            <a:r>
              <a:rPr lang="en-CA" spc="-3" dirty="0"/>
              <a:t>e </a:t>
            </a:r>
            <a:r>
              <a:rPr lang="en-CA" spc="-42" dirty="0"/>
              <a:t>Summary</a:t>
            </a:r>
            <a:endParaRPr lang="en-US" dirty="0"/>
          </a:p>
        </p:txBody>
      </p:sp>
      <p:sp>
        <p:nvSpPr>
          <p:cNvPr id="5" name="Text Placeholder 4">
            <a:extLst>
              <a:ext uri="{FF2B5EF4-FFF2-40B4-BE49-F238E27FC236}">
                <a16:creationId xmlns:a16="http://schemas.microsoft.com/office/drawing/2014/main" id="{80005E5B-FABC-E34E-BB01-080338E4F048}"/>
              </a:ext>
            </a:extLst>
          </p:cNvPr>
          <p:cNvSpPr>
            <a:spLocks noGrp="1"/>
          </p:cNvSpPr>
          <p:nvPr>
            <p:ph type="body" sz="quarter" idx="13"/>
          </p:nvPr>
        </p:nvSpPr>
        <p:spPr/>
        <p:txBody>
          <a:bodyPr/>
          <a:lstStyle/>
          <a:p>
            <a:r>
              <a:rPr lang="en-US" dirty="0"/>
              <a:t>IT strategies are often nonexistent or ineffective.</a:t>
            </a:r>
          </a:p>
        </p:txBody>
      </p:sp>
      <p:sp>
        <p:nvSpPr>
          <p:cNvPr id="7" name="Text Placeholder 6">
            <a:extLst>
              <a:ext uri="{FF2B5EF4-FFF2-40B4-BE49-F238E27FC236}">
                <a16:creationId xmlns:a16="http://schemas.microsoft.com/office/drawing/2014/main" id="{59A6EC1C-F28C-7B4C-8F22-A6457C4B8A70}"/>
              </a:ext>
            </a:extLst>
          </p:cNvPr>
          <p:cNvSpPr>
            <a:spLocks noGrp="1"/>
          </p:cNvSpPr>
          <p:nvPr>
            <p:ph type="body" sz="quarter" idx="15"/>
          </p:nvPr>
        </p:nvSpPr>
        <p:spPr>
          <a:xfrm>
            <a:off x="4267993" y="1597967"/>
            <a:ext cx="3701257" cy="297314"/>
          </a:xfrm>
        </p:spPr>
        <p:txBody>
          <a:bodyPr/>
          <a:lstStyle/>
          <a:p>
            <a:r>
              <a:rPr lang="en-US" sz="1600" dirty="0"/>
              <a:t>Three-quarters of surveyed CEOs value tech leaders with experience fostering operational stability and strategic business alignment,</a:t>
            </a:r>
            <a:r>
              <a:rPr lang="en-US" sz="1400" baseline="30000" dirty="0"/>
              <a:t>3</a:t>
            </a:r>
            <a:r>
              <a:rPr lang="en-US" sz="1600" dirty="0"/>
              <a:t> however… </a:t>
            </a:r>
          </a:p>
        </p:txBody>
      </p:sp>
      <p:sp>
        <p:nvSpPr>
          <p:cNvPr id="9" name="Text Placeholder 8">
            <a:extLst>
              <a:ext uri="{FF2B5EF4-FFF2-40B4-BE49-F238E27FC236}">
                <a16:creationId xmlns:a16="http://schemas.microsoft.com/office/drawing/2014/main" id="{6C42E00F-3E3D-DB41-AFB7-AF68944040C3}"/>
              </a:ext>
            </a:extLst>
          </p:cNvPr>
          <p:cNvSpPr>
            <a:spLocks noGrp="1"/>
          </p:cNvSpPr>
          <p:nvPr>
            <p:ph type="body" sz="quarter" idx="17"/>
          </p:nvPr>
        </p:nvSpPr>
        <p:spPr/>
        <p:txBody>
          <a:bodyPr/>
          <a:lstStyle/>
          <a:p>
            <a:r>
              <a:rPr lang="en-US" dirty="0"/>
              <a:t>Follow Info-Tech’s approach to developing a strong IT strategy. </a:t>
            </a:r>
          </a:p>
        </p:txBody>
      </p:sp>
      <p:sp>
        <p:nvSpPr>
          <p:cNvPr id="4" name="Text Placeholder 3">
            <a:extLst>
              <a:ext uri="{FF2B5EF4-FFF2-40B4-BE49-F238E27FC236}">
                <a16:creationId xmlns:a16="http://schemas.microsoft.com/office/drawing/2014/main" id="{27793FA1-A38B-2C4F-AAC9-FBF515D54EB3}"/>
              </a:ext>
            </a:extLst>
          </p:cNvPr>
          <p:cNvSpPr>
            <a:spLocks noGrp="1"/>
          </p:cNvSpPr>
          <p:nvPr>
            <p:ph type="body" sz="quarter" idx="18"/>
          </p:nvPr>
        </p:nvSpPr>
        <p:spPr>
          <a:xfrm>
            <a:off x="371475" y="2189283"/>
            <a:ext cx="3704432" cy="2993210"/>
          </a:xfrm>
          <a:prstGeom prst="rect">
            <a:avLst/>
          </a:prstGeom>
        </p:spPr>
        <p:txBody>
          <a:bodyPr/>
          <a:lstStyle/>
          <a:p>
            <a:pPr>
              <a:lnSpc>
                <a:spcPts val="1800"/>
              </a:lnSpc>
            </a:pPr>
            <a:r>
              <a:rPr lang="en-US" dirty="0">
                <a:solidFill>
                  <a:srgbClr val="000000"/>
                </a:solidFill>
              </a:rPr>
              <a:t>According to the </a:t>
            </a:r>
            <a:r>
              <a:rPr lang="en-US" sz="1400" dirty="0">
                <a:solidFill>
                  <a:schemeClr val="tx1">
                    <a:lumMod val="50000"/>
                  </a:schemeClr>
                </a:solidFill>
                <a:latin typeface="Roboto Condensed Light" panose="02000000000000000000" pitchFamily="2" charset="0"/>
                <a:ea typeface="Roboto Condensed Light" panose="02000000000000000000" pitchFamily="2" charset="0"/>
              </a:rPr>
              <a:t>Management and Governance diagnostic (MGD), </a:t>
            </a:r>
            <a:r>
              <a:rPr lang="en-US" dirty="0">
                <a:solidFill>
                  <a:srgbClr val="000000"/>
                </a:solidFill>
              </a:rPr>
              <a:t>74.6% of organizations have an IT strategy process they feel is ineffective.</a:t>
            </a:r>
            <a:r>
              <a:rPr lang="en-US" baseline="30000" dirty="0"/>
              <a:t>1</a:t>
            </a:r>
            <a:endParaRPr lang="en-US" baseline="30000" dirty="0">
              <a:solidFill>
                <a:srgbClr val="000000"/>
              </a:solidFill>
            </a:endParaRPr>
          </a:p>
          <a:p>
            <a:pPr>
              <a:lnSpc>
                <a:spcPts val="1800"/>
              </a:lnSpc>
            </a:pPr>
            <a:r>
              <a:rPr lang="en-US" dirty="0">
                <a:solidFill>
                  <a:srgbClr val="000000"/>
                </a:solidFill>
              </a:rPr>
              <a:t>IT does not do a good job of communicating their support for business goals, therefore, 23.6% of CXOs still feel that their goals are unsupported by IT.</a:t>
            </a:r>
            <a:r>
              <a:rPr lang="en-US" baseline="30000" dirty="0"/>
              <a:t>2</a:t>
            </a:r>
            <a:endParaRPr lang="en-US" baseline="30000" dirty="0">
              <a:solidFill>
                <a:srgbClr val="000000"/>
              </a:solidFill>
            </a:endParaRPr>
          </a:p>
          <a:p>
            <a:pPr marL="0" indent="0">
              <a:lnSpc>
                <a:spcPts val="1800"/>
              </a:lnSpc>
              <a:buNone/>
            </a:pPr>
            <a:r>
              <a:rPr lang="en-US" dirty="0">
                <a:solidFill>
                  <a:srgbClr val="000000"/>
                </a:solidFill>
              </a:rPr>
              <a:t>IT departments that have not developed IT strategies experience alignment, organization, and prioritization issues.</a:t>
            </a:r>
            <a:endParaRPr lang="en-CA" dirty="0">
              <a:solidFill>
                <a:srgbClr val="000000"/>
              </a:solidFill>
            </a:endParaRPr>
          </a:p>
        </p:txBody>
      </p:sp>
      <p:sp>
        <p:nvSpPr>
          <p:cNvPr id="6" name="Text Placeholder 5">
            <a:extLst>
              <a:ext uri="{FF2B5EF4-FFF2-40B4-BE49-F238E27FC236}">
                <a16:creationId xmlns:a16="http://schemas.microsoft.com/office/drawing/2014/main" id="{A7C9325C-82FA-1447-94F3-75405DB036ED}"/>
              </a:ext>
            </a:extLst>
          </p:cNvPr>
          <p:cNvSpPr>
            <a:spLocks noGrp="1"/>
          </p:cNvSpPr>
          <p:nvPr>
            <p:ph type="body" sz="quarter" idx="19"/>
          </p:nvPr>
        </p:nvSpPr>
        <p:spPr>
          <a:xfrm>
            <a:off x="4267994" y="2643291"/>
            <a:ext cx="3658265" cy="2539202"/>
          </a:xfrm>
          <a:prstGeom prst="rect">
            <a:avLst/>
          </a:prstGeom>
        </p:spPr>
        <p:txBody>
          <a:bodyPr/>
          <a:lstStyle/>
          <a:p>
            <a:pPr>
              <a:lnSpc>
                <a:spcPts val="1800"/>
              </a:lnSpc>
            </a:pPr>
            <a:r>
              <a:rPr lang="en-US" dirty="0">
                <a:solidFill>
                  <a:srgbClr val="000000"/>
                </a:solidFill>
              </a:rPr>
              <a:t>The CIO is seen as an order taker by business executives. This usually results in the demands on IT far outstripping the IT budget. </a:t>
            </a:r>
          </a:p>
          <a:p>
            <a:pPr>
              <a:lnSpc>
                <a:spcPts val="1800"/>
              </a:lnSpc>
            </a:pPr>
            <a:r>
              <a:rPr lang="en-US" dirty="0">
                <a:solidFill>
                  <a:srgbClr val="000000"/>
                </a:solidFill>
              </a:rPr>
              <a:t>Projects and initiatives are not prioritized around business objectives. Synergies and dependencies are recognized too late. Projects are often late or put on hold because of sudden changes to business requirements. </a:t>
            </a:r>
            <a:endParaRPr lang="en-CA" dirty="0">
              <a:solidFill>
                <a:srgbClr val="000000"/>
              </a:solidFill>
            </a:endParaRPr>
          </a:p>
        </p:txBody>
      </p:sp>
      <p:sp>
        <p:nvSpPr>
          <p:cNvPr id="8" name="Text Placeholder 7">
            <a:extLst>
              <a:ext uri="{FF2B5EF4-FFF2-40B4-BE49-F238E27FC236}">
                <a16:creationId xmlns:a16="http://schemas.microsoft.com/office/drawing/2014/main" id="{90AD9441-D636-F047-A10D-3ADBEEBBB987}"/>
              </a:ext>
            </a:extLst>
          </p:cNvPr>
          <p:cNvSpPr>
            <a:spLocks noGrp="1"/>
          </p:cNvSpPr>
          <p:nvPr>
            <p:ph type="body" sz="quarter" idx="20"/>
          </p:nvPr>
        </p:nvSpPr>
        <p:spPr>
          <a:xfrm>
            <a:off x="8154194" y="2189283"/>
            <a:ext cx="3658265" cy="2993210"/>
          </a:xfrm>
          <a:prstGeom prst="rect">
            <a:avLst/>
          </a:prstGeom>
        </p:spPr>
        <p:txBody>
          <a:bodyPr/>
          <a:lstStyle/>
          <a:p>
            <a:pPr>
              <a:lnSpc>
                <a:spcPts val="1800"/>
              </a:lnSpc>
            </a:pPr>
            <a:r>
              <a:rPr lang="en-US" dirty="0">
                <a:solidFill>
                  <a:srgbClr val="000000"/>
                </a:solidFill>
              </a:rPr>
              <a:t>Use Info-Tech’s industry-focused approach to discern the business context.</a:t>
            </a:r>
          </a:p>
          <a:p>
            <a:pPr>
              <a:lnSpc>
                <a:spcPts val="1800"/>
              </a:lnSpc>
            </a:pPr>
            <a:r>
              <a:rPr lang="en-US" dirty="0">
                <a:solidFill>
                  <a:srgbClr val="000000"/>
                </a:solidFill>
              </a:rPr>
              <a:t>Clearly communicate to business executives how IT will support the organization’s key objectives and initiatives using the </a:t>
            </a:r>
            <a:r>
              <a:rPr lang="en-US" i="1" dirty="0">
                <a:solidFill>
                  <a:srgbClr val="000000"/>
                </a:solidFill>
              </a:rPr>
              <a:t>Strategy Presentation Template. </a:t>
            </a:r>
          </a:p>
          <a:p>
            <a:pPr>
              <a:lnSpc>
                <a:spcPts val="1800"/>
              </a:lnSpc>
            </a:pPr>
            <a:r>
              <a:rPr lang="en-US" dirty="0">
                <a:solidFill>
                  <a:srgbClr val="000000"/>
                </a:solidFill>
              </a:rPr>
              <a:t>Use Info-Tech’s </a:t>
            </a:r>
            <a:r>
              <a:rPr lang="en-US" i="1" dirty="0">
                <a:solidFill>
                  <a:srgbClr val="000000"/>
                </a:solidFill>
              </a:rPr>
              <a:t>Prioritization Tool </a:t>
            </a:r>
            <a:r>
              <a:rPr lang="en-US" dirty="0">
                <a:solidFill>
                  <a:srgbClr val="000000"/>
                </a:solidFill>
              </a:rPr>
              <a:t>to help make project decisions in a holistic manner that allows for the selection of the most-valuable initiatives to become part of the IT strategic roadmap.</a:t>
            </a:r>
          </a:p>
        </p:txBody>
      </p:sp>
      <p:grpSp>
        <p:nvGrpSpPr>
          <p:cNvPr id="16" name="Group 15">
            <a:extLst>
              <a:ext uri="{FF2B5EF4-FFF2-40B4-BE49-F238E27FC236}">
                <a16:creationId xmlns:a16="http://schemas.microsoft.com/office/drawing/2014/main" id="{CAFF2AC8-5F14-D84D-86C3-BAF386B22002}"/>
              </a:ext>
            </a:extLst>
          </p:cNvPr>
          <p:cNvGrpSpPr/>
          <p:nvPr/>
        </p:nvGrpSpPr>
        <p:grpSpPr>
          <a:xfrm>
            <a:off x="375405" y="4996453"/>
            <a:ext cx="11487081" cy="1132057"/>
            <a:chOff x="6353842" y="3127248"/>
            <a:chExt cx="3887438" cy="1664208"/>
          </a:xfrm>
        </p:grpSpPr>
        <p:sp>
          <p:nvSpPr>
            <p:cNvPr id="17" name="Rectangle 16">
              <a:extLst>
                <a:ext uri="{FF2B5EF4-FFF2-40B4-BE49-F238E27FC236}">
                  <a16:creationId xmlns:a16="http://schemas.microsoft.com/office/drawing/2014/main" id="{78E41E68-57BC-5A45-8C5B-1F4EE2BA8F9D}"/>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marL="0" marR="0" lvl="0" indent="0" algn="l" defTabSz="554492" rtl="0" eaLnBrk="1" fontAlgn="auto" latinLnBrk="0" hangingPunct="1">
                <a:lnSpc>
                  <a:spcPct val="100000"/>
                </a:lnSpc>
                <a:spcBef>
                  <a:spcPts val="8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ontserrat Medium" pitchFamily="2" charset="77"/>
                  <a:ea typeface="+mn-ea"/>
                  <a:cs typeface="+mn-cs"/>
                </a:rPr>
                <a:t>Info-Tech Insight</a:t>
              </a:r>
            </a:p>
            <a:p>
              <a:pPr marL="0" marR="0" lvl="0" indent="0" algn="l" defTabSz="554492" rtl="0" eaLnBrk="1" fontAlgn="auto" latinLnBrk="0" hangingPunct="1">
                <a:lnSpc>
                  <a:spcPts val="1800"/>
                </a:lnSpc>
                <a:spcBef>
                  <a:spcPts val="8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A CIO has three roles: enable business productivity, run an effective IT shop, and drive technology innovation. Your IT strategy must reflect these three mandates and how IT strives to fulfill them.</a:t>
              </a:r>
            </a:p>
          </p:txBody>
        </p:sp>
        <p:sp>
          <p:nvSpPr>
            <p:cNvPr id="18" name="Rectangle 17">
              <a:extLst>
                <a:ext uri="{FF2B5EF4-FFF2-40B4-BE49-F238E27FC236}">
                  <a16:creationId xmlns:a16="http://schemas.microsoft.com/office/drawing/2014/main" id="{E5C426B7-54D5-6E4B-B315-687203C7E4D7}"/>
                </a:ext>
              </a:extLst>
            </p:cNvPr>
            <p:cNvSpPr/>
            <p:nvPr/>
          </p:nvSpPr>
          <p:spPr>
            <a:xfrm>
              <a:off x="6353842" y="3127248"/>
              <a:ext cx="3887438" cy="1664208"/>
            </a:xfrm>
            <a:prstGeom prst="rect">
              <a:avLst/>
            </a:prstGeom>
            <a:noFill/>
            <a:ln w="3175" cmpd="thinThick">
              <a:gradFill>
                <a:gsLst>
                  <a:gs pos="0">
                    <a:srgbClr val="2576B7"/>
                  </a:gs>
                  <a:gs pos="50000">
                    <a:srgbClr val="2576B7">
                      <a:alpha val="0"/>
                    </a:srgbClr>
                  </a:gs>
                  <a:gs pos="99000">
                    <a:srgbClr val="2576B7"/>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marL="0" marR="0" lvl="0" indent="0" algn="l" defTabSz="554492" rtl="0" eaLnBrk="1" fontAlgn="auto" latinLnBrk="0" hangingPunct="1">
                <a:lnSpc>
                  <a:spcPct val="100000"/>
                </a:lnSpc>
                <a:spcBef>
                  <a:spcPts val="800"/>
                </a:spcBef>
                <a:spcAft>
                  <a:spcPts val="0"/>
                </a:spcAft>
                <a:buClrTx/>
                <a:buSzTx/>
                <a:buFontTx/>
                <a:buNone/>
                <a:tabLst/>
                <a:defRPr/>
              </a:pPr>
              <a:endParaRPr kumimoji="0" lang="en-US" sz="1400" b="0" i="0" u="none" strike="noStrike" kern="1200" cap="none" spc="0" normalizeH="0" baseline="0" noProof="0" dirty="0">
                <a:ln>
                  <a:noFill/>
                </a:ln>
                <a:solidFill>
                  <a:srgbClr val="2576B7"/>
                </a:solidFill>
                <a:effectLst/>
                <a:uLnTx/>
                <a:uFillTx/>
                <a:latin typeface="Roboto Condensed Light" panose="02000000000000000000" pitchFamily="2" charset="0"/>
                <a:ea typeface="Roboto Condensed Light" panose="02000000000000000000" pitchFamily="2" charset="0"/>
                <a:cs typeface="+mn-cs"/>
              </a:endParaRPr>
            </a:p>
          </p:txBody>
        </p:sp>
      </p:grpSp>
      <p:sp>
        <p:nvSpPr>
          <p:cNvPr id="3" name="TextBox 2">
            <a:extLst>
              <a:ext uri="{FF2B5EF4-FFF2-40B4-BE49-F238E27FC236}">
                <a16:creationId xmlns:a16="http://schemas.microsoft.com/office/drawing/2014/main" id="{41635B89-A6C2-495A-B4CB-CABFD3D5A707}"/>
              </a:ext>
            </a:extLst>
          </p:cNvPr>
          <p:cNvSpPr txBox="1"/>
          <p:nvPr/>
        </p:nvSpPr>
        <p:spPr>
          <a:xfrm>
            <a:off x="375405" y="6229131"/>
            <a:ext cx="3703860" cy="545295"/>
          </a:xfrm>
          <a:prstGeom prst="rect">
            <a:avLst/>
          </a:prstGeom>
        </p:spPr>
        <p:txBody>
          <a:bodyPr wrap="none" lIns="0" tIns="0" rIns="0" bIns="0" numCol="1" spcCol="360000" rtlCol="0">
            <a:noAutofit/>
          </a:bodyPr>
          <a:lstStyle/>
          <a:p>
            <a:pPr algn="l">
              <a:lnSpc>
                <a:spcPct val="110000"/>
              </a:lnSpc>
              <a:tabLst/>
            </a:pPr>
            <a:r>
              <a:rPr lang="en-US" sz="1100" dirty="0">
                <a:solidFill>
                  <a:schemeClr val="tx1">
                    <a:lumMod val="50000"/>
                  </a:schemeClr>
                </a:solidFill>
                <a:latin typeface="Roboto Condensed Light" panose="02000000000000000000" pitchFamily="2" charset="0"/>
                <a:ea typeface="Roboto Condensed Light" panose="02000000000000000000" pitchFamily="2" charset="0"/>
              </a:rPr>
              <a:t>1: Info-Tech, Management and Governance Diagnostic; </a:t>
            </a:r>
            <a:r>
              <a:rPr lang="en-US" sz="1100" i="1" dirty="0">
                <a:solidFill>
                  <a:schemeClr val="tx1">
                    <a:lumMod val="50000"/>
                  </a:schemeClr>
                </a:solidFill>
                <a:latin typeface="Roboto Condensed Light" panose="02000000000000000000" pitchFamily="2" charset="0"/>
                <a:ea typeface="Roboto Condensed Light" panose="02000000000000000000" pitchFamily="2" charset="0"/>
              </a:rPr>
              <a:t>n=1,931</a:t>
            </a:r>
          </a:p>
          <a:p>
            <a:pPr algn="l">
              <a:lnSpc>
                <a:spcPct val="110000"/>
              </a:lnSpc>
              <a:tabLst/>
            </a:pPr>
            <a:r>
              <a:rPr lang="en-US" sz="1100" dirty="0">
                <a:solidFill>
                  <a:schemeClr val="tx1">
                    <a:lumMod val="50000"/>
                  </a:schemeClr>
                </a:solidFill>
                <a:latin typeface="Roboto Condensed Light" panose="02000000000000000000" pitchFamily="2" charset="0"/>
                <a:ea typeface="Roboto Condensed Light" panose="02000000000000000000" pitchFamily="2" charset="0"/>
              </a:rPr>
              <a:t>2: Info-Tech, CEO-CIO Alignment Diagnostic; </a:t>
            </a:r>
            <a:r>
              <a:rPr lang="en-US" sz="1100" i="1" dirty="0">
                <a:solidFill>
                  <a:schemeClr val="tx1">
                    <a:lumMod val="50000"/>
                  </a:schemeClr>
                </a:solidFill>
                <a:latin typeface="Roboto Condensed Light" panose="02000000000000000000" pitchFamily="2" charset="0"/>
                <a:ea typeface="Roboto Condensed Light" panose="02000000000000000000" pitchFamily="2" charset="0"/>
              </a:rPr>
              <a:t>n=863</a:t>
            </a:r>
          </a:p>
          <a:p>
            <a:pPr algn="l">
              <a:lnSpc>
                <a:spcPct val="110000"/>
              </a:lnSpc>
              <a:tabLst/>
            </a:pPr>
            <a:r>
              <a:rPr lang="en-US" sz="1100" dirty="0">
                <a:solidFill>
                  <a:schemeClr val="tx1">
                    <a:lumMod val="50000"/>
                  </a:schemeClr>
                </a:solidFill>
                <a:latin typeface="Roboto Condensed Light" panose="02000000000000000000" pitchFamily="2" charset="0"/>
                <a:ea typeface="Roboto Condensed Light" panose="02000000000000000000" pitchFamily="2" charset="0"/>
              </a:rPr>
              <a:t>3: CIO Journal, 2020</a:t>
            </a:r>
            <a:endParaRPr lang="en-CA" sz="11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2088344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5C7A-11B3-4B25-B1FE-03D438253F80}"/>
              </a:ext>
            </a:extLst>
          </p:cNvPr>
          <p:cNvSpPr>
            <a:spLocks noGrp="1"/>
          </p:cNvSpPr>
          <p:nvPr>
            <p:ph type="title"/>
          </p:nvPr>
        </p:nvSpPr>
        <p:spPr>
          <a:xfrm>
            <a:off x="354106" y="530021"/>
            <a:ext cx="11364418" cy="1130188"/>
          </a:xfrm>
        </p:spPr>
        <p:txBody>
          <a:bodyPr/>
          <a:lstStyle/>
          <a:p>
            <a:r>
              <a:rPr lang="en-US" dirty="0"/>
              <a:t>Example guiding principles </a:t>
            </a:r>
            <a:endParaRPr lang="en-CA" dirty="0"/>
          </a:p>
        </p:txBody>
      </p:sp>
      <p:sp>
        <p:nvSpPr>
          <p:cNvPr id="3" name="Text Placeholder 2">
            <a:extLst>
              <a:ext uri="{FF2B5EF4-FFF2-40B4-BE49-F238E27FC236}">
                <a16:creationId xmlns:a16="http://schemas.microsoft.com/office/drawing/2014/main" id="{8CA29857-23FC-40EE-B42E-489352C2958C}"/>
              </a:ext>
            </a:extLst>
          </p:cNvPr>
          <p:cNvSpPr>
            <a:spLocks noGrp="1"/>
          </p:cNvSpPr>
          <p:nvPr>
            <p:ph type="body" sz="quarter" idx="10"/>
          </p:nvPr>
        </p:nvSpPr>
        <p:spPr>
          <a:xfrm>
            <a:off x="475063" y="1389030"/>
            <a:ext cx="5309847" cy="4346270"/>
          </a:xfrm>
        </p:spPr>
        <p:txBody>
          <a:bodyPr/>
          <a:lstStyle/>
          <a:p>
            <a:pPr marL="171450" indent="-171450">
              <a:spcBef>
                <a:spcPts val="0"/>
              </a:spcBef>
              <a:spcAft>
                <a:spcPts val="600"/>
              </a:spcAft>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Alignment: Our IT decisions will align with [our organization’s] strategic plan.</a:t>
            </a:r>
          </a:p>
          <a:p>
            <a:pPr marL="171450" indent="-171450">
              <a:spcBef>
                <a:spcPts val="0"/>
              </a:spcBef>
              <a:spcAft>
                <a:spcPts val="600"/>
              </a:spcAft>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Resources: We will allocate cyberinfrastructure resources based on providing the greatest value and benefit for [the community].</a:t>
            </a:r>
          </a:p>
          <a:p>
            <a:pPr marL="171450" indent="-171450">
              <a:spcBef>
                <a:spcPts val="0"/>
              </a:spcBef>
              <a:spcAft>
                <a:spcPts val="600"/>
              </a:spcAft>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User Focus: User needs will be a key component in all IT decisions.</a:t>
            </a:r>
          </a:p>
          <a:p>
            <a:pPr marL="171450" indent="-171450">
              <a:spcBef>
                <a:spcPts val="0"/>
              </a:spcBef>
              <a:spcAft>
                <a:spcPts val="600"/>
              </a:spcAft>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Collaboration: We will work within and across organizational structures to meet strategic goals and identify opportunities for innovation and improvement.</a:t>
            </a:r>
          </a:p>
          <a:p>
            <a:pPr marL="171450" indent="-171450">
              <a:spcBef>
                <a:spcPts val="0"/>
              </a:spcBef>
              <a:spcAft>
                <a:spcPts val="600"/>
              </a:spcAft>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Transparency: We will be transparent in our decision making and resource use.</a:t>
            </a:r>
          </a:p>
          <a:p>
            <a:pPr marL="171450" indent="-171450">
              <a:spcBef>
                <a:spcPts val="0"/>
              </a:spcBef>
              <a:spcAft>
                <a:spcPts val="600"/>
              </a:spcAft>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Innovation: We will value innovative and creative thinking.</a:t>
            </a:r>
          </a:p>
          <a:p>
            <a:pPr marL="171450" indent="-171450">
              <a:spcBef>
                <a:spcPts val="0"/>
              </a:spcBef>
              <a:spcAft>
                <a:spcPts val="600"/>
              </a:spcAft>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Data Stewardship: We will provide a secure but accessible data environment.</a:t>
            </a:r>
          </a:p>
          <a:p>
            <a:pPr marL="171450" indent="-171450">
              <a:spcBef>
                <a:spcPts val="0"/>
              </a:spcBef>
              <a:spcAft>
                <a:spcPts val="600"/>
              </a:spcAft>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IT Knowledge and Skills: We will value technology skills development for the IT community.</a:t>
            </a:r>
          </a:p>
          <a:p>
            <a:pPr marL="171450" indent="-171450">
              <a:spcBef>
                <a:spcPts val="0"/>
              </a:spcBef>
              <a:spcAft>
                <a:spcPts val="600"/>
              </a:spcAft>
              <a:buFont typeface="Arial" panose="020B0604020202020204" pitchFamily="34" charset="0"/>
              <a:buChar char="•"/>
            </a:pPr>
            <a:endParaRPr lang="en-CA" sz="1400" dirty="0">
              <a:solidFill>
                <a:schemeClr val="tx1"/>
              </a:solidFill>
              <a:latin typeface="Roboto Condensed Light" panose="02000000000000000000" pitchFamily="2" charset="0"/>
              <a:ea typeface="Roboto Condensed Light" panose="02000000000000000000" pitchFamily="2" charset="0"/>
            </a:endParaRPr>
          </a:p>
        </p:txBody>
      </p:sp>
      <p:sp>
        <p:nvSpPr>
          <p:cNvPr id="4" name="TextBox 3">
            <a:extLst>
              <a:ext uri="{FF2B5EF4-FFF2-40B4-BE49-F238E27FC236}">
                <a16:creationId xmlns:a16="http://schemas.microsoft.com/office/drawing/2014/main" id="{40F301BF-5F8B-47F8-96E2-D72AC7B500E6}"/>
              </a:ext>
            </a:extLst>
          </p:cNvPr>
          <p:cNvSpPr txBox="1"/>
          <p:nvPr/>
        </p:nvSpPr>
        <p:spPr>
          <a:xfrm>
            <a:off x="354105" y="6167229"/>
            <a:ext cx="5309847" cy="321500"/>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rPr>
              <a:t>Quoted From: Office of Information Technology, 2014; </a:t>
            </a:r>
            <a:r>
              <a:rPr lang="en-US" sz="1400" dirty="0">
                <a:solidFill>
                  <a:srgbClr val="494949">
                    <a:lumMod val="50000"/>
                  </a:srgbClr>
                </a:solidFill>
                <a:latin typeface="Roboto Condensed Light" panose="02000000000000000000" pitchFamily="2" charset="0"/>
                <a:ea typeface="Roboto Condensed Light" panose="02000000000000000000" pitchFamily="2" charset="0"/>
              </a:rPr>
              <a:t>F</a:t>
            </a:r>
            <a:r>
              <a:rPr kumimoji="0" lang="en-US" sz="1400" b="0"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rPr>
              <a:t>uture of CIO, 2013</a:t>
            </a:r>
            <a:endParaRPr kumimoji="0" lang="en-CA" sz="1400" b="0"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endParaRPr>
          </a:p>
        </p:txBody>
      </p:sp>
      <p:sp>
        <p:nvSpPr>
          <p:cNvPr id="6" name="TextBox 5">
            <a:extLst>
              <a:ext uri="{FF2B5EF4-FFF2-40B4-BE49-F238E27FC236}">
                <a16:creationId xmlns:a16="http://schemas.microsoft.com/office/drawing/2014/main" id="{F0204F9A-BCB4-4BE8-85C0-86AB15A3C28C}"/>
              </a:ext>
            </a:extLst>
          </p:cNvPr>
          <p:cNvSpPr txBox="1"/>
          <p:nvPr/>
        </p:nvSpPr>
        <p:spPr>
          <a:xfrm>
            <a:off x="6217919" y="1389030"/>
            <a:ext cx="5225144" cy="2569934"/>
          </a:xfrm>
          <a:prstGeom prst="rect">
            <a:avLst/>
          </a:prstGeom>
          <a:noFill/>
        </p:spPr>
        <p:txBody>
          <a:bodyPr wrap="square">
            <a:spAutoFit/>
          </a:bodyPr>
          <a:lstStyle/>
          <a:p>
            <a:pPr marL="171450" indent="-171450">
              <a:spcBef>
                <a:spcPts val="0"/>
              </a:spcBef>
              <a:spcAft>
                <a:spcPts val="600"/>
              </a:spcAft>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Drive Reduced Costs and Improved Services </a:t>
            </a:r>
          </a:p>
          <a:p>
            <a:pPr marL="171450" indent="-171450">
              <a:spcBef>
                <a:spcPts val="0"/>
              </a:spcBef>
              <a:spcAft>
                <a:spcPts val="600"/>
              </a:spcAft>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Deploy Packaged Apps – Do not Develop – retain business process knowledge expertise – Reduce apps portfolio </a:t>
            </a:r>
          </a:p>
          <a:p>
            <a:pPr marL="171450" indent="-171450">
              <a:spcBef>
                <a:spcPts val="0"/>
              </a:spcBef>
              <a:spcAft>
                <a:spcPts val="600"/>
              </a:spcAft>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Standardize/Consolidate Infrastructure with Key Partners </a:t>
            </a:r>
          </a:p>
          <a:p>
            <a:pPr marL="171450" indent="-171450">
              <a:spcBef>
                <a:spcPts val="0"/>
              </a:spcBef>
              <a:spcAft>
                <a:spcPts val="600"/>
              </a:spcAft>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Use what we Sell, and help Sell </a:t>
            </a:r>
          </a:p>
          <a:p>
            <a:pPr marL="171450" indent="-171450">
              <a:spcBef>
                <a:spcPts val="0"/>
              </a:spcBef>
              <a:spcAft>
                <a:spcPts val="600"/>
              </a:spcAft>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Drive High-Availability Goals: No Blunders </a:t>
            </a:r>
          </a:p>
          <a:p>
            <a:pPr marL="171450" indent="-171450">
              <a:spcBef>
                <a:spcPts val="0"/>
              </a:spcBef>
              <a:spcAft>
                <a:spcPts val="600"/>
              </a:spcAft>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Ensure Hardened Security and Disaster Recovery</a:t>
            </a:r>
          </a:p>
          <a:p>
            <a:pPr marL="171450" indent="-171450">
              <a:spcBef>
                <a:spcPts val="0"/>
              </a:spcBef>
              <a:spcAft>
                <a:spcPts val="600"/>
              </a:spcAft>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Broaden Skills (hard and soft) across the workforce</a:t>
            </a:r>
          </a:p>
          <a:p>
            <a:pPr marL="171450" indent="-171450">
              <a:spcBef>
                <a:spcPts val="0"/>
              </a:spcBef>
              <a:spcAft>
                <a:spcPts val="600"/>
              </a:spcAft>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Improve Business Alignment and IT Governance </a:t>
            </a:r>
            <a:endParaRPr lang="en-CA" sz="1200" dirty="0">
              <a:latin typeface="Arial" panose="020B0604020202020204" pitchFamily="34" charset="0"/>
            </a:endParaRPr>
          </a:p>
        </p:txBody>
      </p:sp>
    </p:spTree>
    <p:extLst>
      <p:ext uri="{BB962C8B-B14F-4D97-AF65-F5344CB8AC3E}">
        <p14:creationId xmlns:p14="http://schemas.microsoft.com/office/powerpoint/2010/main" val="2750886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827F74-546A-4DDF-8309-48C895DFE47F}"/>
              </a:ext>
            </a:extLst>
          </p:cNvPr>
          <p:cNvSpPr>
            <a:spLocks noGrp="1"/>
          </p:cNvSpPr>
          <p:nvPr>
            <p:ph type="title"/>
          </p:nvPr>
        </p:nvSpPr>
        <p:spPr>
          <a:xfrm>
            <a:off x="354106" y="545358"/>
            <a:ext cx="6952302" cy="1130188"/>
          </a:xfrm>
        </p:spPr>
        <p:txBody>
          <a:bodyPr/>
          <a:lstStyle/>
          <a:p>
            <a:r>
              <a:rPr lang="en-US" dirty="0"/>
              <a:t>Case Study</a:t>
            </a:r>
            <a:endParaRPr lang="en-CA" dirty="0"/>
          </a:p>
        </p:txBody>
      </p:sp>
      <p:sp>
        <p:nvSpPr>
          <p:cNvPr id="4" name="Text Placeholder 3">
            <a:extLst>
              <a:ext uri="{FF2B5EF4-FFF2-40B4-BE49-F238E27FC236}">
                <a16:creationId xmlns:a16="http://schemas.microsoft.com/office/drawing/2014/main" id="{A8FB7103-9836-43AD-8A00-2D7AF5D67EE9}"/>
              </a:ext>
            </a:extLst>
          </p:cNvPr>
          <p:cNvSpPr>
            <a:spLocks noGrp="1"/>
          </p:cNvSpPr>
          <p:nvPr>
            <p:ph type="body" sz="quarter" idx="15"/>
          </p:nvPr>
        </p:nvSpPr>
        <p:spPr/>
        <p:txBody>
          <a:bodyPr/>
          <a:lstStyle/>
          <a:p>
            <a:r>
              <a:rPr lang="en-US" dirty="0"/>
              <a:t>Professional Services</a:t>
            </a:r>
            <a:endParaRPr lang="en-CA" dirty="0"/>
          </a:p>
        </p:txBody>
      </p:sp>
      <p:sp>
        <p:nvSpPr>
          <p:cNvPr id="5" name="Text Placeholder 4">
            <a:extLst>
              <a:ext uri="{FF2B5EF4-FFF2-40B4-BE49-F238E27FC236}">
                <a16:creationId xmlns:a16="http://schemas.microsoft.com/office/drawing/2014/main" id="{5C4F0B46-7CDB-4E3E-AEB4-D20B5E1EC7F8}"/>
              </a:ext>
            </a:extLst>
          </p:cNvPr>
          <p:cNvSpPr>
            <a:spLocks noGrp="1"/>
          </p:cNvSpPr>
          <p:nvPr>
            <p:ph type="body" sz="quarter" idx="16"/>
          </p:nvPr>
        </p:nvSpPr>
        <p:spPr/>
        <p:txBody>
          <a:bodyPr/>
          <a:lstStyle/>
          <a:p>
            <a:r>
              <a:rPr lang="en-US" dirty="0"/>
              <a:t>INDUSTRY</a:t>
            </a:r>
            <a:endParaRPr lang="en-CA" dirty="0"/>
          </a:p>
        </p:txBody>
      </p:sp>
      <p:sp>
        <p:nvSpPr>
          <p:cNvPr id="6" name="Text Placeholder 5">
            <a:extLst>
              <a:ext uri="{FF2B5EF4-FFF2-40B4-BE49-F238E27FC236}">
                <a16:creationId xmlns:a16="http://schemas.microsoft.com/office/drawing/2014/main" id="{FFFE08FD-2405-4DFC-AF87-878CFEB6821F}"/>
              </a:ext>
            </a:extLst>
          </p:cNvPr>
          <p:cNvSpPr>
            <a:spLocks noGrp="1"/>
          </p:cNvSpPr>
          <p:nvPr>
            <p:ph type="body" sz="quarter" idx="17"/>
          </p:nvPr>
        </p:nvSpPr>
        <p:spPr/>
        <p:txBody>
          <a:bodyPr/>
          <a:lstStyle/>
          <a:p>
            <a:r>
              <a:rPr lang="en-US" dirty="0"/>
              <a:t>Acme Corp. </a:t>
            </a:r>
            <a:endParaRPr lang="en-CA" dirty="0"/>
          </a:p>
        </p:txBody>
      </p:sp>
      <p:sp>
        <p:nvSpPr>
          <p:cNvPr id="7" name="Text Placeholder 6">
            <a:extLst>
              <a:ext uri="{FF2B5EF4-FFF2-40B4-BE49-F238E27FC236}">
                <a16:creationId xmlns:a16="http://schemas.microsoft.com/office/drawing/2014/main" id="{E1782323-BA95-445C-87D1-AE7AC3D57E5B}"/>
              </a:ext>
            </a:extLst>
          </p:cNvPr>
          <p:cNvSpPr>
            <a:spLocks noGrp="1"/>
          </p:cNvSpPr>
          <p:nvPr>
            <p:ph type="body" sz="quarter" idx="18"/>
          </p:nvPr>
        </p:nvSpPr>
        <p:spPr/>
        <p:txBody>
          <a:bodyPr/>
          <a:lstStyle/>
          <a:p>
            <a:r>
              <a:rPr lang="en-US" dirty="0"/>
              <a:t>COMPANY</a:t>
            </a:r>
            <a:endParaRPr lang="en-CA" dirty="0"/>
          </a:p>
        </p:txBody>
      </p:sp>
      <p:sp>
        <p:nvSpPr>
          <p:cNvPr id="8" name="Text Placeholder 7">
            <a:extLst>
              <a:ext uri="{FF2B5EF4-FFF2-40B4-BE49-F238E27FC236}">
                <a16:creationId xmlns:a16="http://schemas.microsoft.com/office/drawing/2014/main" id="{752FED69-2749-4CF8-897A-B7EC1E5CA7AE}"/>
              </a:ext>
            </a:extLst>
          </p:cNvPr>
          <p:cNvSpPr>
            <a:spLocks noGrp="1"/>
          </p:cNvSpPr>
          <p:nvPr>
            <p:ph type="body" sz="quarter" idx="31"/>
          </p:nvPr>
        </p:nvSpPr>
        <p:spPr>
          <a:xfrm>
            <a:off x="381794" y="1337122"/>
            <a:ext cx="6827898" cy="466166"/>
          </a:xfrm>
        </p:spPr>
        <p:txBody>
          <a:bodyPr/>
          <a:lstStyle/>
          <a:p>
            <a:r>
              <a:rPr lang="en-US" dirty="0"/>
              <a:t>Acme Corp. elicited guiding principles that set the scope of its IT strategy for FY21.</a:t>
            </a:r>
            <a:endParaRPr lang="en-CA" dirty="0"/>
          </a:p>
        </p:txBody>
      </p:sp>
      <p:grpSp>
        <p:nvGrpSpPr>
          <p:cNvPr id="51" name="Group 50">
            <a:extLst>
              <a:ext uri="{FF2B5EF4-FFF2-40B4-BE49-F238E27FC236}">
                <a16:creationId xmlns:a16="http://schemas.microsoft.com/office/drawing/2014/main" id="{D5BBE466-07D7-4A8E-9F27-1EA9652DBAAE}"/>
              </a:ext>
            </a:extLst>
          </p:cNvPr>
          <p:cNvGrpSpPr/>
          <p:nvPr/>
        </p:nvGrpSpPr>
        <p:grpSpPr>
          <a:xfrm>
            <a:off x="4923400" y="2279619"/>
            <a:ext cx="6647279" cy="3872910"/>
            <a:chOff x="2385010" y="1487476"/>
            <a:chExt cx="7126440" cy="4963225"/>
          </a:xfrm>
        </p:grpSpPr>
        <p:sp>
          <p:nvSpPr>
            <p:cNvPr id="52" name="Freeform 15">
              <a:extLst>
                <a:ext uri="{FF2B5EF4-FFF2-40B4-BE49-F238E27FC236}">
                  <a16:creationId xmlns:a16="http://schemas.microsoft.com/office/drawing/2014/main" id="{8AC88125-3BF2-4C87-9E92-274C8AC1163D}"/>
                </a:ext>
              </a:extLst>
            </p:cNvPr>
            <p:cNvSpPr>
              <a:spLocks noChangeArrowheads="1"/>
            </p:cNvSpPr>
            <p:nvPr/>
          </p:nvSpPr>
          <p:spPr bwMode="auto">
            <a:xfrm>
              <a:off x="2834677" y="1487476"/>
              <a:ext cx="1223476" cy="1424691"/>
            </a:xfrm>
            <a:custGeom>
              <a:avLst/>
              <a:gdLst>
                <a:gd name="T0" fmla="*/ 787 w 2333"/>
                <a:gd name="T1" fmla="*/ 40 h 2717"/>
                <a:gd name="T2" fmla="*/ 787 w 2333"/>
                <a:gd name="T3" fmla="*/ 40 h 2717"/>
                <a:gd name="T4" fmla="*/ 930 w 2333"/>
                <a:gd name="T5" fmla="*/ 41 h 2717"/>
                <a:gd name="T6" fmla="*/ 930 w 2333"/>
                <a:gd name="T7" fmla="*/ 41 h 2717"/>
                <a:gd name="T8" fmla="*/ 2332 w 2333"/>
                <a:gd name="T9" fmla="*/ 2289 h 2717"/>
                <a:gd name="T10" fmla="*/ 1146 w 2333"/>
                <a:gd name="T11" fmla="*/ 2716 h 2717"/>
                <a:gd name="T12" fmla="*/ 1146 w 2333"/>
                <a:gd name="T13" fmla="*/ 2716 h 2717"/>
                <a:gd name="T14" fmla="*/ 39 w 2333"/>
                <a:gd name="T15" fmla="*/ 932 h 2717"/>
                <a:gd name="T16" fmla="*/ 39 w 2333"/>
                <a:gd name="T17" fmla="*/ 932 h 2717"/>
                <a:gd name="T18" fmla="*/ 40 w 2333"/>
                <a:gd name="T19" fmla="*/ 787 h 2717"/>
                <a:gd name="T20" fmla="*/ 787 w 2333"/>
                <a:gd name="T21" fmla="*/ 40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3" h="2717">
                  <a:moveTo>
                    <a:pt x="787" y="40"/>
                  </a:moveTo>
                  <a:lnTo>
                    <a:pt x="787" y="40"/>
                  </a:lnTo>
                  <a:cubicBezTo>
                    <a:pt x="827" y="0"/>
                    <a:pt x="891" y="0"/>
                    <a:pt x="930" y="41"/>
                  </a:cubicBezTo>
                  <a:lnTo>
                    <a:pt x="930" y="41"/>
                  </a:lnTo>
                  <a:cubicBezTo>
                    <a:pt x="1552" y="682"/>
                    <a:pt x="2029" y="1449"/>
                    <a:pt x="2332" y="2289"/>
                  </a:cubicBezTo>
                  <a:lnTo>
                    <a:pt x="1146" y="2716"/>
                  </a:lnTo>
                  <a:lnTo>
                    <a:pt x="1146" y="2716"/>
                  </a:lnTo>
                  <a:cubicBezTo>
                    <a:pt x="907" y="2050"/>
                    <a:pt x="529" y="1442"/>
                    <a:pt x="39" y="932"/>
                  </a:cubicBezTo>
                  <a:lnTo>
                    <a:pt x="39" y="932"/>
                  </a:lnTo>
                  <a:cubicBezTo>
                    <a:pt x="0" y="891"/>
                    <a:pt x="0" y="826"/>
                    <a:pt x="40" y="787"/>
                  </a:cubicBezTo>
                  <a:lnTo>
                    <a:pt x="787" y="40"/>
                  </a:lnTo>
                </a:path>
              </a:pathLst>
            </a:custGeom>
            <a:solidFill>
              <a:srgbClr val="2576B7"/>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53" name="Freeform 16">
              <a:extLst>
                <a:ext uri="{FF2B5EF4-FFF2-40B4-BE49-F238E27FC236}">
                  <a16:creationId xmlns:a16="http://schemas.microsoft.com/office/drawing/2014/main" id="{BE45F092-4AD3-4591-8CDC-D588645478E1}"/>
                </a:ext>
              </a:extLst>
            </p:cNvPr>
            <p:cNvSpPr>
              <a:spLocks noChangeArrowheads="1"/>
            </p:cNvSpPr>
            <p:nvPr/>
          </p:nvSpPr>
          <p:spPr bwMode="auto">
            <a:xfrm>
              <a:off x="3436008" y="2685511"/>
              <a:ext cx="841863" cy="1431629"/>
            </a:xfrm>
            <a:custGeom>
              <a:avLst/>
              <a:gdLst>
                <a:gd name="T0" fmla="*/ 1189 w 1607"/>
                <a:gd name="T1" fmla="*/ 0 h 2730"/>
                <a:gd name="T2" fmla="*/ 1189 w 1607"/>
                <a:gd name="T3" fmla="*/ 0 h 2730"/>
                <a:gd name="T4" fmla="*/ 1512 w 1607"/>
                <a:gd name="T5" fmla="*/ 2729 h 2730"/>
                <a:gd name="T6" fmla="*/ 258 w 1607"/>
                <a:gd name="T7" fmla="*/ 2601 h 2730"/>
                <a:gd name="T8" fmla="*/ 258 w 1607"/>
                <a:gd name="T9" fmla="*/ 2601 h 2730"/>
                <a:gd name="T10" fmla="*/ 0 w 1607"/>
                <a:gd name="T11" fmla="*/ 418 h 2730"/>
                <a:gd name="T12" fmla="*/ 1189 w 1607"/>
                <a:gd name="T13" fmla="*/ 0 h 2730"/>
              </a:gdLst>
              <a:ahLst/>
              <a:cxnLst>
                <a:cxn ang="0">
                  <a:pos x="T0" y="T1"/>
                </a:cxn>
                <a:cxn ang="0">
                  <a:pos x="T2" y="T3"/>
                </a:cxn>
                <a:cxn ang="0">
                  <a:pos x="T4" y="T5"/>
                </a:cxn>
                <a:cxn ang="0">
                  <a:pos x="T6" y="T7"/>
                </a:cxn>
                <a:cxn ang="0">
                  <a:pos x="T8" y="T9"/>
                </a:cxn>
                <a:cxn ang="0">
                  <a:pos x="T10" y="T11"/>
                </a:cxn>
                <a:cxn ang="0">
                  <a:pos x="T12" y="T13"/>
                </a:cxn>
              </a:cxnLst>
              <a:rect l="0" t="0" r="r" b="b"/>
              <a:pathLst>
                <a:path w="1607" h="2730">
                  <a:moveTo>
                    <a:pt x="1189" y="0"/>
                  </a:moveTo>
                  <a:lnTo>
                    <a:pt x="1189" y="0"/>
                  </a:lnTo>
                  <a:cubicBezTo>
                    <a:pt x="1496" y="876"/>
                    <a:pt x="1606" y="1808"/>
                    <a:pt x="1512" y="2729"/>
                  </a:cubicBezTo>
                  <a:lnTo>
                    <a:pt x="258" y="2601"/>
                  </a:lnTo>
                  <a:lnTo>
                    <a:pt x="258" y="2601"/>
                  </a:lnTo>
                  <a:cubicBezTo>
                    <a:pt x="334" y="1863"/>
                    <a:pt x="246" y="1118"/>
                    <a:pt x="0" y="418"/>
                  </a:cubicBezTo>
                  <a:lnTo>
                    <a:pt x="1189" y="0"/>
                  </a:lnTo>
                </a:path>
              </a:pathLst>
            </a:custGeom>
            <a:solidFill>
              <a:srgbClr val="5090C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54" name="Freeform 17">
              <a:extLst>
                <a:ext uri="{FF2B5EF4-FFF2-40B4-BE49-F238E27FC236}">
                  <a16:creationId xmlns:a16="http://schemas.microsoft.com/office/drawing/2014/main" id="{68F4158A-A9D1-47BA-A850-0EA0A37195AB}"/>
                </a:ext>
              </a:extLst>
            </p:cNvPr>
            <p:cNvSpPr>
              <a:spLocks noChangeArrowheads="1"/>
            </p:cNvSpPr>
            <p:nvPr/>
          </p:nvSpPr>
          <p:spPr bwMode="auto">
            <a:xfrm>
              <a:off x="3190850" y="4038504"/>
              <a:ext cx="1038451" cy="1438568"/>
            </a:xfrm>
            <a:custGeom>
              <a:avLst/>
              <a:gdLst>
                <a:gd name="T0" fmla="*/ 1979 w 1980"/>
                <a:gd name="T1" fmla="*/ 148 h 2743"/>
                <a:gd name="T2" fmla="*/ 1979 w 1980"/>
                <a:gd name="T3" fmla="*/ 148 h 2743"/>
                <a:gd name="T4" fmla="*/ 1069 w 1980"/>
                <a:gd name="T5" fmla="*/ 2742 h 2743"/>
                <a:gd name="T6" fmla="*/ 0 w 1980"/>
                <a:gd name="T7" fmla="*/ 2075 h 2743"/>
                <a:gd name="T8" fmla="*/ 0 w 1980"/>
                <a:gd name="T9" fmla="*/ 2075 h 2743"/>
                <a:gd name="T10" fmla="*/ 728 w 1980"/>
                <a:gd name="T11" fmla="*/ 0 h 2743"/>
                <a:gd name="T12" fmla="*/ 1979 w 1980"/>
                <a:gd name="T13" fmla="*/ 148 h 2743"/>
              </a:gdLst>
              <a:ahLst/>
              <a:cxnLst>
                <a:cxn ang="0">
                  <a:pos x="T0" y="T1"/>
                </a:cxn>
                <a:cxn ang="0">
                  <a:pos x="T2" y="T3"/>
                </a:cxn>
                <a:cxn ang="0">
                  <a:pos x="T4" y="T5"/>
                </a:cxn>
                <a:cxn ang="0">
                  <a:pos x="T6" y="T7"/>
                </a:cxn>
                <a:cxn ang="0">
                  <a:pos x="T8" y="T9"/>
                </a:cxn>
                <a:cxn ang="0">
                  <a:pos x="T10" y="T11"/>
                </a:cxn>
                <a:cxn ang="0">
                  <a:pos x="T12" y="T13"/>
                </a:cxn>
              </a:cxnLst>
              <a:rect l="0" t="0" r="r" b="b"/>
              <a:pathLst>
                <a:path w="1980" h="2743">
                  <a:moveTo>
                    <a:pt x="1979" y="148"/>
                  </a:moveTo>
                  <a:lnTo>
                    <a:pt x="1979" y="148"/>
                  </a:lnTo>
                  <a:cubicBezTo>
                    <a:pt x="1870" y="1069"/>
                    <a:pt x="1560" y="1955"/>
                    <a:pt x="1069" y="2742"/>
                  </a:cubicBezTo>
                  <a:lnTo>
                    <a:pt x="0" y="2075"/>
                  </a:lnTo>
                  <a:lnTo>
                    <a:pt x="0" y="2075"/>
                  </a:lnTo>
                  <a:cubicBezTo>
                    <a:pt x="392" y="1445"/>
                    <a:pt x="641" y="737"/>
                    <a:pt x="728" y="0"/>
                  </a:cubicBezTo>
                  <a:lnTo>
                    <a:pt x="1979" y="148"/>
                  </a:lnTo>
                </a:path>
              </a:pathLst>
            </a:custGeom>
            <a:solidFill>
              <a:srgbClr val="71717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55" name="Freeform 18">
              <a:extLst>
                <a:ext uri="{FF2B5EF4-FFF2-40B4-BE49-F238E27FC236}">
                  <a16:creationId xmlns:a16="http://schemas.microsoft.com/office/drawing/2014/main" id="{D56ADB82-737C-479E-B87D-6746228184FD}"/>
                </a:ext>
              </a:extLst>
            </p:cNvPr>
            <p:cNvSpPr>
              <a:spLocks noChangeArrowheads="1"/>
            </p:cNvSpPr>
            <p:nvPr/>
          </p:nvSpPr>
          <p:spPr bwMode="auto">
            <a:xfrm>
              <a:off x="2385010" y="5095394"/>
              <a:ext cx="1369184" cy="1355307"/>
            </a:xfrm>
            <a:custGeom>
              <a:avLst/>
              <a:gdLst>
                <a:gd name="T0" fmla="*/ 2608 w 2609"/>
                <a:gd name="T1" fmla="*/ 690 h 2582"/>
                <a:gd name="T2" fmla="*/ 2608 w 2609"/>
                <a:gd name="T3" fmla="*/ 690 h 2582"/>
                <a:gd name="T4" fmla="*/ 722 w 2609"/>
                <a:gd name="T5" fmla="*/ 2551 h 2582"/>
                <a:gd name="T6" fmla="*/ 722 w 2609"/>
                <a:gd name="T7" fmla="*/ 2551 h 2582"/>
                <a:gd name="T8" fmla="*/ 582 w 2609"/>
                <a:gd name="T9" fmla="*/ 2518 h 2582"/>
                <a:gd name="T10" fmla="*/ 29 w 2609"/>
                <a:gd name="T11" fmla="*/ 1618 h 2582"/>
                <a:gd name="T12" fmla="*/ 29 w 2609"/>
                <a:gd name="T13" fmla="*/ 1618 h 2582"/>
                <a:gd name="T14" fmla="*/ 62 w 2609"/>
                <a:gd name="T15" fmla="*/ 1477 h 2582"/>
                <a:gd name="T16" fmla="*/ 62 w 2609"/>
                <a:gd name="T17" fmla="*/ 1477 h 2582"/>
                <a:gd name="T18" fmla="*/ 1554 w 2609"/>
                <a:gd name="T19" fmla="*/ 0 h 2582"/>
                <a:gd name="T20" fmla="*/ 2608 w 2609"/>
                <a:gd name="T21" fmla="*/ 690 h 2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09" h="2582">
                  <a:moveTo>
                    <a:pt x="2608" y="690"/>
                  </a:moveTo>
                  <a:lnTo>
                    <a:pt x="2608" y="690"/>
                  </a:lnTo>
                  <a:cubicBezTo>
                    <a:pt x="2118" y="1438"/>
                    <a:pt x="1475" y="2072"/>
                    <a:pt x="722" y="2551"/>
                  </a:cubicBezTo>
                  <a:lnTo>
                    <a:pt x="722" y="2551"/>
                  </a:lnTo>
                  <a:cubicBezTo>
                    <a:pt x="675" y="2581"/>
                    <a:pt x="612" y="2566"/>
                    <a:pt x="582" y="2518"/>
                  </a:cubicBezTo>
                  <a:lnTo>
                    <a:pt x="29" y="1618"/>
                  </a:lnTo>
                  <a:lnTo>
                    <a:pt x="29" y="1618"/>
                  </a:lnTo>
                  <a:cubicBezTo>
                    <a:pt x="0" y="1570"/>
                    <a:pt x="15" y="1508"/>
                    <a:pt x="62" y="1477"/>
                  </a:cubicBezTo>
                  <a:lnTo>
                    <a:pt x="62" y="1477"/>
                  </a:lnTo>
                  <a:cubicBezTo>
                    <a:pt x="658" y="1095"/>
                    <a:pt x="1165" y="592"/>
                    <a:pt x="1554" y="0"/>
                  </a:cubicBezTo>
                  <a:lnTo>
                    <a:pt x="2608" y="690"/>
                  </a:lnTo>
                </a:path>
              </a:pathLst>
            </a:custGeom>
            <a:solidFill>
              <a:srgbClr val="299C4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cxnSp>
          <p:nvCxnSpPr>
            <p:cNvPr id="56" name="Straight Connector 55">
              <a:extLst>
                <a:ext uri="{FF2B5EF4-FFF2-40B4-BE49-F238E27FC236}">
                  <a16:creationId xmlns:a16="http://schemas.microsoft.com/office/drawing/2014/main" id="{EC6FEEAD-B46F-4032-A647-C08A810A6E15}"/>
                </a:ext>
              </a:extLst>
            </p:cNvPr>
            <p:cNvCxnSpPr>
              <a:cxnSpLocks/>
            </p:cNvCxnSpPr>
            <p:nvPr/>
          </p:nvCxnSpPr>
          <p:spPr>
            <a:xfrm>
              <a:off x="3518357" y="2269831"/>
              <a:ext cx="1296075" cy="0"/>
            </a:xfrm>
            <a:prstGeom prst="line">
              <a:avLst/>
            </a:prstGeom>
            <a:noFill/>
            <a:ln w="76200" cap="flat" cmpd="sng" algn="ctr">
              <a:solidFill>
                <a:srgbClr val="494949"/>
              </a:solidFill>
              <a:prstDash val="solid"/>
              <a:miter lim="800000"/>
              <a:headEnd type="oval" w="sm" len="sm"/>
              <a:tailEnd type="oval" w="sm" len="sm"/>
            </a:ln>
            <a:effectLst/>
          </p:spPr>
        </p:cxnSp>
        <p:cxnSp>
          <p:nvCxnSpPr>
            <p:cNvPr id="57" name="Straight Connector 56">
              <a:extLst>
                <a:ext uri="{FF2B5EF4-FFF2-40B4-BE49-F238E27FC236}">
                  <a16:creationId xmlns:a16="http://schemas.microsoft.com/office/drawing/2014/main" id="{51252A96-87CC-4064-B253-CB6426BC5F61}"/>
                </a:ext>
              </a:extLst>
            </p:cNvPr>
            <p:cNvCxnSpPr>
              <a:cxnSpLocks/>
            </p:cNvCxnSpPr>
            <p:nvPr/>
          </p:nvCxnSpPr>
          <p:spPr>
            <a:xfrm>
              <a:off x="3930951" y="3441430"/>
              <a:ext cx="883480" cy="0"/>
            </a:xfrm>
            <a:prstGeom prst="line">
              <a:avLst/>
            </a:prstGeom>
            <a:noFill/>
            <a:ln w="76200" cap="flat" cmpd="sng" algn="ctr">
              <a:solidFill>
                <a:srgbClr val="494949"/>
              </a:solidFill>
              <a:prstDash val="solid"/>
              <a:miter lim="800000"/>
              <a:headEnd type="oval" w="sm" len="sm"/>
              <a:tailEnd type="oval" w="sm" len="sm"/>
            </a:ln>
            <a:effectLst/>
          </p:spPr>
        </p:cxnSp>
        <p:cxnSp>
          <p:nvCxnSpPr>
            <p:cNvPr id="58" name="Straight Connector 57">
              <a:extLst>
                <a:ext uri="{FF2B5EF4-FFF2-40B4-BE49-F238E27FC236}">
                  <a16:creationId xmlns:a16="http://schemas.microsoft.com/office/drawing/2014/main" id="{CDC7B48A-6F13-48BA-90B9-229FAB8F87B7}"/>
                </a:ext>
              </a:extLst>
            </p:cNvPr>
            <p:cNvCxnSpPr>
              <a:cxnSpLocks/>
            </p:cNvCxnSpPr>
            <p:nvPr/>
          </p:nvCxnSpPr>
          <p:spPr>
            <a:xfrm>
              <a:off x="3776175" y="4613029"/>
              <a:ext cx="1038256" cy="0"/>
            </a:xfrm>
            <a:prstGeom prst="line">
              <a:avLst/>
            </a:prstGeom>
            <a:noFill/>
            <a:ln w="76200" cap="flat" cmpd="sng" algn="ctr">
              <a:solidFill>
                <a:srgbClr val="494949"/>
              </a:solidFill>
              <a:prstDash val="solid"/>
              <a:miter lim="800000"/>
              <a:headEnd type="oval" w="sm" len="sm"/>
              <a:tailEnd type="oval" w="sm" len="sm"/>
            </a:ln>
            <a:effectLst/>
          </p:spPr>
        </p:cxnSp>
        <p:cxnSp>
          <p:nvCxnSpPr>
            <p:cNvPr id="59" name="Straight Connector 58">
              <a:extLst>
                <a:ext uri="{FF2B5EF4-FFF2-40B4-BE49-F238E27FC236}">
                  <a16:creationId xmlns:a16="http://schemas.microsoft.com/office/drawing/2014/main" id="{EDF1FDFE-2D8A-4686-BE0D-99F7700DEEED}"/>
                </a:ext>
              </a:extLst>
            </p:cNvPr>
            <p:cNvCxnSpPr>
              <a:cxnSpLocks/>
            </p:cNvCxnSpPr>
            <p:nvPr/>
          </p:nvCxnSpPr>
          <p:spPr>
            <a:xfrm>
              <a:off x="3075209" y="5784317"/>
              <a:ext cx="1739223" cy="0"/>
            </a:xfrm>
            <a:prstGeom prst="line">
              <a:avLst/>
            </a:prstGeom>
            <a:noFill/>
            <a:ln w="76200" cap="flat" cmpd="sng" algn="ctr">
              <a:solidFill>
                <a:srgbClr val="494949"/>
              </a:solidFill>
              <a:prstDash val="solid"/>
              <a:miter lim="800000"/>
              <a:headEnd type="oval" w="sm" len="sm"/>
              <a:tailEnd type="oval" w="sm" len="sm"/>
            </a:ln>
            <a:effectLst/>
          </p:spPr>
        </p:cxnSp>
        <p:sp>
          <p:nvSpPr>
            <p:cNvPr id="61" name="TextBox 60">
              <a:extLst>
                <a:ext uri="{FF2B5EF4-FFF2-40B4-BE49-F238E27FC236}">
                  <a16:creationId xmlns:a16="http://schemas.microsoft.com/office/drawing/2014/main" id="{2C01F573-FDF7-4E85-A0BB-B1C1B2D7B662}"/>
                </a:ext>
              </a:extLst>
            </p:cNvPr>
            <p:cNvSpPr txBox="1"/>
            <p:nvPr/>
          </p:nvSpPr>
          <p:spPr>
            <a:xfrm>
              <a:off x="5029535" y="1895129"/>
              <a:ext cx="4481915" cy="749403"/>
            </a:xfrm>
            <a:prstGeom prst="rect">
              <a:avLst/>
            </a:prstGeom>
            <a:noFill/>
          </p:spPr>
          <p:txBody>
            <a:bodyPr wrap="square" rtlCol="0" anchor="b"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94949">
                      <a:lumMod val="50000"/>
                    </a:srgbClr>
                  </a:solidFill>
                  <a:effectLst/>
                  <a:uLnTx/>
                  <a:uFillTx/>
                  <a:latin typeface="Montserrat SemiBold" pitchFamily="2" charset="77"/>
                  <a:ea typeface="League Spartan" charset="0"/>
                  <a:cs typeface="Poppins" pitchFamily="2" charset="77"/>
                </a:rPr>
                <a:t>We will focus on big-ticket items during the next 12 months.</a:t>
              </a:r>
            </a:p>
          </p:txBody>
        </p:sp>
        <p:sp>
          <p:nvSpPr>
            <p:cNvPr id="63" name="TextBox 62">
              <a:extLst>
                <a:ext uri="{FF2B5EF4-FFF2-40B4-BE49-F238E27FC236}">
                  <a16:creationId xmlns:a16="http://schemas.microsoft.com/office/drawing/2014/main" id="{1D1BCE4C-9F90-45E8-9EB5-7E50D40286D6}"/>
                </a:ext>
              </a:extLst>
            </p:cNvPr>
            <p:cNvSpPr txBox="1"/>
            <p:nvPr/>
          </p:nvSpPr>
          <p:spPr>
            <a:xfrm>
              <a:off x="5029537" y="3073941"/>
              <a:ext cx="4167709" cy="749403"/>
            </a:xfrm>
            <a:prstGeom prst="rect">
              <a:avLst/>
            </a:prstGeom>
            <a:noFill/>
          </p:spPr>
          <p:txBody>
            <a:bodyPr wrap="square" rtlCol="0" anchor="b"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94949">
                      <a:lumMod val="50000"/>
                    </a:srgbClr>
                  </a:solidFill>
                  <a:effectLst/>
                  <a:uLnTx/>
                  <a:uFillTx/>
                  <a:latin typeface="Montserrat SemiBold" pitchFamily="2" charset="77"/>
                  <a:ea typeface="League Spartan" charset="0"/>
                  <a:cs typeface="Poppins" pitchFamily="2" charset="77"/>
                </a:rPr>
                <a:t>We will keep the budget within 5%+/- YOY.</a:t>
              </a:r>
            </a:p>
          </p:txBody>
        </p:sp>
        <p:sp>
          <p:nvSpPr>
            <p:cNvPr id="65" name="TextBox 64">
              <a:extLst>
                <a:ext uri="{FF2B5EF4-FFF2-40B4-BE49-F238E27FC236}">
                  <a16:creationId xmlns:a16="http://schemas.microsoft.com/office/drawing/2014/main" id="{DD911B59-2A0E-4863-926C-A85C4D2AC796}"/>
                </a:ext>
              </a:extLst>
            </p:cNvPr>
            <p:cNvSpPr txBox="1"/>
            <p:nvPr/>
          </p:nvSpPr>
          <p:spPr>
            <a:xfrm>
              <a:off x="5029536" y="4426325"/>
              <a:ext cx="3899741" cy="433865"/>
            </a:xfrm>
            <a:prstGeom prst="rect">
              <a:avLst/>
            </a:prstGeom>
            <a:noFill/>
          </p:spPr>
          <p:txBody>
            <a:bodyPr wrap="none" rtlCol="0" anchor="b"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94949">
                      <a:lumMod val="50000"/>
                    </a:srgbClr>
                  </a:solidFill>
                  <a:effectLst/>
                  <a:uLnTx/>
                  <a:uFillTx/>
                  <a:latin typeface="Montserrat SemiBold" pitchFamily="2" charset="77"/>
                  <a:ea typeface="League Spartan" charset="0"/>
                  <a:cs typeface="Poppins" pitchFamily="2" charset="77"/>
                </a:rPr>
                <a:t>We will insource over outsource.</a:t>
              </a:r>
            </a:p>
          </p:txBody>
        </p:sp>
        <p:sp>
          <p:nvSpPr>
            <p:cNvPr id="67" name="TextBox 66">
              <a:extLst>
                <a:ext uri="{FF2B5EF4-FFF2-40B4-BE49-F238E27FC236}">
                  <a16:creationId xmlns:a16="http://schemas.microsoft.com/office/drawing/2014/main" id="{602ADEA7-5B4D-4083-A7F9-4E97B8269449}"/>
                </a:ext>
              </a:extLst>
            </p:cNvPr>
            <p:cNvSpPr txBox="1"/>
            <p:nvPr/>
          </p:nvSpPr>
          <p:spPr>
            <a:xfrm>
              <a:off x="5029535" y="5409614"/>
              <a:ext cx="4481915" cy="749403"/>
            </a:xfrm>
            <a:prstGeom prst="rect">
              <a:avLst/>
            </a:prstGeom>
            <a:noFill/>
          </p:spPr>
          <p:txBody>
            <a:bodyPr wrap="square" rtlCol="0" anchor="b"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94949">
                      <a:lumMod val="50000"/>
                    </a:srgbClr>
                  </a:solidFill>
                  <a:effectLst/>
                  <a:uLnTx/>
                  <a:uFillTx/>
                  <a:latin typeface="Montserrat SemiBold" pitchFamily="2" charset="77"/>
                  <a:ea typeface="League Spartan" charset="0"/>
                  <a:cs typeface="Poppins" pitchFamily="2" charset="77"/>
                </a:rPr>
                <a:t>We will develop a cloud-first technology stack.</a:t>
              </a:r>
            </a:p>
          </p:txBody>
        </p:sp>
      </p:grpSp>
      <p:sp>
        <p:nvSpPr>
          <p:cNvPr id="70" name="Rectangle 69">
            <a:extLst>
              <a:ext uri="{FF2B5EF4-FFF2-40B4-BE49-F238E27FC236}">
                <a16:creationId xmlns:a16="http://schemas.microsoft.com/office/drawing/2014/main" id="{EE0A95CA-4E70-4690-98DD-4710CEED1700}"/>
              </a:ext>
            </a:extLst>
          </p:cNvPr>
          <p:cNvSpPr/>
          <p:nvPr/>
        </p:nvSpPr>
        <p:spPr>
          <a:xfrm>
            <a:off x="767956" y="3733014"/>
            <a:ext cx="4785214" cy="738664"/>
          </a:xfrm>
          <a:prstGeom prst="rect">
            <a:avLst/>
          </a:prstGeom>
        </p:spPr>
        <p:txBody>
          <a:bodyPr wrap="square">
            <a:spAutoFit/>
          </a:bodyPr>
          <a:lstStyle/>
          <a:p>
            <a:pPr defTabSz="914400"/>
            <a:r>
              <a:rPr lang="en-US" sz="1400" b="1" dirty="0">
                <a:solidFill>
                  <a:srgbClr val="848585"/>
                </a:solidFill>
                <a:latin typeface="Montserrat SemiBold" pitchFamily="2" charset="77"/>
                <a:ea typeface="Roboto" charset="0"/>
              </a:rPr>
              <a:t>The following guiding principles define the values that drive IT’s strategy in FY21 and provide the criteria for our 12-month planning horizon. </a:t>
            </a:r>
          </a:p>
        </p:txBody>
      </p:sp>
      <p:sp>
        <p:nvSpPr>
          <p:cNvPr id="22" name="Text Placeholder 3">
            <a:extLst>
              <a:ext uri="{FF2B5EF4-FFF2-40B4-BE49-F238E27FC236}">
                <a16:creationId xmlns:a16="http://schemas.microsoft.com/office/drawing/2014/main" id="{E725964D-7DD2-45F3-B111-E5611537A030}"/>
              </a:ext>
            </a:extLst>
          </p:cNvPr>
          <p:cNvSpPr txBox="1">
            <a:spLocks/>
          </p:cNvSpPr>
          <p:nvPr/>
        </p:nvSpPr>
        <p:spPr>
          <a:xfrm>
            <a:off x="121298" y="116633"/>
            <a:ext cx="1818640"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1.2 Guiding Principles</a:t>
            </a:r>
          </a:p>
        </p:txBody>
      </p:sp>
    </p:spTree>
    <p:extLst>
      <p:ext uri="{BB962C8B-B14F-4D97-AF65-F5344CB8AC3E}">
        <p14:creationId xmlns:p14="http://schemas.microsoft.com/office/powerpoint/2010/main" val="209842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4D5B-0401-420A-ADD7-2CD43C772F7C}"/>
              </a:ext>
            </a:extLst>
          </p:cNvPr>
          <p:cNvSpPr>
            <a:spLocks noGrp="1"/>
          </p:cNvSpPr>
          <p:nvPr>
            <p:ph type="title"/>
          </p:nvPr>
        </p:nvSpPr>
        <p:spPr>
          <a:xfrm>
            <a:off x="354106" y="544769"/>
            <a:ext cx="10601109" cy="1130188"/>
          </a:xfrm>
        </p:spPr>
        <p:txBody>
          <a:bodyPr/>
          <a:lstStyle/>
          <a:p>
            <a:r>
              <a:rPr lang="en-US" sz="4000" dirty="0">
                <a:solidFill>
                  <a:srgbClr val="2576B7"/>
                </a:solidFill>
              </a:rPr>
              <a:t>1.3 </a:t>
            </a:r>
            <a:r>
              <a:rPr lang="en-US" dirty="0"/>
              <a:t>Finalize your IT strategy scope </a:t>
            </a:r>
            <a:endParaRPr lang="en-CA" dirty="0"/>
          </a:p>
        </p:txBody>
      </p:sp>
      <p:sp>
        <p:nvSpPr>
          <p:cNvPr id="3" name="Rectangle 2">
            <a:extLst>
              <a:ext uri="{FF2B5EF4-FFF2-40B4-BE49-F238E27FC236}">
                <a16:creationId xmlns:a16="http://schemas.microsoft.com/office/drawing/2014/main" id="{83EB0220-16A9-435F-9C70-37EECA9F47A0}"/>
              </a:ext>
            </a:extLst>
          </p:cNvPr>
          <p:cNvSpPr/>
          <p:nvPr/>
        </p:nvSpPr>
        <p:spPr>
          <a:xfrm>
            <a:off x="723373" y="1408544"/>
            <a:ext cx="5763591" cy="3785652"/>
          </a:xfrm>
          <a:prstGeom prst="rect">
            <a:avLst/>
          </a:prstGeom>
        </p:spPr>
        <p:txBody>
          <a:bodyPr wrap="square">
            <a:spAutoFit/>
          </a:bodyPr>
          <a:lstStyle/>
          <a:p>
            <a:pPr defTabSz="914400"/>
            <a:r>
              <a:rPr lang="en-US" sz="1600" dirty="0">
                <a:latin typeface="Roboto Condensed Light" panose="02000000000000000000" pitchFamily="2" charset="0"/>
                <a:ea typeface="Roboto Condensed Light" panose="02000000000000000000" pitchFamily="2" charset="0"/>
              </a:rPr>
              <a:t>Your mission and vision statements and your guiding principles should the first things you communicate on your IT strategy document.</a:t>
            </a:r>
          </a:p>
          <a:p>
            <a:pPr defTabSz="914400"/>
            <a:endParaRPr lang="en-US" sz="1600" dirty="0">
              <a:latin typeface="Roboto Condensed Light" panose="02000000000000000000" pitchFamily="2" charset="0"/>
              <a:ea typeface="Roboto Condensed Light" panose="02000000000000000000" pitchFamily="2" charset="0"/>
            </a:endParaRPr>
          </a:p>
          <a:p>
            <a:pPr defTabSz="914400"/>
            <a:r>
              <a:rPr lang="en-US" sz="1600" dirty="0">
                <a:latin typeface="Roboto Condensed Light" panose="02000000000000000000" pitchFamily="2" charset="0"/>
                <a:ea typeface="Roboto Condensed Light" panose="02000000000000000000" pitchFamily="2" charset="0"/>
              </a:rPr>
              <a:t>Why is this important? </a:t>
            </a:r>
          </a:p>
          <a:p>
            <a:pPr defTabSz="914400"/>
            <a:endParaRPr lang="en-US" sz="1600" dirty="0">
              <a:latin typeface="Roboto Condensed Light" panose="02000000000000000000" pitchFamily="2" charset="0"/>
              <a:ea typeface="Roboto Condensed Light" panose="02000000000000000000" pitchFamily="2" charset="0"/>
            </a:endParaRPr>
          </a:p>
          <a:p>
            <a:pPr marL="285750" indent="-285750" defTabSz="914400">
              <a:buFont typeface="Arial" panose="020B0604020202020204" pitchFamily="34" charset="0"/>
              <a:buChar char="•"/>
            </a:pPr>
            <a:r>
              <a:rPr lang="en-US" sz="1600" dirty="0">
                <a:latin typeface="Roboto Condensed Light" panose="02000000000000000000" pitchFamily="2" charset="0"/>
                <a:ea typeface="Roboto Condensed Light" panose="02000000000000000000" pitchFamily="2" charset="0"/>
              </a:rPr>
              <a:t>Communicating these elements shows how IT supports the corporate direction. </a:t>
            </a:r>
          </a:p>
          <a:p>
            <a:pPr marL="285750" indent="-285750" defTabSz="914400">
              <a:buFont typeface="Arial" panose="020B0604020202020204" pitchFamily="34" charset="0"/>
              <a:buChar char="•"/>
            </a:pPr>
            <a:r>
              <a:rPr lang="en-US" sz="1600" dirty="0">
                <a:latin typeface="Roboto Condensed Light" panose="02000000000000000000" pitchFamily="2" charset="0"/>
                <a:ea typeface="Roboto Condensed Light" panose="02000000000000000000" pitchFamily="2" charset="0"/>
              </a:rPr>
              <a:t>The vision and mission statements will clearly articulate IT’s aspirations and purpose.</a:t>
            </a:r>
          </a:p>
          <a:p>
            <a:pPr marL="285750" indent="-285750" defTabSz="914400">
              <a:buFont typeface="Arial" panose="020B0604020202020204" pitchFamily="34" charset="0"/>
              <a:buChar char="•"/>
            </a:pPr>
            <a:r>
              <a:rPr lang="en-US" sz="1600" dirty="0">
                <a:latin typeface="Roboto Condensed Light" panose="02000000000000000000" pitchFamily="2" charset="0"/>
                <a:ea typeface="Roboto Condensed Light" panose="02000000000000000000" pitchFamily="2" charset="0"/>
              </a:rPr>
              <a:t>The guiding principles will clearly articulate what and how IT plans to support the business strategically. </a:t>
            </a:r>
          </a:p>
          <a:p>
            <a:pPr marL="285750" indent="-285750" defTabSz="914400">
              <a:buFont typeface="Arial" panose="020B0604020202020204" pitchFamily="34" charset="0"/>
              <a:buChar char="•"/>
            </a:pPr>
            <a:r>
              <a:rPr lang="en-US" sz="1600" dirty="0">
                <a:latin typeface="Roboto Condensed Light" panose="02000000000000000000" pitchFamily="2" charset="0"/>
                <a:ea typeface="Roboto Condensed Light" panose="02000000000000000000" pitchFamily="2" charset="0"/>
              </a:rPr>
              <a:t>These elements set expectations with stakeholders for the rest of your strategy. </a:t>
            </a:r>
          </a:p>
          <a:p>
            <a:pPr marL="285750" indent="-285750" defTabSz="914400">
              <a:buFont typeface="Arial" panose="020B0604020202020204" pitchFamily="34" charset="0"/>
              <a:buChar char="•"/>
            </a:pPr>
            <a:endParaRPr lang="en-US" sz="1600" dirty="0">
              <a:latin typeface="Roboto Condensed Light" panose="02000000000000000000" pitchFamily="2" charset="0"/>
              <a:ea typeface="Roboto Condensed Light" panose="02000000000000000000" pitchFamily="2" charset="0"/>
            </a:endParaRPr>
          </a:p>
          <a:p>
            <a:pPr defTabSz="914400"/>
            <a:endParaRPr lang="en-US" sz="1600" dirty="0">
              <a:latin typeface="Roboto Condensed Light" panose="02000000000000000000" pitchFamily="2" charset="0"/>
              <a:ea typeface="Roboto Condensed Light" panose="02000000000000000000" pitchFamily="2" charset="0"/>
            </a:endParaRPr>
          </a:p>
        </p:txBody>
      </p:sp>
      <p:sp>
        <p:nvSpPr>
          <p:cNvPr id="16" name="Diagonal Stripe 15">
            <a:extLst>
              <a:ext uri="{FF2B5EF4-FFF2-40B4-BE49-F238E27FC236}">
                <a16:creationId xmlns:a16="http://schemas.microsoft.com/office/drawing/2014/main" id="{61AE5851-C433-4C9C-B68D-DF3C624AC6CD}"/>
              </a:ext>
            </a:extLst>
          </p:cNvPr>
          <p:cNvSpPr/>
          <p:nvPr/>
        </p:nvSpPr>
        <p:spPr>
          <a:xfrm rot="9900000">
            <a:off x="6079716" y="1798112"/>
            <a:ext cx="3466746" cy="3466747"/>
          </a:xfrm>
          <a:prstGeom prst="diagStripe">
            <a:avLst>
              <a:gd name="adj" fmla="val 86091"/>
            </a:avLst>
          </a:prstGeom>
          <a:solidFill>
            <a:srgbClr val="2576B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17" name="Diagonal Stripe 16">
            <a:extLst>
              <a:ext uri="{FF2B5EF4-FFF2-40B4-BE49-F238E27FC236}">
                <a16:creationId xmlns:a16="http://schemas.microsoft.com/office/drawing/2014/main" id="{11B78EDF-5173-4DB1-A582-1DFCAD2FDCC5}"/>
              </a:ext>
            </a:extLst>
          </p:cNvPr>
          <p:cNvSpPr/>
          <p:nvPr/>
        </p:nvSpPr>
        <p:spPr>
          <a:xfrm rot="2700000">
            <a:off x="7309428" y="3914841"/>
            <a:ext cx="3466747" cy="3466746"/>
          </a:xfrm>
          <a:prstGeom prst="diagStripe">
            <a:avLst>
              <a:gd name="adj" fmla="val 85972"/>
            </a:avLst>
          </a:prstGeom>
          <a:solidFill>
            <a:srgbClr val="71717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18" name="Diagonal Stripe 17">
            <a:extLst>
              <a:ext uri="{FF2B5EF4-FFF2-40B4-BE49-F238E27FC236}">
                <a16:creationId xmlns:a16="http://schemas.microsoft.com/office/drawing/2014/main" id="{6EAF9A6F-CA1A-4065-981D-305B86839B3A}"/>
              </a:ext>
            </a:extLst>
          </p:cNvPr>
          <p:cNvSpPr/>
          <p:nvPr/>
        </p:nvSpPr>
        <p:spPr>
          <a:xfrm rot="17100000">
            <a:off x="8544412" y="1798113"/>
            <a:ext cx="3466747" cy="3466746"/>
          </a:xfrm>
          <a:prstGeom prst="diagStripe">
            <a:avLst>
              <a:gd name="adj" fmla="val 85993"/>
            </a:avLst>
          </a:prstGeom>
          <a:solidFill>
            <a:srgbClr val="5090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19" name="Oval 18">
            <a:extLst>
              <a:ext uri="{FF2B5EF4-FFF2-40B4-BE49-F238E27FC236}">
                <a16:creationId xmlns:a16="http://schemas.microsoft.com/office/drawing/2014/main" id="{DC97FA2E-501F-4EBA-8D33-010B39DCBA91}"/>
              </a:ext>
            </a:extLst>
          </p:cNvPr>
          <p:cNvSpPr/>
          <p:nvPr/>
        </p:nvSpPr>
        <p:spPr>
          <a:xfrm>
            <a:off x="7199542" y="2669068"/>
            <a:ext cx="2290389" cy="2290390"/>
          </a:xfrm>
          <a:prstGeom prst="ellipse">
            <a:avLst/>
          </a:prstGeom>
          <a:solidFill>
            <a:srgbClr val="2576B7">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0" name="Oval 19">
            <a:extLst>
              <a:ext uri="{FF2B5EF4-FFF2-40B4-BE49-F238E27FC236}">
                <a16:creationId xmlns:a16="http://schemas.microsoft.com/office/drawing/2014/main" id="{150B6418-791C-4176-8481-051D581DA580}"/>
              </a:ext>
            </a:extLst>
          </p:cNvPr>
          <p:cNvSpPr/>
          <p:nvPr/>
        </p:nvSpPr>
        <p:spPr>
          <a:xfrm>
            <a:off x="8612721" y="2669068"/>
            <a:ext cx="2290389" cy="2290390"/>
          </a:xfrm>
          <a:prstGeom prst="ellipse">
            <a:avLst/>
          </a:prstGeom>
          <a:solidFill>
            <a:srgbClr val="5090C4">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Oval 20">
            <a:extLst>
              <a:ext uri="{FF2B5EF4-FFF2-40B4-BE49-F238E27FC236}">
                <a16:creationId xmlns:a16="http://schemas.microsoft.com/office/drawing/2014/main" id="{29934864-61E9-42B1-AD3B-0B783C2B978A}"/>
              </a:ext>
            </a:extLst>
          </p:cNvPr>
          <p:cNvSpPr/>
          <p:nvPr/>
        </p:nvSpPr>
        <p:spPr>
          <a:xfrm>
            <a:off x="7900143" y="3863329"/>
            <a:ext cx="2290389" cy="2290390"/>
          </a:xfrm>
          <a:prstGeom prst="ellipse">
            <a:avLst/>
          </a:prstGeom>
          <a:solidFill>
            <a:srgbClr val="15466D">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9C1F9EB2-CD8C-4FFB-AA7F-D5D78E05E5EA}"/>
              </a:ext>
            </a:extLst>
          </p:cNvPr>
          <p:cNvSpPr txBox="1"/>
          <p:nvPr/>
        </p:nvSpPr>
        <p:spPr>
          <a:xfrm>
            <a:off x="7898496" y="5330410"/>
            <a:ext cx="2289409" cy="307777"/>
          </a:xfrm>
          <a:prstGeom prst="rect">
            <a:avLst/>
          </a:prstGeom>
          <a:noFill/>
        </p:spPr>
        <p:txBody>
          <a:bodyPr wrap="none" rtlCol="0" anchor="ctr">
            <a:spAutoFit/>
          </a:bodyPr>
          <a:lstStyle/>
          <a:p>
            <a:pPr algn="ctr"/>
            <a:r>
              <a:rPr lang="en-US" sz="1400" b="1" dirty="0">
                <a:solidFill>
                  <a:srgbClr val="FFFFFF"/>
                </a:solidFill>
                <a:latin typeface="Montserrat Semi" pitchFamily="2" charset="77"/>
                <a:cs typeface="Poppins" pitchFamily="2" charset="77"/>
              </a:rPr>
              <a:t>IT GUIDING PRINCIPLES</a:t>
            </a:r>
          </a:p>
        </p:txBody>
      </p:sp>
      <p:sp>
        <p:nvSpPr>
          <p:cNvPr id="23" name="TextBox 22">
            <a:extLst>
              <a:ext uri="{FF2B5EF4-FFF2-40B4-BE49-F238E27FC236}">
                <a16:creationId xmlns:a16="http://schemas.microsoft.com/office/drawing/2014/main" id="{BFF1781C-CABE-4F78-A86A-39B34791BFA9}"/>
              </a:ext>
            </a:extLst>
          </p:cNvPr>
          <p:cNvSpPr txBox="1"/>
          <p:nvPr/>
        </p:nvSpPr>
        <p:spPr>
          <a:xfrm rot="18000000">
            <a:off x="7435001" y="3379310"/>
            <a:ext cx="1151277" cy="307777"/>
          </a:xfrm>
          <a:prstGeom prst="rect">
            <a:avLst/>
          </a:prstGeom>
          <a:noFill/>
        </p:spPr>
        <p:txBody>
          <a:bodyPr wrap="none" rtlCol="0" anchor="ctr">
            <a:spAutoFit/>
          </a:bodyPr>
          <a:lstStyle/>
          <a:p>
            <a:pPr algn="ctr"/>
            <a:r>
              <a:rPr lang="en-US" sz="1400" b="1" dirty="0">
                <a:solidFill>
                  <a:srgbClr val="FFFFFF"/>
                </a:solidFill>
                <a:latin typeface="Montserrat Semi" pitchFamily="2" charset="77"/>
                <a:cs typeface="Poppins" pitchFamily="2" charset="77"/>
              </a:rPr>
              <a:t>IT MISSION</a:t>
            </a:r>
          </a:p>
        </p:txBody>
      </p:sp>
      <p:sp>
        <p:nvSpPr>
          <p:cNvPr id="24" name="TextBox 23">
            <a:extLst>
              <a:ext uri="{FF2B5EF4-FFF2-40B4-BE49-F238E27FC236}">
                <a16:creationId xmlns:a16="http://schemas.microsoft.com/office/drawing/2014/main" id="{0FCF82F4-3F78-4350-8838-208BDC4F94CF}"/>
              </a:ext>
            </a:extLst>
          </p:cNvPr>
          <p:cNvSpPr txBox="1"/>
          <p:nvPr/>
        </p:nvSpPr>
        <p:spPr>
          <a:xfrm rot="3600000">
            <a:off x="9578891" y="3379309"/>
            <a:ext cx="1002198" cy="307777"/>
          </a:xfrm>
          <a:prstGeom prst="rect">
            <a:avLst/>
          </a:prstGeom>
          <a:noFill/>
        </p:spPr>
        <p:txBody>
          <a:bodyPr wrap="none" rtlCol="0" anchor="ctr">
            <a:spAutoFit/>
          </a:bodyPr>
          <a:lstStyle/>
          <a:p>
            <a:pPr algn="ctr"/>
            <a:r>
              <a:rPr lang="en-US" sz="1400" b="1" dirty="0">
                <a:solidFill>
                  <a:srgbClr val="FFFFFF"/>
                </a:solidFill>
                <a:latin typeface="Montserrat Semi" pitchFamily="2" charset="77"/>
                <a:cs typeface="Poppins" pitchFamily="2" charset="77"/>
              </a:rPr>
              <a:t>IT VISION</a:t>
            </a:r>
          </a:p>
        </p:txBody>
      </p:sp>
      <p:sp>
        <p:nvSpPr>
          <p:cNvPr id="28" name="TextBox 27">
            <a:extLst>
              <a:ext uri="{FF2B5EF4-FFF2-40B4-BE49-F238E27FC236}">
                <a16:creationId xmlns:a16="http://schemas.microsoft.com/office/drawing/2014/main" id="{928B5FF0-B8CF-476B-BFC4-BCE528297A09}"/>
              </a:ext>
            </a:extLst>
          </p:cNvPr>
          <p:cNvSpPr txBox="1"/>
          <p:nvPr/>
        </p:nvSpPr>
        <p:spPr>
          <a:xfrm>
            <a:off x="8257107" y="3956341"/>
            <a:ext cx="1634670" cy="584775"/>
          </a:xfrm>
          <a:prstGeom prst="rect">
            <a:avLst/>
          </a:prstGeom>
          <a:noFill/>
        </p:spPr>
        <p:txBody>
          <a:bodyPr wrap="square" rtlCol="0" anchor="ctr">
            <a:spAutoFit/>
          </a:bodyPr>
          <a:lstStyle/>
          <a:p>
            <a:pPr algn="ctr"/>
            <a:r>
              <a:rPr lang="en-US" sz="1600" b="1" dirty="0">
                <a:solidFill>
                  <a:srgbClr val="FFFFFF"/>
                </a:solidFill>
                <a:latin typeface="Montserrat Semi" pitchFamily="2" charset="77"/>
                <a:cs typeface="Poppins" pitchFamily="2" charset="77"/>
              </a:rPr>
              <a:t>IT STRATEGY SCOPE</a:t>
            </a:r>
          </a:p>
        </p:txBody>
      </p:sp>
      <p:grpSp>
        <p:nvGrpSpPr>
          <p:cNvPr id="29" name="Group 28">
            <a:extLst>
              <a:ext uri="{FF2B5EF4-FFF2-40B4-BE49-F238E27FC236}">
                <a16:creationId xmlns:a16="http://schemas.microsoft.com/office/drawing/2014/main" id="{4DAB4314-C8EE-4F61-A7A4-9ED0FBF85011}"/>
              </a:ext>
            </a:extLst>
          </p:cNvPr>
          <p:cNvGrpSpPr/>
          <p:nvPr/>
        </p:nvGrpSpPr>
        <p:grpSpPr>
          <a:xfrm>
            <a:off x="723373" y="5484298"/>
            <a:ext cx="5023529" cy="468002"/>
            <a:chOff x="469426" y="5628818"/>
            <a:chExt cx="4585350" cy="554002"/>
          </a:xfrm>
        </p:grpSpPr>
        <p:sp>
          <p:nvSpPr>
            <p:cNvPr id="30" name="Rectangle 29">
              <a:hlinkClick r:id="rId2"/>
              <a:extLst>
                <a:ext uri="{FF2B5EF4-FFF2-40B4-BE49-F238E27FC236}">
                  <a16:creationId xmlns:a16="http://schemas.microsoft.com/office/drawing/2014/main" id="{4D28BFF4-4A01-4BFC-92F6-D6B8D6CCD479}"/>
                </a:ext>
              </a:extLst>
            </p:cNvPr>
            <p:cNvSpPr/>
            <p:nvPr/>
          </p:nvSpPr>
          <p:spPr>
            <a:xfrm>
              <a:off x="907389" y="5628818"/>
              <a:ext cx="4147387"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Input information into the </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IT Strategy Presentation Template</a:t>
              </a:r>
            </a:p>
          </p:txBody>
        </p:sp>
        <p:sp>
          <p:nvSpPr>
            <p:cNvPr id="31" name="Rectangle 30">
              <a:extLst>
                <a:ext uri="{FF2B5EF4-FFF2-40B4-BE49-F238E27FC236}">
                  <a16:creationId xmlns:a16="http://schemas.microsoft.com/office/drawing/2014/main" id="{55B2946B-AE76-4BC1-A2E7-B551C9D918A6}"/>
                </a:ext>
              </a:extLst>
            </p:cNvPr>
            <p:cNvSpPr>
              <a:spLocks noChangeAspect="1"/>
            </p:cNvSpPr>
            <p:nvPr/>
          </p:nvSpPr>
          <p:spPr>
            <a:xfrm>
              <a:off x="469426" y="5628820"/>
              <a:ext cx="437964"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pic>
          <p:nvPicPr>
            <p:cNvPr id="32" name="Picture 31">
              <a:extLst>
                <a:ext uri="{FF2B5EF4-FFF2-40B4-BE49-F238E27FC236}">
                  <a16:creationId xmlns:a16="http://schemas.microsoft.com/office/drawing/2014/main" id="{929B2E7B-582E-425F-85A2-1B5882E025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33996" y="5751405"/>
              <a:ext cx="308823" cy="308824"/>
            </a:xfrm>
            <a:prstGeom prst="rect">
              <a:avLst/>
            </a:prstGeom>
          </p:spPr>
        </p:pic>
      </p:grpSp>
      <p:sp>
        <p:nvSpPr>
          <p:cNvPr id="25" name="Text Placeholder 3">
            <a:extLst>
              <a:ext uri="{FF2B5EF4-FFF2-40B4-BE49-F238E27FC236}">
                <a16:creationId xmlns:a16="http://schemas.microsoft.com/office/drawing/2014/main" id="{6109A2F5-8B20-49A2-B516-FBE79A56E24D}"/>
              </a:ext>
            </a:extLst>
          </p:cNvPr>
          <p:cNvSpPr txBox="1">
            <a:spLocks/>
          </p:cNvSpPr>
          <p:nvPr/>
        </p:nvSpPr>
        <p:spPr>
          <a:xfrm>
            <a:off x="121298" y="116633"/>
            <a:ext cx="1818640"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1.3 Finalize Scope</a:t>
            </a:r>
          </a:p>
        </p:txBody>
      </p:sp>
    </p:spTree>
    <p:extLst>
      <p:ext uri="{BB962C8B-B14F-4D97-AF65-F5344CB8AC3E}">
        <p14:creationId xmlns:p14="http://schemas.microsoft.com/office/powerpoint/2010/main" val="3333585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95C45A-C9FA-4220-8EB8-607F88A2DC93}"/>
              </a:ext>
            </a:extLst>
          </p:cNvPr>
          <p:cNvSpPr>
            <a:spLocks noGrp="1"/>
          </p:cNvSpPr>
          <p:nvPr>
            <p:ph type="body" sz="quarter" idx="10"/>
          </p:nvPr>
        </p:nvSpPr>
        <p:spPr>
          <a:xfrm>
            <a:off x="374493" y="1827340"/>
            <a:ext cx="6515834" cy="377825"/>
          </a:xfrm>
        </p:spPr>
        <p:txBody>
          <a:bodyPr/>
          <a:lstStyle/>
          <a:p>
            <a:r>
              <a:rPr lang="en-US" dirty="0"/>
              <a:t>Established the scope of your IT strategy</a:t>
            </a:r>
            <a:endParaRPr lang="en-CA" dirty="0"/>
          </a:p>
        </p:txBody>
      </p:sp>
      <p:sp>
        <p:nvSpPr>
          <p:cNvPr id="3" name="Text Placeholder 2">
            <a:extLst>
              <a:ext uri="{FF2B5EF4-FFF2-40B4-BE49-F238E27FC236}">
                <a16:creationId xmlns:a16="http://schemas.microsoft.com/office/drawing/2014/main" id="{76ADEF61-E8F4-46C3-8993-97F0F4A3B5FD}"/>
              </a:ext>
            </a:extLst>
          </p:cNvPr>
          <p:cNvSpPr>
            <a:spLocks noGrp="1"/>
          </p:cNvSpPr>
          <p:nvPr>
            <p:ph type="body" sz="quarter" idx="33"/>
          </p:nvPr>
        </p:nvSpPr>
        <p:spPr/>
        <p:txBody>
          <a:bodyPr/>
          <a:lstStyle/>
          <a:p>
            <a:r>
              <a:rPr lang="en-US" dirty="0"/>
              <a:t>Constructed the IT mission statement to communicate the IT organization’s reason for being. </a:t>
            </a:r>
          </a:p>
          <a:p>
            <a:r>
              <a:rPr lang="en-US" dirty="0"/>
              <a:t>Constructed the IT vision statement to communicate the desired future state of the IT organization. </a:t>
            </a:r>
          </a:p>
          <a:p>
            <a:r>
              <a:rPr lang="en-US" dirty="0"/>
              <a:t>Elicited IT’s guiding principles to communicate the overall scope and time horizon for the strategy. </a:t>
            </a:r>
            <a:endParaRPr lang="en-CA" dirty="0"/>
          </a:p>
        </p:txBody>
      </p:sp>
    </p:spTree>
    <p:extLst>
      <p:ext uri="{BB962C8B-B14F-4D97-AF65-F5344CB8AC3E}">
        <p14:creationId xmlns:p14="http://schemas.microsoft.com/office/powerpoint/2010/main" val="3612064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le 82">
            <a:extLst>
              <a:ext uri="{FF2B5EF4-FFF2-40B4-BE49-F238E27FC236}">
                <a16:creationId xmlns:a16="http://schemas.microsoft.com/office/drawing/2014/main" id="{AA1245FF-C799-1E46-8B7E-4881D150B6B0}"/>
              </a:ext>
            </a:extLst>
          </p:cNvPr>
          <p:cNvSpPr>
            <a:spLocks noGrp="1"/>
          </p:cNvSpPr>
          <p:nvPr>
            <p:ph type="title"/>
          </p:nvPr>
        </p:nvSpPr>
        <p:spPr/>
        <p:txBody>
          <a:bodyPr>
            <a:noAutofit/>
          </a:bodyPr>
          <a:lstStyle/>
          <a:p>
            <a:r>
              <a:rPr lang="en-CA" dirty="0"/>
              <a:t>Phase 2</a:t>
            </a:r>
            <a:endParaRPr lang="en-US" dirty="0"/>
          </a:p>
        </p:txBody>
      </p:sp>
      <p:sp>
        <p:nvSpPr>
          <p:cNvPr id="4" name="Text Placeholder 3"/>
          <p:cNvSpPr>
            <a:spLocks noGrp="1"/>
          </p:cNvSpPr>
          <p:nvPr>
            <p:ph type="body" sz="quarter" idx="11"/>
          </p:nvPr>
        </p:nvSpPr>
        <p:spPr/>
        <p:txBody>
          <a:bodyPr>
            <a:noAutofit/>
          </a:bodyPr>
          <a:lstStyle/>
          <a:p>
            <a:r>
              <a:rPr lang="en-CA" sz="2001" dirty="0">
                <a:cs typeface="Arial"/>
              </a:rPr>
              <a:t>Review Performance From Last Fiscal Year</a:t>
            </a:r>
          </a:p>
          <a:p>
            <a:endParaRPr lang="en-CA" dirty="0"/>
          </a:p>
        </p:txBody>
      </p:sp>
      <p:sp>
        <p:nvSpPr>
          <p:cNvPr id="93" name="Text Placeholder 92">
            <a:extLst>
              <a:ext uri="{FF2B5EF4-FFF2-40B4-BE49-F238E27FC236}">
                <a16:creationId xmlns:a16="http://schemas.microsoft.com/office/drawing/2014/main" id="{090DBE26-3DB1-724E-85FC-A199A7150EB7}"/>
              </a:ext>
            </a:extLst>
          </p:cNvPr>
          <p:cNvSpPr>
            <a:spLocks noGrp="1"/>
          </p:cNvSpPr>
          <p:nvPr>
            <p:ph type="body" sz="quarter" idx="16"/>
          </p:nvPr>
        </p:nvSpPr>
        <p:spPr>
          <a:xfrm>
            <a:off x="1697728" y="3127471"/>
            <a:ext cx="2076769" cy="371902"/>
          </a:xfrm>
        </p:spPr>
        <p:txBody>
          <a:bodyPr>
            <a:noAutofit/>
          </a:bodyPr>
          <a:lstStyle/>
          <a:p>
            <a:r>
              <a:rPr lang="en-US" dirty="0"/>
              <a:t>Phase 1</a:t>
            </a:r>
          </a:p>
        </p:txBody>
      </p:sp>
      <p:sp>
        <p:nvSpPr>
          <p:cNvPr id="95" name="Text Placeholder 94">
            <a:extLst>
              <a:ext uri="{FF2B5EF4-FFF2-40B4-BE49-F238E27FC236}">
                <a16:creationId xmlns:a16="http://schemas.microsoft.com/office/drawing/2014/main" id="{6D45175C-96B0-FA42-A01D-C9921B5CAC73}"/>
              </a:ext>
            </a:extLst>
          </p:cNvPr>
          <p:cNvSpPr>
            <a:spLocks noGrp="1"/>
          </p:cNvSpPr>
          <p:nvPr>
            <p:ph type="body" sz="quarter" idx="18"/>
          </p:nvPr>
        </p:nvSpPr>
        <p:spPr>
          <a:xfrm>
            <a:off x="4099820" y="2525982"/>
            <a:ext cx="2076769" cy="371902"/>
          </a:xfrm>
        </p:spPr>
        <p:txBody>
          <a:bodyPr>
            <a:noAutofit/>
          </a:bodyPr>
          <a:lstStyle/>
          <a:p>
            <a:r>
              <a:rPr lang="en-US" dirty="0"/>
              <a:t>Phase 2</a:t>
            </a:r>
          </a:p>
          <a:p>
            <a:endParaRPr lang="en-US" dirty="0"/>
          </a:p>
        </p:txBody>
      </p:sp>
      <p:sp>
        <p:nvSpPr>
          <p:cNvPr id="96" name="Text Placeholder 95">
            <a:extLst>
              <a:ext uri="{FF2B5EF4-FFF2-40B4-BE49-F238E27FC236}">
                <a16:creationId xmlns:a16="http://schemas.microsoft.com/office/drawing/2014/main" id="{E0D30565-EA5F-364C-9855-6D400FD652F1}"/>
              </a:ext>
            </a:extLst>
          </p:cNvPr>
          <p:cNvSpPr>
            <a:spLocks noGrp="1"/>
          </p:cNvSpPr>
          <p:nvPr>
            <p:ph type="body" sz="quarter" idx="19"/>
          </p:nvPr>
        </p:nvSpPr>
        <p:spPr>
          <a:xfrm>
            <a:off x="4302772" y="2822943"/>
            <a:ext cx="1728571" cy="1048604"/>
          </a:xfrm>
        </p:spPr>
        <p:txBody>
          <a:bodyPr>
            <a:noAutofit/>
          </a:bodyPr>
          <a:lstStyle/>
          <a:p>
            <a:r>
              <a:rPr lang="en-US" dirty="0"/>
              <a:t>2.1 Business Value Realized </a:t>
            </a:r>
          </a:p>
          <a:p>
            <a:r>
              <a:rPr lang="en-US" dirty="0"/>
              <a:t>2.2 Diagnostic Data Analysis</a:t>
            </a:r>
          </a:p>
          <a:p>
            <a:r>
              <a:rPr lang="en-US" dirty="0"/>
              <a:t>2.3 Additional Year-in-Review Data</a:t>
            </a:r>
          </a:p>
          <a:p>
            <a:r>
              <a:rPr lang="en-US" dirty="0"/>
              <a:t>2.4 Year-in-Review Completion</a:t>
            </a:r>
          </a:p>
          <a:p>
            <a:endParaRPr lang="en-US" dirty="0"/>
          </a:p>
        </p:txBody>
      </p:sp>
      <p:sp>
        <p:nvSpPr>
          <p:cNvPr id="91" name="Text Placeholder 90">
            <a:extLst>
              <a:ext uri="{FF2B5EF4-FFF2-40B4-BE49-F238E27FC236}">
                <a16:creationId xmlns:a16="http://schemas.microsoft.com/office/drawing/2014/main" id="{FF25254A-0B75-B54A-A0EC-5FB311ABF968}"/>
              </a:ext>
            </a:extLst>
          </p:cNvPr>
          <p:cNvSpPr>
            <a:spLocks noGrp="1"/>
          </p:cNvSpPr>
          <p:nvPr>
            <p:ph type="body" sz="quarter" idx="14"/>
          </p:nvPr>
        </p:nvSpPr>
        <p:spPr/>
        <p:txBody>
          <a:bodyPr>
            <a:noAutofit/>
          </a:bodyPr>
          <a:lstStyle/>
          <a:p>
            <a:r>
              <a:rPr lang="en-US" dirty="0"/>
              <a:t>Build a Business-Aligned IT Strategy</a:t>
            </a:r>
          </a:p>
        </p:txBody>
      </p:sp>
      <p:sp>
        <p:nvSpPr>
          <p:cNvPr id="97" name="Text Placeholder 96">
            <a:extLst>
              <a:ext uri="{FF2B5EF4-FFF2-40B4-BE49-F238E27FC236}">
                <a16:creationId xmlns:a16="http://schemas.microsoft.com/office/drawing/2014/main" id="{ECED2766-C2B7-DD48-95E2-7B3E7D31497C}"/>
              </a:ext>
            </a:extLst>
          </p:cNvPr>
          <p:cNvSpPr>
            <a:spLocks noGrp="1"/>
          </p:cNvSpPr>
          <p:nvPr>
            <p:ph type="body" sz="quarter" idx="22"/>
          </p:nvPr>
        </p:nvSpPr>
        <p:spPr>
          <a:xfrm>
            <a:off x="2831889" y="5060524"/>
            <a:ext cx="2076769" cy="371902"/>
          </a:xfrm>
        </p:spPr>
        <p:txBody>
          <a:bodyPr>
            <a:noAutofit/>
          </a:bodyPr>
          <a:lstStyle/>
          <a:p>
            <a:r>
              <a:rPr lang="en-US" dirty="0"/>
              <a:t>Phase 3</a:t>
            </a:r>
          </a:p>
          <a:p>
            <a:endParaRPr lang="en-US" dirty="0"/>
          </a:p>
        </p:txBody>
      </p:sp>
      <p:sp>
        <p:nvSpPr>
          <p:cNvPr id="99" name="Text Placeholder 98">
            <a:extLst>
              <a:ext uri="{FF2B5EF4-FFF2-40B4-BE49-F238E27FC236}">
                <a16:creationId xmlns:a16="http://schemas.microsoft.com/office/drawing/2014/main" id="{ACE32365-1642-014C-9DDC-D50886466CED}"/>
              </a:ext>
            </a:extLst>
          </p:cNvPr>
          <p:cNvSpPr>
            <a:spLocks noGrp="1"/>
          </p:cNvSpPr>
          <p:nvPr>
            <p:ph type="body" sz="quarter" idx="24"/>
          </p:nvPr>
        </p:nvSpPr>
        <p:spPr>
          <a:xfrm>
            <a:off x="5138205" y="5060524"/>
            <a:ext cx="2076769" cy="371902"/>
          </a:xfrm>
        </p:spPr>
        <p:txBody>
          <a:bodyPr>
            <a:noAutofit/>
          </a:bodyPr>
          <a:lstStyle/>
          <a:p>
            <a:r>
              <a:rPr lang="en-US" dirty="0"/>
              <a:t>Phase 4</a:t>
            </a:r>
          </a:p>
        </p:txBody>
      </p:sp>
      <p:sp>
        <p:nvSpPr>
          <p:cNvPr id="104" name="Text Placeholder 103">
            <a:extLst>
              <a:ext uri="{FF2B5EF4-FFF2-40B4-BE49-F238E27FC236}">
                <a16:creationId xmlns:a16="http://schemas.microsoft.com/office/drawing/2014/main" id="{74945CFD-538C-D74D-BCA6-EAFFCAFFE3AF}"/>
              </a:ext>
            </a:extLst>
          </p:cNvPr>
          <p:cNvSpPr>
            <a:spLocks noGrp="1"/>
          </p:cNvSpPr>
          <p:nvPr>
            <p:ph type="body" sz="quarter" idx="12"/>
          </p:nvPr>
        </p:nvSpPr>
        <p:spPr>
          <a:prstGeom prst="rect">
            <a:avLst/>
          </a:prstGeom>
        </p:spPr>
        <p:txBody>
          <a:bodyPr>
            <a:noAutofit/>
          </a:bodyPr>
          <a:lstStyle/>
          <a:p>
            <a:r>
              <a:rPr lang="en-CA" b="1" dirty="0">
                <a:cs typeface="Arial Narrow"/>
              </a:rPr>
              <a:t>This phase will walk you through the following activities:</a:t>
            </a:r>
          </a:p>
          <a:p>
            <a:pPr marL="171450" indent="-171450">
              <a:buFont typeface="Arial" panose="020B0604020202020204" pitchFamily="34" charset="0"/>
              <a:buChar char="•"/>
            </a:pPr>
            <a:r>
              <a:rPr lang="en-CA" dirty="0"/>
              <a:t>How to determine the business value from previous strategies. </a:t>
            </a:r>
          </a:p>
          <a:p>
            <a:pPr marL="171450" indent="-171450">
              <a:buFont typeface="Arial" panose="020B0604020202020204" pitchFamily="34" charset="0"/>
              <a:buChar char="•"/>
            </a:pPr>
            <a:r>
              <a:rPr lang="en-CA" dirty="0"/>
              <a:t>How to analyze diagnostic data to review IT’s performance over the last fiscal year.</a:t>
            </a:r>
          </a:p>
          <a:p>
            <a:pPr marL="171450" indent="-171450">
              <a:buFont typeface="Arial" panose="020B0604020202020204" pitchFamily="34" charset="0"/>
              <a:buChar char="•"/>
            </a:pPr>
            <a:r>
              <a:rPr lang="en-CA" dirty="0"/>
              <a:t>How to elicit other important data to communicate IT’s success over the last fiscal year. </a:t>
            </a:r>
          </a:p>
          <a:p>
            <a:r>
              <a:rPr lang="en-CA" b="1" dirty="0">
                <a:cs typeface="Arial Narrow"/>
              </a:rPr>
              <a:t>This phase involves the following participants:</a:t>
            </a:r>
          </a:p>
          <a:p>
            <a:pPr marL="171450" indent="-171450">
              <a:buFont typeface="Arial" panose="020B0604020202020204" pitchFamily="34" charset="0"/>
              <a:buChar char="•"/>
            </a:pPr>
            <a:r>
              <a:rPr lang="en-US" dirty="0"/>
              <a:t>CIO</a:t>
            </a:r>
          </a:p>
          <a:p>
            <a:pPr marL="171450" indent="-171450">
              <a:buFont typeface="Arial" panose="020B0604020202020204" pitchFamily="34" charset="0"/>
              <a:buChar char="•"/>
            </a:pPr>
            <a:r>
              <a:rPr lang="en-US" dirty="0"/>
              <a:t>Senior IT Team</a:t>
            </a:r>
          </a:p>
          <a:p>
            <a:endParaRPr lang="en-US" dirty="0"/>
          </a:p>
        </p:txBody>
      </p:sp>
      <p:sp>
        <p:nvSpPr>
          <p:cNvPr id="18" name="object 19">
            <a:extLst>
              <a:ext uri="{FF2B5EF4-FFF2-40B4-BE49-F238E27FC236}">
                <a16:creationId xmlns:a16="http://schemas.microsoft.com/office/drawing/2014/main" id="{D9E05329-8E43-814D-BE27-4EA1A0413E92}"/>
              </a:ext>
            </a:extLst>
          </p:cNvPr>
          <p:cNvSpPr/>
          <p:nvPr/>
        </p:nvSpPr>
        <p:spPr>
          <a:xfrm rot="5400000" flipH="1">
            <a:off x="10528109" y="3250480"/>
            <a:ext cx="72994" cy="2392942"/>
          </a:xfrm>
          <a:custGeom>
            <a:avLst/>
            <a:gdLst/>
            <a:ahLst/>
            <a:cxnLst/>
            <a:rect l="l" t="t" r="r" b="b"/>
            <a:pathLst>
              <a:path h="7791450">
                <a:moveTo>
                  <a:pt x="0" y="0"/>
                </a:moveTo>
                <a:lnTo>
                  <a:pt x="0" y="7790956"/>
                </a:lnTo>
              </a:path>
            </a:pathLst>
          </a:custGeom>
          <a:ln w="3175">
            <a:solidFill>
              <a:schemeClr val="bg1">
                <a:alpha val="40000"/>
              </a:schemeClr>
            </a:solidFill>
          </a:ln>
        </p:spPr>
        <p:txBody>
          <a:bodyPr wrap="square" lIns="0" tIns="0" rIns="0" bIns="0" rtlCol="0">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662"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055669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5464B-A38D-4FE1-8153-379C94E88F41}"/>
              </a:ext>
            </a:extLst>
          </p:cNvPr>
          <p:cNvSpPr>
            <a:spLocks noGrp="1"/>
          </p:cNvSpPr>
          <p:nvPr>
            <p:ph type="title"/>
          </p:nvPr>
        </p:nvSpPr>
        <p:spPr>
          <a:xfrm>
            <a:off x="354106" y="530023"/>
            <a:ext cx="11131878" cy="519691"/>
          </a:xfrm>
        </p:spPr>
        <p:txBody>
          <a:bodyPr/>
          <a:lstStyle/>
          <a:p>
            <a:r>
              <a:rPr lang="en-US" dirty="0"/>
              <a:t>To complete this phase, you will need:</a:t>
            </a:r>
            <a:endParaRPr lang="en-CA" dirty="0"/>
          </a:p>
        </p:txBody>
      </p:sp>
      <p:sp>
        <p:nvSpPr>
          <p:cNvPr id="3" name="Text Placeholder 2">
            <a:extLst>
              <a:ext uri="{FF2B5EF4-FFF2-40B4-BE49-F238E27FC236}">
                <a16:creationId xmlns:a16="http://schemas.microsoft.com/office/drawing/2014/main" id="{600FC366-7044-45BA-AC5E-7F0D1CA1D73D}"/>
              </a:ext>
            </a:extLst>
          </p:cNvPr>
          <p:cNvSpPr>
            <a:spLocks noGrp="1"/>
          </p:cNvSpPr>
          <p:nvPr>
            <p:ph type="body" sz="quarter" idx="11"/>
          </p:nvPr>
        </p:nvSpPr>
        <p:spPr>
          <a:xfrm>
            <a:off x="6116777" y="1360276"/>
            <a:ext cx="5686987" cy="456696"/>
          </a:xfrm>
        </p:spPr>
        <p:txBody>
          <a:bodyPr/>
          <a:lstStyle/>
          <a:p>
            <a:r>
              <a:rPr lang="en-US" i="1" dirty="0"/>
              <a:t>IT Strategy Presentation Template</a:t>
            </a:r>
            <a:endParaRPr lang="en-CA" i="1" dirty="0"/>
          </a:p>
        </p:txBody>
      </p:sp>
      <p:sp>
        <p:nvSpPr>
          <p:cNvPr id="4" name="Text Placeholder 3">
            <a:extLst>
              <a:ext uri="{FF2B5EF4-FFF2-40B4-BE49-F238E27FC236}">
                <a16:creationId xmlns:a16="http://schemas.microsoft.com/office/drawing/2014/main" id="{0E34A493-B0F9-428F-8886-12E03533C21B}"/>
              </a:ext>
            </a:extLst>
          </p:cNvPr>
          <p:cNvSpPr>
            <a:spLocks noGrp="1"/>
          </p:cNvSpPr>
          <p:nvPr>
            <p:ph type="body" sz="quarter" idx="12"/>
          </p:nvPr>
        </p:nvSpPr>
        <p:spPr>
          <a:xfrm>
            <a:off x="6114164" y="5198226"/>
            <a:ext cx="5689600" cy="1334923"/>
          </a:xfrm>
        </p:spPr>
        <p:txBody>
          <a:bodyPr numCol="1"/>
          <a:lstStyle/>
          <a:p>
            <a:r>
              <a:rPr lang="en-US" sz="1600" dirty="0"/>
              <a:t>Use the </a:t>
            </a:r>
            <a:r>
              <a:rPr lang="en-US" sz="1600" i="1" dirty="0"/>
              <a:t>IT Strategy Presentation Template </a:t>
            </a:r>
            <a:r>
              <a:rPr lang="en-US" sz="1600" dirty="0"/>
              <a:t>to document the results from the following activities: </a:t>
            </a:r>
          </a:p>
          <a:p>
            <a:pPr marL="171450" indent="-171450">
              <a:buFont typeface="Arial" panose="020B0604020202020204" pitchFamily="34" charset="0"/>
              <a:buChar char="•"/>
            </a:pPr>
            <a:r>
              <a:rPr lang="en-US" sz="1600" dirty="0"/>
              <a:t>Business Value Realized</a:t>
            </a:r>
          </a:p>
          <a:p>
            <a:pPr marL="171450" indent="-171450">
              <a:buFont typeface="Arial" panose="020B0604020202020204" pitchFamily="34" charset="0"/>
              <a:buChar char="•"/>
            </a:pPr>
            <a:r>
              <a:rPr lang="en-US" sz="1600" dirty="0"/>
              <a:t>IT Success Stories</a:t>
            </a:r>
          </a:p>
          <a:p>
            <a:pPr marL="171450" indent="-171450">
              <a:buFont typeface="Arial" panose="020B0604020202020204" pitchFamily="34" charset="0"/>
              <a:buChar char="•"/>
            </a:pPr>
            <a:r>
              <a:rPr lang="en-US" sz="1600" dirty="0"/>
              <a:t>Additional Year-In-Review Data</a:t>
            </a:r>
            <a:endParaRPr lang="en-CA" sz="1600" dirty="0"/>
          </a:p>
          <a:p>
            <a:endParaRPr lang="en-CA" sz="1600" dirty="0"/>
          </a:p>
        </p:txBody>
      </p:sp>
      <p:sp>
        <p:nvSpPr>
          <p:cNvPr id="8" name="Text Placeholder 2">
            <a:extLst>
              <a:ext uri="{FF2B5EF4-FFF2-40B4-BE49-F238E27FC236}">
                <a16:creationId xmlns:a16="http://schemas.microsoft.com/office/drawing/2014/main" id="{D27D7B73-B808-4327-84B2-CA1C73090EBD}"/>
              </a:ext>
            </a:extLst>
          </p:cNvPr>
          <p:cNvSpPr txBox="1">
            <a:spLocks/>
          </p:cNvSpPr>
          <p:nvPr/>
        </p:nvSpPr>
        <p:spPr>
          <a:xfrm>
            <a:off x="389824" y="1360276"/>
            <a:ext cx="4814596" cy="456696"/>
          </a:xfrm>
          <a:prstGeom prst="rect">
            <a:avLst/>
          </a:prstGeom>
        </p:spPr>
        <p:txBody>
          <a:bodyPr lIns="0" tIns="0" rIns="0" bIns="0">
            <a:noAutofit/>
          </a:bodyPr>
          <a:lstStyle>
            <a:lvl1pPr marL="0" indent="0" algn="l" defTabSz="914309" rtl="0" eaLnBrk="1" latinLnBrk="0" hangingPunct="1">
              <a:lnSpc>
                <a:spcPct val="1100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154"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309"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463"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617"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Diagnostic Reports</a:t>
            </a:r>
            <a:endParaRPr lang="en-CA" dirty="0"/>
          </a:p>
        </p:txBody>
      </p:sp>
      <p:sp>
        <p:nvSpPr>
          <p:cNvPr id="11" name="Text Placeholder 3">
            <a:extLst>
              <a:ext uri="{FF2B5EF4-FFF2-40B4-BE49-F238E27FC236}">
                <a16:creationId xmlns:a16="http://schemas.microsoft.com/office/drawing/2014/main" id="{082C960D-9619-49B7-AF2A-09214344CA56}"/>
              </a:ext>
            </a:extLst>
          </p:cNvPr>
          <p:cNvSpPr txBox="1">
            <a:spLocks/>
          </p:cNvSpPr>
          <p:nvPr/>
        </p:nvSpPr>
        <p:spPr>
          <a:xfrm>
            <a:off x="389824" y="5170364"/>
            <a:ext cx="5689600" cy="1334923"/>
          </a:xfrm>
          <a:prstGeom prst="rect">
            <a:avLst/>
          </a:prstGeom>
        </p:spPr>
        <p:txBody>
          <a:bodyPr lIns="0" tIns="0" rIns="0" bIns="0" numCol="1" spcCol="360000">
            <a:noAutofit/>
          </a:bodyPr>
          <a:lstStyle>
            <a:lvl1pPr marL="0" indent="0" algn="l" defTabSz="914309" rtl="0" eaLnBrk="1" latinLnBrk="0" hangingPunct="1">
              <a:lnSpc>
                <a:spcPct val="110000"/>
              </a:lnSpc>
              <a:spcBef>
                <a:spcPts val="1000"/>
              </a:spcBef>
              <a:buFont typeface="Arial" panose="020B0604020202020204" pitchFamily="34" charset="0"/>
              <a:buNone/>
              <a:defRPr sz="1200" b="0" i="0" kern="1200">
                <a:solidFill>
                  <a:schemeClr val="bg1"/>
                </a:solidFill>
                <a:latin typeface="Roboto Condensed Light" panose="02000000000000000000" pitchFamily="2" charset="0"/>
                <a:ea typeface="+mn-ea"/>
                <a:cs typeface="Arial Narrow" panose="020B0604020202020204" pitchFamily="34" charset="0"/>
              </a:defRPr>
            </a:lvl1pPr>
            <a:lvl2pPr marL="457154" indent="0" algn="l" defTabSz="914309"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309" indent="0" algn="l" defTabSz="914309"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463" indent="0" algn="l" defTabSz="914309"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617" indent="0" algn="l" defTabSz="914309"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Use the Diagnostic Reports as an input for the following activities: </a:t>
            </a:r>
          </a:p>
          <a:p>
            <a:pPr marL="171450" indent="-171450">
              <a:buFont typeface="Arial" panose="020B0604020202020204" pitchFamily="34" charset="0"/>
              <a:buChar char="•"/>
            </a:pPr>
            <a:r>
              <a:rPr lang="en-US" sz="1600" dirty="0"/>
              <a:t>IT Success Stories</a:t>
            </a:r>
          </a:p>
          <a:p>
            <a:pPr marL="171450" indent="-171450">
              <a:buFont typeface="Arial" panose="020B0604020202020204" pitchFamily="34" charset="0"/>
              <a:buChar char="•"/>
            </a:pPr>
            <a:r>
              <a:rPr lang="en-US" sz="1600" dirty="0"/>
              <a:t>Other Diagnostics Data (optional)</a:t>
            </a:r>
            <a:endParaRPr lang="en-CA" sz="1600" dirty="0"/>
          </a:p>
          <a:p>
            <a:endParaRPr lang="en-CA" sz="1600" dirty="0"/>
          </a:p>
        </p:txBody>
      </p:sp>
      <p:pic>
        <p:nvPicPr>
          <p:cNvPr id="13" name="Picture 12">
            <a:extLst>
              <a:ext uri="{FF2B5EF4-FFF2-40B4-BE49-F238E27FC236}">
                <a16:creationId xmlns:a16="http://schemas.microsoft.com/office/drawing/2014/main" id="{7539402A-DB12-412A-B746-5BCD12C3F567}"/>
              </a:ext>
            </a:extLst>
          </p:cNvPr>
          <p:cNvPicPr>
            <a:picLocks noChangeAspect="1"/>
          </p:cNvPicPr>
          <p:nvPr/>
        </p:nvPicPr>
        <p:blipFill>
          <a:blip r:embed="rId2"/>
          <a:stretch>
            <a:fillRect/>
          </a:stretch>
        </p:blipFill>
        <p:spPr>
          <a:xfrm>
            <a:off x="389824" y="1816972"/>
            <a:ext cx="4596365" cy="3016919"/>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02A7234-9394-48BD-8AC9-6B771272F60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77034" y="1816972"/>
            <a:ext cx="5246079" cy="30003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87405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9F500-3515-485E-8559-D9552A70EBDB}"/>
              </a:ext>
            </a:extLst>
          </p:cNvPr>
          <p:cNvSpPr>
            <a:spLocks noGrp="1"/>
          </p:cNvSpPr>
          <p:nvPr>
            <p:ph type="title"/>
          </p:nvPr>
        </p:nvSpPr>
        <p:spPr>
          <a:xfrm>
            <a:off x="354105" y="530021"/>
            <a:ext cx="11256003" cy="1130188"/>
          </a:xfrm>
        </p:spPr>
        <p:txBody>
          <a:bodyPr/>
          <a:lstStyle/>
          <a:p>
            <a:r>
              <a:rPr lang="en-US" sz="3600" dirty="0"/>
              <a:t>Business value realized must be IT’s primary success factor for the year-in-review</a:t>
            </a:r>
            <a:endParaRPr lang="en-CA" sz="3600" dirty="0"/>
          </a:p>
        </p:txBody>
      </p:sp>
      <p:sp>
        <p:nvSpPr>
          <p:cNvPr id="3" name="Text Placeholder 2">
            <a:extLst>
              <a:ext uri="{FF2B5EF4-FFF2-40B4-BE49-F238E27FC236}">
                <a16:creationId xmlns:a16="http://schemas.microsoft.com/office/drawing/2014/main" id="{612091F8-9F86-4793-9F83-68DC8CF57462}"/>
              </a:ext>
            </a:extLst>
          </p:cNvPr>
          <p:cNvSpPr>
            <a:spLocks noGrp="1"/>
          </p:cNvSpPr>
          <p:nvPr>
            <p:ph type="body" sz="quarter" idx="10"/>
          </p:nvPr>
        </p:nvSpPr>
        <p:spPr>
          <a:xfrm>
            <a:off x="578234" y="1914267"/>
            <a:ext cx="5638633" cy="4413712"/>
          </a:xfrm>
        </p:spPr>
        <p:txBody>
          <a:bodyPr/>
          <a:lstStyle/>
          <a:p>
            <a:r>
              <a:rPr lang="en-US" sz="1600" dirty="0">
                <a:solidFill>
                  <a:schemeClr val="tx1"/>
                </a:solidFill>
                <a:latin typeface="Roboto Condensed Light" panose="02000000000000000000" pitchFamily="2" charset="0"/>
                <a:ea typeface="Roboto Condensed Light" panose="02000000000000000000" pitchFamily="2" charset="0"/>
              </a:rPr>
              <a:t>It is important to show how IT contributed to the growth and success of the business over the last fiscal year. Gauge this value by identifying business goals from the previous fiscal year and the specific IT projects or initiatives that enabled each goal. </a:t>
            </a:r>
          </a:p>
          <a:p>
            <a:r>
              <a:rPr lang="en-US" sz="1600" dirty="0">
                <a:solidFill>
                  <a:schemeClr val="tx1"/>
                </a:solidFill>
                <a:latin typeface="Roboto Condensed Light" panose="02000000000000000000" pitchFamily="2" charset="0"/>
                <a:ea typeface="Roboto Condensed Light" panose="02000000000000000000" pitchFamily="2" charset="0"/>
              </a:rPr>
              <a:t>Business value defines the success criteria of an organization and is interpreted from four perspectives:</a:t>
            </a:r>
          </a:p>
          <a:p>
            <a:pPr marL="285750" indent="-285750">
              <a:buFont typeface="Arial" panose="020B0604020202020204" pitchFamily="34" charset="0"/>
              <a:buChar char="•"/>
            </a:pPr>
            <a:r>
              <a:rPr lang="en-US" sz="1600" b="1" dirty="0">
                <a:solidFill>
                  <a:schemeClr val="tx1"/>
                </a:solidFill>
                <a:latin typeface="Roboto Condensed Light" panose="02000000000000000000" pitchFamily="2" charset="0"/>
                <a:ea typeface="Roboto Condensed Light" panose="02000000000000000000" pitchFamily="2" charset="0"/>
              </a:rPr>
              <a:t>Profit generation: </a:t>
            </a:r>
            <a:r>
              <a:rPr lang="en-US" sz="1600" dirty="0">
                <a:solidFill>
                  <a:schemeClr val="tx1"/>
                </a:solidFill>
                <a:latin typeface="Roboto Condensed Light" panose="02000000000000000000" pitchFamily="2" charset="0"/>
                <a:ea typeface="Roboto Condensed Light" panose="02000000000000000000" pitchFamily="2" charset="0"/>
              </a:rPr>
              <a:t>The revenue generated from a business capability with a product that is enabled with modern technologies.</a:t>
            </a:r>
          </a:p>
          <a:p>
            <a:pPr marL="285750" indent="-285750">
              <a:buFont typeface="Arial" panose="020B0604020202020204" pitchFamily="34" charset="0"/>
              <a:buChar char="•"/>
            </a:pPr>
            <a:r>
              <a:rPr lang="en-US" sz="1600" b="1" dirty="0">
                <a:solidFill>
                  <a:schemeClr val="tx1"/>
                </a:solidFill>
                <a:latin typeface="Roboto Condensed Light" panose="02000000000000000000" pitchFamily="2" charset="0"/>
                <a:ea typeface="Roboto Condensed Light" panose="02000000000000000000" pitchFamily="2" charset="0"/>
              </a:rPr>
              <a:t>Cost reduction: </a:t>
            </a:r>
            <a:r>
              <a:rPr lang="en-US" sz="1600" dirty="0">
                <a:solidFill>
                  <a:schemeClr val="tx1"/>
                </a:solidFill>
                <a:latin typeface="Roboto Condensed Light" panose="02000000000000000000" pitchFamily="2" charset="0"/>
                <a:ea typeface="Roboto Condensed Light" panose="02000000000000000000" pitchFamily="2" charset="0"/>
              </a:rPr>
              <a:t>The cost reduction when performing business capabilities with a product that is enabled with modern technologies.</a:t>
            </a:r>
          </a:p>
          <a:p>
            <a:pPr marL="285750" indent="-285750">
              <a:buFont typeface="Arial" panose="020B0604020202020204" pitchFamily="34" charset="0"/>
              <a:buChar char="•"/>
            </a:pPr>
            <a:r>
              <a:rPr lang="en-US" sz="1600" b="1" dirty="0">
                <a:solidFill>
                  <a:schemeClr val="tx1"/>
                </a:solidFill>
                <a:latin typeface="Roboto Condensed Light" panose="02000000000000000000" pitchFamily="2" charset="0"/>
                <a:ea typeface="Roboto Condensed Light" panose="02000000000000000000" pitchFamily="2" charset="0"/>
              </a:rPr>
              <a:t>Service enablement: </a:t>
            </a:r>
            <a:r>
              <a:rPr lang="en-US" sz="1600" dirty="0">
                <a:solidFill>
                  <a:schemeClr val="tx1"/>
                </a:solidFill>
                <a:latin typeface="Roboto Condensed Light" panose="02000000000000000000" pitchFamily="2" charset="0"/>
                <a:ea typeface="Roboto Condensed Light" panose="02000000000000000000" pitchFamily="2" charset="0"/>
              </a:rPr>
              <a:t>The productivity and efficiency gains of internal business operations from products and capabilities enhanced with modern technologies.</a:t>
            </a:r>
          </a:p>
          <a:p>
            <a:pPr marL="285750" indent="-285750">
              <a:buFont typeface="Arial" panose="020B0604020202020204" pitchFamily="34" charset="0"/>
              <a:buChar char="•"/>
            </a:pPr>
            <a:r>
              <a:rPr lang="en-US" sz="1600" b="1" dirty="0">
                <a:solidFill>
                  <a:schemeClr val="tx1"/>
                </a:solidFill>
                <a:latin typeface="Roboto Condensed Light" panose="02000000000000000000" pitchFamily="2" charset="0"/>
                <a:ea typeface="Roboto Condensed Light" panose="02000000000000000000" pitchFamily="2" charset="0"/>
              </a:rPr>
              <a:t>Customer and market reach: </a:t>
            </a:r>
            <a:r>
              <a:rPr lang="en-US" sz="1600" dirty="0">
                <a:solidFill>
                  <a:schemeClr val="tx1"/>
                </a:solidFill>
                <a:latin typeface="Roboto Condensed Light" panose="02000000000000000000" pitchFamily="2" charset="0"/>
                <a:ea typeface="Roboto Condensed Light" panose="02000000000000000000" pitchFamily="2" charset="0"/>
              </a:rPr>
              <a:t>The improved reach and insights of the business in existing or new markets.</a:t>
            </a:r>
          </a:p>
          <a:p>
            <a:endParaRPr lang="en-CA" sz="1600" dirty="0">
              <a:solidFill>
                <a:schemeClr val="tx1"/>
              </a:solidFill>
              <a:latin typeface="Roboto Condensed Light" panose="02000000000000000000" pitchFamily="2" charset="0"/>
              <a:ea typeface="Roboto Condensed Light" panose="02000000000000000000" pitchFamily="2" charset="0"/>
            </a:endParaRPr>
          </a:p>
        </p:txBody>
      </p:sp>
      <p:sp>
        <p:nvSpPr>
          <p:cNvPr id="4" name="Rectangle 3">
            <a:extLst>
              <a:ext uri="{FF2B5EF4-FFF2-40B4-BE49-F238E27FC236}">
                <a16:creationId xmlns:a16="http://schemas.microsoft.com/office/drawing/2014/main" id="{2DC152CA-8796-498F-B9C5-3E2D885DF70F}"/>
              </a:ext>
            </a:extLst>
          </p:cNvPr>
          <p:cNvSpPr/>
          <p:nvPr/>
        </p:nvSpPr>
        <p:spPr>
          <a:xfrm>
            <a:off x="7962655" y="2271823"/>
            <a:ext cx="2145138" cy="369332"/>
          </a:xfrm>
          <a:prstGeom prst="rect">
            <a:avLst/>
          </a:prstGeom>
        </p:spPr>
        <p:txBody>
          <a:bodyPr wrap="none">
            <a:spAutoFit/>
          </a:bodyPr>
          <a:lstStyle/>
          <a:p>
            <a:pPr algn="ctr"/>
            <a:r>
              <a:rPr lang="en-CA" sz="1800" b="1" dirty="0">
                <a:solidFill>
                  <a:srgbClr val="4A4A4A"/>
                </a:solidFill>
                <a:latin typeface="Roboto Condensed Light" panose="02000000000000000000" pitchFamily="2" charset="0"/>
                <a:ea typeface="Roboto Condensed Light" panose="02000000000000000000" pitchFamily="2" charset="0"/>
              </a:rPr>
              <a:t>Business Value Matrix </a:t>
            </a:r>
            <a:endParaRPr lang="en-CA" sz="1800" dirty="0">
              <a:solidFill>
                <a:srgbClr val="4A4A4A"/>
              </a:solidFill>
              <a:latin typeface="Roboto Condensed Light" panose="02000000000000000000" pitchFamily="2" charset="0"/>
              <a:ea typeface="Roboto Condensed Light" panose="02000000000000000000" pitchFamily="2" charset="0"/>
            </a:endParaRPr>
          </a:p>
        </p:txBody>
      </p:sp>
      <p:grpSp>
        <p:nvGrpSpPr>
          <p:cNvPr id="5" name="Group 4">
            <a:extLst>
              <a:ext uri="{FF2B5EF4-FFF2-40B4-BE49-F238E27FC236}">
                <a16:creationId xmlns:a16="http://schemas.microsoft.com/office/drawing/2014/main" id="{01126306-A339-4205-A642-E3E6FCDBA60F}"/>
              </a:ext>
            </a:extLst>
          </p:cNvPr>
          <p:cNvGrpSpPr/>
          <p:nvPr/>
        </p:nvGrpSpPr>
        <p:grpSpPr>
          <a:xfrm>
            <a:off x="6711397" y="2733488"/>
            <a:ext cx="4647651" cy="3138599"/>
            <a:chOff x="3389243" y="2551402"/>
            <a:chExt cx="4647651" cy="3138599"/>
          </a:xfrm>
        </p:grpSpPr>
        <p:sp>
          <p:nvSpPr>
            <p:cNvPr id="6" name="TextBox 5">
              <a:extLst>
                <a:ext uri="{FF2B5EF4-FFF2-40B4-BE49-F238E27FC236}">
                  <a16:creationId xmlns:a16="http://schemas.microsoft.com/office/drawing/2014/main" id="{83990A09-F809-46C6-B793-9249F53F974B}"/>
                </a:ext>
              </a:extLst>
            </p:cNvPr>
            <p:cNvSpPr txBox="1"/>
            <p:nvPr/>
          </p:nvSpPr>
          <p:spPr>
            <a:xfrm>
              <a:off x="5419953" y="5382224"/>
              <a:ext cx="646331" cy="307777"/>
            </a:xfrm>
            <a:prstGeom prst="rect">
              <a:avLst/>
            </a:prstGeom>
          </p:spPr>
          <p:txBody>
            <a:bodyPr wrap="none" rtlCol="0">
              <a:spAutoFit/>
            </a:bodyPr>
            <a:lstStyle/>
            <a:p>
              <a:r>
                <a:rPr lang="en-CA" sz="1400" b="1" dirty="0">
                  <a:solidFill>
                    <a:srgbClr val="4A4A4A"/>
                  </a:solidFill>
                  <a:latin typeface="Roboto Condensed Light" panose="02000000000000000000" pitchFamily="2" charset="0"/>
                  <a:ea typeface="Roboto Condensed Light" panose="02000000000000000000" pitchFamily="2" charset="0"/>
                </a:rPr>
                <a:t>Inward</a:t>
              </a:r>
              <a:endParaRPr lang="en-US" sz="1600" b="1" dirty="0">
                <a:solidFill>
                  <a:srgbClr val="4A4A4A"/>
                </a:solidFill>
                <a:latin typeface="Roboto Condensed Light" panose="02000000000000000000" pitchFamily="2" charset="0"/>
                <a:ea typeface="Roboto Condensed Light" panose="02000000000000000000" pitchFamily="2" charset="0"/>
              </a:endParaRPr>
            </a:p>
          </p:txBody>
        </p:sp>
        <p:sp>
          <p:nvSpPr>
            <p:cNvPr id="7" name="TextBox 20">
              <a:extLst>
                <a:ext uri="{FF2B5EF4-FFF2-40B4-BE49-F238E27FC236}">
                  <a16:creationId xmlns:a16="http://schemas.microsoft.com/office/drawing/2014/main" id="{F208BD95-6ADA-42FE-907B-B686C9A7640A}"/>
                </a:ext>
              </a:extLst>
            </p:cNvPr>
            <p:cNvSpPr txBox="1"/>
            <p:nvPr/>
          </p:nvSpPr>
          <p:spPr>
            <a:xfrm>
              <a:off x="5345413" y="2551402"/>
              <a:ext cx="753732" cy="307777"/>
            </a:xfrm>
            <a:prstGeom prst="rect">
              <a:avLst/>
            </a:prstGeom>
          </p:spPr>
          <p:txBody>
            <a:bodyPr wrap="none" rtlCol="0">
              <a:spAutoFit/>
            </a:bodyPr>
            <a:lstStyle/>
            <a:p>
              <a:r>
                <a:rPr lang="en-CA" sz="1400" b="1" dirty="0">
                  <a:solidFill>
                    <a:srgbClr val="4A4A4A"/>
                  </a:solidFill>
                  <a:latin typeface="Roboto Condensed Light" panose="02000000000000000000" pitchFamily="2" charset="0"/>
                  <a:ea typeface="Roboto Condensed Light" panose="02000000000000000000" pitchFamily="2" charset="0"/>
                </a:rPr>
                <a:t>Outward</a:t>
              </a:r>
              <a:endParaRPr lang="en-US" sz="1600" b="1" dirty="0">
                <a:solidFill>
                  <a:srgbClr val="4A4A4A"/>
                </a:solidFill>
                <a:latin typeface="Roboto Condensed Light" panose="02000000000000000000" pitchFamily="2" charset="0"/>
                <a:ea typeface="Roboto Condensed Light" panose="02000000000000000000" pitchFamily="2" charset="0"/>
              </a:endParaRPr>
            </a:p>
          </p:txBody>
        </p:sp>
        <p:sp>
          <p:nvSpPr>
            <p:cNvPr id="8" name="TextBox 21">
              <a:extLst>
                <a:ext uri="{FF2B5EF4-FFF2-40B4-BE49-F238E27FC236}">
                  <a16:creationId xmlns:a16="http://schemas.microsoft.com/office/drawing/2014/main" id="{D48FE71A-56AD-4A97-B7D3-86DFC2F0B6F4}"/>
                </a:ext>
              </a:extLst>
            </p:cNvPr>
            <p:cNvSpPr txBox="1"/>
            <p:nvPr/>
          </p:nvSpPr>
          <p:spPr>
            <a:xfrm>
              <a:off x="3389243" y="3801314"/>
              <a:ext cx="1194364" cy="523220"/>
            </a:xfrm>
            <a:prstGeom prst="rect">
              <a:avLst/>
            </a:prstGeom>
          </p:spPr>
          <p:txBody>
            <a:bodyPr wrap="square" rtlCol="0">
              <a:spAutoFit/>
            </a:bodyPr>
            <a:lstStyle/>
            <a:p>
              <a:pPr algn="ctr"/>
              <a:r>
                <a:rPr lang="en-CA" sz="1400" b="1" dirty="0">
                  <a:solidFill>
                    <a:srgbClr val="4A4A4A"/>
                  </a:solidFill>
                  <a:latin typeface="Roboto Condensed Light" panose="02000000000000000000" pitchFamily="2" charset="0"/>
                  <a:ea typeface="Roboto Condensed Light" panose="02000000000000000000" pitchFamily="2" charset="0"/>
                </a:rPr>
                <a:t>Improved capabilities</a:t>
              </a:r>
            </a:p>
          </p:txBody>
        </p:sp>
        <p:sp>
          <p:nvSpPr>
            <p:cNvPr id="9" name="TextBox 22">
              <a:extLst>
                <a:ext uri="{FF2B5EF4-FFF2-40B4-BE49-F238E27FC236}">
                  <a16:creationId xmlns:a16="http://schemas.microsoft.com/office/drawing/2014/main" id="{5247DBDD-B1E3-48E0-8FBB-97D09CE4AD1F}"/>
                </a:ext>
              </a:extLst>
            </p:cNvPr>
            <p:cNvSpPr txBox="1"/>
            <p:nvPr/>
          </p:nvSpPr>
          <p:spPr>
            <a:xfrm>
              <a:off x="6938011" y="3801314"/>
              <a:ext cx="1098883" cy="523220"/>
            </a:xfrm>
            <a:prstGeom prst="rect">
              <a:avLst/>
            </a:prstGeom>
          </p:spPr>
          <p:txBody>
            <a:bodyPr wrap="square" rtlCol="0">
              <a:spAutoFit/>
            </a:bodyPr>
            <a:lstStyle/>
            <a:p>
              <a:pPr algn="ctr"/>
              <a:r>
                <a:rPr lang="en-CA" sz="1400" b="1" dirty="0">
                  <a:solidFill>
                    <a:srgbClr val="4A4A4A"/>
                  </a:solidFill>
                  <a:latin typeface="Roboto Condensed Light" panose="02000000000000000000" pitchFamily="2" charset="0"/>
                  <a:ea typeface="Roboto Condensed Light" panose="02000000000000000000" pitchFamily="2" charset="0"/>
                </a:rPr>
                <a:t>Financial benefit</a:t>
              </a:r>
              <a:endParaRPr lang="en-US" sz="1400" b="1" dirty="0">
                <a:solidFill>
                  <a:srgbClr val="4A4A4A"/>
                </a:solidFill>
                <a:latin typeface="Roboto Condensed Light" panose="02000000000000000000" pitchFamily="2" charset="0"/>
                <a:ea typeface="Roboto Condensed Light" panose="02000000000000000000" pitchFamily="2" charset="0"/>
              </a:endParaRPr>
            </a:p>
          </p:txBody>
        </p:sp>
        <p:sp>
          <p:nvSpPr>
            <p:cNvPr id="10" name="Rectangle 23">
              <a:extLst>
                <a:ext uri="{FF2B5EF4-FFF2-40B4-BE49-F238E27FC236}">
                  <a16:creationId xmlns:a16="http://schemas.microsoft.com/office/drawing/2014/main" id="{CFB9DA64-C623-4234-BA87-598F0597E8B2}"/>
                </a:ext>
              </a:extLst>
            </p:cNvPr>
            <p:cNvSpPr/>
            <p:nvPr/>
          </p:nvSpPr>
          <p:spPr>
            <a:xfrm>
              <a:off x="4562130" y="2866237"/>
              <a:ext cx="1141258" cy="1164336"/>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latin typeface="Roboto Condensed Light" panose="02000000000000000000" pitchFamily="2" charset="0"/>
                  <a:ea typeface="Roboto Condensed Light" panose="02000000000000000000" pitchFamily="2" charset="0"/>
                </a:rPr>
                <a:t>Customer and market</a:t>
              </a:r>
            </a:p>
            <a:p>
              <a:pPr algn="ctr"/>
              <a:r>
                <a:rPr lang="en-CA" sz="1400" dirty="0">
                  <a:latin typeface="Roboto Condensed Light" panose="02000000000000000000" pitchFamily="2" charset="0"/>
                  <a:ea typeface="Roboto Condensed Light" panose="02000000000000000000" pitchFamily="2" charset="0"/>
                </a:rPr>
                <a:t>reach</a:t>
              </a:r>
              <a:endParaRPr lang="en-US" sz="1400" dirty="0">
                <a:latin typeface="Roboto Condensed Light" panose="02000000000000000000" pitchFamily="2" charset="0"/>
                <a:ea typeface="Roboto Condensed Light" panose="02000000000000000000" pitchFamily="2" charset="0"/>
              </a:endParaRPr>
            </a:p>
          </p:txBody>
        </p:sp>
        <p:sp>
          <p:nvSpPr>
            <p:cNvPr id="11" name="Rectangle 24">
              <a:extLst>
                <a:ext uri="{FF2B5EF4-FFF2-40B4-BE49-F238E27FC236}">
                  <a16:creationId xmlns:a16="http://schemas.microsoft.com/office/drawing/2014/main" id="{9CE427BA-217E-4C8F-9F82-0872D933120E}"/>
                </a:ext>
              </a:extLst>
            </p:cNvPr>
            <p:cNvSpPr/>
            <p:nvPr/>
          </p:nvSpPr>
          <p:spPr>
            <a:xfrm>
              <a:off x="4562129" y="4190989"/>
              <a:ext cx="1141258" cy="1164336"/>
            </a:xfrm>
            <a:prstGeom prst="rect">
              <a:avLst/>
            </a:prstGeom>
            <a:solidFill>
              <a:srgbClr val="289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latin typeface="Roboto Condensed Light" panose="02000000000000000000" pitchFamily="2" charset="0"/>
                  <a:ea typeface="Roboto Condensed Light" panose="02000000000000000000" pitchFamily="2" charset="0"/>
                </a:rPr>
                <a:t>Service enablement</a:t>
              </a:r>
              <a:endParaRPr lang="en-US" sz="1400" dirty="0">
                <a:latin typeface="Roboto Condensed Light" panose="02000000000000000000" pitchFamily="2" charset="0"/>
                <a:ea typeface="Roboto Condensed Light" panose="02000000000000000000" pitchFamily="2" charset="0"/>
              </a:endParaRPr>
            </a:p>
          </p:txBody>
        </p:sp>
        <p:sp>
          <p:nvSpPr>
            <p:cNvPr id="12" name="Rectangle 25">
              <a:extLst>
                <a:ext uri="{FF2B5EF4-FFF2-40B4-BE49-F238E27FC236}">
                  <a16:creationId xmlns:a16="http://schemas.microsoft.com/office/drawing/2014/main" id="{7A9BDFD6-0151-4468-8969-940661CFA587}"/>
                </a:ext>
              </a:extLst>
            </p:cNvPr>
            <p:cNvSpPr/>
            <p:nvPr/>
          </p:nvSpPr>
          <p:spPr>
            <a:xfrm>
              <a:off x="5879035" y="4190989"/>
              <a:ext cx="1141258" cy="1164336"/>
            </a:xfrm>
            <a:prstGeom prst="rect">
              <a:avLst/>
            </a:prstGeom>
            <a:solidFill>
              <a:srgbClr val="F17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latin typeface="Roboto Condensed Light" panose="02000000000000000000" pitchFamily="2" charset="0"/>
                  <a:ea typeface="Roboto Condensed Light" panose="02000000000000000000" pitchFamily="2" charset="0"/>
                </a:rPr>
                <a:t>Cost reduction</a:t>
              </a:r>
              <a:endParaRPr lang="en-US" sz="1400" dirty="0">
                <a:latin typeface="Roboto Condensed Light" panose="02000000000000000000" pitchFamily="2" charset="0"/>
                <a:ea typeface="Roboto Condensed Light" panose="02000000000000000000" pitchFamily="2" charset="0"/>
              </a:endParaRPr>
            </a:p>
          </p:txBody>
        </p:sp>
        <p:sp>
          <p:nvSpPr>
            <p:cNvPr id="13" name="Rectangle 26">
              <a:extLst>
                <a:ext uri="{FF2B5EF4-FFF2-40B4-BE49-F238E27FC236}">
                  <a16:creationId xmlns:a16="http://schemas.microsoft.com/office/drawing/2014/main" id="{8F4DF1C2-CD21-4028-BB66-CFB39FB85A7D}"/>
                </a:ext>
              </a:extLst>
            </p:cNvPr>
            <p:cNvSpPr/>
            <p:nvPr/>
          </p:nvSpPr>
          <p:spPr>
            <a:xfrm>
              <a:off x="5879035" y="2866237"/>
              <a:ext cx="1141258" cy="1164336"/>
            </a:xfrm>
            <a:prstGeom prst="rect">
              <a:avLst/>
            </a:prstGeom>
            <a:solidFill>
              <a:srgbClr val="5E3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latin typeface="Roboto Condensed Light" panose="02000000000000000000" pitchFamily="2" charset="0"/>
                  <a:ea typeface="Roboto Condensed Light" panose="02000000000000000000" pitchFamily="2" charset="0"/>
                </a:rPr>
                <a:t>Profit generation</a:t>
              </a:r>
              <a:endParaRPr lang="en-US" sz="1400" dirty="0">
                <a:latin typeface="Roboto Condensed Light" panose="02000000000000000000" pitchFamily="2" charset="0"/>
                <a:ea typeface="Roboto Condensed Light" panose="02000000000000000000" pitchFamily="2" charset="0"/>
              </a:endParaRPr>
            </a:p>
          </p:txBody>
        </p:sp>
        <p:cxnSp>
          <p:nvCxnSpPr>
            <p:cNvPr id="14" name="Straight Arrow Connector 13">
              <a:extLst>
                <a:ext uri="{FF2B5EF4-FFF2-40B4-BE49-F238E27FC236}">
                  <a16:creationId xmlns:a16="http://schemas.microsoft.com/office/drawing/2014/main" id="{7704E431-EE24-4CA9-8E2B-35A95313C4A7}"/>
                </a:ext>
              </a:extLst>
            </p:cNvPr>
            <p:cNvCxnSpPr/>
            <p:nvPr/>
          </p:nvCxnSpPr>
          <p:spPr>
            <a:xfrm>
              <a:off x="5795800" y="3094715"/>
              <a:ext cx="0" cy="2008605"/>
            </a:xfrm>
            <a:prstGeom prst="straightConnector1">
              <a:avLst/>
            </a:prstGeom>
            <a:ln>
              <a:solidFill>
                <a:srgbClr val="2576B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5BD929D-6A0B-44DA-8C4C-C204CDC277E9}"/>
                </a:ext>
              </a:extLst>
            </p:cNvPr>
            <p:cNvCxnSpPr/>
            <p:nvPr/>
          </p:nvCxnSpPr>
          <p:spPr>
            <a:xfrm rot="16200000">
              <a:off x="5830644" y="3099633"/>
              <a:ext cx="0" cy="2008605"/>
            </a:xfrm>
            <a:prstGeom prst="straightConnector1">
              <a:avLst/>
            </a:prstGeom>
            <a:ln>
              <a:solidFill>
                <a:srgbClr val="2576B7"/>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6" name="Text Placeholder 3">
            <a:extLst>
              <a:ext uri="{FF2B5EF4-FFF2-40B4-BE49-F238E27FC236}">
                <a16:creationId xmlns:a16="http://schemas.microsoft.com/office/drawing/2014/main" id="{A606ACB1-B470-44D6-B269-CDE9F6D6B576}"/>
              </a:ext>
            </a:extLst>
          </p:cNvPr>
          <p:cNvSpPr txBox="1">
            <a:spLocks/>
          </p:cNvSpPr>
          <p:nvPr/>
        </p:nvSpPr>
        <p:spPr>
          <a:xfrm>
            <a:off x="121297" y="116633"/>
            <a:ext cx="2146041"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2.1 Business Value Realized</a:t>
            </a:r>
          </a:p>
        </p:txBody>
      </p:sp>
    </p:spTree>
    <p:extLst>
      <p:ext uri="{BB962C8B-B14F-4D97-AF65-F5344CB8AC3E}">
        <p14:creationId xmlns:p14="http://schemas.microsoft.com/office/powerpoint/2010/main" val="1024120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11326906" cy="602713"/>
          </a:xfrm>
        </p:spPr>
        <p:txBody>
          <a:bodyPr/>
          <a:lstStyle/>
          <a:p>
            <a:r>
              <a:rPr lang="en-US" sz="2800" dirty="0">
                <a:solidFill>
                  <a:srgbClr val="2576B7"/>
                </a:solidFill>
              </a:rPr>
              <a:t>2.1 </a:t>
            </a:r>
            <a:r>
              <a:rPr lang="en-US" sz="2800" dirty="0"/>
              <a:t>Determine business value realized from last fiscal year</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67658" y="1520056"/>
            <a:ext cx="4116208" cy="385520"/>
          </a:xfrm>
        </p:spPr>
        <p:txBody>
          <a:bodyPr/>
          <a:lstStyle/>
          <a:p>
            <a:r>
              <a:rPr lang="en-US" sz="1600" dirty="0">
                <a:latin typeface="Exo" panose="02000503000000000000" pitchFamily="2" charset="77"/>
              </a:rPr>
              <a:t>60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54105" y="1901568"/>
            <a:ext cx="11568953" cy="4032702"/>
          </a:xfrm>
          <a:prstGeom prst="rect">
            <a:avLst/>
          </a:prstGeom>
        </p:spPr>
        <p:txBody>
          <a:bodyPr numCol="2" spcCol="360000"/>
          <a:lstStyle/>
          <a:p>
            <a:pPr marL="0" indent="0">
              <a:lnSpc>
                <a:spcPct val="100000"/>
              </a:lnSpc>
              <a:buNone/>
            </a:pPr>
            <a:r>
              <a:rPr lang="en-US" sz="1800" b="1" dirty="0">
                <a:solidFill>
                  <a:schemeClr val="accent1"/>
                </a:solidFill>
              </a:rPr>
              <a:t>Step 1:</a:t>
            </a:r>
          </a:p>
          <a:p>
            <a:pPr marL="184150" indent="-184150">
              <a:lnSpc>
                <a:spcPct val="100000"/>
              </a:lnSpc>
              <a:buFont typeface="Arial" panose="020B0604020202020204" pitchFamily="34" charset="0"/>
              <a:buChar char="•"/>
            </a:pPr>
            <a:r>
              <a:rPr lang="en-US" dirty="0"/>
              <a:t>Prepare by rolling out a long piece of paper (5-10 yards) on the floor or on a wall. Draw a timeline representing the period of the last fiscal year. Include dates and a few key events, but not more.</a:t>
            </a:r>
          </a:p>
          <a:p>
            <a:pPr marL="184150" indent="-184150">
              <a:lnSpc>
                <a:spcPct val="100000"/>
              </a:lnSpc>
              <a:buFont typeface="Arial" panose="020B0604020202020204" pitchFamily="34" charset="0"/>
              <a:buChar char="•"/>
            </a:pPr>
            <a:r>
              <a:rPr lang="en-US" dirty="0"/>
              <a:t>Have participants place sticky notes in spots to describe their milestones or experiences.</a:t>
            </a:r>
          </a:p>
          <a:p>
            <a:pPr marL="0" indent="0">
              <a:lnSpc>
                <a:spcPct val="100000"/>
              </a:lnSpc>
              <a:buNone/>
            </a:pPr>
            <a:r>
              <a:rPr lang="en-US" sz="1800" b="1" dirty="0">
                <a:solidFill>
                  <a:schemeClr val="accent1"/>
                </a:solidFill>
              </a:rPr>
              <a:t>Step 2:</a:t>
            </a:r>
          </a:p>
          <a:p>
            <a:pPr marL="184150" indent="-184150">
              <a:lnSpc>
                <a:spcPct val="100000"/>
              </a:lnSpc>
              <a:buFont typeface="Arial" panose="020B0604020202020204" pitchFamily="34" charset="0"/>
              <a:buChar char="•"/>
            </a:pPr>
            <a:r>
              <a:rPr lang="en-US" dirty="0"/>
              <a:t>Ask participants to draw in elements of their experiences. They can include their highlights and lowlights of the journey as well as insights, emotional highs and lows, challenges, successes, frustrations, stories and surprises, situations, learnings, and anything else that meant something. Reflect back on the business value matrix and brainstorm specific milestones that supported the business. </a:t>
            </a:r>
          </a:p>
          <a:p>
            <a:pPr marL="184150" indent="-184150">
              <a:lnSpc>
                <a:spcPct val="100000"/>
              </a:lnSpc>
              <a:buFont typeface="Arial" panose="020B0604020202020204" pitchFamily="34" charset="0"/>
              <a:buChar char="•"/>
            </a:pPr>
            <a:r>
              <a:rPr lang="en-US" dirty="0"/>
              <a:t>Give enough time that the paper becomes as full as possible (about 15-30 minutes, depending on the size of the group and length of the timeline).</a:t>
            </a:r>
          </a:p>
          <a:p>
            <a:pPr marL="0" indent="0">
              <a:lnSpc>
                <a:spcPct val="100000"/>
              </a:lnSpc>
              <a:buNone/>
            </a:pPr>
            <a:r>
              <a:rPr lang="en-US" sz="1800" b="1" dirty="0">
                <a:solidFill>
                  <a:schemeClr val="accent1"/>
                </a:solidFill>
              </a:rPr>
              <a:t>Step 3:</a:t>
            </a:r>
          </a:p>
          <a:p>
            <a:pPr marL="184150" indent="-184150">
              <a:lnSpc>
                <a:spcPct val="100000"/>
              </a:lnSpc>
              <a:buFont typeface="Arial" panose="020B0604020202020204" pitchFamily="34" charset="0"/>
              <a:buChar char="•"/>
            </a:pPr>
            <a:r>
              <a:rPr lang="en-US" dirty="0"/>
              <a:t>After the map has been created, ask participants to walk around the map, reflecting in silence on the experiences they have shared. Ask them to begin thinking about the most important moments for them, individually. Give about five to ten minutes for this step.</a:t>
            </a:r>
          </a:p>
          <a:p>
            <a:pPr marL="0" indent="0">
              <a:lnSpc>
                <a:spcPct val="100000"/>
              </a:lnSpc>
              <a:buNone/>
            </a:pPr>
            <a:r>
              <a:rPr lang="en-US" sz="1800" b="1" dirty="0">
                <a:solidFill>
                  <a:schemeClr val="accent1"/>
                </a:solidFill>
              </a:rPr>
              <a:t>Step 4:</a:t>
            </a:r>
          </a:p>
          <a:p>
            <a:pPr marL="184150" indent="-184150">
              <a:lnSpc>
                <a:spcPct val="100000"/>
              </a:lnSpc>
              <a:buFont typeface="Arial" panose="020B0604020202020204" pitchFamily="34" charset="0"/>
              <a:buChar char="•"/>
            </a:pPr>
            <a:r>
              <a:rPr lang="en-US" dirty="0"/>
              <a:t>Finally, get specific. As a group, identify and summarize the following on the map:</a:t>
            </a:r>
          </a:p>
          <a:p>
            <a:pPr marL="735012" lvl="1" indent="-285750">
              <a:lnSpc>
                <a:spcPct val="100000"/>
              </a:lnSpc>
              <a:buFont typeface="Courier New" panose="02070309020205020404" pitchFamily="49" charset="0"/>
              <a:buChar char="o"/>
            </a:pPr>
            <a:r>
              <a:rPr lang="en-US" dirty="0"/>
              <a:t>Specific business goals achieved by the experiences shared</a:t>
            </a:r>
          </a:p>
          <a:p>
            <a:pPr marL="735012" lvl="1" indent="-285750">
              <a:lnSpc>
                <a:spcPct val="100000"/>
              </a:lnSpc>
              <a:buFont typeface="Courier New" panose="02070309020205020404" pitchFamily="49" charset="0"/>
              <a:buChar char="o"/>
            </a:pPr>
            <a:r>
              <a:rPr lang="en-US" dirty="0"/>
              <a:t>IT goals and key accomplishments </a:t>
            </a:r>
          </a:p>
          <a:p>
            <a:pPr marL="735012" lvl="1" indent="-285750">
              <a:lnSpc>
                <a:spcPct val="100000"/>
              </a:lnSpc>
              <a:buFont typeface="Courier New" panose="02070309020205020404" pitchFamily="49" charset="0"/>
              <a:buChar char="o"/>
            </a:pPr>
            <a:r>
              <a:rPr lang="en-US" dirty="0"/>
              <a:t>IT projects/initiatives</a:t>
            </a:r>
          </a:p>
          <a:p>
            <a:pPr marL="735012" lvl="1" indent="-285750">
              <a:lnSpc>
                <a:spcPct val="100000"/>
              </a:lnSpc>
              <a:buFont typeface="Courier New" panose="02070309020205020404" pitchFamily="49" charset="0"/>
              <a:buChar char="o"/>
            </a:pPr>
            <a:r>
              <a:rPr lang="en-US" dirty="0"/>
              <a:t>Start and end dates for each initiative</a:t>
            </a:r>
          </a:p>
          <a:p>
            <a:pPr marL="0" indent="0">
              <a:lnSpc>
                <a:spcPct val="100000"/>
              </a:lnSpc>
              <a:buNone/>
            </a:pPr>
            <a:r>
              <a:rPr lang="en-US" sz="1800" b="1" dirty="0">
                <a:solidFill>
                  <a:schemeClr val="accent1"/>
                </a:solidFill>
              </a:rPr>
              <a:t>Step 5: </a:t>
            </a:r>
          </a:p>
          <a:p>
            <a:pPr>
              <a:lnSpc>
                <a:spcPct val="100000"/>
              </a:lnSpc>
            </a:pPr>
            <a:r>
              <a:rPr lang="en-US" dirty="0"/>
              <a:t>Consider an alignment exercise based on where the sticky notes are placed on the timeline: </a:t>
            </a:r>
          </a:p>
          <a:p>
            <a:pPr lvl="1">
              <a:lnSpc>
                <a:spcPct val="100000"/>
              </a:lnSpc>
              <a:buFont typeface="Courier New" panose="02070309020205020404" pitchFamily="49" charset="0"/>
              <a:buChar char="o"/>
            </a:pPr>
            <a:r>
              <a:rPr lang="en-US" dirty="0"/>
              <a:t>Business Goals &gt; IT Projects/Initiatives </a:t>
            </a:r>
          </a:p>
          <a:p>
            <a:pPr lvl="1">
              <a:lnSpc>
                <a:spcPct val="100000"/>
              </a:lnSpc>
              <a:buFont typeface="Courier New" panose="02070309020205020404" pitchFamily="49" charset="0"/>
              <a:buChar char="o"/>
            </a:pPr>
            <a:r>
              <a:rPr lang="en-US" dirty="0"/>
              <a:t>IT Goals &gt; IT Projects/Initiatives </a:t>
            </a:r>
          </a:p>
          <a:p>
            <a:pPr>
              <a:lnSpc>
                <a:spcPct val="100000"/>
              </a:lnSpc>
            </a:pPr>
            <a:r>
              <a:rPr lang="en-US" dirty="0">
                <a:latin typeface="Roboto Condensed Light"/>
                <a:ea typeface="Roboto Condensed Light"/>
              </a:rPr>
              <a:t>Document your final and agreed upon business value realized information in your </a:t>
            </a:r>
            <a:r>
              <a:rPr lang="en-US" i="1" dirty="0">
                <a:latin typeface="Roboto Condensed Light"/>
                <a:ea typeface="Roboto Condensed Light"/>
              </a:rPr>
              <a:t>IT Strategy Presentation Template </a:t>
            </a:r>
            <a:r>
              <a:rPr lang="en-US" dirty="0">
                <a:latin typeface="Roboto Condensed Light"/>
                <a:ea typeface="Roboto Condensed Light"/>
              </a:rPr>
              <a:t>under section 4.</a:t>
            </a:r>
          </a:p>
        </p:txBody>
      </p:sp>
      <p:sp>
        <p:nvSpPr>
          <p:cNvPr id="12" name="Text Placeholder 6">
            <a:extLst>
              <a:ext uri="{FF2B5EF4-FFF2-40B4-BE49-F238E27FC236}">
                <a16:creationId xmlns:a16="http://schemas.microsoft.com/office/drawing/2014/main" id="{52D40591-E197-445E-9BE3-333ACFEC47FE}"/>
              </a:ext>
            </a:extLst>
          </p:cNvPr>
          <p:cNvSpPr txBox="1">
            <a:spLocks/>
          </p:cNvSpPr>
          <p:nvPr/>
        </p:nvSpPr>
        <p:spPr>
          <a:xfrm>
            <a:off x="367658" y="1102658"/>
            <a:ext cx="11313354" cy="356309"/>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Objective: Remind and reflect on what the team has been through over the last year and create a collective experience.</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endParaRPr>
          </a:p>
        </p:txBody>
      </p:sp>
      <p:sp>
        <p:nvSpPr>
          <p:cNvPr id="7" name="Text Placeholder 3">
            <a:extLst>
              <a:ext uri="{FF2B5EF4-FFF2-40B4-BE49-F238E27FC236}">
                <a16:creationId xmlns:a16="http://schemas.microsoft.com/office/drawing/2014/main" id="{5109ED65-95DA-4E80-B13B-72EB3194DCBF}"/>
              </a:ext>
            </a:extLst>
          </p:cNvPr>
          <p:cNvSpPr txBox="1">
            <a:spLocks/>
          </p:cNvSpPr>
          <p:nvPr/>
        </p:nvSpPr>
        <p:spPr>
          <a:xfrm>
            <a:off x="121297" y="116633"/>
            <a:ext cx="2146041"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2.1 Business Value Realized</a:t>
            </a:r>
          </a:p>
        </p:txBody>
      </p:sp>
      <p:sp>
        <p:nvSpPr>
          <p:cNvPr id="8" name="TextBox 7">
            <a:extLst>
              <a:ext uri="{FF2B5EF4-FFF2-40B4-BE49-F238E27FC236}">
                <a16:creationId xmlns:a16="http://schemas.microsoft.com/office/drawing/2014/main" id="{F0E0E2A0-DAAD-49D2-B545-668E6033CFC5}"/>
              </a:ext>
            </a:extLst>
          </p:cNvPr>
          <p:cNvSpPr txBox="1"/>
          <p:nvPr/>
        </p:nvSpPr>
        <p:spPr>
          <a:xfrm>
            <a:off x="260785" y="6427964"/>
            <a:ext cx="2164977" cy="260392"/>
          </a:xfrm>
          <a:prstGeom prst="rect">
            <a:avLst/>
          </a:prstGeom>
          <a:noFill/>
        </p:spPr>
        <p:txBody>
          <a:bodyPr wrap="square">
            <a:spAutoFit/>
          </a:bodyPr>
          <a:lstStyle/>
          <a:p>
            <a:r>
              <a:rPr lang="en-CA" b="0" i="0" dirty="0">
                <a:effectLst/>
                <a:latin typeface="Roboto Condensed Light" panose="02000000000000000000" pitchFamily="2" charset="0"/>
                <a:ea typeface="Roboto Condensed Light" panose="02000000000000000000" pitchFamily="2" charset="0"/>
                <a:cs typeface="Arial" panose="020B0604020202020204" pitchFamily="34" charset="0"/>
              </a:rPr>
              <a:t>Source: </a:t>
            </a:r>
            <a:r>
              <a:rPr lang="en-CA" b="0" i="0" u="none" strike="noStrike" dirty="0">
                <a:effectLst/>
                <a:latin typeface="Roboto Condensed Light" panose="02000000000000000000" pitchFamily="2" charset="0"/>
                <a:ea typeface="Roboto Condensed Light" panose="02000000000000000000" pitchFamily="2" charset="0"/>
                <a:cs typeface="Arial" panose="020B0604020202020204" pitchFamily="34" charset="0"/>
              </a:rPr>
              <a:t>Hyper Island Toolbox</a:t>
            </a:r>
            <a:endParaRPr lang="en-CA" dirty="0">
              <a:latin typeface="Roboto Condensed Light" panose="02000000000000000000" pitchFamily="2" charset="0"/>
              <a:ea typeface="Roboto Condensed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33360321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5885329" cy="1130188"/>
          </a:xfrm>
        </p:spPr>
        <p:txBody>
          <a:bodyPr/>
          <a:lstStyle/>
          <a:p>
            <a:r>
              <a:rPr lang="en-US" sz="3200" dirty="0">
                <a:solidFill>
                  <a:srgbClr val="2576B7"/>
                </a:solidFill>
              </a:rPr>
              <a:t>2.1 </a:t>
            </a:r>
            <a:r>
              <a:rPr lang="en-US" sz="3200" dirty="0"/>
              <a:t>Determine business value realized from last fiscal year</a:t>
            </a:r>
          </a:p>
        </p:txBody>
      </p:sp>
      <p:sp>
        <p:nvSpPr>
          <p:cNvPr id="23" name="Rectangle 22">
            <a:extLst>
              <a:ext uri="{FF2B5EF4-FFF2-40B4-BE49-F238E27FC236}">
                <a16:creationId xmlns:a16="http://schemas.microsoft.com/office/drawing/2014/main" id="{2867C691-3874-E043-A610-CEB7D2987D7F}"/>
              </a:ext>
            </a:extLst>
          </p:cNvPr>
          <p:cNvSpPr/>
          <p:nvPr/>
        </p:nvSpPr>
        <p:spPr>
          <a:xfrm>
            <a:off x="6511022" y="741526"/>
            <a:ext cx="5196114" cy="4609838"/>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aphicFrame>
        <p:nvGraphicFramePr>
          <p:cNvPr id="25" name="Table 24">
            <a:extLst>
              <a:ext uri="{FF2B5EF4-FFF2-40B4-BE49-F238E27FC236}">
                <a16:creationId xmlns:a16="http://schemas.microsoft.com/office/drawing/2014/main" id="{E0E7B936-D546-7941-96C6-E625862A3DC1}"/>
              </a:ext>
            </a:extLst>
          </p:cNvPr>
          <p:cNvGraphicFramePr>
            <a:graphicFrameLocks noGrp="1"/>
          </p:cNvGraphicFramePr>
          <p:nvPr>
            <p:extLst>
              <p:ext uri="{D42A27DB-BD31-4B8C-83A1-F6EECF244321}">
                <p14:modId xmlns:p14="http://schemas.microsoft.com/office/powerpoint/2010/main" val="4026701553"/>
              </p:ext>
            </p:extLst>
          </p:nvPr>
        </p:nvGraphicFramePr>
        <p:xfrm>
          <a:off x="6511022" y="741526"/>
          <a:ext cx="5196114" cy="4609838"/>
        </p:xfrm>
        <a:graphic>
          <a:graphicData uri="http://schemas.openxmlformats.org/drawingml/2006/table">
            <a:tbl>
              <a:tblPr firstRow="1" bandRow="1">
                <a:effectLst/>
                <a:tableStyleId>{5C22544A-7EE6-4342-B048-85BDC9FD1C3A}</a:tableStyleId>
              </a:tblPr>
              <a:tblGrid>
                <a:gridCol w="2598057">
                  <a:extLst>
                    <a:ext uri="{9D8B030D-6E8A-4147-A177-3AD203B41FA5}">
                      <a16:colId xmlns:a16="http://schemas.microsoft.com/office/drawing/2014/main" val="866264451"/>
                    </a:ext>
                  </a:extLst>
                </a:gridCol>
                <a:gridCol w="2598057">
                  <a:extLst>
                    <a:ext uri="{9D8B030D-6E8A-4147-A177-3AD203B41FA5}">
                      <a16:colId xmlns:a16="http://schemas.microsoft.com/office/drawing/2014/main" val="2703970457"/>
                    </a:ext>
                  </a:extLst>
                </a:gridCol>
              </a:tblGrid>
              <a:tr h="684197">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190667">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Business strategy document from previous fiscal</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IT projects/initiatives from previous fiscal</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Business value realized </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IT’s success in previous fiscal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684197">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483815">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Multicolored markers</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Roll of paper</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Collaboration/brainstorming tool (whiteboard, flip chart, digital equivalent) </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Senior IT Team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grpSp>
        <p:nvGrpSpPr>
          <p:cNvPr id="15" name="Group 14">
            <a:extLst>
              <a:ext uri="{FF2B5EF4-FFF2-40B4-BE49-F238E27FC236}">
                <a16:creationId xmlns:a16="http://schemas.microsoft.com/office/drawing/2014/main" id="{C0CFCA73-10B7-48FC-A927-1CA9FAFB776D}"/>
              </a:ext>
            </a:extLst>
          </p:cNvPr>
          <p:cNvGrpSpPr/>
          <p:nvPr/>
        </p:nvGrpSpPr>
        <p:grpSpPr>
          <a:xfrm>
            <a:off x="354106" y="2097741"/>
            <a:ext cx="5742688" cy="4215490"/>
            <a:chOff x="6353842" y="3127248"/>
            <a:chExt cx="3887438" cy="1664208"/>
          </a:xfrm>
        </p:grpSpPr>
        <p:sp>
          <p:nvSpPr>
            <p:cNvPr id="16" name="Rectangle 15">
              <a:extLst>
                <a:ext uri="{FF2B5EF4-FFF2-40B4-BE49-F238E27FC236}">
                  <a16:creationId xmlns:a16="http://schemas.microsoft.com/office/drawing/2014/main" id="{BA9A779F-7DE6-466E-9D36-06D11C650F76}"/>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t">
              <a:noAutofit/>
            </a:bodyPr>
            <a:lstStyle/>
            <a:p>
              <a:pPr marL="0" marR="0" lvl="0" indent="0" algn="l" defTabSz="554492" rtl="0" eaLnBrk="1" fontAlgn="auto" latinLnBrk="0" hangingPunct="1">
                <a:lnSpc>
                  <a:spcPct val="100000"/>
                </a:lnSpc>
                <a:spcBef>
                  <a:spcPts val="8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mn-ea"/>
                  <a:cs typeface="+mn-cs"/>
                </a:rPr>
                <a:t>Tips for Online Facilitation</a:t>
              </a:r>
            </a:p>
            <a:p>
              <a:pPr marL="0" marR="0" lvl="0" indent="0" algn="l" defTabSz="554492" rtl="0" eaLnBrk="1" fontAlgn="auto" latinLnBrk="0" hangingPunct="1">
                <a:lnSpc>
                  <a:spcPct val="100000"/>
                </a:lnSpc>
                <a:spcBef>
                  <a:spcPts val="8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Pick an online whiteboard tool that allows you to use a large, zoomable canvas.</a:t>
              </a:r>
            </a:p>
            <a:p>
              <a:pPr marL="0" marR="0" lvl="0" indent="0" algn="l" defTabSz="554492" rtl="0" eaLnBrk="1" fontAlgn="auto" latinLnBrk="0" hangingPunct="1">
                <a:lnSpc>
                  <a:spcPct val="100000"/>
                </a:lnSpc>
                <a:spcBef>
                  <a:spcPts val="8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Draw the timeline in the online whiteboard and invite participants to add to it throughout the exercise.</a:t>
              </a:r>
            </a:p>
            <a:p>
              <a:pPr marL="0" marR="0" lvl="0" indent="0" algn="l" defTabSz="554492" rtl="0" eaLnBrk="1" fontAlgn="auto" latinLnBrk="0" hangingPunct="1">
                <a:lnSpc>
                  <a:spcPct val="100000"/>
                </a:lnSpc>
                <a:spcBef>
                  <a:spcPts val="8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Instead of placing a physical sticky note, have your team place a symbolic image or company logo while sharing. A GIF or meme might also work. If you’re using an online whiteboard tool such as Mural, you can use voting features such as Mural’s voting session tool when voting during the final step.</a:t>
              </a:r>
            </a:p>
            <a:p>
              <a:pPr marL="0" marR="0" lvl="0" indent="0" algn="l" defTabSz="554492" rtl="0" eaLnBrk="1" fontAlgn="auto" latinLnBrk="0" hangingPunct="1">
                <a:lnSpc>
                  <a:spcPct val="100000"/>
                </a:lnSpc>
                <a:spcBef>
                  <a:spcPts val="8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If you’re not using an online whiteboard, we’d recommend using a collaboration tool such as Google Docs to collect the information for each step under a separate heading. Invite everyone into the document to share their ideas but be very clear in regard to editing rights.</a:t>
              </a:r>
            </a:p>
            <a:p>
              <a:pPr marL="0" marR="0" lvl="0" indent="0" algn="l" defTabSz="554492" rtl="0" eaLnBrk="1" fontAlgn="auto" latinLnBrk="0" hangingPunct="1">
                <a:lnSpc>
                  <a:spcPct val="100000"/>
                </a:lnSpc>
                <a:spcBef>
                  <a:spcPts val="8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When facilitating group discussion, we recommend participants use non-verbal means to indicate they’d like to speak. </a:t>
              </a:r>
              <a:r>
                <a:rPr lang="en-US" sz="1200" dirty="0">
                  <a:solidFill>
                    <a:schemeClr val="bg1"/>
                  </a:solidFill>
                  <a:latin typeface="Roboto Condensed Light" panose="02000000000000000000" pitchFamily="2" charset="0"/>
                  <a:ea typeface="Roboto Condensed Light" panose="02000000000000000000" pitchFamily="2" charset="0"/>
                </a:rPr>
                <a:t>You can use tools like Teams’ raise hand tool, a reaction emoji, or just have people put their hands up. The facilitator can then invite that person to talk. </a:t>
              </a:r>
              <a:endParaRPr kumimoji="0" lang="en-US" sz="12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17" name="Rectangle 16">
              <a:extLst>
                <a:ext uri="{FF2B5EF4-FFF2-40B4-BE49-F238E27FC236}">
                  <a16:creationId xmlns:a16="http://schemas.microsoft.com/office/drawing/2014/main" id="{6E72040C-BB6B-4181-A2CC-2DA12DE4956E}"/>
                </a:ext>
              </a:extLst>
            </p:cNvPr>
            <p:cNvSpPr/>
            <p:nvPr/>
          </p:nvSpPr>
          <p:spPr>
            <a:xfrm>
              <a:off x="6353842" y="3127248"/>
              <a:ext cx="3887438" cy="1664208"/>
            </a:xfrm>
            <a:prstGeom prst="rect">
              <a:avLst/>
            </a:prstGeom>
            <a:noFill/>
            <a:ln w="3175" cmpd="thinThick">
              <a:gradFill>
                <a:gsLst>
                  <a:gs pos="0">
                    <a:srgbClr val="2576B7">
                      <a:alpha val="40000"/>
                    </a:srgbClr>
                  </a:gs>
                  <a:gs pos="47000">
                    <a:srgbClr val="2576B7">
                      <a:alpha val="0"/>
                    </a:srgbClr>
                  </a:gs>
                  <a:gs pos="100000">
                    <a:srgbClr val="2576B7">
                      <a:alpha val="40000"/>
                    </a:srgbClr>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marL="0" marR="0" lvl="0" indent="0" algn="l" defTabSz="554492" rtl="0" eaLnBrk="1" fontAlgn="auto" latinLnBrk="0" hangingPunct="1">
                <a:lnSpc>
                  <a:spcPct val="100000"/>
                </a:lnSpc>
                <a:spcBef>
                  <a:spcPts val="800"/>
                </a:spcBef>
                <a:spcAft>
                  <a:spcPts val="0"/>
                </a:spcAft>
                <a:buClrTx/>
                <a:buSzTx/>
                <a:buFontTx/>
                <a:buNone/>
                <a:tabLst/>
                <a:defRPr/>
              </a:pPr>
              <a:endParaRPr kumimoji="0" lang="en-US" sz="1400" b="0" i="0" u="none" strike="noStrike" kern="1200" cap="none" spc="0" normalizeH="0" baseline="0" noProof="0" dirty="0">
                <a:ln>
                  <a:noFill/>
                </a:ln>
                <a:solidFill>
                  <a:srgbClr val="2576B7"/>
                </a:solidFill>
                <a:effectLst/>
                <a:uLnTx/>
                <a:uFillTx/>
                <a:latin typeface="Roboto Condensed Light" panose="02000000000000000000" pitchFamily="2" charset="0"/>
                <a:ea typeface="Roboto Condensed Light" panose="02000000000000000000" pitchFamily="2" charset="0"/>
                <a:cs typeface="+mn-cs"/>
              </a:endParaRPr>
            </a:p>
          </p:txBody>
        </p:sp>
      </p:grpSp>
      <p:pic>
        <p:nvPicPr>
          <p:cNvPr id="20" name="Picture 19">
            <a:extLst>
              <a:ext uri="{FF2B5EF4-FFF2-40B4-BE49-F238E27FC236}">
                <a16:creationId xmlns:a16="http://schemas.microsoft.com/office/drawing/2014/main" id="{555EFAA5-6CA2-45F3-BCDB-F539AE2125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6991" y="2193644"/>
            <a:ext cx="635000" cy="635000"/>
          </a:xfrm>
          <a:prstGeom prst="rect">
            <a:avLst/>
          </a:prstGeom>
        </p:spPr>
      </p:pic>
      <p:sp>
        <p:nvSpPr>
          <p:cNvPr id="9" name="Text Placeholder 3">
            <a:extLst>
              <a:ext uri="{FF2B5EF4-FFF2-40B4-BE49-F238E27FC236}">
                <a16:creationId xmlns:a16="http://schemas.microsoft.com/office/drawing/2014/main" id="{A60E11BA-DA51-4649-8791-5B38E70D0523}"/>
              </a:ext>
            </a:extLst>
          </p:cNvPr>
          <p:cNvSpPr txBox="1">
            <a:spLocks/>
          </p:cNvSpPr>
          <p:nvPr/>
        </p:nvSpPr>
        <p:spPr>
          <a:xfrm>
            <a:off x="121297" y="116633"/>
            <a:ext cx="2146041"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2.1 Business Value Realized</a:t>
            </a:r>
          </a:p>
        </p:txBody>
      </p:sp>
      <p:grpSp>
        <p:nvGrpSpPr>
          <p:cNvPr id="10" name="Group 9">
            <a:extLst>
              <a:ext uri="{FF2B5EF4-FFF2-40B4-BE49-F238E27FC236}">
                <a16:creationId xmlns:a16="http://schemas.microsoft.com/office/drawing/2014/main" id="{D7790EBA-F28F-4334-8B59-C8BBF2F118EC}"/>
              </a:ext>
            </a:extLst>
          </p:cNvPr>
          <p:cNvGrpSpPr/>
          <p:nvPr/>
        </p:nvGrpSpPr>
        <p:grpSpPr>
          <a:xfrm>
            <a:off x="6541460" y="5761731"/>
            <a:ext cx="5184209" cy="468002"/>
            <a:chOff x="469425" y="5628818"/>
            <a:chExt cx="4585351" cy="554002"/>
          </a:xfrm>
        </p:grpSpPr>
        <p:sp>
          <p:nvSpPr>
            <p:cNvPr id="11" name="Rectangle 10">
              <a:extLst>
                <a:ext uri="{FF2B5EF4-FFF2-40B4-BE49-F238E27FC236}">
                  <a16:creationId xmlns:a16="http://schemas.microsoft.com/office/drawing/2014/main" id="{C36B935E-0E3D-4FE8-91A1-CDCA94E58A21}"/>
                </a:ext>
              </a:extLst>
            </p:cNvPr>
            <p:cNvSpPr/>
            <p:nvPr/>
          </p:nvSpPr>
          <p:spPr>
            <a:xfrm>
              <a:off x="907389" y="5628818"/>
              <a:ext cx="4147387"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Download the </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IT Strategy Presentation Template  </a:t>
              </a:r>
              <a:r>
                <a:rPr lang="en-US" sz="1200" dirty="0">
                  <a:solidFill>
                    <a:srgbClr val="FFFFFF"/>
                  </a:solidFill>
                  <a:latin typeface="Exo" panose="02000503000000000000" pitchFamily="2" charset="77"/>
                </a:rPr>
                <a:t>and</a:t>
              </a: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 document your business value realized in section 4.</a:t>
              </a:r>
            </a:p>
          </p:txBody>
        </p:sp>
        <p:sp>
          <p:nvSpPr>
            <p:cNvPr id="12" name="Rectangle 11">
              <a:extLst>
                <a:ext uri="{FF2B5EF4-FFF2-40B4-BE49-F238E27FC236}">
                  <a16:creationId xmlns:a16="http://schemas.microsoft.com/office/drawing/2014/main" id="{F05AAE29-F599-4894-A477-16E7420E32AB}"/>
                </a:ext>
              </a:extLst>
            </p:cNvPr>
            <p:cNvSpPr>
              <a:spLocks noChangeAspect="1"/>
            </p:cNvSpPr>
            <p:nvPr/>
          </p:nvSpPr>
          <p:spPr>
            <a:xfrm>
              <a:off x="469425" y="5628820"/>
              <a:ext cx="551119"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grpSp>
      <p:pic>
        <p:nvPicPr>
          <p:cNvPr id="13" name="Picture 12">
            <a:extLst>
              <a:ext uri="{FF2B5EF4-FFF2-40B4-BE49-F238E27FC236}">
                <a16:creationId xmlns:a16="http://schemas.microsoft.com/office/drawing/2014/main" id="{5A905F85-A4F4-44F4-9961-670F607F0A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1460" y="5678231"/>
            <a:ext cx="635000" cy="635000"/>
          </a:xfrm>
          <a:prstGeom prst="rect">
            <a:avLst/>
          </a:prstGeom>
        </p:spPr>
      </p:pic>
    </p:spTree>
    <p:extLst>
      <p:ext uri="{BB962C8B-B14F-4D97-AF65-F5344CB8AC3E}">
        <p14:creationId xmlns:p14="http://schemas.microsoft.com/office/powerpoint/2010/main" val="15314988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5ECA7-4323-4307-94FD-D156AAC11D15}"/>
              </a:ext>
            </a:extLst>
          </p:cNvPr>
          <p:cNvSpPr>
            <a:spLocks noGrp="1"/>
          </p:cNvSpPr>
          <p:nvPr>
            <p:ph type="title"/>
          </p:nvPr>
        </p:nvSpPr>
        <p:spPr>
          <a:xfrm>
            <a:off x="354105" y="530021"/>
            <a:ext cx="11479307" cy="1130188"/>
          </a:xfrm>
        </p:spPr>
        <p:txBody>
          <a:bodyPr/>
          <a:lstStyle/>
          <a:p>
            <a:r>
              <a:rPr lang="en-US" dirty="0"/>
              <a:t>Diagnostic data is the key to building a data-driven strategy </a:t>
            </a:r>
            <a:endParaRPr lang="en-CA" dirty="0"/>
          </a:p>
        </p:txBody>
      </p:sp>
      <p:pic>
        <p:nvPicPr>
          <p:cNvPr id="5" name="Picture 4">
            <a:extLst>
              <a:ext uri="{FF2B5EF4-FFF2-40B4-BE49-F238E27FC236}">
                <a16:creationId xmlns:a16="http://schemas.microsoft.com/office/drawing/2014/main" id="{667406E5-DB0D-47D7-B346-50A6049D7F65}"/>
              </a:ext>
            </a:extLst>
          </p:cNvPr>
          <p:cNvPicPr>
            <a:picLocks noChangeAspect="1"/>
          </p:cNvPicPr>
          <p:nvPr/>
        </p:nvPicPr>
        <p:blipFill rotWithShape="1">
          <a:blip r:embed="rId2"/>
          <a:srcRect l="3076" r="3586"/>
          <a:stretch/>
        </p:blipFill>
        <p:spPr>
          <a:xfrm>
            <a:off x="3837947" y="2271659"/>
            <a:ext cx="4517693" cy="3062520"/>
          </a:xfrm>
          <a:prstGeom prst="rect">
            <a:avLst/>
          </a:prstGeom>
        </p:spPr>
      </p:pic>
      <p:sp>
        <p:nvSpPr>
          <p:cNvPr id="6" name="Text Placeholder 2">
            <a:extLst>
              <a:ext uri="{FF2B5EF4-FFF2-40B4-BE49-F238E27FC236}">
                <a16:creationId xmlns:a16="http://schemas.microsoft.com/office/drawing/2014/main" id="{B572A0D5-E9C2-4331-97F8-63D6296CF973}"/>
              </a:ext>
            </a:extLst>
          </p:cNvPr>
          <p:cNvSpPr>
            <a:spLocks noGrp="1"/>
          </p:cNvSpPr>
          <p:nvPr>
            <p:ph type="body" sz="quarter" idx="10"/>
          </p:nvPr>
        </p:nvSpPr>
        <p:spPr>
          <a:xfrm>
            <a:off x="938449" y="4607291"/>
            <a:ext cx="2524422" cy="726888"/>
          </a:xfrm>
        </p:spPr>
        <p:txBody>
          <a:bodyPr/>
          <a:lstStyle/>
          <a:p>
            <a:r>
              <a:rPr lang="en-US" sz="1400" dirty="0">
                <a:solidFill>
                  <a:srgbClr val="1C5989"/>
                </a:solidFill>
              </a:rPr>
              <a:t>A retrospective measure of business value realized from last fiscal year’s strategy and initiatives. Focus on IT’s successes and improvements made and communicate them back to the business.</a:t>
            </a:r>
            <a:endParaRPr lang="en-CA" sz="1400" dirty="0">
              <a:solidFill>
                <a:srgbClr val="1C5989"/>
              </a:solidFill>
            </a:endParaRPr>
          </a:p>
        </p:txBody>
      </p:sp>
      <p:sp>
        <p:nvSpPr>
          <p:cNvPr id="7" name="Text Placeholder 2">
            <a:extLst>
              <a:ext uri="{FF2B5EF4-FFF2-40B4-BE49-F238E27FC236}">
                <a16:creationId xmlns:a16="http://schemas.microsoft.com/office/drawing/2014/main" id="{CC02CB62-5FF5-4352-8E1B-64C1BDE71581}"/>
              </a:ext>
            </a:extLst>
          </p:cNvPr>
          <p:cNvSpPr txBox="1">
            <a:spLocks/>
          </p:cNvSpPr>
          <p:nvPr/>
        </p:nvSpPr>
        <p:spPr>
          <a:xfrm>
            <a:off x="8948058" y="4607291"/>
            <a:ext cx="2485688" cy="726888"/>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accent4">
                    <a:lumMod val="75000"/>
                  </a:schemeClr>
                </a:solidFill>
              </a:rPr>
              <a:t>A current-state analysis to make data-driven decisions on what matters most for the upcoming strategy. </a:t>
            </a:r>
            <a:endParaRPr lang="en-CA" sz="1600" dirty="0">
              <a:solidFill>
                <a:schemeClr val="accent4">
                  <a:lumMod val="75000"/>
                </a:schemeClr>
              </a:solidFill>
            </a:endParaRPr>
          </a:p>
        </p:txBody>
      </p:sp>
      <p:sp>
        <p:nvSpPr>
          <p:cNvPr id="8" name="Teardrop 7">
            <a:extLst>
              <a:ext uri="{FF2B5EF4-FFF2-40B4-BE49-F238E27FC236}">
                <a16:creationId xmlns:a16="http://schemas.microsoft.com/office/drawing/2014/main" id="{423923E4-6AF0-43B3-B70D-E762BC1F7D2B}"/>
              </a:ext>
            </a:extLst>
          </p:cNvPr>
          <p:cNvSpPr/>
          <p:nvPr/>
        </p:nvSpPr>
        <p:spPr>
          <a:xfrm rot="13500000">
            <a:off x="1005541" y="2196412"/>
            <a:ext cx="2009252" cy="2009252"/>
          </a:xfrm>
          <a:prstGeom prst="teardrop">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3599"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9" name="Teardrop 8">
            <a:extLst>
              <a:ext uri="{FF2B5EF4-FFF2-40B4-BE49-F238E27FC236}">
                <a16:creationId xmlns:a16="http://schemas.microsoft.com/office/drawing/2014/main" id="{B1BEF06A-A695-417A-B9EA-217F3B216EB5}"/>
              </a:ext>
            </a:extLst>
          </p:cNvPr>
          <p:cNvSpPr/>
          <p:nvPr/>
        </p:nvSpPr>
        <p:spPr>
          <a:xfrm rot="2700000">
            <a:off x="9146846" y="2076339"/>
            <a:ext cx="2009252" cy="2009252"/>
          </a:xfrm>
          <a:prstGeom prst="teardrop">
            <a:avLst/>
          </a:prstGeom>
          <a:solidFill>
            <a:schemeClr val="accent4">
              <a:lumMod val="75000"/>
              <a:alpha val="9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3599"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 name="Freeform 1030">
            <a:extLst>
              <a:ext uri="{FF2B5EF4-FFF2-40B4-BE49-F238E27FC236}">
                <a16:creationId xmlns:a16="http://schemas.microsoft.com/office/drawing/2014/main" id="{42B40ECD-B307-474F-B633-18649E55C59B}"/>
              </a:ext>
            </a:extLst>
          </p:cNvPr>
          <p:cNvSpPr>
            <a:spLocks noChangeAspect="1" noChangeArrowheads="1"/>
          </p:cNvSpPr>
          <p:nvPr/>
        </p:nvSpPr>
        <p:spPr bwMode="auto">
          <a:xfrm>
            <a:off x="1549854" y="2743269"/>
            <a:ext cx="920625" cy="915538"/>
          </a:xfrm>
          <a:custGeom>
            <a:avLst/>
            <a:gdLst>
              <a:gd name="T0" fmla="*/ 187437 w 286978"/>
              <a:gd name="T1" fmla="*/ 251263 h 285392"/>
              <a:gd name="T2" fmla="*/ 117770 w 286978"/>
              <a:gd name="T3" fmla="*/ 251263 h 285392"/>
              <a:gd name="T4" fmla="*/ 92107 w 286978"/>
              <a:gd name="T5" fmla="*/ 246680 h 285392"/>
              <a:gd name="T6" fmla="*/ 61202 w 286978"/>
              <a:gd name="T7" fmla="*/ 255847 h 285392"/>
              <a:gd name="T8" fmla="*/ 166645 w 286978"/>
              <a:gd name="T9" fmla="*/ 216442 h 285392"/>
              <a:gd name="T10" fmla="*/ 224143 w 286978"/>
              <a:gd name="T11" fmla="*/ 225624 h 285392"/>
              <a:gd name="T12" fmla="*/ 166645 w 286978"/>
              <a:gd name="T13" fmla="*/ 216442 h 285392"/>
              <a:gd name="T14" fmla="*/ 141283 w 286978"/>
              <a:gd name="T15" fmla="*/ 220849 h 285392"/>
              <a:gd name="T16" fmla="*/ 57294 w 286978"/>
              <a:gd name="T17" fmla="*/ 220849 h 285392"/>
              <a:gd name="T18" fmla="*/ 257461 w 286978"/>
              <a:gd name="T19" fmla="*/ 209970 h 285392"/>
              <a:gd name="T20" fmla="*/ 32970 w 286978"/>
              <a:gd name="T21" fmla="*/ 286108 h 285392"/>
              <a:gd name="T22" fmla="*/ 32970 w 286978"/>
              <a:gd name="T23" fmla="*/ 211047 h 285392"/>
              <a:gd name="T24" fmla="*/ 248452 w 286978"/>
              <a:gd name="T25" fmla="*/ 277848 h 285392"/>
              <a:gd name="T26" fmla="*/ 37588 w 286978"/>
              <a:gd name="T27" fmla="*/ 167260 h 285392"/>
              <a:gd name="T28" fmla="*/ 238182 w 286978"/>
              <a:gd name="T29" fmla="*/ 167260 h 285392"/>
              <a:gd name="T30" fmla="*/ 246495 w 286978"/>
              <a:gd name="T31" fmla="*/ 183071 h 285392"/>
              <a:gd name="T32" fmla="*/ 37588 w 286978"/>
              <a:gd name="T33" fmla="*/ 138510 h 285392"/>
              <a:gd name="T34" fmla="*/ 238182 w 286978"/>
              <a:gd name="T35" fmla="*/ 138510 h 285392"/>
              <a:gd name="T36" fmla="*/ 9035 w 286978"/>
              <a:gd name="T37" fmla="*/ 145698 h 285392"/>
              <a:gd name="T38" fmla="*/ 28914 w 286978"/>
              <a:gd name="T39" fmla="*/ 187384 h 285392"/>
              <a:gd name="T40" fmla="*/ 33252 w 286978"/>
              <a:gd name="T41" fmla="*/ 124136 h 285392"/>
              <a:gd name="T42" fmla="*/ 242158 w 286978"/>
              <a:gd name="T43" fmla="*/ 129886 h 285392"/>
              <a:gd name="T44" fmla="*/ 287698 w 286978"/>
              <a:gd name="T45" fmla="*/ 162947 h 285392"/>
              <a:gd name="T46" fmla="*/ 242158 w 286978"/>
              <a:gd name="T47" fmla="*/ 195649 h 285392"/>
              <a:gd name="T48" fmla="*/ 33252 w 286978"/>
              <a:gd name="T49" fmla="*/ 201758 h 285392"/>
              <a:gd name="T50" fmla="*/ 15903 w 286978"/>
              <a:gd name="T51" fmla="*/ 195649 h 285392"/>
              <a:gd name="T52" fmla="*/ 15903 w 286978"/>
              <a:gd name="T53" fmla="*/ 129886 h 285392"/>
              <a:gd name="T54" fmla="*/ 33252 w 286978"/>
              <a:gd name="T55" fmla="*/ 124136 h 285392"/>
              <a:gd name="T56" fmla="*/ 228809 w 286978"/>
              <a:gd name="T57" fmla="*/ 105502 h 285392"/>
              <a:gd name="T58" fmla="*/ 179838 w 286978"/>
              <a:gd name="T59" fmla="*/ 105502 h 285392"/>
              <a:gd name="T60" fmla="*/ 155659 w 286978"/>
              <a:gd name="T61" fmla="*/ 101855 h 285392"/>
              <a:gd name="T62" fmla="*/ 61287 w 286978"/>
              <a:gd name="T63" fmla="*/ 109480 h 285392"/>
              <a:gd name="T64" fmla="*/ 138009 w 286978"/>
              <a:gd name="T65" fmla="*/ 71617 h 285392"/>
              <a:gd name="T66" fmla="*/ 224129 w 286978"/>
              <a:gd name="T67" fmla="*/ 80783 h 285392"/>
              <a:gd name="T68" fmla="*/ 138009 w 286978"/>
              <a:gd name="T69" fmla="*/ 71617 h 285392"/>
              <a:gd name="T70" fmla="*/ 112637 w 286978"/>
              <a:gd name="T71" fmla="*/ 76199 h 285392"/>
              <a:gd name="T72" fmla="*/ 57294 w 286978"/>
              <a:gd name="T73" fmla="*/ 76199 h 285392"/>
              <a:gd name="T74" fmla="*/ 235663 w 286978"/>
              <a:gd name="T75" fmla="*/ 20933 h 285392"/>
              <a:gd name="T76" fmla="*/ 232358 w 286978"/>
              <a:gd name="T77" fmla="*/ 28278 h 285392"/>
              <a:gd name="T78" fmla="*/ 229419 w 286978"/>
              <a:gd name="T79" fmla="*/ 20933 h 285392"/>
              <a:gd name="T80" fmla="*/ 189006 w 286978"/>
              <a:gd name="T81" fmla="*/ 24239 h 285392"/>
              <a:gd name="T82" fmla="*/ 181366 w 286978"/>
              <a:gd name="T83" fmla="*/ 27177 h 285392"/>
              <a:gd name="T84" fmla="*/ 207911 w 286978"/>
              <a:gd name="T85" fmla="*/ 20689 h 285392"/>
              <a:gd name="T86" fmla="*/ 203710 w 286978"/>
              <a:gd name="T87" fmla="*/ 24668 h 285392"/>
              <a:gd name="T88" fmla="*/ 37295 w 286978"/>
              <a:gd name="T89" fmla="*/ 40606 h 285392"/>
              <a:gd name="T90" fmla="*/ 37295 w 286978"/>
              <a:gd name="T91" fmla="*/ 9063 h 285392"/>
              <a:gd name="T92" fmla="*/ 257461 w 286978"/>
              <a:gd name="T93" fmla="*/ 4350 h 285392"/>
              <a:gd name="T94" fmla="*/ 248452 w 286978"/>
              <a:gd name="T95" fmla="*/ 118193 h 285392"/>
              <a:gd name="T96" fmla="*/ 37295 w 286978"/>
              <a:gd name="T97" fmla="*/ 112393 h 285392"/>
              <a:gd name="T98" fmla="*/ 28647 w 286978"/>
              <a:gd name="T99" fmla="*/ 4350 h 2853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86978" h="285392">
                <a:moveTo>
                  <a:pt x="121774" y="246062"/>
                </a:moveTo>
                <a:lnTo>
                  <a:pt x="182668" y="246062"/>
                </a:lnTo>
                <a:cubicBezTo>
                  <a:pt x="185176" y="246062"/>
                  <a:pt x="186967" y="247967"/>
                  <a:pt x="186967" y="250634"/>
                </a:cubicBezTo>
                <a:cubicBezTo>
                  <a:pt x="186967" y="253301"/>
                  <a:pt x="185176" y="255206"/>
                  <a:pt x="182668" y="255206"/>
                </a:cubicBezTo>
                <a:lnTo>
                  <a:pt x="121774" y="255206"/>
                </a:lnTo>
                <a:cubicBezTo>
                  <a:pt x="119624" y="255206"/>
                  <a:pt x="117475" y="253301"/>
                  <a:pt x="117475" y="250634"/>
                </a:cubicBezTo>
                <a:cubicBezTo>
                  <a:pt x="117475" y="247967"/>
                  <a:pt x="119624" y="246062"/>
                  <a:pt x="121774" y="246062"/>
                </a:cubicBezTo>
                <a:close/>
                <a:moveTo>
                  <a:pt x="61048" y="246062"/>
                </a:moveTo>
                <a:lnTo>
                  <a:pt x="91877" y="246062"/>
                </a:lnTo>
                <a:cubicBezTo>
                  <a:pt x="94358" y="246062"/>
                  <a:pt x="96484" y="247967"/>
                  <a:pt x="96484" y="250634"/>
                </a:cubicBezTo>
                <a:cubicBezTo>
                  <a:pt x="96484" y="253301"/>
                  <a:pt x="94358" y="255206"/>
                  <a:pt x="91877" y="255206"/>
                </a:cubicBezTo>
                <a:lnTo>
                  <a:pt x="61048" y="255206"/>
                </a:lnTo>
                <a:cubicBezTo>
                  <a:pt x="58922" y="255206"/>
                  <a:pt x="57150" y="253301"/>
                  <a:pt x="57150" y="250634"/>
                </a:cubicBezTo>
                <a:cubicBezTo>
                  <a:pt x="57150" y="247967"/>
                  <a:pt x="58922" y="246062"/>
                  <a:pt x="61048" y="246062"/>
                </a:cubicBezTo>
                <a:close/>
                <a:moveTo>
                  <a:pt x="166227" y="215900"/>
                </a:moveTo>
                <a:lnTo>
                  <a:pt x="223582" y="215900"/>
                </a:lnTo>
                <a:cubicBezTo>
                  <a:pt x="226091" y="215900"/>
                  <a:pt x="228242" y="218098"/>
                  <a:pt x="228242" y="220296"/>
                </a:cubicBezTo>
                <a:cubicBezTo>
                  <a:pt x="228242" y="222861"/>
                  <a:pt x="226091" y="225059"/>
                  <a:pt x="223582" y="225059"/>
                </a:cubicBezTo>
                <a:lnTo>
                  <a:pt x="166227" y="225059"/>
                </a:lnTo>
                <a:cubicBezTo>
                  <a:pt x="163717" y="225059"/>
                  <a:pt x="161925" y="222861"/>
                  <a:pt x="161925" y="220296"/>
                </a:cubicBezTo>
                <a:cubicBezTo>
                  <a:pt x="161925" y="218098"/>
                  <a:pt x="163717" y="215900"/>
                  <a:pt x="166227" y="215900"/>
                </a:cubicBezTo>
                <a:close/>
                <a:moveTo>
                  <a:pt x="61105" y="215900"/>
                </a:moveTo>
                <a:lnTo>
                  <a:pt x="136254" y="215900"/>
                </a:lnTo>
                <a:cubicBezTo>
                  <a:pt x="138771" y="215900"/>
                  <a:pt x="140929" y="218098"/>
                  <a:pt x="140929" y="220296"/>
                </a:cubicBezTo>
                <a:cubicBezTo>
                  <a:pt x="140929" y="222861"/>
                  <a:pt x="138771" y="225059"/>
                  <a:pt x="136254" y="225059"/>
                </a:cubicBezTo>
                <a:lnTo>
                  <a:pt x="61105" y="225059"/>
                </a:lnTo>
                <a:cubicBezTo>
                  <a:pt x="58948" y="225059"/>
                  <a:pt x="57150" y="222861"/>
                  <a:pt x="57150" y="220296"/>
                </a:cubicBezTo>
                <a:cubicBezTo>
                  <a:pt x="57150" y="218098"/>
                  <a:pt x="58948" y="215900"/>
                  <a:pt x="61105" y="215900"/>
                </a:cubicBezTo>
                <a:close/>
                <a:moveTo>
                  <a:pt x="252502" y="204787"/>
                </a:moveTo>
                <a:cubicBezTo>
                  <a:pt x="255019" y="204787"/>
                  <a:pt x="256816" y="206936"/>
                  <a:pt x="256816" y="209444"/>
                </a:cubicBezTo>
                <a:lnTo>
                  <a:pt x="256816" y="281093"/>
                </a:lnTo>
                <a:cubicBezTo>
                  <a:pt x="256816" y="283601"/>
                  <a:pt x="255019" y="285392"/>
                  <a:pt x="252502" y="285392"/>
                </a:cubicBezTo>
                <a:lnTo>
                  <a:pt x="32888" y="285392"/>
                </a:lnTo>
                <a:cubicBezTo>
                  <a:pt x="30731" y="285392"/>
                  <a:pt x="28575" y="283601"/>
                  <a:pt x="28575" y="281093"/>
                </a:cubicBezTo>
                <a:lnTo>
                  <a:pt x="28575" y="215534"/>
                </a:lnTo>
                <a:cubicBezTo>
                  <a:pt x="28575" y="213026"/>
                  <a:pt x="30731" y="210519"/>
                  <a:pt x="32888" y="210519"/>
                </a:cubicBezTo>
                <a:cubicBezTo>
                  <a:pt x="35404" y="210519"/>
                  <a:pt x="37201" y="213026"/>
                  <a:pt x="37201" y="215534"/>
                </a:cubicBezTo>
                <a:lnTo>
                  <a:pt x="37201" y="277152"/>
                </a:lnTo>
                <a:lnTo>
                  <a:pt x="247830" y="277152"/>
                </a:lnTo>
                <a:lnTo>
                  <a:pt x="247830" y="209444"/>
                </a:lnTo>
                <a:cubicBezTo>
                  <a:pt x="247830" y="206936"/>
                  <a:pt x="249986" y="204787"/>
                  <a:pt x="252502" y="204787"/>
                </a:cubicBezTo>
                <a:close/>
                <a:moveTo>
                  <a:pt x="37494" y="166841"/>
                </a:moveTo>
                <a:lnTo>
                  <a:pt x="37494" y="186915"/>
                </a:lnTo>
                <a:lnTo>
                  <a:pt x="237586" y="186915"/>
                </a:lnTo>
                <a:lnTo>
                  <a:pt x="237586" y="166841"/>
                </a:lnTo>
                <a:lnTo>
                  <a:pt x="37494" y="166841"/>
                </a:lnTo>
                <a:close/>
                <a:moveTo>
                  <a:pt x="245878" y="142106"/>
                </a:moveTo>
                <a:lnTo>
                  <a:pt x="245878" y="182613"/>
                </a:lnTo>
                <a:lnTo>
                  <a:pt x="274720" y="162539"/>
                </a:lnTo>
                <a:lnTo>
                  <a:pt x="245878" y="142106"/>
                </a:lnTo>
                <a:close/>
                <a:moveTo>
                  <a:pt x="37494" y="138163"/>
                </a:moveTo>
                <a:lnTo>
                  <a:pt x="37494" y="158237"/>
                </a:lnTo>
                <a:lnTo>
                  <a:pt x="237586" y="157879"/>
                </a:lnTo>
                <a:lnTo>
                  <a:pt x="237586" y="138163"/>
                </a:lnTo>
                <a:lnTo>
                  <a:pt x="37494" y="138163"/>
                </a:lnTo>
                <a:close/>
                <a:moveTo>
                  <a:pt x="15863" y="138163"/>
                </a:moveTo>
                <a:cubicBezTo>
                  <a:pt x="11897" y="138163"/>
                  <a:pt x="9013" y="141390"/>
                  <a:pt x="9013" y="145333"/>
                </a:cubicBezTo>
                <a:lnTo>
                  <a:pt x="9013" y="179745"/>
                </a:lnTo>
                <a:cubicBezTo>
                  <a:pt x="9013" y="183688"/>
                  <a:pt x="11897" y="186915"/>
                  <a:pt x="15863" y="186915"/>
                </a:cubicBezTo>
                <a:lnTo>
                  <a:pt x="28842" y="186915"/>
                </a:lnTo>
                <a:lnTo>
                  <a:pt x="28842" y="138163"/>
                </a:lnTo>
                <a:lnTo>
                  <a:pt x="15863" y="138163"/>
                </a:lnTo>
                <a:close/>
                <a:moveTo>
                  <a:pt x="33168" y="123825"/>
                </a:moveTo>
                <a:cubicBezTo>
                  <a:pt x="35692" y="123825"/>
                  <a:pt x="37494" y="125617"/>
                  <a:pt x="37494" y="128126"/>
                </a:cubicBezTo>
                <a:lnTo>
                  <a:pt x="37494" y="129560"/>
                </a:lnTo>
                <a:lnTo>
                  <a:pt x="241552" y="129560"/>
                </a:lnTo>
                <a:cubicBezTo>
                  <a:pt x="242633" y="129560"/>
                  <a:pt x="243715" y="129560"/>
                  <a:pt x="244436" y="130277"/>
                </a:cubicBezTo>
                <a:lnTo>
                  <a:pt x="284814" y="158954"/>
                </a:lnTo>
                <a:cubicBezTo>
                  <a:pt x="285896" y="159671"/>
                  <a:pt x="286978" y="160747"/>
                  <a:pt x="286978" y="162539"/>
                </a:cubicBezTo>
                <a:cubicBezTo>
                  <a:pt x="286978" y="163614"/>
                  <a:pt x="285896" y="164690"/>
                  <a:pt x="284814" y="165765"/>
                </a:cubicBezTo>
                <a:lnTo>
                  <a:pt x="244436" y="194801"/>
                </a:lnTo>
                <a:cubicBezTo>
                  <a:pt x="243715" y="195159"/>
                  <a:pt x="242633" y="195159"/>
                  <a:pt x="241552" y="195159"/>
                </a:cubicBezTo>
                <a:lnTo>
                  <a:pt x="37494" y="195159"/>
                </a:lnTo>
                <a:lnTo>
                  <a:pt x="37494" y="197310"/>
                </a:lnTo>
                <a:cubicBezTo>
                  <a:pt x="37494" y="199461"/>
                  <a:pt x="35692" y="201253"/>
                  <a:pt x="33168" y="201253"/>
                </a:cubicBezTo>
                <a:cubicBezTo>
                  <a:pt x="31005" y="201253"/>
                  <a:pt x="28842" y="199461"/>
                  <a:pt x="28842" y="197310"/>
                </a:cubicBezTo>
                <a:lnTo>
                  <a:pt x="28842" y="195159"/>
                </a:lnTo>
                <a:lnTo>
                  <a:pt x="15863" y="195159"/>
                </a:lnTo>
                <a:cubicBezTo>
                  <a:pt x="6850" y="195159"/>
                  <a:pt x="0" y="188349"/>
                  <a:pt x="0" y="179745"/>
                </a:cubicBezTo>
                <a:lnTo>
                  <a:pt x="0" y="145333"/>
                </a:lnTo>
                <a:cubicBezTo>
                  <a:pt x="0" y="136730"/>
                  <a:pt x="6850" y="129560"/>
                  <a:pt x="15863" y="129560"/>
                </a:cubicBezTo>
                <a:lnTo>
                  <a:pt x="28842" y="129560"/>
                </a:lnTo>
                <a:lnTo>
                  <a:pt x="28842" y="128126"/>
                </a:lnTo>
                <a:cubicBezTo>
                  <a:pt x="28842" y="125617"/>
                  <a:pt x="31005" y="123825"/>
                  <a:pt x="33168" y="123825"/>
                </a:cubicBezTo>
                <a:close/>
                <a:moveTo>
                  <a:pt x="183763" y="101600"/>
                </a:moveTo>
                <a:lnTo>
                  <a:pt x="223497" y="101600"/>
                </a:lnTo>
                <a:cubicBezTo>
                  <a:pt x="226048" y="101600"/>
                  <a:pt x="228236" y="102923"/>
                  <a:pt x="228236" y="105238"/>
                </a:cubicBezTo>
                <a:cubicBezTo>
                  <a:pt x="228236" y="107553"/>
                  <a:pt x="226048" y="109206"/>
                  <a:pt x="223497" y="109206"/>
                </a:cubicBezTo>
                <a:lnTo>
                  <a:pt x="183763" y="109206"/>
                </a:lnTo>
                <a:cubicBezTo>
                  <a:pt x="181211" y="109206"/>
                  <a:pt x="179388" y="107553"/>
                  <a:pt x="179388" y="105238"/>
                </a:cubicBezTo>
                <a:cubicBezTo>
                  <a:pt x="179388" y="102923"/>
                  <a:pt x="181211" y="101600"/>
                  <a:pt x="183763" y="101600"/>
                </a:cubicBezTo>
                <a:close/>
                <a:moveTo>
                  <a:pt x="61133" y="101600"/>
                </a:moveTo>
                <a:lnTo>
                  <a:pt x="155269" y="101600"/>
                </a:lnTo>
                <a:cubicBezTo>
                  <a:pt x="157804" y="101600"/>
                  <a:pt x="159976" y="102923"/>
                  <a:pt x="159976" y="105238"/>
                </a:cubicBezTo>
                <a:cubicBezTo>
                  <a:pt x="159976" y="107553"/>
                  <a:pt x="157804" y="109206"/>
                  <a:pt x="155269" y="109206"/>
                </a:cubicBezTo>
                <a:lnTo>
                  <a:pt x="61133" y="109206"/>
                </a:lnTo>
                <a:cubicBezTo>
                  <a:pt x="58960" y="109206"/>
                  <a:pt x="57150" y="107553"/>
                  <a:pt x="57150" y="105238"/>
                </a:cubicBezTo>
                <a:cubicBezTo>
                  <a:pt x="57150" y="102923"/>
                  <a:pt x="58960" y="101600"/>
                  <a:pt x="61133" y="101600"/>
                </a:cubicBezTo>
                <a:close/>
                <a:moveTo>
                  <a:pt x="137663" y="71437"/>
                </a:moveTo>
                <a:lnTo>
                  <a:pt x="223568" y="71437"/>
                </a:lnTo>
                <a:cubicBezTo>
                  <a:pt x="226084" y="71437"/>
                  <a:pt x="228241" y="73342"/>
                  <a:pt x="228241" y="76009"/>
                </a:cubicBezTo>
                <a:cubicBezTo>
                  <a:pt x="228241" y="78295"/>
                  <a:pt x="226084" y="80581"/>
                  <a:pt x="223568" y="80581"/>
                </a:cubicBezTo>
                <a:lnTo>
                  <a:pt x="137663" y="80581"/>
                </a:lnTo>
                <a:cubicBezTo>
                  <a:pt x="135147" y="80581"/>
                  <a:pt x="133350" y="78295"/>
                  <a:pt x="133350" y="76009"/>
                </a:cubicBezTo>
                <a:cubicBezTo>
                  <a:pt x="133350" y="73342"/>
                  <a:pt x="135147" y="71437"/>
                  <a:pt x="137663" y="71437"/>
                </a:cubicBezTo>
                <a:close/>
                <a:moveTo>
                  <a:pt x="61093" y="71437"/>
                </a:moveTo>
                <a:lnTo>
                  <a:pt x="107695" y="71437"/>
                </a:lnTo>
                <a:cubicBezTo>
                  <a:pt x="110204" y="71437"/>
                  <a:pt x="112355" y="73342"/>
                  <a:pt x="112355" y="76009"/>
                </a:cubicBezTo>
                <a:cubicBezTo>
                  <a:pt x="112355" y="78295"/>
                  <a:pt x="110204" y="80581"/>
                  <a:pt x="107695" y="80581"/>
                </a:cubicBezTo>
                <a:lnTo>
                  <a:pt x="61093" y="80581"/>
                </a:lnTo>
                <a:cubicBezTo>
                  <a:pt x="58942" y="80581"/>
                  <a:pt x="57150" y="78295"/>
                  <a:pt x="57150" y="76009"/>
                </a:cubicBezTo>
                <a:cubicBezTo>
                  <a:pt x="57150" y="73342"/>
                  <a:pt x="58942" y="71437"/>
                  <a:pt x="61093" y="71437"/>
                </a:cubicBezTo>
                <a:close/>
                <a:moveTo>
                  <a:pt x="228845" y="20881"/>
                </a:moveTo>
                <a:cubicBezTo>
                  <a:pt x="230310" y="19050"/>
                  <a:pt x="233241" y="19050"/>
                  <a:pt x="235073" y="20881"/>
                </a:cubicBezTo>
                <a:cubicBezTo>
                  <a:pt x="235439" y="21614"/>
                  <a:pt x="236172" y="23080"/>
                  <a:pt x="236172" y="24179"/>
                </a:cubicBezTo>
                <a:cubicBezTo>
                  <a:pt x="236172" y="24911"/>
                  <a:pt x="235439" y="26377"/>
                  <a:pt x="235073" y="27109"/>
                </a:cubicBezTo>
                <a:cubicBezTo>
                  <a:pt x="233607" y="27842"/>
                  <a:pt x="232875" y="28208"/>
                  <a:pt x="231776" y="28208"/>
                </a:cubicBezTo>
                <a:cubicBezTo>
                  <a:pt x="230310" y="28208"/>
                  <a:pt x="229211" y="27842"/>
                  <a:pt x="228845" y="27109"/>
                </a:cubicBezTo>
                <a:cubicBezTo>
                  <a:pt x="228112" y="26377"/>
                  <a:pt x="227013" y="24911"/>
                  <a:pt x="227013" y="24179"/>
                </a:cubicBezTo>
                <a:cubicBezTo>
                  <a:pt x="227013" y="23080"/>
                  <a:pt x="228112" y="21614"/>
                  <a:pt x="228845" y="20881"/>
                </a:cubicBezTo>
                <a:close/>
                <a:moveTo>
                  <a:pt x="180912" y="20881"/>
                </a:moveTo>
                <a:cubicBezTo>
                  <a:pt x="182436" y="19050"/>
                  <a:pt x="185484" y="19050"/>
                  <a:pt x="187389" y="20881"/>
                </a:cubicBezTo>
                <a:cubicBezTo>
                  <a:pt x="188151" y="21614"/>
                  <a:pt x="188532" y="23080"/>
                  <a:pt x="188532" y="24179"/>
                </a:cubicBezTo>
                <a:cubicBezTo>
                  <a:pt x="188532" y="24911"/>
                  <a:pt x="188151" y="26377"/>
                  <a:pt x="187389" y="27109"/>
                </a:cubicBezTo>
                <a:cubicBezTo>
                  <a:pt x="186627" y="27842"/>
                  <a:pt x="185103" y="28208"/>
                  <a:pt x="184341" y="28208"/>
                </a:cubicBezTo>
                <a:cubicBezTo>
                  <a:pt x="182817" y="28208"/>
                  <a:pt x="181674" y="27842"/>
                  <a:pt x="180912" y="27109"/>
                </a:cubicBezTo>
                <a:cubicBezTo>
                  <a:pt x="180150" y="26377"/>
                  <a:pt x="179388" y="24911"/>
                  <a:pt x="179388" y="24179"/>
                </a:cubicBezTo>
                <a:cubicBezTo>
                  <a:pt x="179388" y="23080"/>
                  <a:pt x="180150" y="21614"/>
                  <a:pt x="180912" y="20881"/>
                </a:cubicBezTo>
                <a:close/>
                <a:moveTo>
                  <a:pt x="207391" y="20637"/>
                </a:moveTo>
                <a:cubicBezTo>
                  <a:pt x="210058" y="20637"/>
                  <a:pt x="212344" y="21960"/>
                  <a:pt x="212344" y="24606"/>
                </a:cubicBezTo>
                <a:cubicBezTo>
                  <a:pt x="212344" y="26590"/>
                  <a:pt x="210058" y="28244"/>
                  <a:pt x="207391" y="28244"/>
                </a:cubicBezTo>
                <a:cubicBezTo>
                  <a:pt x="204724" y="28244"/>
                  <a:pt x="203200" y="26590"/>
                  <a:pt x="203200" y="24606"/>
                </a:cubicBezTo>
                <a:cubicBezTo>
                  <a:pt x="203200" y="21960"/>
                  <a:pt x="204724" y="20637"/>
                  <a:pt x="207391" y="20637"/>
                </a:cubicBezTo>
                <a:close/>
                <a:moveTo>
                  <a:pt x="37201" y="9041"/>
                </a:moveTo>
                <a:lnTo>
                  <a:pt x="37201" y="40504"/>
                </a:lnTo>
                <a:lnTo>
                  <a:pt x="247830" y="40504"/>
                </a:lnTo>
                <a:lnTo>
                  <a:pt x="247830" y="9041"/>
                </a:lnTo>
                <a:lnTo>
                  <a:pt x="37201" y="9041"/>
                </a:lnTo>
                <a:close/>
                <a:moveTo>
                  <a:pt x="32888" y="0"/>
                </a:moveTo>
                <a:lnTo>
                  <a:pt x="252502" y="0"/>
                </a:lnTo>
                <a:cubicBezTo>
                  <a:pt x="255019" y="0"/>
                  <a:pt x="256816" y="2170"/>
                  <a:pt x="256816" y="4340"/>
                </a:cubicBezTo>
                <a:lnTo>
                  <a:pt x="256816" y="117897"/>
                </a:lnTo>
                <a:cubicBezTo>
                  <a:pt x="256816" y="119705"/>
                  <a:pt x="255019" y="121875"/>
                  <a:pt x="252502" y="121875"/>
                </a:cubicBezTo>
                <a:cubicBezTo>
                  <a:pt x="249986" y="121875"/>
                  <a:pt x="247830" y="119705"/>
                  <a:pt x="247830" y="117897"/>
                </a:cubicBezTo>
                <a:lnTo>
                  <a:pt x="247830" y="49546"/>
                </a:lnTo>
                <a:lnTo>
                  <a:pt x="37201" y="49546"/>
                </a:lnTo>
                <a:lnTo>
                  <a:pt x="37201" y="112111"/>
                </a:lnTo>
                <a:cubicBezTo>
                  <a:pt x="37201" y="114642"/>
                  <a:pt x="35404" y="116450"/>
                  <a:pt x="32888" y="116450"/>
                </a:cubicBezTo>
                <a:cubicBezTo>
                  <a:pt x="30731" y="116450"/>
                  <a:pt x="28575" y="114642"/>
                  <a:pt x="28575" y="112111"/>
                </a:cubicBezTo>
                <a:lnTo>
                  <a:pt x="28575" y="4340"/>
                </a:lnTo>
                <a:cubicBezTo>
                  <a:pt x="28575" y="2170"/>
                  <a:pt x="30731" y="0"/>
                  <a:pt x="32888" y="0"/>
                </a:cubicBezTo>
                <a:close/>
              </a:path>
            </a:pathLst>
          </a:custGeom>
          <a:solidFill>
            <a:schemeClr val="bg1"/>
          </a:solidFill>
          <a:ln>
            <a:noFill/>
          </a:ln>
          <a:effectLst/>
        </p:spPr>
        <p:txBody>
          <a:bodyPr anchor="ctr"/>
          <a:lstStyle/>
          <a:p>
            <a:endParaRPr lang="en-US" sz="900" dirty="0">
              <a:latin typeface="Arial" panose="020B0604020202020204" pitchFamily="34" charset="0"/>
            </a:endParaRPr>
          </a:p>
        </p:txBody>
      </p:sp>
      <p:sp>
        <p:nvSpPr>
          <p:cNvPr id="11" name="Freeform 1069">
            <a:extLst>
              <a:ext uri="{FF2B5EF4-FFF2-40B4-BE49-F238E27FC236}">
                <a16:creationId xmlns:a16="http://schemas.microsoft.com/office/drawing/2014/main" id="{5ACB0211-6E8F-4922-BE63-5F413CC54144}"/>
              </a:ext>
            </a:extLst>
          </p:cNvPr>
          <p:cNvSpPr>
            <a:spLocks noChangeAspect="1" noChangeArrowheads="1"/>
          </p:cNvSpPr>
          <p:nvPr/>
        </p:nvSpPr>
        <p:spPr bwMode="auto">
          <a:xfrm>
            <a:off x="9714048" y="2615565"/>
            <a:ext cx="874847" cy="930799"/>
          </a:xfrm>
          <a:custGeom>
            <a:avLst/>
            <a:gdLst>
              <a:gd name="T0" fmla="*/ 245193 w 272690"/>
              <a:gd name="T1" fmla="*/ 240308 h 290153"/>
              <a:gd name="T2" fmla="*/ 245193 w 272690"/>
              <a:gd name="T3" fmla="*/ 249490 h 290153"/>
              <a:gd name="T4" fmla="*/ 122560 w 272690"/>
              <a:gd name="T5" fmla="*/ 244715 h 290153"/>
              <a:gd name="T6" fmla="*/ 165452 w 272690"/>
              <a:gd name="T7" fmla="*/ 198931 h 290153"/>
              <a:gd name="T8" fmla="*/ 249535 w 272690"/>
              <a:gd name="T9" fmla="*/ 203704 h 290153"/>
              <a:gd name="T10" fmla="*/ 165452 w 272690"/>
              <a:gd name="T11" fmla="*/ 208112 h 290153"/>
              <a:gd name="T12" fmla="*/ 165452 w 272690"/>
              <a:gd name="T13" fmla="*/ 198931 h 290153"/>
              <a:gd name="T14" fmla="*/ 245214 w 272690"/>
              <a:gd name="T15" fmla="*/ 159144 h 290153"/>
              <a:gd name="T16" fmla="*/ 245214 w 272690"/>
              <a:gd name="T17" fmla="*/ 168311 h 290153"/>
              <a:gd name="T18" fmla="*/ 170311 w 272690"/>
              <a:gd name="T19" fmla="*/ 163728 h 290153"/>
              <a:gd name="T20" fmla="*/ 57371 w 272690"/>
              <a:gd name="T21" fmla="*/ 125213 h 290153"/>
              <a:gd name="T22" fmla="*/ 61666 w 272690"/>
              <a:gd name="T23" fmla="*/ 133144 h 290153"/>
              <a:gd name="T24" fmla="*/ 80638 w 272690"/>
              <a:gd name="T25" fmla="*/ 199107 h 290153"/>
              <a:gd name="T26" fmla="*/ 99611 w 272690"/>
              <a:gd name="T27" fmla="*/ 133144 h 290153"/>
              <a:gd name="T28" fmla="*/ 104264 w 272690"/>
              <a:gd name="T29" fmla="*/ 125213 h 290153"/>
              <a:gd name="T30" fmla="*/ 80638 w 272690"/>
              <a:gd name="T31" fmla="*/ 208119 h 290153"/>
              <a:gd name="T32" fmla="*/ 57371 w 272690"/>
              <a:gd name="T33" fmla="*/ 125213 h 290153"/>
              <a:gd name="T34" fmla="*/ 245204 w 272690"/>
              <a:gd name="T35" fmla="*/ 117767 h 290153"/>
              <a:gd name="T36" fmla="*/ 245204 w 272690"/>
              <a:gd name="T37" fmla="*/ 126933 h 290153"/>
              <a:gd name="T38" fmla="*/ 160761 w 272690"/>
              <a:gd name="T39" fmla="*/ 121968 h 290153"/>
              <a:gd name="T40" fmla="*/ 80603 w 272690"/>
              <a:gd name="T41" fmla="*/ 111401 h 290153"/>
              <a:gd name="T42" fmla="*/ 85570 w 272690"/>
              <a:gd name="T43" fmla="*/ 136960 h 290153"/>
              <a:gd name="T44" fmla="*/ 76402 w 272690"/>
              <a:gd name="T45" fmla="*/ 136960 h 290153"/>
              <a:gd name="T46" fmla="*/ 80603 w 272690"/>
              <a:gd name="T47" fmla="*/ 111401 h 290153"/>
              <a:gd name="T48" fmla="*/ 9017 w 272690"/>
              <a:gd name="T49" fmla="*/ 163120 h 290153"/>
              <a:gd name="T50" fmla="*/ 152937 w 272690"/>
              <a:gd name="T51" fmla="*/ 163120 h 290153"/>
              <a:gd name="T52" fmla="*/ 126901 w 272690"/>
              <a:gd name="T53" fmla="*/ 76390 h 290153"/>
              <a:gd name="T54" fmla="*/ 249534 w 272690"/>
              <a:gd name="T55" fmla="*/ 81355 h 290153"/>
              <a:gd name="T56" fmla="*/ 126901 w 272690"/>
              <a:gd name="T57" fmla="*/ 85556 h 290153"/>
              <a:gd name="T58" fmla="*/ 126901 w 272690"/>
              <a:gd name="T59" fmla="*/ 76390 h 290153"/>
              <a:gd name="T60" fmla="*/ 85486 w 272690"/>
              <a:gd name="T61" fmla="*/ 51246 h 290153"/>
              <a:gd name="T62" fmla="*/ 161594 w 272690"/>
              <a:gd name="T63" fmla="*/ 163120 h 290153"/>
              <a:gd name="T64" fmla="*/ 85486 w 272690"/>
              <a:gd name="T65" fmla="*/ 274995 h 290153"/>
              <a:gd name="T66" fmla="*/ 257180 w 272690"/>
              <a:gd name="T67" fmla="*/ 282212 h 290153"/>
              <a:gd name="T68" fmla="*/ 264394 w 272690"/>
              <a:gd name="T69" fmla="*/ 51246 h 290153"/>
              <a:gd name="T70" fmla="*/ 92699 w 272690"/>
              <a:gd name="T71" fmla="*/ 44028 h 290153"/>
              <a:gd name="T72" fmla="*/ 144280 w 272690"/>
              <a:gd name="T73" fmla="*/ 22013 h 290153"/>
              <a:gd name="T74" fmla="*/ 205600 w 272690"/>
              <a:gd name="T75" fmla="*/ 35005 h 290153"/>
              <a:gd name="T76" fmla="*/ 192615 w 272690"/>
              <a:gd name="T77" fmla="*/ 8662 h 290153"/>
              <a:gd name="T78" fmla="*/ 157265 w 272690"/>
              <a:gd name="T79" fmla="*/ 0 h 290153"/>
              <a:gd name="T80" fmla="*/ 214617 w 272690"/>
              <a:gd name="T81" fmla="*/ 22013 h 290153"/>
              <a:gd name="T82" fmla="*/ 257180 w 272690"/>
              <a:gd name="T83" fmla="*/ 35005 h 290153"/>
              <a:gd name="T84" fmla="*/ 273410 w 272690"/>
              <a:gd name="T85" fmla="*/ 274995 h 290153"/>
              <a:gd name="T86" fmla="*/ 92699 w 272690"/>
              <a:gd name="T87" fmla="*/ 290873 h 290153"/>
              <a:gd name="T88" fmla="*/ 76828 w 272690"/>
              <a:gd name="T89" fmla="*/ 243236 h 290153"/>
              <a:gd name="T90" fmla="*/ 76828 w 272690"/>
              <a:gd name="T91" fmla="*/ 82642 h 290153"/>
              <a:gd name="T92" fmla="*/ 92699 w 272690"/>
              <a:gd name="T93" fmla="*/ 35005 h 290153"/>
              <a:gd name="T94" fmla="*/ 135262 w 272690"/>
              <a:gd name="T95" fmla="*/ 22013 h 2901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72690" h="290153">
                <a:moveTo>
                  <a:pt x="126567" y="239713"/>
                </a:moveTo>
                <a:lnTo>
                  <a:pt x="244547" y="239713"/>
                </a:lnTo>
                <a:cubicBezTo>
                  <a:pt x="246712" y="239713"/>
                  <a:pt x="248876" y="241545"/>
                  <a:pt x="248876" y="244109"/>
                </a:cubicBezTo>
                <a:cubicBezTo>
                  <a:pt x="248876" y="246307"/>
                  <a:pt x="246712" y="248872"/>
                  <a:pt x="244547" y="248872"/>
                </a:cubicBezTo>
                <a:lnTo>
                  <a:pt x="126567" y="248872"/>
                </a:lnTo>
                <a:cubicBezTo>
                  <a:pt x="124402" y="248872"/>
                  <a:pt x="122237" y="246307"/>
                  <a:pt x="122237" y="244109"/>
                </a:cubicBezTo>
                <a:cubicBezTo>
                  <a:pt x="122237" y="241545"/>
                  <a:pt x="124402" y="239713"/>
                  <a:pt x="126567" y="239713"/>
                </a:cubicBezTo>
                <a:close/>
                <a:moveTo>
                  <a:pt x="165016" y="198438"/>
                </a:moveTo>
                <a:lnTo>
                  <a:pt x="244558" y="198438"/>
                </a:lnTo>
                <a:cubicBezTo>
                  <a:pt x="246718" y="198438"/>
                  <a:pt x="248877" y="200636"/>
                  <a:pt x="248877" y="203200"/>
                </a:cubicBezTo>
                <a:cubicBezTo>
                  <a:pt x="248877" y="205765"/>
                  <a:pt x="246718" y="207596"/>
                  <a:pt x="244558" y="207596"/>
                </a:cubicBezTo>
                <a:lnTo>
                  <a:pt x="165016" y="207596"/>
                </a:lnTo>
                <a:cubicBezTo>
                  <a:pt x="162497" y="207596"/>
                  <a:pt x="160337" y="205765"/>
                  <a:pt x="160337" y="203200"/>
                </a:cubicBezTo>
                <a:cubicBezTo>
                  <a:pt x="160337" y="200636"/>
                  <a:pt x="162497" y="198438"/>
                  <a:pt x="165016" y="198438"/>
                </a:cubicBezTo>
                <a:close/>
                <a:moveTo>
                  <a:pt x="174531" y="158750"/>
                </a:moveTo>
                <a:lnTo>
                  <a:pt x="244568" y="158750"/>
                </a:lnTo>
                <a:cubicBezTo>
                  <a:pt x="246723" y="158750"/>
                  <a:pt x="248878" y="160655"/>
                  <a:pt x="248878" y="163322"/>
                </a:cubicBezTo>
                <a:cubicBezTo>
                  <a:pt x="248878" y="165608"/>
                  <a:pt x="246723" y="167894"/>
                  <a:pt x="244568" y="167894"/>
                </a:cubicBezTo>
                <a:lnTo>
                  <a:pt x="174531" y="167894"/>
                </a:lnTo>
                <a:cubicBezTo>
                  <a:pt x="171658" y="167894"/>
                  <a:pt x="169862" y="165608"/>
                  <a:pt x="169862" y="163322"/>
                </a:cubicBezTo>
                <a:cubicBezTo>
                  <a:pt x="169862" y="160655"/>
                  <a:pt x="171658" y="158750"/>
                  <a:pt x="174531" y="158750"/>
                </a:cubicBezTo>
                <a:close/>
                <a:moveTo>
                  <a:pt x="57219" y="124903"/>
                </a:moveTo>
                <a:cubicBezTo>
                  <a:pt x="59005" y="123825"/>
                  <a:pt x="61504" y="124544"/>
                  <a:pt x="63289" y="126701"/>
                </a:cubicBezTo>
                <a:cubicBezTo>
                  <a:pt x="64360" y="128859"/>
                  <a:pt x="64003" y="131016"/>
                  <a:pt x="61504" y="132814"/>
                </a:cubicBezTo>
                <a:cubicBezTo>
                  <a:pt x="51507" y="139286"/>
                  <a:pt x="45080" y="150792"/>
                  <a:pt x="45080" y="163017"/>
                </a:cubicBezTo>
                <a:cubicBezTo>
                  <a:pt x="45080" y="182793"/>
                  <a:pt x="61147" y="198614"/>
                  <a:pt x="80426" y="198614"/>
                </a:cubicBezTo>
                <a:cubicBezTo>
                  <a:pt x="100420" y="198614"/>
                  <a:pt x="116129" y="182793"/>
                  <a:pt x="116129" y="163017"/>
                </a:cubicBezTo>
                <a:cubicBezTo>
                  <a:pt x="116129" y="150792"/>
                  <a:pt x="110060" y="139286"/>
                  <a:pt x="99349" y="132814"/>
                </a:cubicBezTo>
                <a:cubicBezTo>
                  <a:pt x="97564" y="131016"/>
                  <a:pt x="96492" y="128859"/>
                  <a:pt x="97921" y="126701"/>
                </a:cubicBezTo>
                <a:cubicBezTo>
                  <a:pt x="98992" y="124544"/>
                  <a:pt x="101848" y="123825"/>
                  <a:pt x="103990" y="124903"/>
                </a:cubicBezTo>
                <a:cubicBezTo>
                  <a:pt x="117200" y="133173"/>
                  <a:pt x="125055" y="147556"/>
                  <a:pt x="125055" y="163017"/>
                </a:cubicBezTo>
                <a:cubicBezTo>
                  <a:pt x="125055" y="187827"/>
                  <a:pt x="105061" y="207603"/>
                  <a:pt x="80426" y="207603"/>
                </a:cubicBezTo>
                <a:cubicBezTo>
                  <a:pt x="56148" y="207603"/>
                  <a:pt x="36512" y="187827"/>
                  <a:pt x="36512" y="163017"/>
                </a:cubicBezTo>
                <a:cubicBezTo>
                  <a:pt x="36512" y="147556"/>
                  <a:pt x="44009" y="133173"/>
                  <a:pt x="57219" y="124903"/>
                </a:cubicBezTo>
                <a:close/>
                <a:moveTo>
                  <a:pt x="165016" y="117475"/>
                </a:moveTo>
                <a:lnTo>
                  <a:pt x="244558" y="117475"/>
                </a:lnTo>
                <a:cubicBezTo>
                  <a:pt x="246718" y="117475"/>
                  <a:pt x="248877" y="118999"/>
                  <a:pt x="248877" y="121666"/>
                </a:cubicBezTo>
                <a:cubicBezTo>
                  <a:pt x="248877" y="124714"/>
                  <a:pt x="246718" y="126619"/>
                  <a:pt x="244558" y="126619"/>
                </a:cubicBezTo>
                <a:lnTo>
                  <a:pt x="165016" y="126619"/>
                </a:lnTo>
                <a:cubicBezTo>
                  <a:pt x="162497" y="126619"/>
                  <a:pt x="160337" y="124714"/>
                  <a:pt x="160337" y="121666"/>
                </a:cubicBezTo>
                <a:cubicBezTo>
                  <a:pt x="160337" y="118999"/>
                  <a:pt x="162497" y="117475"/>
                  <a:pt x="165016" y="117475"/>
                </a:cubicBezTo>
                <a:close/>
                <a:moveTo>
                  <a:pt x="80391" y="111125"/>
                </a:moveTo>
                <a:cubicBezTo>
                  <a:pt x="83058" y="111125"/>
                  <a:pt x="85344" y="113279"/>
                  <a:pt x="85344" y="115793"/>
                </a:cubicBezTo>
                <a:lnTo>
                  <a:pt x="85344" y="136620"/>
                </a:lnTo>
                <a:cubicBezTo>
                  <a:pt x="85344" y="139133"/>
                  <a:pt x="83058" y="140929"/>
                  <a:pt x="80391" y="140929"/>
                </a:cubicBezTo>
                <a:cubicBezTo>
                  <a:pt x="77724" y="140929"/>
                  <a:pt x="76200" y="139133"/>
                  <a:pt x="76200" y="136620"/>
                </a:cubicBezTo>
                <a:lnTo>
                  <a:pt x="76200" y="115793"/>
                </a:lnTo>
                <a:cubicBezTo>
                  <a:pt x="76200" y="113279"/>
                  <a:pt x="77724" y="111125"/>
                  <a:pt x="80391" y="111125"/>
                </a:cubicBezTo>
                <a:close/>
                <a:moveTo>
                  <a:pt x="80584" y="90718"/>
                </a:moveTo>
                <a:cubicBezTo>
                  <a:pt x="41011" y="90718"/>
                  <a:pt x="8993" y="123117"/>
                  <a:pt x="8993" y="162716"/>
                </a:cubicBezTo>
                <a:cubicBezTo>
                  <a:pt x="8993" y="202315"/>
                  <a:pt x="41011" y="234354"/>
                  <a:pt x="80584" y="234354"/>
                </a:cubicBezTo>
                <a:cubicBezTo>
                  <a:pt x="120156" y="234354"/>
                  <a:pt x="152534" y="202315"/>
                  <a:pt x="152534" y="162716"/>
                </a:cubicBezTo>
                <a:cubicBezTo>
                  <a:pt x="152534" y="123117"/>
                  <a:pt x="120156" y="90718"/>
                  <a:pt x="80584" y="90718"/>
                </a:cubicBezTo>
                <a:close/>
                <a:moveTo>
                  <a:pt x="126567" y="76200"/>
                </a:moveTo>
                <a:lnTo>
                  <a:pt x="244547" y="76200"/>
                </a:lnTo>
                <a:cubicBezTo>
                  <a:pt x="246712" y="76200"/>
                  <a:pt x="248876" y="78486"/>
                  <a:pt x="248876" y="81153"/>
                </a:cubicBezTo>
                <a:cubicBezTo>
                  <a:pt x="248876" y="83820"/>
                  <a:pt x="246712" y="85344"/>
                  <a:pt x="244547" y="85344"/>
                </a:cubicBezTo>
                <a:lnTo>
                  <a:pt x="126567" y="85344"/>
                </a:lnTo>
                <a:cubicBezTo>
                  <a:pt x="124402" y="85344"/>
                  <a:pt x="122237" y="83820"/>
                  <a:pt x="122237" y="81153"/>
                </a:cubicBezTo>
                <a:cubicBezTo>
                  <a:pt x="122237" y="78486"/>
                  <a:pt x="124402" y="76200"/>
                  <a:pt x="126567" y="76200"/>
                </a:cubicBezTo>
                <a:close/>
                <a:moveTo>
                  <a:pt x="92455" y="43919"/>
                </a:moveTo>
                <a:cubicBezTo>
                  <a:pt x="88498" y="43919"/>
                  <a:pt x="85260" y="46799"/>
                  <a:pt x="85260" y="51119"/>
                </a:cubicBezTo>
                <a:lnTo>
                  <a:pt x="85260" y="82438"/>
                </a:lnTo>
                <a:cubicBezTo>
                  <a:pt x="127352" y="84598"/>
                  <a:pt x="161168" y="119517"/>
                  <a:pt x="161168" y="162716"/>
                </a:cubicBezTo>
                <a:cubicBezTo>
                  <a:pt x="161168" y="205915"/>
                  <a:pt x="127352" y="240834"/>
                  <a:pt x="85260" y="242634"/>
                </a:cubicBezTo>
                <a:lnTo>
                  <a:pt x="85260" y="274314"/>
                </a:lnTo>
                <a:cubicBezTo>
                  <a:pt x="85260" y="278274"/>
                  <a:pt x="88498" y="281513"/>
                  <a:pt x="92455" y="281513"/>
                </a:cubicBezTo>
                <a:lnTo>
                  <a:pt x="256502" y="281513"/>
                </a:lnTo>
                <a:cubicBezTo>
                  <a:pt x="260459" y="281513"/>
                  <a:pt x="263697" y="278274"/>
                  <a:pt x="263697" y="274314"/>
                </a:cubicBezTo>
                <a:lnTo>
                  <a:pt x="263697" y="51119"/>
                </a:lnTo>
                <a:cubicBezTo>
                  <a:pt x="263697" y="46799"/>
                  <a:pt x="260459" y="43919"/>
                  <a:pt x="256502" y="43919"/>
                </a:cubicBezTo>
                <a:lnTo>
                  <a:pt x="92455" y="43919"/>
                </a:lnTo>
                <a:close/>
                <a:moveTo>
                  <a:pt x="156851" y="8640"/>
                </a:moveTo>
                <a:cubicBezTo>
                  <a:pt x="150016" y="8640"/>
                  <a:pt x="143900" y="14759"/>
                  <a:pt x="143900" y="21959"/>
                </a:cubicBezTo>
                <a:lnTo>
                  <a:pt x="143900" y="34919"/>
                </a:lnTo>
                <a:lnTo>
                  <a:pt x="205058" y="34919"/>
                </a:lnTo>
                <a:lnTo>
                  <a:pt x="205058" y="21959"/>
                </a:lnTo>
                <a:cubicBezTo>
                  <a:pt x="205058" y="14759"/>
                  <a:pt x="198942" y="8640"/>
                  <a:pt x="192107" y="8640"/>
                </a:cubicBezTo>
                <a:lnTo>
                  <a:pt x="156851" y="8640"/>
                </a:lnTo>
                <a:close/>
                <a:moveTo>
                  <a:pt x="156851" y="0"/>
                </a:moveTo>
                <a:lnTo>
                  <a:pt x="192107" y="0"/>
                </a:lnTo>
                <a:cubicBezTo>
                  <a:pt x="204338" y="0"/>
                  <a:pt x="214051" y="9720"/>
                  <a:pt x="214051" y="21959"/>
                </a:cubicBezTo>
                <a:lnTo>
                  <a:pt x="214051" y="34919"/>
                </a:lnTo>
                <a:lnTo>
                  <a:pt x="256502" y="34919"/>
                </a:lnTo>
                <a:cubicBezTo>
                  <a:pt x="265495" y="34919"/>
                  <a:pt x="272690" y="42479"/>
                  <a:pt x="272690" y="51119"/>
                </a:cubicBezTo>
                <a:lnTo>
                  <a:pt x="272690" y="274314"/>
                </a:lnTo>
                <a:cubicBezTo>
                  <a:pt x="272690" y="282593"/>
                  <a:pt x="265495" y="290153"/>
                  <a:pt x="256502" y="290153"/>
                </a:cubicBezTo>
                <a:lnTo>
                  <a:pt x="92455" y="290153"/>
                </a:lnTo>
                <a:cubicBezTo>
                  <a:pt x="83462" y="290153"/>
                  <a:pt x="76626" y="282593"/>
                  <a:pt x="76626" y="274314"/>
                </a:cubicBezTo>
                <a:lnTo>
                  <a:pt x="76626" y="242634"/>
                </a:lnTo>
                <a:cubicBezTo>
                  <a:pt x="33816" y="240834"/>
                  <a:pt x="0" y="205915"/>
                  <a:pt x="0" y="162716"/>
                </a:cubicBezTo>
                <a:cubicBezTo>
                  <a:pt x="0" y="119517"/>
                  <a:pt x="33816" y="84598"/>
                  <a:pt x="76626" y="82438"/>
                </a:cubicBezTo>
                <a:lnTo>
                  <a:pt x="76626" y="51119"/>
                </a:lnTo>
                <a:cubicBezTo>
                  <a:pt x="76626" y="42479"/>
                  <a:pt x="83462" y="34919"/>
                  <a:pt x="92455" y="34919"/>
                </a:cubicBezTo>
                <a:lnTo>
                  <a:pt x="134906" y="34919"/>
                </a:lnTo>
                <a:lnTo>
                  <a:pt x="134906" y="21959"/>
                </a:lnTo>
                <a:cubicBezTo>
                  <a:pt x="134906" y="9720"/>
                  <a:pt x="144620" y="0"/>
                  <a:pt x="156851" y="0"/>
                </a:cubicBezTo>
                <a:close/>
              </a:path>
            </a:pathLst>
          </a:custGeom>
          <a:solidFill>
            <a:schemeClr val="bg1"/>
          </a:solidFill>
          <a:ln>
            <a:noFill/>
          </a:ln>
          <a:effectLst/>
        </p:spPr>
        <p:txBody>
          <a:bodyPr anchor="ctr"/>
          <a:lstStyle/>
          <a:p>
            <a:endParaRPr lang="en-US" sz="900" dirty="0">
              <a:latin typeface="Arial" panose="020B0604020202020204" pitchFamily="34" charset="0"/>
            </a:endParaRPr>
          </a:p>
        </p:txBody>
      </p:sp>
      <p:cxnSp>
        <p:nvCxnSpPr>
          <p:cNvPr id="13" name="Straight Connector 12">
            <a:extLst>
              <a:ext uri="{FF2B5EF4-FFF2-40B4-BE49-F238E27FC236}">
                <a16:creationId xmlns:a16="http://schemas.microsoft.com/office/drawing/2014/main" id="{89EDEDF1-153C-4C4E-85A3-D6AD00FF1374}"/>
              </a:ext>
            </a:extLst>
          </p:cNvPr>
          <p:cNvCxnSpPr>
            <a:cxnSpLocks/>
            <a:stCxn id="8" idx="3"/>
          </p:cNvCxnSpPr>
          <p:nvPr/>
        </p:nvCxnSpPr>
        <p:spPr>
          <a:xfrm>
            <a:off x="3014793" y="3201038"/>
            <a:ext cx="823154" cy="0"/>
          </a:xfrm>
          <a:prstGeom prst="line">
            <a:avLst/>
          </a:prstGeom>
          <a:ln w="38100">
            <a:solidFill>
              <a:srgbClr val="1C5989"/>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517FDF0-9B9D-4886-AC3B-4B919018B489}"/>
              </a:ext>
            </a:extLst>
          </p:cNvPr>
          <p:cNvCxnSpPr>
            <a:cxnSpLocks/>
            <a:endCxn id="9" idx="3"/>
          </p:cNvCxnSpPr>
          <p:nvPr/>
        </p:nvCxnSpPr>
        <p:spPr>
          <a:xfrm>
            <a:off x="8295997" y="3080965"/>
            <a:ext cx="850849" cy="0"/>
          </a:xfrm>
          <a:prstGeom prst="line">
            <a:avLst/>
          </a:prstGeom>
          <a:ln w="38100">
            <a:solidFill>
              <a:srgbClr val="34834A"/>
            </a:solidFill>
            <a:prstDash val="dash"/>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9A3FC49B-FFB7-4B15-8BA1-82639699D514}"/>
              </a:ext>
            </a:extLst>
          </p:cNvPr>
          <p:cNvSpPr txBox="1">
            <a:spLocks/>
          </p:cNvSpPr>
          <p:nvPr/>
        </p:nvSpPr>
        <p:spPr>
          <a:xfrm>
            <a:off x="121297" y="116633"/>
            <a:ext cx="2146041"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2.2 Diagnostic Data Analysis</a:t>
            </a:r>
          </a:p>
        </p:txBody>
      </p:sp>
    </p:spTree>
    <p:extLst>
      <p:ext uri="{BB962C8B-B14F-4D97-AF65-F5344CB8AC3E}">
        <p14:creationId xmlns:p14="http://schemas.microsoft.com/office/powerpoint/2010/main" val="1232306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CC599-91C1-401F-B077-4300444A0FC7}"/>
              </a:ext>
            </a:extLst>
          </p:cNvPr>
          <p:cNvSpPr>
            <a:spLocks noGrp="1"/>
          </p:cNvSpPr>
          <p:nvPr>
            <p:ph type="title"/>
          </p:nvPr>
        </p:nvSpPr>
        <p:spPr>
          <a:xfrm>
            <a:off x="310483" y="667134"/>
            <a:ext cx="7180902" cy="669362"/>
          </a:xfrm>
        </p:spPr>
        <p:txBody>
          <a:bodyPr/>
          <a:lstStyle/>
          <a:p>
            <a:r>
              <a:rPr lang="en-US" dirty="0"/>
              <a:t>Info-Tech’s approach</a:t>
            </a:r>
            <a:endParaRPr lang="en-CA" dirty="0"/>
          </a:p>
        </p:txBody>
      </p:sp>
      <p:sp>
        <p:nvSpPr>
          <p:cNvPr id="4" name="TextBox 3">
            <a:extLst>
              <a:ext uri="{FF2B5EF4-FFF2-40B4-BE49-F238E27FC236}">
                <a16:creationId xmlns:a16="http://schemas.microsoft.com/office/drawing/2014/main" id="{34C5CD81-B0B7-4C45-8812-656B3FF5A81E}"/>
              </a:ext>
            </a:extLst>
          </p:cNvPr>
          <p:cNvSpPr txBox="1"/>
          <p:nvPr/>
        </p:nvSpPr>
        <p:spPr>
          <a:xfrm>
            <a:off x="1032865" y="1666434"/>
            <a:ext cx="521297" cy="1154162"/>
          </a:xfrm>
          <a:prstGeom prst="rect">
            <a:avLst/>
          </a:prstGeom>
          <a:noFill/>
          <a:ln>
            <a:noFill/>
          </a:ln>
        </p:spPr>
        <p:txBody>
          <a:bodyPr wrap="none" rtlCol="0" anchor="ctr" anchorCtr="0">
            <a:spAutoFit/>
          </a:bodyPr>
          <a:lstStyle/>
          <a:p>
            <a:pPr algn="r"/>
            <a:r>
              <a:rPr lang="en-US" sz="6900" b="1" dirty="0">
                <a:solidFill>
                  <a:srgbClr val="2576B7"/>
                </a:solidFill>
                <a:latin typeface="Montserrat SemiBold" pitchFamily="2" charset="77"/>
                <a:ea typeface="League Spartan" charset="0"/>
                <a:cs typeface="Poppins" pitchFamily="2" charset="77"/>
              </a:rPr>
              <a:t>1</a:t>
            </a:r>
          </a:p>
        </p:txBody>
      </p:sp>
      <p:sp>
        <p:nvSpPr>
          <p:cNvPr id="5" name="TextBox 4">
            <a:extLst>
              <a:ext uri="{FF2B5EF4-FFF2-40B4-BE49-F238E27FC236}">
                <a16:creationId xmlns:a16="http://schemas.microsoft.com/office/drawing/2014/main" id="{4BCE33A9-F2C5-4050-8A57-1566EF635EFF}"/>
              </a:ext>
            </a:extLst>
          </p:cNvPr>
          <p:cNvSpPr txBox="1"/>
          <p:nvPr/>
        </p:nvSpPr>
        <p:spPr>
          <a:xfrm>
            <a:off x="2018671" y="1849276"/>
            <a:ext cx="4084451" cy="246221"/>
          </a:xfrm>
          <a:prstGeom prst="rect">
            <a:avLst/>
          </a:prstGeom>
          <a:noFill/>
        </p:spPr>
        <p:txBody>
          <a:bodyPr wrap="none" lIns="0" tIns="0" rIns="0" bIns="0" rtlCol="0" anchor="b" anchorCtr="0">
            <a:spAutoFit/>
          </a:bodyPr>
          <a:lstStyle/>
          <a:p>
            <a:r>
              <a:rPr lang="en-US" sz="1600" b="1" dirty="0">
                <a:solidFill>
                  <a:srgbClr val="2576B7"/>
                </a:solidFill>
                <a:latin typeface="Montserrat SemiBold" pitchFamily="2" charset="77"/>
                <a:ea typeface="League Spartan" charset="0"/>
                <a:cs typeface="Poppins" pitchFamily="2" charset="77"/>
              </a:rPr>
              <a:t>Establish the Scope of Your IT Strategy</a:t>
            </a:r>
          </a:p>
        </p:txBody>
      </p:sp>
      <p:sp>
        <p:nvSpPr>
          <p:cNvPr id="6" name="Subtitle 2">
            <a:extLst>
              <a:ext uri="{FF2B5EF4-FFF2-40B4-BE49-F238E27FC236}">
                <a16:creationId xmlns:a16="http://schemas.microsoft.com/office/drawing/2014/main" id="{774ED60E-8F01-44A3-B6A2-133FE484AFE4}"/>
              </a:ext>
            </a:extLst>
          </p:cNvPr>
          <p:cNvSpPr txBox="1">
            <a:spLocks/>
          </p:cNvSpPr>
          <p:nvPr/>
        </p:nvSpPr>
        <p:spPr>
          <a:xfrm>
            <a:off x="2018672" y="2145022"/>
            <a:ext cx="3869250" cy="439031"/>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Establish the scope of your IT strategy by defining IT’s mission and vision statements and guiding principles.</a:t>
            </a:r>
          </a:p>
        </p:txBody>
      </p:sp>
      <p:sp>
        <p:nvSpPr>
          <p:cNvPr id="7" name="TextBox 6">
            <a:extLst>
              <a:ext uri="{FF2B5EF4-FFF2-40B4-BE49-F238E27FC236}">
                <a16:creationId xmlns:a16="http://schemas.microsoft.com/office/drawing/2014/main" id="{4A55E916-2B66-41A9-9545-A6036D1FB1A2}"/>
              </a:ext>
            </a:extLst>
          </p:cNvPr>
          <p:cNvSpPr txBox="1"/>
          <p:nvPr/>
        </p:nvSpPr>
        <p:spPr>
          <a:xfrm>
            <a:off x="942481" y="2804832"/>
            <a:ext cx="699230" cy="1154162"/>
          </a:xfrm>
          <a:prstGeom prst="rect">
            <a:avLst/>
          </a:prstGeom>
          <a:noFill/>
          <a:ln>
            <a:noFill/>
          </a:ln>
        </p:spPr>
        <p:txBody>
          <a:bodyPr wrap="none" rtlCol="0" anchor="ctr" anchorCtr="0">
            <a:spAutoFit/>
          </a:bodyPr>
          <a:lstStyle/>
          <a:p>
            <a:pPr algn="r"/>
            <a:r>
              <a:rPr lang="en-US" sz="6900" b="1" dirty="0">
                <a:solidFill>
                  <a:srgbClr val="5090C4"/>
                </a:solidFill>
                <a:latin typeface="Montserrat SemiBold" pitchFamily="2" charset="77"/>
                <a:ea typeface="League Spartan" charset="0"/>
                <a:cs typeface="Poppins" pitchFamily="2" charset="77"/>
              </a:rPr>
              <a:t>2</a:t>
            </a:r>
          </a:p>
        </p:txBody>
      </p:sp>
      <p:sp>
        <p:nvSpPr>
          <p:cNvPr id="8" name="TextBox 7">
            <a:extLst>
              <a:ext uri="{FF2B5EF4-FFF2-40B4-BE49-F238E27FC236}">
                <a16:creationId xmlns:a16="http://schemas.microsoft.com/office/drawing/2014/main" id="{9A82ED41-A3DD-4F56-8AAE-1B7AF63CEAE2}"/>
              </a:ext>
            </a:extLst>
          </p:cNvPr>
          <p:cNvSpPr txBox="1"/>
          <p:nvPr/>
        </p:nvSpPr>
        <p:spPr>
          <a:xfrm>
            <a:off x="2018671" y="2987675"/>
            <a:ext cx="4828245" cy="246221"/>
          </a:xfrm>
          <a:prstGeom prst="rect">
            <a:avLst/>
          </a:prstGeom>
          <a:noFill/>
        </p:spPr>
        <p:txBody>
          <a:bodyPr wrap="none" lIns="0" tIns="0" rIns="0" bIns="0" rtlCol="0" anchor="b" anchorCtr="0">
            <a:spAutoFit/>
          </a:bodyPr>
          <a:lstStyle/>
          <a:p>
            <a:r>
              <a:rPr lang="en-US" sz="1600" b="1" dirty="0">
                <a:solidFill>
                  <a:srgbClr val="5090C4"/>
                </a:solidFill>
                <a:latin typeface="Montserrat SemiBold" pitchFamily="2" charset="77"/>
                <a:ea typeface="League Spartan" charset="0"/>
                <a:cs typeface="Poppins" pitchFamily="2" charset="77"/>
              </a:rPr>
              <a:t>Review IT Performance From Last Fiscal Year </a:t>
            </a:r>
          </a:p>
        </p:txBody>
      </p:sp>
      <p:sp>
        <p:nvSpPr>
          <p:cNvPr id="9" name="Subtitle 2">
            <a:extLst>
              <a:ext uri="{FF2B5EF4-FFF2-40B4-BE49-F238E27FC236}">
                <a16:creationId xmlns:a16="http://schemas.microsoft.com/office/drawing/2014/main" id="{4F59C4F6-FC9A-4478-A3B4-9A740ECBD551}"/>
              </a:ext>
            </a:extLst>
          </p:cNvPr>
          <p:cNvSpPr txBox="1">
            <a:spLocks/>
          </p:cNvSpPr>
          <p:nvPr/>
        </p:nvSpPr>
        <p:spPr>
          <a:xfrm>
            <a:off x="2018671" y="3283420"/>
            <a:ext cx="4772140" cy="669863"/>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A retrospective of IT’s performance helps recognize the current state while highlighting important strategic elements to address going forward. </a:t>
            </a:r>
          </a:p>
        </p:txBody>
      </p:sp>
      <p:sp>
        <p:nvSpPr>
          <p:cNvPr id="10" name="TextBox 9">
            <a:extLst>
              <a:ext uri="{FF2B5EF4-FFF2-40B4-BE49-F238E27FC236}">
                <a16:creationId xmlns:a16="http://schemas.microsoft.com/office/drawing/2014/main" id="{28757B96-B114-417B-B96D-ADAE97AAAF6B}"/>
              </a:ext>
            </a:extLst>
          </p:cNvPr>
          <p:cNvSpPr txBox="1"/>
          <p:nvPr/>
        </p:nvSpPr>
        <p:spPr>
          <a:xfrm>
            <a:off x="942481" y="3973923"/>
            <a:ext cx="699230" cy="1154162"/>
          </a:xfrm>
          <a:prstGeom prst="rect">
            <a:avLst/>
          </a:prstGeom>
          <a:noFill/>
          <a:ln>
            <a:noFill/>
          </a:ln>
        </p:spPr>
        <p:txBody>
          <a:bodyPr wrap="none" rtlCol="0" anchor="ctr" anchorCtr="0">
            <a:spAutoFit/>
          </a:bodyPr>
          <a:lstStyle/>
          <a:p>
            <a:pPr algn="r"/>
            <a:r>
              <a:rPr lang="en-US" sz="6900" b="1" dirty="0">
                <a:solidFill>
                  <a:srgbClr val="15466D"/>
                </a:solidFill>
                <a:latin typeface="Montserrat SemiBold" pitchFamily="2" charset="77"/>
                <a:ea typeface="League Spartan" charset="0"/>
                <a:cs typeface="Poppins" pitchFamily="2" charset="77"/>
              </a:rPr>
              <a:t>3</a:t>
            </a:r>
          </a:p>
        </p:txBody>
      </p:sp>
      <p:sp>
        <p:nvSpPr>
          <p:cNvPr id="11" name="TextBox 10">
            <a:extLst>
              <a:ext uri="{FF2B5EF4-FFF2-40B4-BE49-F238E27FC236}">
                <a16:creationId xmlns:a16="http://schemas.microsoft.com/office/drawing/2014/main" id="{716060F8-3E95-425C-B680-D51C31D47069}"/>
              </a:ext>
            </a:extLst>
          </p:cNvPr>
          <p:cNvSpPr txBox="1"/>
          <p:nvPr/>
        </p:nvSpPr>
        <p:spPr>
          <a:xfrm>
            <a:off x="2018671" y="4147037"/>
            <a:ext cx="3074560" cy="246221"/>
          </a:xfrm>
          <a:prstGeom prst="rect">
            <a:avLst/>
          </a:prstGeom>
          <a:noFill/>
        </p:spPr>
        <p:txBody>
          <a:bodyPr wrap="none" lIns="0" tIns="0" rIns="0" bIns="0" rtlCol="0" anchor="b" anchorCtr="0">
            <a:spAutoFit/>
          </a:bodyPr>
          <a:lstStyle/>
          <a:p>
            <a:r>
              <a:rPr lang="en-US" sz="1600" b="1" dirty="0">
                <a:solidFill>
                  <a:srgbClr val="15466D"/>
                </a:solidFill>
                <a:latin typeface="Montserrat SemiBold" pitchFamily="2" charset="77"/>
                <a:ea typeface="League Spartan" charset="0"/>
                <a:cs typeface="Poppins" pitchFamily="2" charset="77"/>
              </a:rPr>
              <a:t>Build Your Key Initiative Plan</a:t>
            </a:r>
          </a:p>
        </p:txBody>
      </p:sp>
      <p:sp>
        <p:nvSpPr>
          <p:cNvPr id="12" name="Subtitle 2">
            <a:extLst>
              <a:ext uri="{FF2B5EF4-FFF2-40B4-BE49-F238E27FC236}">
                <a16:creationId xmlns:a16="http://schemas.microsoft.com/office/drawing/2014/main" id="{231A0AFD-B049-455B-9753-3905DB6B7F13}"/>
              </a:ext>
            </a:extLst>
          </p:cNvPr>
          <p:cNvSpPr txBox="1">
            <a:spLocks/>
          </p:cNvSpPr>
          <p:nvPr/>
        </p:nvSpPr>
        <p:spPr>
          <a:xfrm>
            <a:off x="2018672" y="4442783"/>
            <a:ext cx="3869250" cy="669863"/>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Elicit the business context and identify strategic initiatives that are most important to the organization and build a plan to execute on them. </a:t>
            </a:r>
          </a:p>
        </p:txBody>
      </p:sp>
      <p:sp>
        <p:nvSpPr>
          <p:cNvPr id="13" name="TextBox 12">
            <a:extLst>
              <a:ext uri="{FF2B5EF4-FFF2-40B4-BE49-F238E27FC236}">
                <a16:creationId xmlns:a16="http://schemas.microsoft.com/office/drawing/2014/main" id="{35C6F2A4-F208-4CCD-AE85-4D784C6FA6B4}"/>
              </a:ext>
            </a:extLst>
          </p:cNvPr>
          <p:cNvSpPr txBox="1"/>
          <p:nvPr/>
        </p:nvSpPr>
        <p:spPr>
          <a:xfrm>
            <a:off x="855919" y="5150344"/>
            <a:ext cx="785793" cy="1154162"/>
          </a:xfrm>
          <a:prstGeom prst="rect">
            <a:avLst/>
          </a:prstGeom>
          <a:noFill/>
          <a:ln>
            <a:noFill/>
          </a:ln>
        </p:spPr>
        <p:txBody>
          <a:bodyPr wrap="none" rtlCol="0" anchor="ctr" anchorCtr="0">
            <a:spAutoFit/>
          </a:bodyPr>
          <a:lstStyle/>
          <a:p>
            <a:pPr algn="r"/>
            <a:r>
              <a:rPr lang="en-US" sz="6900" b="1" dirty="0">
                <a:solidFill>
                  <a:srgbClr val="299C47"/>
                </a:solidFill>
                <a:latin typeface="Montserrat SemiBold" pitchFamily="2" charset="77"/>
                <a:ea typeface="League Spartan" charset="0"/>
                <a:cs typeface="Poppins" pitchFamily="2" charset="77"/>
              </a:rPr>
              <a:t>4</a:t>
            </a:r>
          </a:p>
        </p:txBody>
      </p:sp>
      <p:sp>
        <p:nvSpPr>
          <p:cNvPr id="14" name="TextBox 13">
            <a:extLst>
              <a:ext uri="{FF2B5EF4-FFF2-40B4-BE49-F238E27FC236}">
                <a16:creationId xmlns:a16="http://schemas.microsoft.com/office/drawing/2014/main" id="{5DB35747-D6F9-44E8-9AA5-5697EF9DA079}"/>
              </a:ext>
            </a:extLst>
          </p:cNvPr>
          <p:cNvSpPr txBox="1"/>
          <p:nvPr/>
        </p:nvSpPr>
        <p:spPr>
          <a:xfrm>
            <a:off x="2018671" y="5362370"/>
            <a:ext cx="3433632" cy="246221"/>
          </a:xfrm>
          <a:prstGeom prst="rect">
            <a:avLst/>
          </a:prstGeom>
          <a:noFill/>
        </p:spPr>
        <p:txBody>
          <a:bodyPr wrap="none" lIns="0" tIns="0" rIns="0" bIns="0" rtlCol="0" anchor="b" anchorCtr="0">
            <a:spAutoFit/>
          </a:bodyPr>
          <a:lstStyle/>
          <a:p>
            <a:r>
              <a:rPr lang="en-US" sz="1600" b="1" dirty="0">
                <a:solidFill>
                  <a:srgbClr val="299C47"/>
                </a:solidFill>
                <a:latin typeface="Montserrat SemiBold" pitchFamily="2" charset="77"/>
                <a:ea typeface="League Spartan" charset="0"/>
                <a:cs typeface="Poppins" pitchFamily="2" charset="77"/>
              </a:rPr>
              <a:t>Define IT’s Operational Strategy </a:t>
            </a:r>
          </a:p>
        </p:txBody>
      </p:sp>
      <p:sp>
        <p:nvSpPr>
          <p:cNvPr id="15" name="Subtitle 2">
            <a:extLst>
              <a:ext uri="{FF2B5EF4-FFF2-40B4-BE49-F238E27FC236}">
                <a16:creationId xmlns:a16="http://schemas.microsoft.com/office/drawing/2014/main" id="{AAA0F726-C81F-4B4F-9E82-0381923612DB}"/>
              </a:ext>
            </a:extLst>
          </p:cNvPr>
          <p:cNvSpPr txBox="1">
            <a:spLocks/>
          </p:cNvSpPr>
          <p:nvPr/>
        </p:nvSpPr>
        <p:spPr>
          <a:xfrm>
            <a:off x="2018672" y="5658116"/>
            <a:ext cx="3451832" cy="669863"/>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Evaluate the foundational elements of IT’s operational strategy that will be required to successfully execute on key initiatives. </a:t>
            </a:r>
          </a:p>
        </p:txBody>
      </p:sp>
      <p:grpSp>
        <p:nvGrpSpPr>
          <p:cNvPr id="3" name="Group 2">
            <a:extLst>
              <a:ext uri="{FF2B5EF4-FFF2-40B4-BE49-F238E27FC236}">
                <a16:creationId xmlns:a16="http://schemas.microsoft.com/office/drawing/2014/main" id="{B06E8B99-D1E0-4D87-B1B5-A28DCDA26E54}"/>
              </a:ext>
            </a:extLst>
          </p:cNvPr>
          <p:cNvGrpSpPr/>
          <p:nvPr/>
        </p:nvGrpSpPr>
        <p:grpSpPr>
          <a:xfrm>
            <a:off x="6937224" y="1506455"/>
            <a:ext cx="4902352" cy="4798051"/>
            <a:chOff x="6885521" y="1379351"/>
            <a:chExt cx="4902352" cy="4798051"/>
          </a:xfrm>
        </p:grpSpPr>
        <p:grpSp>
          <p:nvGrpSpPr>
            <p:cNvPr id="34" name="Group 33">
              <a:extLst>
                <a:ext uri="{FF2B5EF4-FFF2-40B4-BE49-F238E27FC236}">
                  <a16:creationId xmlns:a16="http://schemas.microsoft.com/office/drawing/2014/main" id="{FE1B0820-0FF6-4B29-B966-CE2F6585E6E8}"/>
                </a:ext>
              </a:extLst>
            </p:cNvPr>
            <p:cNvGrpSpPr/>
            <p:nvPr/>
          </p:nvGrpSpPr>
          <p:grpSpPr>
            <a:xfrm>
              <a:off x="6885521" y="1379351"/>
              <a:ext cx="4902352" cy="4798051"/>
              <a:chOff x="5240697" y="1085064"/>
              <a:chExt cx="5337173" cy="5339304"/>
            </a:xfrm>
          </p:grpSpPr>
          <p:grpSp>
            <p:nvGrpSpPr>
              <p:cNvPr id="21" name="Group 20">
                <a:extLst>
                  <a:ext uri="{FF2B5EF4-FFF2-40B4-BE49-F238E27FC236}">
                    <a16:creationId xmlns:a16="http://schemas.microsoft.com/office/drawing/2014/main" id="{03CD4504-E1D6-4630-9264-7F1C3B46FA6D}"/>
                  </a:ext>
                </a:extLst>
              </p:cNvPr>
              <p:cNvGrpSpPr/>
              <p:nvPr/>
            </p:nvGrpSpPr>
            <p:grpSpPr>
              <a:xfrm>
                <a:off x="5240697" y="1085064"/>
                <a:ext cx="5337173" cy="5339304"/>
                <a:chOff x="3427415" y="1137696"/>
                <a:chExt cx="5337173" cy="5339304"/>
              </a:xfrm>
            </p:grpSpPr>
            <p:sp>
              <p:nvSpPr>
                <p:cNvPr id="22" name="Shape 16173">
                  <a:extLst>
                    <a:ext uri="{FF2B5EF4-FFF2-40B4-BE49-F238E27FC236}">
                      <a16:creationId xmlns:a16="http://schemas.microsoft.com/office/drawing/2014/main" id="{03B875EC-20BE-4A03-82A3-2AB646D94859}"/>
                    </a:ext>
                  </a:extLst>
                </p:cNvPr>
                <p:cNvSpPr/>
                <p:nvPr/>
              </p:nvSpPr>
              <p:spPr>
                <a:xfrm>
                  <a:off x="3427415" y="2469377"/>
                  <a:ext cx="2668502" cy="2668586"/>
                </a:xfrm>
                <a:custGeom>
                  <a:avLst/>
                  <a:gdLst/>
                  <a:ahLst/>
                  <a:cxnLst>
                    <a:cxn ang="0">
                      <a:pos x="wd2" y="hd2"/>
                    </a:cxn>
                    <a:cxn ang="5400000">
                      <a:pos x="wd2" y="hd2"/>
                    </a:cxn>
                    <a:cxn ang="10800000">
                      <a:pos x="wd2" y="hd2"/>
                    </a:cxn>
                    <a:cxn ang="16200000">
                      <a:pos x="wd2" y="hd2"/>
                    </a:cxn>
                  </a:cxnLst>
                  <a:rect l="0" t="0" r="r" b="b"/>
                  <a:pathLst>
                    <a:path w="20595" h="21600" extrusionOk="0">
                      <a:moveTo>
                        <a:pt x="10297" y="0"/>
                      </a:moveTo>
                      <a:cubicBezTo>
                        <a:pt x="7662" y="0"/>
                        <a:pt x="5027" y="1055"/>
                        <a:pt x="3016" y="3164"/>
                      </a:cubicBezTo>
                      <a:cubicBezTo>
                        <a:pt x="-1005" y="7382"/>
                        <a:pt x="-1005" y="14218"/>
                        <a:pt x="3016" y="18436"/>
                      </a:cubicBezTo>
                      <a:cubicBezTo>
                        <a:pt x="5027" y="20544"/>
                        <a:pt x="7660" y="21599"/>
                        <a:pt x="10295" y="21600"/>
                      </a:cubicBezTo>
                      <a:cubicBezTo>
                        <a:pt x="10290" y="18829"/>
                        <a:pt x="11296" y="16056"/>
                        <a:pt x="13312" y="13942"/>
                      </a:cubicBezTo>
                      <a:cubicBezTo>
                        <a:pt x="15322" y="11833"/>
                        <a:pt x="17960" y="10778"/>
                        <a:pt x="20595" y="10778"/>
                      </a:cubicBezTo>
                      <a:cubicBezTo>
                        <a:pt x="20590" y="8021"/>
                        <a:pt x="19584" y="5267"/>
                        <a:pt x="17578" y="3164"/>
                      </a:cubicBezTo>
                      <a:cubicBezTo>
                        <a:pt x="15568" y="1055"/>
                        <a:pt x="12933" y="0"/>
                        <a:pt x="10297" y="0"/>
                      </a:cubicBezTo>
                      <a:close/>
                    </a:path>
                  </a:pathLst>
                </a:custGeom>
                <a:solidFill>
                  <a:srgbClr val="299C47"/>
                </a:solidFill>
                <a:ln w="63500" cap="flat">
                  <a:noFill/>
                  <a:prstDash val="solid"/>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3" name="Shape 16177">
                  <a:extLst>
                    <a:ext uri="{FF2B5EF4-FFF2-40B4-BE49-F238E27FC236}">
                      <a16:creationId xmlns:a16="http://schemas.microsoft.com/office/drawing/2014/main" id="{5BD97C37-C602-42C6-BF95-E7B11AE0CE9A}"/>
                    </a:ext>
                  </a:extLst>
                </p:cNvPr>
                <p:cNvSpPr/>
                <p:nvPr/>
              </p:nvSpPr>
              <p:spPr>
                <a:xfrm>
                  <a:off x="4761774" y="1137696"/>
                  <a:ext cx="2668398" cy="2668501"/>
                </a:xfrm>
                <a:custGeom>
                  <a:avLst/>
                  <a:gdLst/>
                  <a:ahLst/>
                  <a:cxnLst>
                    <a:cxn ang="0">
                      <a:pos x="wd2" y="hd2"/>
                    </a:cxn>
                    <a:cxn ang="5400000">
                      <a:pos x="wd2" y="hd2"/>
                    </a:cxn>
                    <a:cxn ang="10800000">
                      <a:pos x="wd2" y="hd2"/>
                    </a:cxn>
                    <a:cxn ang="16200000">
                      <a:pos x="wd2" y="hd2"/>
                    </a:cxn>
                  </a:cxnLst>
                  <a:rect l="0" t="0" r="r" b="b"/>
                  <a:pathLst>
                    <a:path w="20595" h="21600" extrusionOk="0">
                      <a:moveTo>
                        <a:pt x="10296" y="0"/>
                      </a:moveTo>
                      <a:cubicBezTo>
                        <a:pt x="7661" y="0"/>
                        <a:pt x="5025" y="1055"/>
                        <a:pt x="3014" y="3164"/>
                      </a:cubicBezTo>
                      <a:cubicBezTo>
                        <a:pt x="1009" y="5268"/>
                        <a:pt x="5" y="8023"/>
                        <a:pt x="0" y="10780"/>
                      </a:cubicBezTo>
                      <a:cubicBezTo>
                        <a:pt x="2635" y="10780"/>
                        <a:pt x="5271" y="11835"/>
                        <a:pt x="7282" y="13944"/>
                      </a:cubicBezTo>
                      <a:cubicBezTo>
                        <a:pt x="9298" y="16058"/>
                        <a:pt x="10302" y="18829"/>
                        <a:pt x="10296" y="21600"/>
                      </a:cubicBezTo>
                      <a:cubicBezTo>
                        <a:pt x="12932" y="21600"/>
                        <a:pt x="15568" y="20547"/>
                        <a:pt x="17578" y="18439"/>
                      </a:cubicBezTo>
                      <a:cubicBezTo>
                        <a:pt x="21600" y="14221"/>
                        <a:pt x="21600" y="7382"/>
                        <a:pt x="17578" y="3164"/>
                      </a:cubicBezTo>
                      <a:cubicBezTo>
                        <a:pt x="15568" y="1055"/>
                        <a:pt x="12932" y="0"/>
                        <a:pt x="10296" y="0"/>
                      </a:cubicBezTo>
                      <a:close/>
                    </a:path>
                  </a:pathLst>
                </a:custGeom>
                <a:solidFill>
                  <a:srgbClr val="2576B7"/>
                </a:solidFill>
                <a:ln w="63500" cap="flat">
                  <a:noFill/>
                  <a:prstDash val="solid"/>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4" name="Shape 16181">
                  <a:extLst>
                    <a:ext uri="{FF2B5EF4-FFF2-40B4-BE49-F238E27FC236}">
                      <a16:creationId xmlns:a16="http://schemas.microsoft.com/office/drawing/2014/main" id="{6B9D623B-3EEF-4F08-90CE-8517B702CE15}"/>
                    </a:ext>
                  </a:extLst>
                </p:cNvPr>
                <p:cNvSpPr/>
                <p:nvPr/>
              </p:nvSpPr>
              <p:spPr>
                <a:xfrm>
                  <a:off x="6095856" y="2469440"/>
                  <a:ext cx="2668732" cy="2668398"/>
                </a:xfrm>
                <a:custGeom>
                  <a:avLst/>
                  <a:gdLst/>
                  <a:ahLst/>
                  <a:cxnLst>
                    <a:cxn ang="0">
                      <a:pos x="wd2" y="hd2"/>
                    </a:cxn>
                    <a:cxn ang="5400000">
                      <a:pos x="wd2" y="hd2"/>
                    </a:cxn>
                    <a:cxn ang="10800000">
                      <a:pos x="wd2" y="hd2"/>
                    </a:cxn>
                    <a:cxn ang="16200000">
                      <a:pos x="wd2" y="hd2"/>
                    </a:cxn>
                  </a:cxnLst>
                  <a:rect l="0" t="0" r="r" b="b"/>
                  <a:pathLst>
                    <a:path w="20595" h="20595" extrusionOk="0">
                      <a:moveTo>
                        <a:pt x="10298" y="0"/>
                      </a:moveTo>
                      <a:cubicBezTo>
                        <a:pt x="10303" y="2642"/>
                        <a:pt x="9297" y="5287"/>
                        <a:pt x="7281" y="7303"/>
                      </a:cubicBezTo>
                      <a:cubicBezTo>
                        <a:pt x="5271" y="9313"/>
                        <a:pt x="2635" y="10317"/>
                        <a:pt x="0" y="10317"/>
                      </a:cubicBezTo>
                      <a:cubicBezTo>
                        <a:pt x="5" y="12946"/>
                        <a:pt x="1011" y="15573"/>
                        <a:pt x="3017" y="17578"/>
                      </a:cubicBezTo>
                      <a:cubicBezTo>
                        <a:pt x="7038" y="21600"/>
                        <a:pt x="13558" y="21600"/>
                        <a:pt x="17579" y="17578"/>
                      </a:cubicBezTo>
                      <a:cubicBezTo>
                        <a:pt x="21600" y="13557"/>
                        <a:pt x="21600" y="7039"/>
                        <a:pt x="17579" y="3017"/>
                      </a:cubicBezTo>
                      <a:cubicBezTo>
                        <a:pt x="15568" y="1006"/>
                        <a:pt x="12933" y="0"/>
                        <a:pt x="10298" y="0"/>
                      </a:cubicBezTo>
                      <a:close/>
                    </a:path>
                  </a:pathLst>
                </a:custGeom>
                <a:solidFill>
                  <a:srgbClr val="5090C4"/>
                </a:solidFill>
                <a:ln w="63500" cap="flat">
                  <a:noFill/>
                  <a:prstDash val="solid"/>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5" name="Shape 16185">
                  <a:extLst>
                    <a:ext uri="{FF2B5EF4-FFF2-40B4-BE49-F238E27FC236}">
                      <a16:creationId xmlns:a16="http://schemas.microsoft.com/office/drawing/2014/main" id="{71D9C0C6-4C9E-4827-BFFF-933B7CE077F6}"/>
                    </a:ext>
                  </a:extLst>
                </p:cNvPr>
                <p:cNvSpPr/>
                <p:nvPr/>
              </p:nvSpPr>
              <p:spPr>
                <a:xfrm>
                  <a:off x="4761541" y="3808268"/>
                  <a:ext cx="2668734" cy="2668732"/>
                </a:xfrm>
                <a:custGeom>
                  <a:avLst/>
                  <a:gdLst/>
                  <a:ahLst/>
                  <a:cxnLst>
                    <a:cxn ang="0">
                      <a:pos x="wd2" y="hd2"/>
                    </a:cxn>
                    <a:cxn ang="5400000">
                      <a:pos x="wd2" y="hd2"/>
                    </a:cxn>
                    <a:cxn ang="10800000">
                      <a:pos x="wd2" y="hd2"/>
                    </a:cxn>
                    <a:cxn ang="16200000">
                      <a:pos x="wd2" y="hd2"/>
                    </a:cxn>
                  </a:cxnLst>
                  <a:rect l="0" t="0" r="r" b="b"/>
                  <a:pathLst>
                    <a:path w="20595" h="20595" extrusionOk="0">
                      <a:moveTo>
                        <a:pt x="10297" y="0"/>
                      </a:moveTo>
                      <a:cubicBezTo>
                        <a:pt x="7662" y="0"/>
                        <a:pt x="5027" y="1006"/>
                        <a:pt x="3016" y="3017"/>
                      </a:cubicBezTo>
                      <a:cubicBezTo>
                        <a:pt x="-1005" y="7038"/>
                        <a:pt x="-1005" y="13558"/>
                        <a:pt x="3016" y="17579"/>
                      </a:cubicBezTo>
                      <a:cubicBezTo>
                        <a:pt x="7037" y="21600"/>
                        <a:pt x="13557" y="21600"/>
                        <a:pt x="17578" y="17579"/>
                      </a:cubicBezTo>
                      <a:cubicBezTo>
                        <a:pt x="19584" y="15574"/>
                        <a:pt x="20590" y="12947"/>
                        <a:pt x="20595" y="10318"/>
                      </a:cubicBezTo>
                      <a:cubicBezTo>
                        <a:pt x="17960" y="10318"/>
                        <a:pt x="15324" y="9312"/>
                        <a:pt x="13314" y="7302"/>
                      </a:cubicBezTo>
                      <a:cubicBezTo>
                        <a:pt x="11298" y="5286"/>
                        <a:pt x="10292" y="2642"/>
                        <a:pt x="10297" y="0"/>
                      </a:cubicBezTo>
                      <a:close/>
                    </a:path>
                  </a:pathLst>
                </a:custGeom>
                <a:solidFill>
                  <a:srgbClr val="15466D"/>
                </a:solidFill>
                <a:ln w="63500" cap="flat">
                  <a:noFill/>
                  <a:prstDash val="solid"/>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grpSp>
          <p:sp>
            <p:nvSpPr>
              <p:cNvPr id="30" name="TextBox 29">
                <a:extLst>
                  <a:ext uri="{FF2B5EF4-FFF2-40B4-BE49-F238E27FC236}">
                    <a16:creationId xmlns:a16="http://schemas.microsoft.com/office/drawing/2014/main" id="{3EAF87D3-4632-4F4D-A576-672583700940}"/>
                  </a:ext>
                </a:extLst>
              </p:cNvPr>
              <p:cNvSpPr txBox="1"/>
              <p:nvPr/>
            </p:nvSpPr>
            <p:spPr>
              <a:xfrm>
                <a:off x="7603345" y="1316018"/>
                <a:ext cx="731582" cy="738293"/>
              </a:xfrm>
              <a:prstGeom prst="rect">
                <a:avLst/>
              </a:prstGeom>
              <a:noFill/>
            </p:spPr>
            <p:txBody>
              <a:bodyPr wrap="none" rtlCol="0" anchor="ctr">
                <a:spAutoFit/>
              </a:bodyPr>
              <a:lstStyle/>
              <a:p>
                <a:pPr algn="ctr">
                  <a:lnSpc>
                    <a:spcPct val="110000"/>
                  </a:lnSpc>
                </a:pPr>
                <a:r>
                  <a:rPr lang="en-US" sz="3600" b="1" dirty="0">
                    <a:solidFill>
                      <a:srgbClr val="FFFFFF"/>
                    </a:solidFill>
                    <a:latin typeface="Montserrat SemiBold" pitchFamily="2" charset="77"/>
                    <a:cs typeface="Poppins" pitchFamily="2" charset="77"/>
                  </a:rPr>
                  <a:t>01</a:t>
                </a:r>
              </a:p>
            </p:txBody>
          </p:sp>
          <p:sp>
            <p:nvSpPr>
              <p:cNvPr id="31" name="TextBox 30">
                <a:extLst>
                  <a:ext uri="{FF2B5EF4-FFF2-40B4-BE49-F238E27FC236}">
                    <a16:creationId xmlns:a16="http://schemas.microsoft.com/office/drawing/2014/main" id="{0299D0B8-4421-4900-9D75-9E298EE7B15C}"/>
                  </a:ext>
                </a:extLst>
              </p:cNvPr>
              <p:cNvSpPr txBox="1"/>
              <p:nvPr/>
            </p:nvSpPr>
            <p:spPr>
              <a:xfrm>
                <a:off x="7257622" y="4482454"/>
                <a:ext cx="832802" cy="738293"/>
              </a:xfrm>
              <a:prstGeom prst="rect">
                <a:avLst/>
              </a:prstGeom>
              <a:noFill/>
            </p:spPr>
            <p:txBody>
              <a:bodyPr wrap="none" rtlCol="0" anchor="ctr">
                <a:spAutoFit/>
              </a:bodyPr>
              <a:lstStyle/>
              <a:p>
                <a:pPr algn="ctr">
                  <a:lnSpc>
                    <a:spcPct val="110000"/>
                  </a:lnSpc>
                </a:pPr>
                <a:r>
                  <a:rPr lang="en-US" sz="3600" b="1" dirty="0">
                    <a:solidFill>
                      <a:srgbClr val="FFFFFF"/>
                    </a:solidFill>
                    <a:latin typeface="Montserrat SemiBold" pitchFamily="2" charset="77"/>
                    <a:cs typeface="Poppins" pitchFamily="2" charset="77"/>
                  </a:rPr>
                  <a:t>03</a:t>
                </a:r>
              </a:p>
            </p:txBody>
          </p:sp>
          <p:sp>
            <p:nvSpPr>
              <p:cNvPr id="32" name="TextBox 31">
                <a:extLst>
                  <a:ext uri="{FF2B5EF4-FFF2-40B4-BE49-F238E27FC236}">
                    <a16:creationId xmlns:a16="http://schemas.microsoft.com/office/drawing/2014/main" id="{23A6CC31-F350-4D39-80EA-A04E442D326E}"/>
                  </a:ext>
                </a:extLst>
              </p:cNvPr>
              <p:cNvSpPr txBox="1"/>
              <p:nvPr/>
            </p:nvSpPr>
            <p:spPr>
              <a:xfrm>
                <a:off x="8988770" y="3105754"/>
                <a:ext cx="832802" cy="738293"/>
              </a:xfrm>
              <a:prstGeom prst="rect">
                <a:avLst/>
              </a:prstGeom>
              <a:noFill/>
            </p:spPr>
            <p:txBody>
              <a:bodyPr wrap="none" rtlCol="0" anchor="ctr">
                <a:spAutoFit/>
              </a:bodyPr>
              <a:lstStyle/>
              <a:p>
                <a:pPr algn="ctr">
                  <a:lnSpc>
                    <a:spcPct val="110000"/>
                  </a:lnSpc>
                </a:pPr>
                <a:r>
                  <a:rPr lang="en-US" sz="3600" b="1" dirty="0">
                    <a:solidFill>
                      <a:srgbClr val="FFFFFF"/>
                    </a:solidFill>
                    <a:latin typeface="Montserrat SemiBold" pitchFamily="2" charset="77"/>
                    <a:cs typeface="Poppins" pitchFamily="2" charset="77"/>
                  </a:rPr>
                  <a:t>02</a:t>
                </a:r>
              </a:p>
            </p:txBody>
          </p:sp>
          <p:sp>
            <p:nvSpPr>
              <p:cNvPr id="33" name="TextBox 32">
                <a:extLst>
                  <a:ext uri="{FF2B5EF4-FFF2-40B4-BE49-F238E27FC236}">
                    <a16:creationId xmlns:a16="http://schemas.microsoft.com/office/drawing/2014/main" id="{ABFEB3E6-8136-4061-88BA-690256C49699}"/>
                  </a:ext>
                </a:extLst>
              </p:cNvPr>
              <p:cNvSpPr txBox="1"/>
              <p:nvPr/>
            </p:nvSpPr>
            <p:spPr>
              <a:xfrm>
                <a:off x="5844010" y="2799714"/>
                <a:ext cx="881667" cy="738293"/>
              </a:xfrm>
              <a:prstGeom prst="rect">
                <a:avLst/>
              </a:prstGeom>
              <a:noFill/>
            </p:spPr>
            <p:txBody>
              <a:bodyPr wrap="none" rtlCol="0" anchor="ctr">
                <a:spAutoFit/>
              </a:bodyPr>
              <a:lstStyle/>
              <a:p>
                <a:pPr algn="ctr">
                  <a:lnSpc>
                    <a:spcPct val="110000"/>
                  </a:lnSpc>
                </a:pPr>
                <a:r>
                  <a:rPr lang="en-US" sz="3600" b="1" dirty="0">
                    <a:solidFill>
                      <a:srgbClr val="FFFFFF"/>
                    </a:solidFill>
                    <a:latin typeface="Montserrat SemiBold" pitchFamily="2" charset="77"/>
                    <a:cs typeface="Poppins" pitchFamily="2" charset="77"/>
                  </a:rPr>
                  <a:t>04</a:t>
                </a:r>
              </a:p>
            </p:txBody>
          </p:sp>
        </p:grpSp>
        <p:pic>
          <p:nvPicPr>
            <p:cNvPr id="36" name="Picture 35">
              <a:extLst>
                <a:ext uri="{FF2B5EF4-FFF2-40B4-BE49-F238E27FC236}">
                  <a16:creationId xmlns:a16="http://schemas.microsoft.com/office/drawing/2014/main" id="{F6E282A4-6C81-4B5F-9A61-464B9827B4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88610" y="2142686"/>
              <a:ext cx="743818" cy="743818"/>
            </a:xfrm>
            <a:prstGeom prst="rect">
              <a:avLst/>
            </a:prstGeom>
          </p:spPr>
        </p:pic>
        <p:pic>
          <p:nvPicPr>
            <p:cNvPr id="37" name="Picture 36">
              <a:extLst>
                <a:ext uri="{FF2B5EF4-FFF2-40B4-BE49-F238E27FC236}">
                  <a16:creationId xmlns:a16="http://schemas.microsoft.com/office/drawing/2014/main" id="{B2B8BB01-BB5A-4D54-813A-CDE98B3B90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87242" y="3747173"/>
              <a:ext cx="764953" cy="764953"/>
            </a:xfrm>
            <a:prstGeom prst="rect">
              <a:avLst/>
            </a:prstGeom>
          </p:spPr>
        </p:pic>
        <p:pic>
          <p:nvPicPr>
            <p:cNvPr id="38" name="Picture 37">
              <a:extLst>
                <a:ext uri="{FF2B5EF4-FFF2-40B4-BE49-F238E27FC236}">
                  <a16:creationId xmlns:a16="http://schemas.microsoft.com/office/drawing/2014/main" id="{22909E26-8810-4F56-95D8-6122055892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82573" y="4968746"/>
              <a:ext cx="764897" cy="764897"/>
            </a:xfrm>
            <a:prstGeom prst="rect">
              <a:avLst/>
            </a:prstGeom>
          </p:spPr>
        </p:pic>
        <p:pic>
          <p:nvPicPr>
            <p:cNvPr id="39" name="Picture 38">
              <a:extLst>
                <a:ext uri="{FF2B5EF4-FFF2-40B4-BE49-F238E27FC236}">
                  <a16:creationId xmlns:a16="http://schemas.microsoft.com/office/drawing/2014/main" id="{6FF85CBD-25A6-4EA4-930A-E9D9FBF032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70542" y="3500138"/>
              <a:ext cx="748116" cy="748116"/>
            </a:xfrm>
            <a:prstGeom prst="rect">
              <a:avLst/>
            </a:prstGeom>
          </p:spPr>
        </p:pic>
      </p:grpSp>
    </p:spTree>
    <p:extLst>
      <p:ext uri="{BB962C8B-B14F-4D97-AF65-F5344CB8AC3E}">
        <p14:creationId xmlns:p14="http://schemas.microsoft.com/office/powerpoint/2010/main" val="1899657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2B340-B61C-4D29-A263-6107E55978DD}"/>
              </a:ext>
            </a:extLst>
          </p:cNvPr>
          <p:cNvSpPr>
            <a:spLocks noGrp="1"/>
          </p:cNvSpPr>
          <p:nvPr>
            <p:ph type="title"/>
          </p:nvPr>
        </p:nvSpPr>
        <p:spPr>
          <a:xfrm>
            <a:off x="354105" y="530021"/>
            <a:ext cx="11368099" cy="1130188"/>
          </a:xfrm>
        </p:spPr>
        <p:txBody>
          <a:bodyPr/>
          <a:lstStyle/>
          <a:p>
            <a:r>
              <a:rPr lang="en-US" sz="3200" dirty="0"/>
              <a:t>This section focuses on eliciting valuable information from three major diagnostics  </a:t>
            </a:r>
            <a:endParaRPr lang="en-CA" sz="3200" dirty="0"/>
          </a:p>
        </p:txBody>
      </p:sp>
      <p:sp>
        <p:nvSpPr>
          <p:cNvPr id="4" name="Freeform 425">
            <a:extLst>
              <a:ext uri="{FF2B5EF4-FFF2-40B4-BE49-F238E27FC236}">
                <a16:creationId xmlns:a16="http://schemas.microsoft.com/office/drawing/2014/main" id="{11D1F7A0-8687-41BC-B297-EED35AA13865}"/>
              </a:ext>
            </a:extLst>
          </p:cNvPr>
          <p:cNvSpPr>
            <a:spLocks noChangeArrowheads="1"/>
          </p:cNvSpPr>
          <p:nvPr/>
        </p:nvSpPr>
        <p:spPr bwMode="auto">
          <a:xfrm>
            <a:off x="5035314" y="1334688"/>
            <a:ext cx="2769505" cy="3184382"/>
          </a:xfrm>
          <a:custGeom>
            <a:avLst/>
            <a:gdLst>
              <a:gd name="T0" fmla="*/ 153 w 4444"/>
              <a:gd name="T1" fmla="*/ 3751 h 5111"/>
              <a:gd name="T2" fmla="*/ 2222 w 4444"/>
              <a:gd name="T3" fmla="*/ 4945 h 5111"/>
              <a:gd name="T4" fmla="*/ 4290 w 4444"/>
              <a:gd name="T5" fmla="*/ 3751 h 5111"/>
              <a:gd name="T6" fmla="*/ 4290 w 4444"/>
              <a:gd name="T7" fmla="*/ 1362 h 5111"/>
              <a:gd name="T8" fmla="*/ 2222 w 4444"/>
              <a:gd name="T9" fmla="*/ 168 h 5111"/>
              <a:gd name="T10" fmla="*/ 153 w 4444"/>
              <a:gd name="T11" fmla="*/ 1362 h 5111"/>
              <a:gd name="T12" fmla="*/ 153 w 4444"/>
              <a:gd name="T13" fmla="*/ 3751 h 5111"/>
              <a:gd name="T14" fmla="*/ 2222 w 4444"/>
              <a:gd name="T15" fmla="*/ 5110 h 5111"/>
              <a:gd name="T16" fmla="*/ 2222 w 4444"/>
              <a:gd name="T17" fmla="*/ 5110 h 5111"/>
              <a:gd name="T18" fmla="*/ 2184 w 4444"/>
              <a:gd name="T19" fmla="*/ 5099 h 5111"/>
              <a:gd name="T20" fmla="*/ 39 w 4444"/>
              <a:gd name="T21" fmla="*/ 3861 h 5111"/>
              <a:gd name="T22" fmla="*/ 39 w 4444"/>
              <a:gd name="T23" fmla="*/ 3861 h 5111"/>
              <a:gd name="T24" fmla="*/ 0 w 4444"/>
              <a:gd name="T25" fmla="*/ 3795 h 5111"/>
              <a:gd name="T26" fmla="*/ 0 w 4444"/>
              <a:gd name="T27" fmla="*/ 1318 h 5111"/>
              <a:gd name="T28" fmla="*/ 0 w 4444"/>
              <a:gd name="T29" fmla="*/ 1318 h 5111"/>
              <a:gd name="T30" fmla="*/ 39 w 4444"/>
              <a:gd name="T31" fmla="*/ 1252 h 5111"/>
              <a:gd name="T32" fmla="*/ 2184 w 4444"/>
              <a:gd name="T33" fmla="*/ 14 h 5111"/>
              <a:gd name="T34" fmla="*/ 2184 w 4444"/>
              <a:gd name="T35" fmla="*/ 14 h 5111"/>
              <a:gd name="T36" fmla="*/ 2260 w 4444"/>
              <a:gd name="T37" fmla="*/ 14 h 5111"/>
              <a:gd name="T38" fmla="*/ 4404 w 4444"/>
              <a:gd name="T39" fmla="*/ 1252 h 5111"/>
              <a:gd name="T40" fmla="*/ 4404 w 4444"/>
              <a:gd name="T41" fmla="*/ 1252 h 5111"/>
              <a:gd name="T42" fmla="*/ 4443 w 4444"/>
              <a:gd name="T43" fmla="*/ 1318 h 5111"/>
              <a:gd name="T44" fmla="*/ 4443 w 4444"/>
              <a:gd name="T45" fmla="*/ 3795 h 5111"/>
              <a:gd name="T46" fmla="*/ 4443 w 4444"/>
              <a:gd name="T47" fmla="*/ 3795 h 5111"/>
              <a:gd name="T48" fmla="*/ 4404 w 4444"/>
              <a:gd name="T49" fmla="*/ 3861 h 5111"/>
              <a:gd name="T50" fmla="*/ 2260 w 4444"/>
              <a:gd name="T51" fmla="*/ 5099 h 5111"/>
              <a:gd name="T52" fmla="*/ 2260 w 4444"/>
              <a:gd name="T53" fmla="*/ 5099 h 5111"/>
              <a:gd name="T54" fmla="*/ 2222 w 4444"/>
              <a:gd name="T55" fmla="*/ 5110 h 5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44" h="5111">
                <a:moveTo>
                  <a:pt x="153" y="3751"/>
                </a:moveTo>
                <a:lnTo>
                  <a:pt x="2222" y="4945"/>
                </a:lnTo>
                <a:lnTo>
                  <a:pt x="4290" y="3751"/>
                </a:lnTo>
                <a:lnTo>
                  <a:pt x="4290" y="1362"/>
                </a:lnTo>
                <a:lnTo>
                  <a:pt x="2222" y="168"/>
                </a:lnTo>
                <a:lnTo>
                  <a:pt x="153" y="1362"/>
                </a:lnTo>
                <a:lnTo>
                  <a:pt x="153" y="3751"/>
                </a:lnTo>
                <a:close/>
                <a:moveTo>
                  <a:pt x="2222" y="5110"/>
                </a:moveTo>
                <a:lnTo>
                  <a:pt x="2222" y="5110"/>
                </a:lnTo>
                <a:cubicBezTo>
                  <a:pt x="2209" y="5110"/>
                  <a:pt x="2196" y="5106"/>
                  <a:pt x="2184" y="5099"/>
                </a:cubicBezTo>
                <a:lnTo>
                  <a:pt x="39" y="3861"/>
                </a:lnTo>
                <a:lnTo>
                  <a:pt x="39" y="3861"/>
                </a:lnTo>
                <a:cubicBezTo>
                  <a:pt x="15" y="3847"/>
                  <a:pt x="0" y="3822"/>
                  <a:pt x="0" y="3795"/>
                </a:cubicBezTo>
                <a:lnTo>
                  <a:pt x="0" y="1318"/>
                </a:lnTo>
                <a:lnTo>
                  <a:pt x="0" y="1318"/>
                </a:lnTo>
                <a:cubicBezTo>
                  <a:pt x="0" y="1291"/>
                  <a:pt x="15" y="1266"/>
                  <a:pt x="39" y="1252"/>
                </a:cubicBezTo>
                <a:lnTo>
                  <a:pt x="2184" y="14"/>
                </a:lnTo>
                <a:lnTo>
                  <a:pt x="2184" y="14"/>
                </a:lnTo>
                <a:cubicBezTo>
                  <a:pt x="2207" y="0"/>
                  <a:pt x="2236" y="0"/>
                  <a:pt x="2260" y="14"/>
                </a:cubicBezTo>
                <a:lnTo>
                  <a:pt x="4404" y="1252"/>
                </a:lnTo>
                <a:lnTo>
                  <a:pt x="4404" y="1252"/>
                </a:lnTo>
                <a:cubicBezTo>
                  <a:pt x="4428" y="1266"/>
                  <a:pt x="4443" y="1291"/>
                  <a:pt x="4443" y="1318"/>
                </a:cubicBezTo>
                <a:lnTo>
                  <a:pt x="4443" y="3795"/>
                </a:lnTo>
                <a:lnTo>
                  <a:pt x="4443" y="3795"/>
                </a:lnTo>
                <a:cubicBezTo>
                  <a:pt x="4443" y="3822"/>
                  <a:pt x="4428" y="3847"/>
                  <a:pt x="4404" y="3861"/>
                </a:cubicBezTo>
                <a:lnTo>
                  <a:pt x="2260" y="5099"/>
                </a:lnTo>
                <a:lnTo>
                  <a:pt x="2260" y="5099"/>
                </a:lnTo>
                <a:cubicBezTo>
                  <a:pt x="2247" y="5106"/>
                  <a:pt x="2234" y="5110"/>
                  <a:pt x="2222" y="5110"/>
                </a:cubicBezTo>
                <a:close/>
              </a:path>
            </a:pathLst>
          </a:custGeom>
          <a:solidFill>
            <a:srgbClr val="2576B7"/>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5" name="Freeform 426">
            <a:extLst>
              <a:ext uri="{FF2B5EF4-FFF2-40B4-BE49-F238E27FC236}">
                <a16:creationId xmlns:a16="http://schemas.microsoft.com/office/drawing/2014/main" id="{585F8F1D-FA6D-4EBB-B1FA-D457A7563A47}"/>
              </a:ext>
            </a:extLst>
          </p:cNvPr>
          <p:cNvSpPr>
            <a:spLocks noChangeArrowheads="1"/>
          </p:cNvSpPr>
          <p:nvPr/>
        </p:nvSpPr>
        <p:spPr bwMode="auto">
          <a:xfrm>
            <a:off x="3841650" y="3430953"/>
            <a:ext cx="2769505" cy="3184380"/>
          </a:xfrm>
          <a:custGeom>
            <a:avLst/>
            <a:gdLst>
              <a:gd name="T0" fmla="*/ 152 w 4443"/>
              <a:gd name="T1" fmla="*/ 3751 h 5111"/>
              <a:gd name="T2" fmla="*/ 2221 w 4443"/>
              <a:gd name="T3" fmla="*/ 4945 h 5111"/>
              <a:gd name="T4" fmla="*/ 4289 w 4443"/>
              <a:gd name="T5" fmla="*/ 3751 h 5111"/>
              <a:gd name="T6" fmla="*/ 4289 w 4443"/>
              <a:gd name="T7" fmla="*/ 1362 h 5111"/>
              <a:gd name="T8" fmla="*/ 2221 w 4443"/>
              <a:gd name="T9" fmla="*/ 169 h 5111"/>
              <a:gd name="T10" fmla="*/ 152 w 4443"/>
              <a:gd name="T11" fmla="*/ 1362 h 5111"/>
              <a:gd name="T12" fmla="*/ 152 w 4443"/>
              <a:gd name="T13" fmla="*/ 3751 h 5111"/>
              <a:gd name="T14" fmla="*/ 2221 w 4443"/>
              <a:gd name="T15" fmla="*/ 5110 h 5111"/>
              <a:gd name="T16" fmla="*/ 2221 w 4443"/>
              <a:gd name="T17" fmla="*/ 5110 h 5111"/>
              <a:gd name="T18" fmla="*/ 2183 w 4443"/>
              <a:gd name="T19" fmla="*/ 5100 h 5111"/>
              <a:gd name="T20" fmla="*/ 37 w 4443"/>
              <a:gd name="T21" fmla="*/ 3861 h 5111"/>
              <a:gd name="T22" fmla="*/ 37 w 4443"/>
              <a:gd name="T23" fmla="*/ 3861 h 5111"/>
              <a:gd name="T24" fmla="*/ 0 w 4443"/>
              <a:gd name="T25" fmla="*/ 3795 h 5111"/>
              <a:gd name="T26" fmla="*/ 0 w 4443"/>
              <a:gd name="T27" fmla="*/ 1318 h 5111"/>
              <a:gd name="T28" fmla="*/ 0 w 4443"/>
              <a:gd name="T29" fmla="*/ 1318 h 5111"/>
              <a:gd name="T30" fmla="*/ 37 w 4443"/>
              <a:gd name="T31" fmla="*/ 1251 h 5111"/>
              <a:gd name="T32" fmla="*/ 2183 w 4443"/>
              <a:gd name="T33" fmla="*/ 14 h 5111"/>
              <a:gd name="T34" fmla="*/ 2183 w 4443"/>
              <a:gd name="T35" fmla="*/ 14 h 5111"/>
              <a:gd name="T36" fmla="*/ 2259 w 4443"/>
              <a:gd name="T37" fmla="*/ 14 h 5111"/>
              <a:gd name="T38" fmla="*/ 4404 w 4443"/>
              <a:gd name="T39" fmla="*/ 1251 h 5111"/>
              <a:gd name="T40" fmla="*/ 4404 w 4443"/>
              <a:gd name="T41" fmla="*/ 1251 h 5111"/>
              <a:gd name="T42" fmla="*/ 4442 w 4443"/>
              <a:gd name="T43" fmla="*/ 1318 h 5111"/>
              <a:gd name="T44" fmla="*/ 4442 w 4443"/>
              <a:gd name="T45" fmla="*/ 3795 h 5111"/>
              <a:gd name="T46" fmla="*/ 4442 w 4443"/>
              <a:gd name="T47" fmla="*/ 3795 h 5111"/>
              <a:gd name="T48" fmla="*/ 4404 w 4443"/>
              <a:gd name="T49" fmla="*/ 3861 h 5111"/>
              <a:gd name="T50" fmla="*/ 2259 w 4443"/>
              <a:gd name="T51" fmla="*/ 5100 h 5111"/>
              <a:gd name="T52" fmla="*/ 2259 w 4443"/>
              <a:gd name="T53" fmla="*/ 5100 h 5111"/>
              <a:gd name="T54" fmla="*/ 2221 w 4443"/>
              <a:gd name="T55" fmla="*/ 5110 h 5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43" h="5111">
                <a:moveTo>
                  <a:pt x="152" y="3751"/>
                </a:moveTo>
                <a:lnTo>
                  <a:pt x="2221" y="4945"/>
                </a:lnTo>
                <a:lnTo>
                  <a:pt x="4289" y="3751"/>
                </a:lnTo>
                <a:lnTo>
                  <a:pt x="4289" y="1362"/>
                </a:lnTo>
                <a:lnTo>
                  <a:pt x="2221" y="169"/>
                </a:lnTo>
                <a:lnTo>
                  <a:pt x="152" y="1362"/>
                </a:lnTo>
                <a:lnTo>
                  <a:pt x="152" y="3751"/>
                </a:lnTo>
                <a:close/>
                <a:moveTo>
                  <a:pt x="2221" y="5110"/>
                </a:moveTo>
                <a:lnTo>
                  <a:pt x="2221" y="5110"/>
                </a:lnTo>
                <a:cubicBezTo>
                  <a:pt x="2208" y="5110"/>
                  <a:pt x="2194" y="5107"/>
                  <a:pt x="2183" y="5100"/>
                </a:cubicBezTo>
                <a:lnTo>
                  <a:pt x="37" y="3861"/>
                </a:lnTo>
                <a:lnTo>
                  <a:pt x="37" y="3861"/>
                </a:lnTo>
                <a:cubicBezTo>
                  <a:pt x="13" y="3848"/>
                  <a:pt x="0" y="3823"/>
                  <a:pt x="0" y="3795"/>
                </a:cubicBezTo>
                <a:lnTo>
                  <a:pt x="0" y="1318"/>
                </a:lnTo>
                <a:lnTo>
                  <a:pt x="0" y="1318"/>
                </a:lnTo>
                <a:cubicBezTo>
                  <a:pt x="0" y="1291"/>
                  <a:pt x="13" y="1266"/>
                  <a:pt x="37" y="1251"/>
                </a:cubicBezTo>
                <a:lnTo>
                  <a:pt x="2183" y="14"/>
                </a:lnTo>
                <a:lnTo>
                  <a:pt x="2183" y="14"/>
                </a:lnTo>
                <a:cubicBezTo>
                  <a:pt x="2207" y="0"/>
                  <a:pt x="2235" y="0"/>
                  <a:pt x="2259" y="14"/>
                </a:cubicBezTo>
                <a:lnTo>
                  <a:pt x="4404" y="1251"/>
                </a:lnTo>
                <a:lnTo>
                  <a:pt x="4404" y="1251"/>
                </a:lnTo>
                <a:cubicBezTo>
                  <a:pt x="4427" y="1266"/>
                  <a:pt x="4442" y="1291"/>
                  <a:pt x="4442" y="1318"/>
                </a:cubicBezTo>
                <a:lnTo>
                  <a:pt x="4442" y="3795"/>
                </a:lnTo>
                <a:lnTo>
                  <a:pt x="4442" y="3795"/>
                </a:lnTo>
                <a:cubicBezTo>
                  <a:pt x="4442" y="3823"/>
                  <a:pt x="4427" y="3848"/>
                  <a:pt x="4404" y="3861"/>
                </a:cubicBezTo>
                <a:lnTo>
                  <a:pt x="2259" y="5100"/>
                </a:lnTo>
                <a:lnTo>
                  <a:pt x="2259" y="5100"/>
                </a:lnTo>
                <a:cubicBezTo>
                  <a:pt x="2248" y="5107"/>
                  <a:pt x="2234" y="5110"/>
                  <a:pt x="2221" y="5110"/>
                </a:cubicBezTo>
                <a:close/>
              </a:path>
            </a:pathLst>
          </a:custGeom>
          <a:solidFill>
            <a:srgbClr val="15466D"/>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6" name="Freeform 427">
            <a:extLst>
              <a:ext uri="{FF2B5EF4-FFF2-40B4-BE49-F238E27FC236}">
                <a16:creationId xmlns:a16="http://schemas.microsoft.com/office/drawing/2014/main" id="{93C1031D-CB37-44C7-9B8E-3A675AAC1E4F}"/>
              </a:ext>
            </a:extLst>
          </p:cNvPr>
          <p:cNvSpPr>
            <a:spLocks noChangeArrowheads="1"/>
          </p:cNvSpPr>
          <p:nvPr/>
        </p:nvSpPr>
        <p:spPr bwMode="auto">
          <a:xfrm>
            <a:off x="6237294" y="3426846"/>
            <a:ext cx="2769505" cy="3184380"/>
          </a:xfrm>
          <a:custGeom>
            <a:avLst/>
            <a:gdLst>
              <a:gd name="T0" fmla="*/ 153 w 4443"/>
              <a:gd name="T1" fmla="*/ 3751 h 5111"/>
              <a:gd name="T2" fmla="*/ 2220 w 4443"/>
              <a:gd name="T3" fmla="*/ 4945 h 5111"/>
              <a:gd name="T4" fmla="*/ 4289 w 4443"/>
              <a:gd name="T5" fmla="*/ 3751 h 5111"/>
              <a:gd name="T6" fmla="*/ 4289 w 4443"/>
              <a:gd name="T7" fmla="*/ 1362 h 5111"/>
              <a:gd name="T8" fmla="*/ 2220 w 4443"/>
              <a:gd name="T9" fmla="*/ 169 h 5111"/>
              <a:gd name="T10" fmla="*/ 153 w 4443"/>
              <a:gd name="T11" fmla="*/ 1362 h 5111"/>
              <a:gd name="T12" fmla="*/ 153 w 4443"/>
              <a:gd name="T13" fmla="*/ 3751 h 5111"/>
              <a:gd name="T14" fmla="*/ 2220 w 4443"/>
              <a:gd name="T15" fmla="*/ 5110 h 5111"/>
              <a:gd name="T16" fmla="*/ 2220 w 4443"/>
              <a:gd name="T17" fmla="*/ 5110 h 5111"/>
              <a:gd name="T18" fmla="*/ 2182 w 4443"/>
              <a:gd name="T19" fmla="*/ 5100 h 5111"/>
              <a:gd name="T20" fmla="*/ 38 w 4443"/>
              <a:gd name="T21" fmla="*/ 3861 h 5111"/>
              <a:gd name="T22" fmla="*/ 38 w 4443"/>
              <a:gd name="T23" fmla="*/ 3861 h 5111"/>
              <a:gd name="T24" fmla="*/ 0 w 4443"/>
              <a:gd name="T25" fmla="*/ 3795 h 5111"/>
              <a:gd name="T26" fmla="*/ 0 w 4443"/>
              <a:gd name="T27" fmla="*/ 1318 h 5111"/>
              <a:gd name="T28" fmla="*/ 0 w 4443"/>
              <a:gd name="T29" fmla="*/ 1318 h 5111"/>
              <a:gd name="T30" fmla="*/ 38 w 4443"/>
              <a:gd name="T31" fmla="*/ 1251 h 5111"/>
              <a:gd name="T32" fmla="*/ 2182 w 4443"/>
              <a:gd name="T33" fmla="*/ 14 h 5111"/>
              <a:gd name="T34" fmla="*/ 2182 w 4443"/>
              <a:gd name="T35" fmla="*/ 14 h 5111"/>
              <a:gd name="T36" fmla="*/ 2258 w 4443"/>
              <a:gd name="T37" fmla="*/ 14 h 5111"/>
              <a:gd name="T38" fmla="*/ 4404 w 4443"/>
              <a:gd name="T39" fmla="*/ 1251 h 5111"/>
              <a:gd name="T40" fmla="*/ 4404 w 4443"/>
              <a:gd name="T41" fmla="*/ 1251 h 5111"/>
              <a:gd name="T42" fmla="*/ 4442 w 4443"/>
              <a:gd name="T43" fmla="*/ 1318 h 5111"/>
              <a:gd name="T44" fmla="*/ 4442 w 4443"/>
              <a:gd name="T45" fmla="*/ 3795 h 5111"/>
              <a:gd name="T46" fmla="*/ 4442 w 4443"/>
              <a:gd name="T47" fmla="*/ 3795 h 5111"/>
              <a:gd name="T48" fmla="*/ 4404 w 4443"/>
              <a:gd name="T49" fmla="*/ 3861 h 5111"/>
              <a:gd name="T50" fmla="*/ 2258 w 4443"/>
              <a:gd name="T51" fmla="*/ 5100 h 5111"/>
              <a:gd name="T52" fmla="*/ 2258 w 4443"/>
              <a:gd name="T53" fmla="*/ 5100 h 5111"/>
              <a:gd name="T54" fmla="*/ 2220 w 4443"/>
              <a:gd name="T55" fmla="*/ 5110 h 5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43" h="5111">
                <a:moveTo>
                  <a:pt x="153" y="3751"/>
                </a:moveTo>
                <a:lnTo>
                  <a:pt x="2220" y="4945"/>
                </a:lnTo>
                <a:lnTo>
                  <a:pt x="4289" y="3751"/>
                </a:lnTo>
                <a:lnTo>
                  <a:pt x="4289" y="1362"/>
                </a:lnTo>
                <a:lnTo>
                  <a:pt x="2220" y="169"/>
                </a:lnTo>
                <a:lnTo>
                  <a:pt x="153" y="1362"/>
                </a:lnTo>
                <a:lnTo>
                  <a:pt x="153" y="3751"/>
                </a:lnTo>
                <a:close/>
                <a:moveTo>
                  <a:pt x="2220" y="5110"/>
                </a:moveTo>
                <a:lnTo>
                  <a:pt x="2220" y="5110"/>
                </a:lnTo>
                <a:cubicBezTo>
                  <a:pt x="2207" y="5110"/>
                  <a:pt x="2194" y="5107"/>
                  <a:pt x="2182" y="5100"/>
                </a:cubicBezTo>
                <a:lnTo>
                  <a:pt x="38" y="3861"/>
                </a:lnTo>
                <a:lnTo>
                  <a:pt x="38" y="3861"/>
                </a:lnTo>
                <a:cubicBezTo>
                  <a:pt x="14" y="3848"/>
                  <a:pt x="0" y="3823"/>
                  <a:pt x="0" y="3795"/>
                </a:cubicBezTo>
                <a:lnTo>
                  <a:pt x="0" y="1318"/>
                </a:lnTo>
                <a:lnTo>
                  <a:pt x="0" y="1318"/>
                </a:lnTo>
                <a:cubicBezTo>
                  <a:pt x="0" y="1291"/>
                  <a:pt x="14" y="1266"/>
                  <a:pt x="38" y="1251"/>
                </a:cubicBezTo>
                <a:lnTo>
                  <a:pt x="2182" y="14"/>
                </a:lnTo>
                <a:lnTo>
                  <a:pt x="2182" y="14"/>
                </a:lnTo>
                <a:cubicBezTo>
                  <a:pt x="2206" y="0"/>
                  <a:pt x="2235" y="0"/>
                  <a:pt x="2258" y="14"/>
                </a:cubicBezTo>
                <a:lnTo>
                  <a:pt x="4404" y="1251"/>
                </a:lnTo>
                <a:lnTo>
                  <a:pt x="4404" y="1251"/>
                </a:lnTo>
                <a:cubicBezTo>
                  <a:pt x="4428" y="1266"/>
                  <a:pt x="4442" y="1291"/>
                  <a:pt x="4442" y="1318"/>
                </a:cubicBezTo>
                <a:lnTo>
                  <a:pt x="4442" y="3795"/>
                </a:lnTo>
                <a:lnTo>
                  <a:pt x="4442" y="3795"/>
                </a:lnTo>
                <a:cubicBezTo>
                  <a:pt x="4442" y="3823"/>
                  <a:pt x="4428" y="3848"/>
                  <a:pt x="4404" y="3861"/>
                </a:cubicBezTo>
                <a:lnTo>
                  <a:pt x="2258" y="5100"/>
                </a:lnTo>
                <a:lnTo>
                  <a:pt x="2258" y="5100"/>
                </a:lnTo>
                <a:cubicBezTo>
                  <a:pt x="2247" y="5107"/>
                  <a:pt x="2233" y="5110"/>
                  <a:pt x="2220" y="5110"/>
                </a:cubicBezTo>
                <a:close/>
              </a:path>
            </a:pathLst>
          </a:custGeom>
          <a:solidFill>
            <a:srgbClr val="2B9E48"/>
          </a:solidFill>
          <a:ln>
            <a:noFill/>
          </a:ln>
          <a:effectLst/>
        </p:spPr>
        <p:txBody>
          <a:bodyPr wrap="none" anchor="ctr"/>
          <a:lstStyle/>
          <a:p>
            <a:endParaRPr lang="en-US" sz="3266" dirty="0">
              <a:solidFill>
                <a:srgbClr val="494949"/>
              </a:solidFill>
              <a:latin typeface="Arial" panose="020B0604020202020204" pitchFamily="34" charset="0"/>
            </a:endParaRPr>
          </a:p>
        </p:txBody>
      </p:sp>
      <p:sp>
        <p:nvSpPr>
          <p:cNvPr id="7" name="Freeform 428">
            <a:extLst>
              <a:ext uri="{FF2B5EF4-FFF2-40B4-BE49-F238E27FC236}">
                <a16:creationId xmlns:a16="http://schemas.microsoft.com/office/drawing/2014/main" id="{551D0505-8841-4237-84CD-0FCA47F89CA4}"/>
              </a:ext>
            </a:extLst>
          </p:cNvPr>
          <p:cNvSpPr>
            <a:spLocks noChangeArrowheads="1"/>
          </p:cNvSpPr>
          <p:nvPr/>
        </p:nvSpPr>
        <p:spPr bwMode="auto">
          <a:xfrm>
            <a:off x="3092815" y="2175431"/>
            <a:ext cx="2033169" cy="19234"/>
          </a:xfrm>
          <a:custGeom>
            <a:avLst/>
            <a:gdLst>
              <a:gd name="T0" fmla="*/ 3249 w 3265"/>
              <a:gd name="T1" fmla="*/ 31 h 32"/>
              <a:gd name="T2" fmla="*/ 15 w 3265"/>
              <a:gd name="T3" fmla="*/ 31 h 32"/>
              <a:gd name="T4" fmla="*/ 15 w 3265"/>
              <a:gd name="T5" fmla="*/ 31 h 32"/>
              <a:gd name="T6" fmla="*/ 0 w 3265"/>
              <a:gd name="T7" fmla="*/ 15 h 32"/>
              <a:gd name="T8" fmla="*/ 0 w 3265"/>
              <a:gd name="T9" fmla="*/ 15 h 32"/>
              <a:gd name="T10" fmla="*/ 15 w 3265"/>
              <a:gd name="T11" fmla="*/ 0 h 32"/>
              <a:gd name="T12" fmla="*/ 3249 w 3265"/>
              <a:gd name="T13" fmla="*/ 0 h 32"/>
              <a:gd name="T14" fmla="*/ 3249 w 3265"/>
              <a:gd name="T15" fmla="*/ 0 h 32"/>
              <a:gd name="T16" fmla="*/ 3264 w 3265"/>
              <a:gd name="T17" fmla="*/ 15 h 32"/>
              <a:gd name="T18" fmla="*/ 3264 w 3265"/>
              <a:gd name="T19" fmla="*/ 15 h 32"/>
              <a:gd name="T20" fmla="*/ 3249 w 3265"/>
              <a:gd name="T2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65" h="32">
                <a:moveTo>
                  <a:pt x="3249" y="31"/>
                </a:moveTo>
                <a:lnTo>
                  <a:pt x="15" y="31"/>
                </a:lnTo>
                <a:lnTo>
                  <a:pt x="15" y="31"/>
                </a:lnTo>
                <a:cubicBezTo>
                  <a:pt x="6" y="31"/>
                  <a:pt x="0" y="24"/>
                  <a:pt x="0" y="15"/>
                </a:cubicBezTo>
                <a:lnTo>
                  <a:pt x="0" y="15"/>
                </a:lnTo>
                <a:cubicBezTo>
                  <a:pt x="0" y="7"/>
                  <a:pt x="6" y="0"/>
                  <a:pt x="15" y="0"/>
                </a:cubicBezTo>
                <a:lnTo>
                  <a:pt x="3249" y="0"/>
                </a:lnTo>
                <a:lnTo>
                  <a:pt x="3249" y="0"/>
                </a:lnTo>
                <a:cubicBezTo>
                  <a:pt x="3258" y="0"/>
                  <a:pt x="3264" y="7"/>
                  <a:pt x="3264" y="15"/>
                </a:cubicBezTo>
                <a:lnTo>
                  <a:pt x="3264" y="15"/>
                </a:lnTo>
                <a:cubicBezTo>
                  <a:pt x="3264" y="24"/>
                  <a:pt x="3258" y="31"/>
                  <a:pt x="3249" y="31"/>
                </a:cubicBezTo>
              </a:path>
            </a:pathLst>
          </a:custGeom>
          <a:solidFill>
            <a:srgbClr val="2576B7"/>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8" name="Freeform 429">
            <a:extLst>
              <a:ext uri="{FF2B5EF4-FFF2-40B4-BE49-F238E27FC236}">
                <a16:creationId xmlns:a16="http://schemas.microsoft.com/office/drawing/2014/main" id="{DF55993F-4597-4C2B-BC42-E8ABF86DD283}"/>
              </a:ext>
            </a:extLst>
          </p:cNvPr>
          <p:cNvSpPr>
            <a:spLocks noChangeArrowheads="1"/>
          </p:cNvSpPr>
          <p:nvPr/>
        </p:nvSpPr>
        <p:spPr bwMode="auto">
          <a:xfrm>
            <a:off x="2186985" y="4583621"/>
            <a:ext cx="1646349" cy="19234"/>
          </a:xfrm>
          <a:custGeom>
            <a:avLst/>
            <a:gdLst>
              <a:gd name="T0" fmla="*/ 3249 w 3265"/>
              <a:gd name="T1" fmla="*/ 31 h 32"/>
              <a:gd name="T2" fmla="*/ 15 w 3265"/>
              <a:gd name="T3" fmla="*/ 31 h 32"/>
              <a:gd name="T4" fmla="*/ 15 w 3265"/>
              <a:gd name="T5" fmla="*/ 31 h 32"/>
              <a:gd name="T6" fmla="*/ 0 w 3265"/>
              <a:gd name="T7" fmla="*/ 16 h 32"/>
              <a:gd name="T8" fmla="*/ 0 w 3265"/>
              <a:gd name="T9" fmla="*/ 16 h 32"/>
              <a:gd name="T10" fmla="*/ 15 w 3265"/>
              <a:gd name="T11" fmla="*/ 0 h 32"/>
              <a:gd name="T12" fmla="*/ 3249 w 3265"/>
              <a:gd name="T13" fmla="*/ 0 h 32"/>
              <a:gd name="T14" fmla="*/ 3249 w 3265"/>
              <a:gd name="T15" fmla="*/ 0 h 32"/>
              <a:gd name="T16" fmla="*/ 3264 w 3265"/>
              <a:gd name="T17" fmla="*/ 16 h 32"/>
              <a:gd name="T18" fmla="*/ 3264 w 3265"/>
              <a:gd name="T19" fmla="*/ 16 h 32"/>
              <a:gd name="T20" fmla="*/ 3249 w 3265"/>
              <a:gd name="T2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65" h="32">
                <a:moveTo>
                  <a:pt x="3249" y="31"/>
                </a:moveTo>
                <a:lnTo>
                  <a:pt x="15" y="31"/>
                </a:lnTo>
                <a:lnTo>
                  <a:pt x="15" y="31"/>
                </a:lnTo>
                <a:cubicBezTo>
                  <a:pt x="7" y="31"/>
                  <a:pt x="0" y="24"/>
                  <a:pt x="0" y="16"/>
                </a:cubicBezTo>
                <a:lnTo>
                  <a:pt x="0" y="16"/>
                </a:lnTo>
                <a:cubicBezTo>
                  <a:pt x="0" y="8"/>
                  <a:pt x="7" y="0"/>
                  <a:pt x="15" y="0"/>
                </a:cubicBezTo>
                <a:lnTo>
                  <a:pt x="3249" y="0"/>
                </a:lnTo>
                <a:lnTo>
                  <a:pt x="3249" y="0"/>
                </a:lnTo>
                <a:cubicBezTo>
                  <a:pt x="3258" y="0"/>
                  <a:pt x="3264" y="8"/>
                  <a:pt x="3264" y="16"/>
                </a:cubicBezTo>
                <a:lnTo>
                  <a:pt x="3264" y="16"/>
                </a:lnTo>
                <a:cubicBezTo>
                  <a:pt x="3264" y="24"/>
                  <a:pt x="3258" y="31"/>
                  <a:pt x="3249" y="31"/>
                </a:cubicBezTo>
              </a:path>
            </a:pathLst>
          </a:custGeom>
          <a:solidFill>
            <a:srgbClr val="15466D"/>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9" name="Freeform 430">
            <a:extLst>
              <a:ext uri="{FF2B5EF4-FFF2-40B4-BE49-F238E27FC236}">
                <a16:creationId xmlns:a16="http://schemas.microsoft.com/office/drawing/2014/main" id="{8AB32213-D540-4855-95AB-034ACB6D32B6}"/>
              </a:ext>
            </a:extLst>
          </p:cNvPr>
          <p:cNvSpPr>
            <a:spLocks noChangeArrowheads="1"/>
          </p:cNvSpPr>
          <p:nvPr/>
        </p:nvSpPr>
        <p:spPr bwMode="auto">
          <a:xfrm>
            <a:off x="8738695" y="4106036"/>
            <a:ext cx="1600617" cy="19234"/>
          </a:xfrm>
          <a:custGeom>
            <a:avLst/>
            <a:gdLst>
              <a:gd name="T0" fmla="*/ 3249 w 3265"/>
              <a:gd name="T1" fmla="*/ 31 h 32"/>
              <a:gd name="T2" fmla="*/ 15 w 3265"/>
              <a:gd name="T3" fmla="*/ 31 h 32"/>
              <a:gd name="T4" fmla="*/ 15 w 3265"/>
              <a:gd name="T5" fmla="*/ 31 h 32"/>
              <a:gd name="T6" fmla="*/ 0 w 3265"/>
              <a:gd name="T7" fmla="*/ 16 h 32"/>
              <a:gd name="T8" fmla="*/ 0 w 3265"/>
              <a:gd name="T9" fmla="*/ 16 h 32"/>
              <a:gd name="T10" fmla="*/ 15 w 3265"/>
              <a:gd name="T11" fmla="*/ 0 h 32"/>
              <a:gd name="T12" fmla="*/ 3249 w 3265"/>
              <a:gd name="T13" fmla="*/ 0 h 32"/>
              <a:gd name="T14" fmla="*/ 3249 w 3265"/>
              <a:gd name="T15" fmla="*/ 0 h 32"/>
              <a:gd name="T16" fmla="*/ 3264 w 3265"/>
              <a:gd name="T17" fmla="*/ 16 h 32"/>
              <a:gd name="T18" fmla="*/ 3264 w 3265"/>
              <a:gd name="T19" fmla="*/ 16 h 32"/>
              <a:gd name="T20" fmla="*/ 3249 w 3265"/>
              <a:gd name="T2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65" h="32">
                <a:moveTo>
                  <a:pt x="3249" y="31"/>
                </a:moveTo>
                <a:lnTo>
                  <a:pt x="15" y="31"/>
                </a:lnTo>
                <a:lnTo>
                  <a:pt x="15" y="31"/>
                </a:lnTo>
                <a:cubicBezTo>
                  <a:pt x="7" y="31"/>
                  <a:pt x="0" y="24"/>
                  <a:pt x="0" y="16"/>
                </a:cubicBezTo>
                <a:lnTo>
                  <a:pt x="0" y="16"/>
                </a:lnTo>
                <a:cubicBezTo>
                  <a:pt x="0" y="8"/>
                  <a:pt x="7" y="0"/>
                  <a:pt x="15" y="0"/>
                </a:cubicBezTo>
                <a:lnTo>
                  <a:pt x="3249" y="0"/>
                </a:lnTo>
                <a:lnTo>
                  <a:pt x="3249" y="0"/>
                </a:lnTo>
                <a:cubicBezTo>
                  <a:pt x="3258" y="0"/>
                  <a:pt x="3264" y="8"/>
                  <a:pt x="3264" y="16"/>
                </a:cubicBezTo>
                <a:lnTo>
                  <a:pt x="3264" y="16"/>
                </a:lnTo>
                <a:cubicBezTo>
                  <a:pt x="3264" y="24"/>
                  <a:pt x="3258" y="31"/>
                  <a:pt x="3249" y="31"/>
                </a:cubicBezTo>
              </a:path>
            </a:pathLst>
          </a:custGeom>
          <a:solidFill>
            <a:srgbClr val="2B9E48"/>
          </a:solidFill>
          <a:ln>
            <a:noFill/>
          </a:ln>
          <a:effectLst/>
        </p:spPr>
        <p:txBody>
          <a:bodyPr wrap="none" anchor="ctr"/>
          <a:lstStyle/>
          <a:p>
            <a:endParaRPr lang="en-US" sz="3266" dirty="0">
              <a:solidFill>
                <a:srgbClr val="494949"/>
              </a:solidFill>
              <a:latin typeface="Arial" panose="020B0604020202020204" pitchFamily="34" charset="0"/>
            </a:endParaRPr>
          </a:p>
        </p:txBody>
      </p:sp>
      <p:sp>
        <p:nvSpPr>
          <p:cNvPr id="13" name="TextBox 12">
            <a:extLst>
              <a:ext uri="{FF2B5EF4-FFF2-40B4-BE49-F238E27FC236}">
                <a16:creationId xmlns:a16="http://schemas.microsoft.com/office/drawing/2014/main" id="{3C793F52-D482-455E-AABE-94189E38A753}"/>
              </a:ext>
            </a:extLst>
          </p:cNvPr>
          <p:cNvSpPr txBox="1"/>
          <p:nvPr/>
        </p:nvSpPr>
        <p:spPr>
          <a:xfrm>
            <a:off x="1117930" y="2617086"/>
            <a:ext cx="2646392" cy="830997"/>
          </a:xfrm>
          <a:prstGeom prst="rect">
            <a:avLst/>
          </a:prstGeom>
          <a:noFill/>
        </p:spPr>
        <p:txBody>
          <a:bodyPr wrap="square" rtlCol="0" anchor="t">
            <a:spAutoFit/>
          </a:bodyPr>
          <a:lstStyle/>
          <a:p>
            <a:pPr algn="ctr"/>
            <a:r>
              <a:rPr lang="en-US" sz="1200" b="1" spc="-15" dirty="0">
                <a:solidFill>
                  <a:srgbClr val="2576B7"/>
                </a:solidFill>
                <a:latin typeface="Roboto" panose="02000000000000000000" pitchFamily="2" charset="0"/>
                <a:ea typeface="Roboto" panose="02000000000000000000" pitchFamily="2" charset="0"/>
                <a:cs typeface="Arial" panose="020B0604020202020204" pitchFamily="34" charset="0"/>
              </a:rPr>
              <a:t>Audience: CEO</a:t>
            </a:r>
          </a:p>
          <a:p>
            <a:pPr algn="ctr"/>
            <a:r>
              <a:rPr lang="en-US" sz="1200" spc="-1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Establishing an alignment between the CEO and CIO means IT stays on track with the CEO’s vision for the future of your business.</a:t>
            </a:r>
          </a:p>
        </p:txBody>
      </p:sp>
      <p:sp>
        <p:nvSpPr>
          <p:cNvPr id="14" name="TextBox 13">
            <a:extLst>
              <a:ext uri="{FF2B5EF4-FFF2-40B4-BE49-F238E27FC236}">
                <a16:creationId xmlns:a16="http://schemas.microsoft.com/office/drawing/2014/main" id="{882F69D3-F176-4567-9252-7C71279D33C5}"/>
              </a:ext>
            </a:extLst>
          </p:cNvPr>
          <p:cNvSpPr txBox="1"/>
          <p:nvPr/>
        </p:nvSpPr>
        <p:spPr>
          <a:xfrm>
            <a:off x="471155" y="4899032"/>
            <a:ext cx="2769505" cy="1200329"/>
          </a:xfrm>
          <a:prstGeom prst="rect">
            <a:avLst/>
          </a:prstGeom>
          <a:noFill/>
        </p:spPr>
        <p:txBody>
          <a:bodyPr wrap="square" rtlCol="0" anchor="t">
            <a:spAutoFit/>
          </a:bodyPr>
          <a:lstStyle/>
          <a:p>
            <a:pPr algn="ctr"/>
            <a:r>
              <a:rPr lang="en-US" sz="1200" b="1" spc="-15" dirty="0">
                <a:solidFill>
                  <a:srgbClr val="15466D"/>
                </a:solidFill>
                <a:latin typeface="Roboto" panose="02000000000000000000" pitchFamily="2" charset="0"/>
                <a:ea typeface="Roboto" panose="02000000000000000000" pitchFamily="2" charset="0"/>
                <a:cs typeface="Arial" panose="020B0604020202020204" pitchFamily="34" charset="0"/>
              </a:rPr>
              <a:t>Audience: Business Unit Leaders</a:t>
            </a:r>
          </a:p>
          <a:p>
            <a:pPr algn="ctr"/>
            <a:r>
              <a:rPr lang="en-US" sz="1200" spc="-1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Measuring the business’ satisfaction with IT’s services means you can use these insights to understand your key business stakeholders, find out what is important to them, and improve your interactions with them.</a:t>
            </a:r>
          </a:p>
        </p:txBody>
      </p:sp>
      <p:sp>
        <p:nvSpPr>
          <p:cNvPr id="15" name="TextBox 14">
            <a:extLst>
              <a:ext uri="{FF2B5EF4-FFF2-40B4-BE49-F238E27FC236}">
                <a16:creationId xmlns:a16="http://schemas.microsoft.com/office/drawing/2014/main" id="{B79E1A0D-84A8-4F5D-96D0-00044AEA88EB}"/>
              </a:ext>
            </a:extLst>
          </p:cNvPr>
          <p:cNvSpPr txBox="1"/>
          <p:nvPr/>
        </p:nvSpPr>
        <p:spPr>
          <a:xfrm>
            <a:off x="9539003" y="4602855"/>
            <a:ext cx="2434438" cy="1015663"/>
          </a:xfrm>
          <a:prstGeom prst="rect">
            <a:avLst/>
          </a:prstGeom>
          <a:noFill/>
        </p:spPr>
        <p:txBody>
          <a:bodyPr wrap="square" rtlCol="0" anchor="t">
            <a:spAutoFit/>
          </a:bodyPr>
          <a:lstStyle/>
          <a:p>
            <a:pPr algn="ctr"/>
            <a:r>
              <a:rPr lang="en-US" sz="1200" b="1" spc="-15" dirty="0">
                <a:solidFill>
                  <a:srgbClr val="2B9E48"/>
                </a:solidFill>
                <a:latin typeface="Roboto" panose="02000000000000000000" pitchFamily="2" charset="0"/>
                <a:ea typeface="Roboto" panose="02000000000000000000" pitchFamily="2" charset="0"/>
                <a:cs typeface="Arial" panose="020B0604020202020204" pitchFamily="34" charset="0"/>
              </a:rPr>
              <a:t>Audience: IT Team </a:t>
            </a:r>
          </a:p>
          <a:p>
            <a:pPr algn="ctr"/>
            <a:r>
              <a:rPr lang="en-US" sz="1200" spc="-1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Improving your processes means that you spend less time fighting fires and more time delivering exceptional business value.</a:t>
            </a:r>
          </a:p>
        </p:txBody>
      </p:sp>
      <p:sp>
        <p:nvSpPr>
          <p:cNvPr id="16" name="TextBox 15">
            <a:extLst>
              <a:ext uri="{FF2B5EF4-FFF2-40B4-BE49-F238E27FC236}">
                <a16:creationId xmlns:a16="http://schemas.microsoft.com/office/drawing/2014/main" id="{53E0D8C7-57AD-45E1-8155-8EDA08B1526C}"/>
              </a:ext>
            </a:extLst>
          </p:cNvPr>
          <p:cNvSpPr txBox="1"/>
          <p:nvPr/>
        </p:nvSpPr>
        <p:spPr>
          <a:xfrm>
            <a:off x="5329596" y="2653853"/>
            <a:ext cx="2159357" cy="461665"/>
          </a:xfrm>
          <a:prstGeom prst="rect">
            <a:avLst/>
          </a:prstGeom>
          <a:noFill/>
        </p:spPr>
        <p:txBody>
          <a:bodyPr wrap="square" rtlCol="0" anchor="t">
            <a:spAutoFit/>
          </a:bodyPr>
          <a:lstStyle/>
          <a:p>
            <a:pPr algn="ctr"/>
            <a:r>
              <a:rPr lang="en-US" sz="1200" spc="-1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Satisfy your most important stakeholder – the CEO.</a:t>
            </a:r>
          </a:p>
        </p:txBody>
      </p:sp>
      <p:sp>
        <p:nvSpPr>
          <p:cNvPr id="17" name="TextBox 16">
            <a:extLst>
              <a:ext uri="{FF2B5EF4-FFF2-40B4-BE49-F238E27FC236}">
                <a16:creationId xmlns:a16="http://schemas.microsoft.com/office/drawing/2014/main" id="{EBD12B57-BAD8-41B1-AA74-B4029724A93E}"/>
              </a:ext>
            </a:extLst>
          </p:cNvPr>
          <p:cNvSpPr txBox="1"/>
          <p:nvPr/>
        </p:nvSpPr>
        <p:spPr>
          <a:xfrm>
            <a:off x="5145251" y="2256528"/>
            <a:ext cx="2529219" cy="369460"/>
          </a:xfrm>
          <a:prstGeom prst="rect">
            <a:avLst/>
          </a:prstGeom>
          <a:noFill/>
        </p:spPr>
        <p:txBody>
          <a:bodyPr wrap="none" rtlCol="0" anchor="b">
            <a:spAutoFit/>
          </a:bodyPr>
          <a:lstStyle/>
          <a:p>
            <a:pPr algn="ctr"/>
            <a:r>
              <a:rPr lang="en-US" sz="1801" b="1" spc="-15" dirty="0">
                <a:solidFill>
                  <a:srgbClr val="717171"/>
                </a:solidFill>
                <a:latin typeface="Montserrat SemiBold" pitchFamily="2" charset="77"/>
                <a:ea typeface="Source Sans Pro" panose="020B0503030403020204" pitchFamily="34" charset="0"/>
              </a:rPr>
              <a:t>CEO-CIO Alignment</a:t>
            </a:r>
          </a:p>
        </p:txBody>
      </p:sp>
      <p:sp>
        <p:nvSpPr>
          <p:cNvPr id="18" name="TextBox 17">
            <a:extLst>
              <a:ext uri="{FF2B5EF4-FFF2-40B4-BE49-F238E27FC236}">
                <a16:creationId xmlns:a16="http://schemas.microsoft.com/office/drawing/2014/main" id="{60AE6A84-5CD3-493C-9651-4E36F8F54D77}"/>
              </a:ext>
            </a:extLst>
          </p:cNvPr>
          <p:cNvSpPr txBox="1"/>
          <p:nvPr/>
        </p:nvSpPr>
        <p:spPr>
          <a:xfrm>
            <a:off x="4109399" y="4663828"/>
            <a:ext cx="1882675" cy="1015663"/>
          </a:xfrm>
          <a:prstGeom prst="rect">
            <a:avLst/>
          </a:prstGeom>
          <a:noFill/>
        </p:spPr>
        <p:txBody>
          <a:bodyPr wrap="square" rtlCol="0" anchor="t">
            <a:spAutoFit/>
          </a:bodyPr>
          <a:lstStyle/>
          <a:p>
            <a:r>
              <a:rPr lang="en-US" sz="1200" spc="-1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The most important thing a CIO can do is understand the business' needs and actively measure that the business is satisfied.</a:t>
            </a:r>
          </a:p>
        </p:txBody>
      </p:sp>
      <p:sp>
        <p:nvSpPr>
          <p:cNvPr id="19" name="TextBox 18">
            <a:extLst>
              <a:ext uri="{FF2B5EF4-FFF2-40B4-BE49-F238E27FC236}">
                <a16:creationId xmlns:a16="http://schemas.microsoft.com/office/drawing/2014/main" id="{F9F9E674-A5E2-43E5-A2C7-C021F05F2771}"/>
              </a:ext>
            </a:extLst>
          </p:cNvPr>
          <p:cNvSpPr txBox="1"/>
          <p:nvPr/>
        </p:nvSpPr>
        <p:spPr>
          <a:xfrm>
            <a:off x="4101438" y="4295129"/>
            <a:ext cx="2071080" cy="369460"/>
          </a:xfrm>
          <a:prstGeom prst="rect">
            <a:avLst/>
          </a:prstGeom>
          <a:noFill/>
        </p:spPr>
        <p:txBody>
          <a:bodyPr wrap="none" rtlCol="0" anchor="b">
            <a:spAutoFit/>
          </a:bodyPr>
          <a:lstStyle/>
          <a:p>
            <a:r>
              <a:rPr lang="en-US" sz="1801" b="1" spc="-15" dirty="0">
                <a:solidFill>
                  <a:srgbClr val="717171"/>
                </a:solidFill>
                <a:latin typeface="Montserrat SemiBold" pitchFamily="2" charset="77"/>
                <a:ea typeface="Source Sans Pro" panose="020B0503030403020204" pitchFamily="34" charset="0"/>
              </a:rPr>
              <a:t>Business Vision </a:t>
            </a:r>
          </a:p>
        </p:txBody>
      </p:sp>
      <p:sp>
        <p:nvSpPr>
          <p:cNvPr id="20" name="TextBox 19">
            <a:extLst>
              <a:ext uri="{FF2B5EF4-FFF2-40B4-BE49-F238E27FC236}">
                <a16:creationId xmlns:a16="http://schemas.microsoft.com/office/drawing/2014/main" id="{B66267B6-AF10-4206-9913-62C4F3BE2679}"/>
              </a:ext>
            </a:extLst>
          </p:cNvPr>
          <p:cNvSpPr txBox="1"/>
          <p:nvPr/>
        </p:nvSpPr>
        <p:spPr>
          <a:xfrm>
            <a:off x="6943326" y="4899032"/>
            <a:ext cx="1805125" cy="830997"/>
          </a:xfrm>
          <a:prstGeom prst="rect">
            <a:avLst/>
          </a:prstGeom>
          <a:noFill/>
        </p:spPr>
        <p:txBody>
          <a:bodyPr wrap="square" rtlCol="0" anchor="t">
            <a:spAutoFit/>
          </a:bodyPr>
          <a:lstStyle/>
          <a:p>
            <a:pPr algn="r"/>
            <a:r>
              <a:rPr lang="en-US" sz="1200" spc="-1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The overall success of an IT department will depend on the strength of its underlying core processes. </a:t>
            </a:r>
          </a:p>
        </p:txBody>
      </p:sp>
      <p:sp>
        <p:nvSpPr>
          <p:cNvPr id="21" name="TextBox 20">
            <a:extLst>
              <a:ext uri="{FF2B5EF4-FFF2-40B4-BE49-F238E27FC236}">
                <a16:creationId xmlns:a16="http://schemas.microsoft.com/office/drawing/2014/main" id="{9E0CD96F-E32E-45DB-9E62-B9A2CF50EAFC}"/>
              </a:ext>
            </a:extLst>
          </p:cNvPr>
          <p:cNvSpPr txBox="1"/>
          <p:nvPr/>
        </p:nvSpPr>
        <p:spPr>
          <a:xfrm>
            <a:off x="6859171" y="4267106"/>
            <a:ext cx="1889280" cy="646587"/>
          </a:xfrm>
          <a:prstGeom prst="rect">
            <a:avLst/>
          </a:prstGeom>
          <a:noFill/>
        </p:spPr>
        <p:txBody>
          <a:bodyPr wrap="square" rtlCol="0" anchor="b">
            <a:spAutoFit/>
          </a:bodyPr>
          <a:lstStyle/>
          <a:p>
            <a:pPr algn="r"/>
            <a:r>
              <a:rPr lang="en-US" sz="1801" b="1" spc="-15" dirty="0">
                <a:solidFill>
                  <a:srgbClr val="717171"/>
                </a:solidFill>
                <a:latin typeface="Montserrat SemiBold" pitchFamily="2" charset="77"/>
                <a:ea typeface="Source Sans Pro" panose="020B0503030403020204" pitchFamily="34" charset="0"/>
              </a:rPr>
              <a:t>Management &amp; Governance </a:t>
            </a:r>
          </a:p>
        </p:txBody>
      </p:sp>
      <p:pic>
        <p:nvPicPr>
          <p:cNvPr id="23" name="Picture 22">
            <a:extLst>
              <a:ext uri="{FF2B5EF4-FFF2-40B4-BE49-F238E27FC236}">
                <a16:creationId xmlns:a16="http://schemas.microsoft.com/office/drawing/2014/main" id="{7321169E-D066-4D06-989A-C484721130A6}"/>
              </a:ext>
            </a:extLst>
          </p:cNvPr>
          <p:cNvPicPr>
            <a:picLocks noChangeAspect="1"/>
          </p:cNvPicPr>
          <p:nvPr/>
        </p:nvPicPr>
        <p:blipFill>
          <a:blip r:embed="rId2"/>
          <a:stretch>
            <a:fillRect/>
          </a:stretch>
        </p:blipFill>
        <p:spPr>
          <a:xfrm>
            <a:off x="2032030" y="1758371"/>
            <a:ext cx="904434" cy="759103"/>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FCCF1DCC-0B32-4708-9624-A4795525AFE6}"/>
              </a:ext>
            </a:extLst>
          </p:cNvPr>
          <p:cNvPicPr>
            <a:picLocks noChangeAspect="1"/>
          </p:cNvPicPr>
          <p:nvPr/>
        </p:nvPicPr>
        <p:blipFill>
          <a:blip r:embed="rId3"/>
          <a:stretch>
            <a:fillRect/>
          </a:stretch>
        </p:blipFill>
        <p:spPr>
          <a:xfrm>
            <a:off x="411939" y="4433136"/>
            <a:ext cx="1710270" cy="341156"/>
          </a:xfrm>
          <a:prstGeom prst="rect">
            <a:avLst/>
          </a:prstGeom>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4DAD6D50-B0BB-49E7-BD9E-D2533B6E602A}"/>
              </a:ext>
            </a:extLst>
          </p:cNvPr>
          <p:cNvPicPr>
            <a:picLocks noChangeAspect="1"/>
          </p:cNvPicPr>
          <p:nvPr/>
        </p:nvPicPr>
        <p:blipFill>
          <a:blip r:embed="rId4"/>
          <a:stretch>
            <a:fillRect/>
          </a:stretch>
        </p:blipFill>
        <p:spPr>
          <a:xfrm>
            <a:off x="10383248" y="3706248"/>
            <a:ext cx="1019195" cy="726888"/>
          </a:xfrm>
          <a:prstGeom prst="rect">
            <a:avLst/>
          </a:prstGeom>
          <a:effectLst>
            <a:outerShdw blurRad="50800" dist="38100" dir="2700000" algn="tl" rotWithShape="0">
              <a:prstClr val="black">
                <a:alpha val="40000"/>
              </a:prstClr>
            </a:outerShdw>
          </a:effectLst>
        </p:spPr>
      </p:pic>
      <p:sp>
        <p:nvSpPr>
          <p:cNvPr id="22" name="Text Placeholder 3">
            <a:extLst>
              <a:ext uri="{FF2B5EF4-FFF2-40B4-BE49-F238E27FC236}">
                <a16:creationId xmlns:a16="http://schemas.microsoft.com/office/drawing/2014/main" id="{FBC83D81-9829-4CA8-A95A-C0987C53F3A7}"/>
              </a:ext>
            </a:extLst>
          </p:cNvPr>
          <p:cNvSpPr txBox="1">
            <a:spLocks/>
          </p:cNvSpPr>
          <p:nvPr/>
        </p:nvSpPr>
        <p:spPr>
          <a:xfrm>
            <a:off x="121297" y="116633"/>
            <a:ext cx="2146041"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2.2 Diagnostic Data Analysis</a:t>
            </a:r>
          </a:p>
        </p:txBody>
      </p:sp>
    </p:spTree>
    <p:extLst>
      <p:ext uri="{BB962C8B-B14F-4D97-AF65-F5344CB8AC3E}">
        <p14:creationId xmlns:p14="http://schemas.microsoft.com/office/powerpoint/2010/main" val="222819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35358-43E8-4F8C-9E51-9956C4E8C761}"/>
              </a:ext>
            </a:extLst>
          </p:cNvPr>
          <p:cNvSpPr>
            <a:spLocks noGrp="1"/>
          </p:cNvSpPr>
          <p:nvPr>
            <p:ph type="title"/>
          </p:nvPr>
        </p:nvSpPr>
        <p:spPr>
          <a:xfrm>
            <a:off x="354106" y="530021"/>
            <a:ext cx="11237530" cy="1130188"/>
          </a:xfrm>
        </p:spPr>
        <p:txBody>
          <a:bodyPr/>
          <a:lstStyle/>
          <a:p>
            <a:r>
              <a:rPr lang="en-US" sz="2800" dirty="0"/>
              <a:t>Bookend diagnostic launches to a fiscal year to measure and evaluate the impact of IT strategic initiatives   </a:t>
            </a:r>
            <a:endParaRPr lang="en-CA" sz="2800" dirty="0"/>
          </a:p>
        </p:txBody>
      </p:sp>
      <p:sp>
        <p:nvSpPr>
          <p:cNvPr id="4" name="Shape 3269">
            <a:extLst>
              <a:ext uri="{FF2B5EF4-FFF2-40B4-BE49-F238E27FC236}">
                <a16:creationId xmlns:a16="http://schemas.microsoft.com/office/drawing/2014/main" id="{DB022CA9-C4F8-4078-9096-AAF2CB62626E}"/>
              </a:ext>
            </a:extLst>
          </p:cNvPr>
          <p:cNvSpPr/>
          <p:nvPr/>
        </p:nvSpPr>
        <p:spPr>
          <a:xfrm flipH="1" flipV="1">
            <a:off x="2359134" y="2890114"/>
            <a:ext cx="7207037" cy="1"/>
          </a:xfrm>
          <a:prstGeom prst="line">
            <a:avLst/>
          </a:prstGeom>
          <a:noFill/>
          <a:ln w="38100" cap="flat">
            <a:solidFill>
              <a:srgbClr val="FFFFFF">
                <a:lumMod val="85000"/>
              </a:srgbClr>
            </a:solidFill>
            <a:prstDash val="solid"/>
            <a:miter lim="400000"/>
          </a:ln>
          <a:effectLst/>
        </p:spPr>
        <p:txBody>
          <a:bodyPr wrap="square" lIns="19050" tIns="19050" rIns="19050" bIns="1905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800">
                <a:solidFill>
                  <a:srgbClr val="000000"/>
                </a:solidFill>
                <a:latin typeface="Helvetica"/>
                <a:ea typeface="Helvetica"/>
                <a:cs typeface="Helvetica"/>
                <a:sym typeface="Helvetica"/>
              </a:defRPr>
            </a:pPr>
            <a:endParaRPr kumimoji="0" sz="563" b="0" i="0" u="none" strike="noStrike" kern="0" cap="none" spc="0" normalizeH="0" baseline="0" noProof="0" dirty="0">
              <a:ln>
                <a:noFill/>
              </a:ln>
              <a:solidFill>
                <a:srgbClr val="000000"/>
              </a:solidFill>
              <a:effectLst/>
              <a:uLnTx/>
              <a:uFillTx/>
              <a:latin typeface="Arial" panose="020B0604020202020204" pitchFamily="34" charset="0"/>
              <a:ea typeface="Lato Light" panose="020F0502020204030203" pitchFamily="34" charset="0"/>
              <a:cs typeface="Arial" panose="020B0604020202020204" pitchFamily="34" charset="0"/>
              <a:sym typeface="Helvetica"/>
            </a:endParaRPr>
          </a:p>
        </p:txBody>
      </p:sp>
      <p:sp>
        <p:nvSpPr>
          <p:cNvPr id="5" name="Shape 3270">
            <a:extLst>
              <a:ext uri="{FF2B5EF4-FFF2-40B4-BE49-F238E27FC236}">
                <a16:creationId xmlns:a16="http://schemas.microsoft.com/office/drawing/2014/main" id="{ED9A8F69-887F-45E2-9A78-36EC0119D65A}"/>
              </a:ext>
            </a:extLst>
          </p:cNvPr>
          <p:cNvSpPr/>
          <p:nvPr/>
        </p:nvSpPr>
        <p:spPr>
          <a:xfrm>
            <a:off x="2252169" y="2794903"/>
            <a:ext cx="199133" cy="199133"/>
          </a:xfrm>
          <a:prstGeom prst="ellipse">
            <a:avLst/>
          </a:prstGeom>
          <a:solidFill>
            <a:srgbClr val="2576B7"/>
          </a:solidFill>
          <a:ln w="12700" cap="flat">
            <a:noFill/>
            <a:miter lim="400000"/>
          </a:ln>
          <a:effectLst/>
        </p:spPr>
        <p:txBody>
          <a:bodyPr wrap="square" lIns="0" tIns="0" rIns="0" bIns="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6" name="Shape 3271">
            <a:extLst>
              <a:ext uri="{FF2B5EF4-FFF2-40B4-BE49-F238E27FC236}">
                <a16:creationId xmlns:a16="http://schemas.microsoft.com/office/drawing/2014/main" id="{70DC22CC-2A0F-4C50-99F5-FC5CCF69571C}"/>
              </a:ext>
            </a:extLst>
          </p:cNvPr>
          <p:cNvSpPr/>
          <p:nvPr/>
        </p:nvSpPr>
        <p:spPr>
          <a:xfrm>
            <a:off x="5863085" y="2794903"/>
            <a:ext cx="199133" cy="199133"/>
          </a:xfrm>
          <a:prstGeom prst="ellipse">
            <a:avLst/>
          </a:prstGeom>
          <a:solidFill>
            <a:srgbClr val="5090C4"/>
          </a:solidFill>
          <a:ln w="12700" cap="flat">
            <a:noFill/>
            <a:miter lim="400000"/>
          </a:ln>
          <a:effectLst/>
        </p:spPr>
        <p:txBody>
          <a:bodyPr wrap="square" lIns="0" tIns="0" rIns="0" bIns="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7" name="Shape 3272">
            <a:extLst>
              <a:ext uri="{FF2B5EF4-FFF2-40B4-BE49-F238E27FC236}">
                <a16:creationId xmlns:a16="http://schemas.microsoft.com/office/drawing/2014/main" id="{64C32071-7849-40A7-A7A6-4C9E7D8A602C}"/>
              </a:ext>
            </a:extLst>
          </p:cNvPr>
          <p:cNvSpPr/>
          <p:nvPr/>
        </p:nvSpPr>
        <p:spPr>
          <a:xfrm>
            <a:off x="9474001" y="2794903"/>
            <a:ext cx="199133" cy="199133"/>
          </a:xfrm>
          <a:prstGeom prst="ellipse">
            <a:avLst/>
          </a:prstGeom>
          <a:solidFill>
            <a:srgbClr val="15466D"/>
          </a:solidFill>
          <a:ln w="12700" cap="flat">
            <a:noFill/>
            <a:miter lim="400000"/>
          </a:ln>
          <a:effectLst/>
        </p:spPr>
        <p:txBody>
          <a:bodyPr wrap="square" lIns="0" tIns="0" rIns="0" bIns="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8" name="TextBox 7">
            <a:extLst>
              <a:ext uri="{FF2B5EF4-FFF2-40B4-BE49-F238E27FC236}">
                <a16:creationId xmlns:a16="http://schemas.microsoft.com/office/drawing/2014/main" id="{49B5B559-F517-4E17-A625-ADF6C786405F}"/>
              </a:ext>
            </a:extLst>
          </p:cNvPr>
          <p:cNvSpPr txBox="1"/>
          <p:nvPr/>
        </p:nvSpPr>
        <p:spPr>
          <a:xfrm>
            <a:off x="712789" y="3142088"/>
            <a:ext cx="3292683" cy="584775"/>
          </a:xfrm>
          <a:prstGeom prst="rect">
            <a:avLst/>
          </a:prstGeom>
          <a:noFill/>
        </p:spPr>
        <p:txBody>
          <a:bodyPr wrap="square" rtlCol="0" anchor="ctr" anchorCtr="0">
            <a:spAutoFit/>
          </a:bodyPr>
          <a:lstStyle/>
          <a:p>
            <a:pPr algn="ctr"/>
            <a:r>
              <a:rPr lang="en-US" sz="1600" b="1" dirty="0">
                <a:solidFill>
                  <a:srgbClr val="494949"/>
                </a:solidFill>
                <a:latin typeface="Montserrat SemiBold" pitchFamily="2" charset="77"/>
                <a:ea typeface="League Spartan" charset="0"/>
                <a:cs typeface="Poppins" pitchFamily="2" charset="77"/>
              </a:rPr>
              <a:t>Reflect on Action Plans &amp; Integrate Into Strategy</a:t>
            </a:r>
          </a:p>
        </p:txBody>
      </p:sp>
      <p:sp>
        <p:nvSpPr>
          <p:cNvPr id="9" name="Subtitle 2">
            <a:extLst>
              <a:ext uri="{FF2B5EF4-FFF2-40B4-BE49-F238E27FC236}">
                <a16:creationId xmlns:a16="http://schemas.microsoft.com/office/drawing/2014/main" id="{97EAE020-1912-4019-AF3D-27875D65E9DF}"/>
              </a:ext>
            </a:extLst>
          </p:cNvPr>
          <p:cNvSpPr txBox="1">
            <a:spLocks/>
          </p:cNvSpPr>
          <p:nvPr/>
        </p:nvSpPr>
        <p:spPr>
          <a:xfrm>
            <a:off x="1116080" y="3914386"/>
            <a:ext cx="2301764" cy="1648593"/>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400" dirty="0">
                <a:solidFill>
                  <a:srgbClr val="000000"/>
                </a:solidFill>
                <a:latin typeface="Roboto Condensed Light" panose="02000000000000000000" pitchFamily="2" charset="0"/>
                <a:ea typeface="Roboto Condensed Light" panose="02000000000000000000" pitchFamily="2" charset="0"/>
                <a:cs typeface="Open Sans Light" panose="020B0306030504020204" pitchFamily="34" charset="0"/>
              </a:rPr>
              <a:t>Collecting and evaluating stakeholder feedback before building your strategy for the year ensures you are aligning to the organization’s top priorities and pain points and working on what matters most. </a:t>
            </a:r>
          </a:p>
        </p:txBody>
      </p:sp>
      <p:sp>
        <p:nvSpPr>
          <p:cNvPr id="10" name="TextBox 9">
            <a:extLst>
              <a:ext uri="{FF2B5EF4-FFF2-40B4-BE49-F238E27FC236}">
                <a16:creationId xmlns:a16="http://schemas.microsoft.com/office/drawing/2014/main" id="{59DD24E0-2D13-4DAA-81DB-0A8C011F5534}"/>
              </a:ext>
            </a:extLst>
          </p:cNvPr>
          <p:cNvSpPr txBox="1"/>
          <p:nvPr/>
        </p:nvSpPr>
        <p:spPr>
          <a:xfrm>
            <a:off x="4731591" y="3117538"/>
            <a:ext cx="2554205" cy="584775"/>
          </a:xfrm>
          <a:prstGeom prst="rect">
            <a:avLst/>
          </a:prstGeom>
          <a:noFill/>
        </p:spPr>
        <p:txBody>
          <a:bodyPr wrap="square" rtlCol="0" anchor="ctr" anchorCtr="0">
            <a:spAutoFit/>
          </a:bodyPr>
          <a:lstStyle/>
          <a:p>
            <a:pPr algn="ctr"/>
            <a:r>
              <a:rPr lang="en-US" sz="1600" b="1" dirty="0">
                <a:solidFill>
                  <a:srgbClr val="494949"/>
                </a:solidFill>
                <a:latin typeface="Montserrat SemiBold" pitchFamily="2" charset="77"/>
                <a:ea typeface="League Spartan" charset="0"/>
                <a:cs typeface="Poppins" pitchFamily="2" charset="77"/>
              </a:rPr>
              <a:t>Be Transparent &amp; Identify Challenges</a:t>
            </a:r>
          </a:p>
        </p:txBody>
      </p:sp>
      <p:sp>
        <p:nvSpPr>
          <p:cNvPr id="11" name="Subtitle 2">
            <a:extLst>
              <a:ext uri="{FF2B5EF4-FFF2-40B4-BE49-F238E27FC236}">
                <a16:creationId xmlns:a16="http://schemas.microsoft.com/office/drawing/2014/main" id="{369EA50A-6BB7-4EA7-8116-76DC5D9550C3}"/>
              </a:ext>
            </a:extLst>
          </p:cNvPr>
          <p:cNvSpPr txBox="1">
            <a:spLocks/>
          </p:cNvSpPr>
          <p:nvPr/>
        </p:nvSpPr>
        <p:spPr>
          <a:xfrm>
            <a:off x="4719597" y="3914386"/>
            <a:ext cx="2350829" cy="118051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400" dirty="0">
                <a:solidFill>
                  <a:srgbClr val="000000"/>
                </a:solidFill>
                <a:latin typeface="Roboto Condensed Light" panose="02000000000000000000" pitchFamily="2" charset="0"/>
                <a:ea typeface="Roboto Condensed Light" panose="02000000000000000000" pitchFamily="2" charset="0"/>
                <a:cs typeface="Open Sans Light" panose="020B0306030504020204" pitchFamily="34" charset="0"/>
              </a:rPr>
              <a:t>Communicate the aggregate diagnostic data as the rationale for why your strategic plan includes certain initiatives and it will propel the business forward.</a:t>
            </a:r>
          </a:p>
        </p:txBody>
      </p:sp>
      <p:sp>
        <p:nvSpPr>
          <p:cNvPr id="12" name="TextBox 11">
            <a:extLst>
              <a:ext uri="{FF2B5EF4-FFF2-40B4-BE49-F238E27FC236}">
                <a16:creationId xmlns:a16="http://schemas.microsoft.com/office/drawing/2014/main" id="{94C107C7-9137-487D-84A9-659803AF4C64}"/>
              </a:ext>
            </a:extLst>
          </p:cNvPr>
          <p:cNvSpPr txBox="1"/>
          <p:nvPr/>
        </p:nvSpPr>
        <p:spPr>
          <a:xfrm>
            <a:off x="8482892" y="3117538"/>
            <a:ext cx="2301764" cy="584775"/>
          </a:xfrm>
          <a:prstGeom prst="rect">
            <a:avLst/>
          </a:prstGeom>
          <a:noFill/>
        </p:spPr>
        <p:txBody>
          <a:bodyPr wrap="square" rtlCol="0" anchor="ctr" anchorCtr="0">
            <a:spAutoFit/>
          </a:bodyPr>
          <a:lstStyle/>
          <a:p>
            <a:pPr algn="ctr"/>
            <a:r>
              <a:rPr lang="en-US" sz="1600" b="1" dirty="0">
                <a:solidFill>
                  <a:srgbClr val="494949"/>
                </a:solidFill>
                <a:latin typeface="Montserrat SemiBold" pitchFamily="2" charset="77"/>
                <a:ea typeface="League Spartan" charset="0"/>
                <a:cs typeface="Poppins" pitchFamily="2" charset="77"/>
              </a:rPr>
              <a:t>Highlight Success Stories</a:t>
            </a:r>
          </a:p>
        </p:txBody>
      </p:sp>
      <p:sp>
        <p:nvSpPr>
          <p:cNvPr id="13" name="Subtitle 2">
            <a:extLst>
              <a:ext uri="{FF2B5EF4-FFF2-40B4-BE49-F238E27FC236}">
                <a16:creationId xmlns:a16="http://schemas.microsoft.com/office/drawing/2014/main" id="{9200035D-5C21-452E-A34B-80CE8E24C68A}"/>
              </a:ext>
            </a:extLst>
          </p:cNvPr>
          <p:cNvSpPr txBox="1">
            <a:spLocks/>
          </p:cNvSpPr>
          <p:nvPr/>
        </p:nvSpPr>
        <p:spPr>
          <a:xfrm>
            <a:off x="8323118" y="3914386"/>
            <a:ext cx="2533141" cy="1417760"/>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400" dirty="0">
                <a:solidFill>
                  <a:srgbClr val="000000"/>
                </a:solidFill>
                <a:latin typeface="Roboto Condensed Light" panose="02000000000000000000" pitchFamily="2" charset="0"/>
                <a:ea typeface="Roboto Condensed Light" panose="02000000000000000000" pitchFamily="2" charset="0"/>
                <a:cs typeface="Open Sans Light" panose="020B0306030504020204" pitchFamily="34" charset="0"/>
              </a:rPr>
              <a:t>Any deltas in diagnostic data will be beneficial in communicating the success of your strategic efforts and the impact IT has had on stakeholders and the organization in the span of one year. </a:t>
            </a:r>
          </a:p>
        </p:txBody>
      </p:sp>
      <p:sp>
        <p:nvSpPr>
          <p:cNvPr id="14" name="TextBox 13">
            <a:extLst>
              <a:ext uri="{FF2B5EF4-FFF2-40B4-BE49-F238E27FC236}">
                <a16:creationId xmlns:a16="http://schemas.microsoft.com/office/drawing/2014/main" id="{5779EAFE-11D7-4699-A537-B5DB9A29D622}"/>
              </a:ext>
            </a:extLst>
          </p:cNvPr>
          <p:cNvSpPr txBox="1"/>
          <p:nvPr/>
        </p:nvSpPr>
        <p:spPr>
          <a:xfrm rot="18900000">
            <a:off x="8940822" y="1781159"/>
            <a:ext cx="2142756" cy="584775"/>
          </a:xfrm>
          <a:prstGeom prst="rect">
            <a:avLst/>
          </a:prstGeom>
          <a:noFill/>
        </p:spPr>
        <p:txBody>
          <a:bodyPr wrap="square" rtlCol="0" anchor="ctr" anchorCtr="0">
            <a:spAutoFit/>
          </a:bodyPr>
          <a:lstStyle/>
          <a:p>
            <a:pPr algn="ctr"/>
            <a:r>
              <a:rPr lang="en-US" sz="1600" b="1" dirty="0">
                <a:solidFill>
                  <a:srgbClr val="494949"/>
                </a:solidFill>
                <a:latin typeface="Montserrat SemiBold" pitchFamily="2" charset="77"/>
                <a:ea typeface="League Spartan" charset="0"/>
                <a:cs typeface="Poppins" pitchFamily="2" charset="77"/>
              </a:rPr>
              <a:t>Launch Diagnostics</a:t>
            </a:r>
          </a:p>
        </p:txBody>
      </p:sp>
      <p:sp>
        <p:nvSpPr>
          <p:cNvPr id="15" name="TextBox 14">
            <a:extLst>
              <a:ext uri="{FF2B5EF4-FFF2-40B4-BE49-F238E27FC236}">
                <a16:creationId xmlns:a16="http://schemas.microsoft.com/office/drawing/2014/main" id="{29434E62-3F87-4D12-A466-D68E8CD5DBE5}"/>
              </a:ext>
            </a:extLst>
          </p:cNvPr>
          <p:cNvSpPr txBox="1"/>
          <p:nvPr/>
        </p:nvSpPr>
        <p:spPr>
          <a:xfrm rot="18900000">
            <a:off x="5448870" y="1963124"/>
            <a:ext cx="1657550" cy="584775"/>
          </a:xfrm>
          <a:prstGeom prst="rect">
            <a:avLst/>
          </a:prstGeom>
          <a:noFill/>
        </p:spPr>
        <p:txBody>
          <a:bodyPr wrap="square" rtlCol="0" anchor="ctr" anchorCtr="0">
            <a:spAutoFit/>
          </a:bodyPr>
          <a:lstStyle/>
          <a:p>
            <a:pPr algn="ctr"/>
            <a:r>
              <a:rPr lang="en-US" sz="1600" b="1" dirty="0">
                <a:solidFill>
                  <a:srgbClr val="494949"/>
                </a:solidFill>
                <a:latin typeface="Montserrat SemiBold" pitchFamily="2" charset="77"/>
                <a:ea typeface="League Spartan" charset="0"/>
                <a:cs typeface="Poppins" pitchFamily="2" charset="77"/>
              </a:rPr>
              <a:t>Build Strategy</a:t>
            </a:r>
          </a:p>
        </p:txBody>
      </p:sp>
      <p:sp>
        <p:nvSpPr>
          <p:cNvPr id="16" name="TextBox 15">
            <a:extLst>
              <a:ext uri="{FF2B5EF4-FFF2-40B4-BE49-F238E27FC236}">
                <a16:creationId xmlns:a16="http://schemas.microsoft.com/office/drawing/2014/main" id="{664AE91D-1461-4CFF-9B49-1F3AF1C2017D}"/>
              </a:ext>
            </a:extLst>
          </p:cNvPr>
          <p:cNvSpPr txBox="1"/>
          <p:nvPr/>
        </p:nvSpPr>
        <p:spPr>
          <a:xfrm rot="18900000">
            <a:off x="1712506" y="1781158"/>
            <a:ext cx="1907124" cy="584775"/>
          </a:xfrm>
          <a:prstGeom prst="rect">
            <a:avLst/>
          </a:prstGeom>
          <a:noFill/>
        </p:spPr>
        <p:txBody>
          <a:bodyPr wrap="square" rtlCol="0" anchor="ctr" anchorCtr="0">
            <a:spAutoFit/>
          </a:bodyPr>
          <a:lstStyle/>
          <a:p>
            <a:pPr algn="ctr"/>
            <a:r>
              <a:rPr lang="en-US" sz="1600" b="1" dirty="0">
                <a:solidFill>
                  <a:srgbClr val="494949"/>
                </a:solidFill>
                <a:latin typeface="Montserrat SemiBold" pitchFamily="2" charset="77"/>
                <a:ea typeface="League Spartan" charset="0"/>
                <a:cs typeface="Poppins" pitchFamily="2" charset="77"/>
              </a:rPr>
              <a:t>Launch Diagnostics</a:t>
            </a:r>
          </a:p>
        </p:txBody>
      </p:sp>
      <p:grpSp>
        <p:nvGrpSpPr>
          <p:cNvPr id="18" name="Group 17">
            <a:extLst>
              <a:ext uri="{FF2B5EF4-FFF2-40B4-BE49-F238E27FC236}">
                <a16:creationId xmlns:a16="http://schemas.microsoft.com/office/drawing/2014/main" id="{F75FA885-F8FD-4C35-8713-F52C12CABACD}"/>
              </a:ext>
            </a:extLst>
          </p:cNvPr>
          <p:cNvGrpSpPr/>
          <p:nvPr/>
        </p:nvGrpSpPr>
        <p:grpSpPr>
          <a:xfrm>
            <a:off x="918786" y="5985341"/>
            <a:ext cx="5482013" cy="468000"/>
            <a:chOff x="2179926" y="3280346"/>
            <a:chExt cx="4539904" cy="468000"/>
          </a:xfrm>
        </p:grpSpPr>
        <p:grpSp>
          <p:nvGrpSpPr>
            <p:cNvPr id="19" name="Group 18">
              <a:extLst>
                <a:ext uri="{FF2B5EF4-FFF2-40B4-BE49-F238E27FC236}">
                  <a16:creationId xmlns:a16="http://schemas.microsoft.com/office/drawing/2014/main" id="{567CD407-4F6B-4A86-AC4A-32217E421988}"/>
                </a:ext>
              </a:extLst>
            </p:cNvPr>
            <p:cNvGrpSpPr/>
            <p:nvPr/>
          </p:nvGrpSpPr>
          <p:grpSpPr>
            <a:xfrm>
              <a:off x="2179926" y="3280346"/>
              <a:ext cx="4539904" cy="468000"/>
              <a:chOff x="2179926" y="2709431"/>
              <a:chExt cx="4539904" cy="468000"/>
            </a:xfrm>
          </p:grpSpPr>
          <p:sp>
            <p:nvSpPr>
              <p:cNvPr id="21" name="Rectangle 20">
                <a:extLst>
                  <a:ext uri="{FF2B5EF4-FFF2-40B4-BE49-F238E27FC236}">
                    <a16:creationId xmlns:a16="http://schemas.microsoft.com/office/drawing/2014/main" id="{3ECC1AE7-F738-4CA4-8235-4DC6C820D896}"/>
                  </a:ext>
                </a:extLst>
              </p:cNvPr>
              <p:cNvSpPr/>
              <p:nvPr/>
            </p:nvSpPr>
            <p:spPr>
              <a:xfrm>
                <a:off x="2648068" y="2709431"/>
                <a:ext cx="4071762" cy="468000"/>
              </a:xfrm>
              <a:prstGeom prst="rect">
                <a:avLst/>
              </a:prstGeom>
              <a:solidFill>
                <a:srgbClr val="5D3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Exo" panose="02000503000000000000" pitchFamily="2" charset="77"/>
                    <a:hlinkClick r:id="rId2">
                      <a:extLst>
                        <a:ext uri="{A12FA001-AC4F-418D-AE19-62706E023703}">
                          <ahyp:hlinkClr xmlns:ahyp="http://schemas.microsoft.com/office/drawing/2018/hyperlinkcolor" val="tx"/>
                        </a:ext>
                      </a:extLst>
                    </a:hlinkClick>
                  </a:rPr>
                  <a:t>Click here to learn more about our diagnostics program </a:t>
                </a:r>
                <a:endParaRPr lang="en-US" sz="1400" dirty="0">
                  <a:solidFill>
                    <a:schemeClr val="bg1"/>
                  </a:solidFill>
                  <a:latin typeface="Exo" panose="02000503000000000000" pitchFamily="2" charset="77"/>
                </a:endParaRPr>
              </a:p>
            </p:txBody>
          </p:sp>
          <p:sp>
            <p:nvSpPr>
              <p:cNvPr id="22" name="Rectangle 21">
                <a:extLst>
                  <a:ext uri="{FF2B5EF4-FFF2-40B4-BE49-F238E27FC236}">
                    <a16:creationId xmlns:a16="http://schemas.microsoft.com/office/drawing/2014/main" id="{D2830C5B-1B41-4335-A83B-DDE6730AF97F}"/>
                  </a:ext>
                </a:extLst>
              </p:cNvPr>
              <p:cNvSpPr>
                <a:spLocks noChangeAspect="1"/>
              </p:cNvSpPr>
              <p:nvPr/>
            </p:nvSpPr>
            <p:spPr>
              <a:xfrm>
                <a:off x="2179926" y="2709431"/>
                <a:ext cx="468000" cy="46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Exo" panose="02000503000000000000" pitchFamily="2" charset="77"/>
                </a:endParaRPr>
              </a:p>
            </p:txBody>
          </p:sp>
        </p:grpSp>
        <p:pic>
          <p:nvPicPr>
            <p:cNvPr id="20" name="Picture 19">
              <a:extLst>
                <a:ext uri="{FF2B5EF4-FFF2-40B4-BE49-F238E27FC236}">
                  <a16:creationId xmlns:a16="http://schemas.microsoft.com/office/drawing/2014/main" id="{1F2E0FD2-56D8-4A59-A471-602B3DA3CC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3485" y="3384615"/>
              <a:ext cx="260883" cy="260884"/>
            </a:xfrm>
            <a:prstGeom prst="rect">
              <a:avLst/>
            </a:prstGeom>
          </p:spPr>
        </p:pic>
      </p:grpSp>
      <p:sp>
        <p:nvSpPr>
          <p:cNvPr id="23" name="Text Placeholder 3">
            <a:extLst>
              <a:ext uri="{FF2B5EF4-FFF2-40B4-BE49-F238E27FC236}">
                <a16:creationId xmlns:a16="http://schemas.microsoft.com/office/drawing/2014/main" id="{169E0BE8-34CD-4429-8642-2EA71B949713}"/>
              </a:ext>
            </a:extLst>
          </p:cNvPr>
          <p:cNvSpPr txBox="1">
            <a:spLocks/>
          </p:cNvSpPr>
          <p:nvPr/>
        </p:nvSpPr>
        <p:spPr>
          <a:xfrm>
            <a:off x="121297" y="116633"/>
            <a:ext cx="2146041"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2.2 Diagnostic Data Analysis</a:t>
            </a:r>
          </a:p>
        </p:txBody>
      </p:sp>
    </p:spTree>
    <p:extLst>
      <p:ext uri="{BB962C8B-B14F-4D97-AF65-F5344CB8AC3E}">
        <p14:creationId xmlns:p14="http://schemas.microsoft.com/office/powerpoint/2010/main" val="4089124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12AC3-E19D-4BA4-A2CA-6562AD5211E7}"/>
              </a:ext>
            </a:extLst>
          </p:cNvPr>
          <p:cNvSpPr>
            <a:spLocks noGrp="1"/>
          </p:cNvSpPr>
          <p:nvPr>
            <p:ph type="title"/>
          </p:nvPr>
        </p:nvSpPr>
        <p:spPr>
          <a:xfrm>
            <a:off x="354105" y="530021"/>
            <a:ext cx="11302185" cy="1130188"/>
          </a:xfrm>
        </p:spPr>
        <p:txBody>
          <a:bodyPr/>
          <a:lstStyle/>
          <a:p>
            <a:r>
              <a:rPr lang="en-US" dirty="0"/>
              <a:t>The CEO-CIO diagnostic helps align IT’s future with the business </a:t>
            </a:r>
            <a:endParaRPr lang="en-CA" dirty="0"/>
          </a:p>
        </p:txBody>
      </p:sp>
      <p:sp>
        <p:nvSpPr>
          <p:cNvPr id="3" name="Text Placeholder 2">
            <a:extLst>
              <a:ext uri="{FF2B5EF4-FFF2-40B4-BE49-F238E27FC236}">
                <a16:creationId xmlns:a16="http://schemas.microsoft.com/office/drawing/2014/main" id="{C200DE24-CAC8-4DA6-8F71-4D04F1BDF125}"/>
              </a:ext>
            </a:extLst>
          </p:cNvPr>
          <p:cNvSpPr>
            <a:spLocks noGrp="1"/>
          </p:cNvSpPr>
          <p:nvPr>
            <p:ph type="body" sz="quarter" idx="10"/>
          </p:nvPr>
        </p:nvSpPr>
        <p:spPr>
          <a:xfrm>
            <a:off x="471487" y="1879390"/>
            <a:ext cx="5255058" cy="4752318"/>
          </a:xfrm>
        </p:spPr>
        <p:txBody>
          <a:bodyPr/>
          <a:lstStyle/>
          <a:p>
            <a:r>
              <a:rPr lang="en-US" sz="1400" dirty="0">
                <a:solidFill>
                  <a:schemeClr val="tx1"/>
                </a:solidFill>
                <a:latin typeface="Roboto Condensed Light" panose="02000000000000000000" pitchFamily="2" charset="0"/>
                <a:ea typeface="Roboto Condensed Light" panose="02000000000000000000" pitchFamily="2" charset="0"/>
              </a:rPr>
              <a:t>Alignment has been a buzzword for decades. Among CIOs, alignment is hyped as the apex of effective IT and written off as jargon. Yet without the proper tools, CIOs are left to play a guessing game of what deliverables the business demands.</a:t>
            </a:r>
          </a:p>
          <a:p>
            <a:r>
              <a:rPr lang="en-US" sz="1400" dirty="0">
                <a:solidFill>
                  <a:schemeClr val="tx1"/>
                </a:solidFill>
                <a:latin typeface="Roboto Condensed Light" panose="02000000000000000000" pitchFamily="2" charset="0"/>
                <a:ea typeface="Roboto Condensed Light" panose="02000000000000000000" pitchFamily="2" charset="0"/>
              </a:rPr>
              <a:t>The CEO-CIO program will help you:</a:t>
            </a:r>
          </a:p>
          <a:p>
            <a:pPr marL="285750" indent="-2857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Understand the CEO's perception of and vision for IT in your business.</a:t>
            </a:r>
          </a:p>
          <a:p>
            <a:pPr marL="285750" indent="-2857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Identify and build core IT processes that automate IT-business alignment.</a:t>
            </a:r>
          </a:p>
          <a:p>
            <a:pPr marL="285750" indent="-2857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Create a plan to address alignment gaps impeding business growth.</a:t>
            </a:r>
          </a:p>
          <a:p>
            <a:pPr marL="285750" indent="-2857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Deliver your plan to demonstrate IT value and progress.</a:t>
            </a:r>
          </a:p>
          <a:p>
            <a:r>
              <a:rPr lang="en-US" sz="1400" dirty="0">
                <a:solidFill>
                  <a:schemeClr val="tx1"/>
                </a:solidFill>
                <a:latin typeface="Roboto Condensed Light" panose="02000000000000000000" pitchFamily="2" charset="0"/>
                <a:ea typeface="Roboto Condensed Light" panose="02000000000000000000" pitchFamily="2" charset="0"/>
              </a:rPr>
              <a:t>Instead of producing an endless list to add to your backlog, the program brings clarity to what IT priorities need to be, how they are defined, and how their success is measured. It creates a tangible path to alignment and all of its associated benefits. </a:t>
            </a:r>
          </a:p>
          <a:p>
            <a:r>
              <a:rPr lang="en-US" sz="1400" dirty="0">
                <a:solidFill>
                  <a:schemeClr val="tx1"/>
                </a:solidFill>
                <a:latin typeface="Roboto Condensed Light" panose="02000000000000000000" pitchFamily="2" charset="0"/>
                <a:ea typeface="Roboto Condensed Light" panose="02000000000000000000" pitchFamily="2" charset="0"/>
              </a:rPr>
              <a:t>Research reveals that companies with robust IT departments effectively aligned to business goals achieve higher growth compared to IT departments lacking alignment. For CIOs, effective alignment can be the tipping point in moving IT from supporting the business to enabling and transforming it. </a:t>
            </a:r>
            <a:endParaRPr lang="en-CA" sz="1400" dirty="0">
              <a:solidFill>
                <a:schemeClr val="tx1"/>
              </a:solidFill>
              <a:latin typeface="Roboto Condensed Light" panose="02000000000000000000" pitchFamily="2" charset="0"/>
              <a:ea typeface="Roboto Condensed Light" panose="02000000000000000000" pitchFamily="2" charset="0"/>
            </a:endParaRPr>
          </a:p>
        </p:txBody>
      </p:sp>
      <p:pic>
        <p:nvPicPr>
          <p:cNvPr id="9" name="Picture 8">
            <a:extLst>
              <a:ext uri="{FF2B5EF4-FFF2-40B4-BE49-F238E27FC236}">
                <a16:creationId xmlns:a16="http://schemas.microsoft.com/office/drawing/2014/main" id="{D324E1AF-9B3B-492C-9E79-E29D3CF2492C}"/>
              </a:ext>
            </a:extLst>
          </p:cNvPr>
          <p:cNvPicPr>
            <a:picLocks noChangeAspect="1"/>
          </p:cNvPicPr>
          <p:nvPr/>
        </p:nvPicPr>
        <p:blipFill>
          <a:blip r:embed="rId2"/>
          <a:stretch>
            <a:fillRect/>
          </a:stretch>
        </p:blipFill>
        <p:spPr>
          <a:xfrm>
            <a:off x="6270810" y="1879390"/>
            <a:ext cx="5255058" cy="4410642"/>
          </a:xfrm>
          <a:prstGeom prst="rect">
            <a:avLst/>
          </a:prstGeom>
          <a:effectLst>
            <a:outerShdw blurRad="50800" dist="38100" dir="2700000" algn="tl" rotWithShape="0">
              <a:prstClr val="black">
                <a:alpha val="40000"/>
              </a:prstClr>
            </a:outerShdw>
          </a:effectLst>
        </p:spPr>
      </p:pic>
      <p:sp>
        <p:nvSpPr>
          <p:cNvPr id="5" name="Text Placeholder 3">
            <a:extLst>
              <a:ext uri="{FF2B5EF4-FFF2-40B4-BE49-F238E27FC236}">
                <a16:creationId xmlns:a16="http://schemas.microsoft.com/office/drawing/2014/main" id="{D93FA51A-37D4-485D-AF80-A2881A2C4F48}"/>
              </a:ext>
            </a:extLst>
          </p:cNvPr>
          <p:cNvSpPr txBox="1">
            <a:spLocks/>
          </p:cNvSpPr>
          <p:nvPr/>
        </p:nvSpPr>
        <p:spPr>
          <a:xfrm>
            <a:off x="121297" y="116633"/>
            <a:ext cx="2146041"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2.2 Diagnostic Data Analysis</a:t>
            </a:r>
          </a:p>
        </p:txBody>
      </p:sp>
    </p:spTree>
    <p:extLst>
      <p:ext uri="{BB962C8B-B14F-4D97-AF65-F5344CB8AC3E}">
        <p14:creationId xmlns:p14="http://schemas.microsoft.com/office/powerpoint/2010/main" val="26945787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669C-DA4F-48A8-8AEB-EB43C6439832}"/>
              </a:ext>
            </a:extLst>
          </p:cNvPr>
          <p:cNvSpPr>
            <a:spLocks noGrp="1"/>
          </p:cNvSpPr>
          <p:nvPr>
            <p:ph type="title"/>
          </p:nvPr>
        </p:nvSpPr>
        <p:spPr>
          <a:xfrm>
            <a:off x="354106" y="530021"/>
            <a:ext cx="11190194" cy="1130188"/>
          </a:xfrm>
        </p:spPr>
        <p:txBody>
          <a:bodyPr/>
          <a:lstStyle/>
          <a:p>
            <a:r>
              <a:rPr lang="en-US" dirty="0"/>
              <a:t>Here are some critical insights to extract from the CEO-CIO report </a:t>
            </a:r>
            <a:endParaRPr lang="en-CA" dirty="0"/>
          </a:p>
        </p:txBody>
      </p:sp>
      <p:sp>
        <p:nvSpPr>
          <p:cNvPr id="5" name="Text Placeholder 2">
            <a:extLst>
              <a:ext uri="{FF2B5EF4-FFF2-40B4-BE49-F238E27FC236}">
                <a16:creationId xmlns:a16="http://schemas.microsoft.com/office/drawing/2014/main" id="{ADAFBD17-8AF5-4B3C-B7F0-AAFDD3F8EF59}"/>
              </a:ext>
            </a:extLst>
          </p:cNvPr>
          <p:cNvSpPr>
            <a:spLocks noGrp="1"/>
          </p:cNvSpPr>
          <p:nvPr>
            <p:ph type="body" sz="quarter" idx="10"/>
          </p:nvPr>
        </p:nvSpPr>
        <p:spPr>
          <a:xfrm>
            <a:off x="7525882" y="1214889"/>
            <a:ext cx="4351525" cy="2252367"/>
          </a:xfrm>
        </p:spPr>
        <p:txBody>
          <a:bodyPr/>
          <a:lstStyle/>
          <a:p>
            <a:r>
              <a:rPr lang="en-US" sz="1600" dirty="0">
                <a:solidFill>
                  <a:schemeClr val="tx1"/>
                </a:solidFill>
                <a:latin typeface="Roboto Condensed Light" panose="02000000000000000000" pitchFamily="2" charset="0"/>
                <a:ea typeface="Roboto Condensed Light" panose="02000000000000000000" pitchFamily="2" charset="0"/>
              </a:rPr>
              <a:t>Begin with understanding the role of IT at your organization and calculate the differential between actual and optimal: </a:t>
            </a:r>
          </a:p>
          <a:p>
            <a:r>
              <a:rPr lang="en-US" dirty="0">
                <a:solidFill>
                  <a:schemeClr val="tx1"/>
                </a:solidFill>
                <a:latin typeface="Roboto Condensed Light" panose="02000000000000000000" pitchFamily="2" charset="0"/>
                <a:ea typeface="Roboto Condensed Light" panose="02000000000000000000" pitchFamily="2" charset="0"/>
              </a:rPr>
              <a:t>For IT to serve as a valuable business partner, IT leaders must direct resources toward supporting and achieving business goals. A CEO functions as the primary business stakeholder. Not only does the CEO need to be consulted on these big-ticket items, but more importantly they must be understood. IT leaders ignore this reality at their own peril.</a:t>
            </a:r>
          </a:p>
          <a:p>
            <a:r>
              <a:rPr lang="en-US" dirty="0">
                <a:solidFill>
                  <a:schemeClr val="tx1"/>
                </a:solidFill>
                <a:latin typeface="Roboto Condensed Light" panose="02000000000000000000" pitchFamily="2" charset="0"/>
                <a:ea typeface="Roboto Condensed Light" panose="02000000000000000000" pitchFamily="2" charset="0"/>
              </a:rPr>
              <a:t>Pay close attention to both the actual and optimal state to clarify IT’s mandate and current performance.</a:t>
            </a:r>
          </a:p>
          <a:p>
            <a:endParaRPr lang="en-CA" sz="1400" dirty="0">
              <a:solidFill>
                <a:schemeClr val="tx1"/>
              </a:solidFill>
              <a:latin typeface="Roboto Condensed Light" panose="02000000000000000000" pitchFamily="2" charset="0"/>
              <a:ea typeface="Roboto Condensed Light" panose="02000000000000000000" pitchFamily="2" charset="0"/>
            </a:endParaRPr>
          </a:p>
        </p:txBody>
      </p:sp>
      <p:sp>
        <p:nvSpPr>
          <p:cNvPr id="9" name="TextBox 8">
            <a:extLst>
              <a:ext uri="{FF2B5EF4-FFF2-40B4-BE49-F238E27FC236}">
                <a16:creationId xmlns:a16="http://schemas.microsoft.com/office/drawing/2014/main" id="{C99F8693-DCDE-4BB1-8C93-1C8B11CE6BF3}"/>
              </a:ext>
            </a:extLst>
          </p:cNvPr>
          <p:cNvSpPr txBox="1"/>
          <p:nvPr/>
        </p:nvSpPr>
        <p:spPr>
          <a:xfrm>
            <a:off x="6616795" y="4814189"/>
            <a:ext cx="936010" cy="222112"/>
          </a:xfrm>
          <a:prstGeom prst="rect">
            <a:avLst/>
          </a:prstGeom>
          <a:noFill/>
        </p:spPr>
        <p:txBody>
          <a:bodyPr wrap="square" lIns="0" tIns="0" rIns="0" bIns="0" rtlCol="0" anchor="b" anchorCtr="0">
            <a:spAutoFit/>
          </a:bodyPr>
          <a:lstStyle/>
          <a:p>
            <a:pPr>
              <a:lnSpc>
                <a:spcPct val="110000"/>
              </a:lnSpc>
              <a:defRPr/>
            </a:pPr>
            <a:r>
              <a:rPr lang="en-US" sz="1400" b="1" dirty="0">
                <a:solidFill>
                  <a:srgbClr val="494949"/>
                </a:solidFill>
                <a:latin typeface="Montserrat" pitchFamily="2" charset="77"/>
                <a:ea typeface="League Spartan" charset="0"/>
                <a:cs typeface="Poppins" pitchFamily="2" charset="77"/>
              </a:rPr>
              <a:t>Optimal</a:t>
            </a:r>
          </a:p>
        </p:txBody>
      </p:sp>
      <p:sp>
        <p:nvSpPr>
          <p:cNvPr id="11" name="Rectangle 10">
            <a:extLst>
              <a:ext uri="{FF2B5EF4-FFF2-40B4-BE49-F238E27FC236}">
                <a16:creationId xmlns:a16="http://schemas.microsoft.com/office/drawing/2014/main" id="{89030060-2DF5-41B9-95AB-2FA5E3B15D95}"/>
              </a:ext>
            </a:extLst>
          </p:cNvPr>
          <p:cNvSpPr/>
          <p:nvPr/>
        </p:nvSpPr>
        <p:spPr>
          <a:xfrm>
            <a:off x="7495516" y="4508704"/>
            <a:ext cx="2092125" cy="808626"/>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algn="ctr" defTabSz="914400">
              <a:defRPr/>
            </a:pPr>
            <a:endParaRPr lang="en-US" sz="900" kern="0" dirty="0">
              <a:solidFill>
                <a:srgbClr val="000000"/>
              </a:solidFill>
              <a:latin typeface="Arial" panose="020B0604020202020204" pitchFamily="34" charset="0"/>
            </a:endParaRPr>
          </a:p>
        </p:txBody>
      </p:sp>
      <p:sp>
        <p:nvSpPr>
          <p:cNvPr id="12" name="TextBox 11">
            <a:extLst>
              <a:ext uri="{FF2B5EF4-FFF2-40B4-BE49-F238E27FC236}">
                <a16:creationId xmlns:a16="http://schemas.microsoft.com/office/drawing/2014/main" id="{35083CA2-DCC9-4477-B5D6-13323BD7A3F6}"/>
              </a:ext>
            </a:extLst>
          </p:cNvPr>
          <p:cNvSpPr txBox="1"/>
          <p:nvPr/>
        </p:nvSpPr>
        <p:spPr>
          <a:xfrm>
            <a:off x="7574572" y="3906061"/>
            <a:ext cx="1883000" cy="523220"/>
          </a:xfrm>
          <a:prstGeom prst="rect">
            <a:avLst/>
          </a:prstGeom>
          <a:noFill/>
        </p:spPr>
        <p:txBody>
          <a:bodyPr wrap="square" rtlCol="0" anchor="ctr" anchorCtr="0">
            <a:spAutoFit/>
          </a:bodyPr>
          <a:lstStyle/>
          <a:p>
            <a:pPr algn="ctr">
              <a:defRPr/>
            </a:pPr>
            <a:r>
              <a:rPr lang="en-US" sz="1400" b="1" dirty="0">
                <a:latin typeface="Montserrat SemiBold" pitchFamily="2" charset="77"/>
                <a:ea typeface="League Spartan" charset="0"/>
                <a:cs typeface="Poppins" pitchFamily="2" charset="77"/>
              </a:rPr>
              <a:t>Last Fiscal Year Strategy</a:t>
            </a:r>
          </a:p>
        </p:txBody>
      </p:sp>
      <p:sp>
        <p:nvSpPr>
          <p:cNvPr id="13" name="Subtitle 2">
            <a:extLst>
              <a:ext uri="{FF2B5EF4-FFF2-40B4-BE49-F238E27FC236}">
                <a16:creationId xmlns:a16="http://schemas.microsoft.com/office/drawing/2014/main" id="{8A7F952B-0101-4A93-8F1A-810C8165900C}"/>
              </a:ext>
            </a:extLst>
          </p:cNvPr>
          <p:cNvSpPr txBox="1">
            <a:spLocks/>
          </p:cNvSpPr>
          <p:nvPr/>
        </p:nvSpPr>
        <p:spPr>
          <a:xfrm>
            <a:off x="7486807" y="4561011"/>
            <a:ext cx="2140634" cy="692497"/>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defRPr/>
            </a:pPr>
            <a:r>
              <a:rPr lang="en-US" sz="1050" dirty="0">
                <a:solidFill>
                  <a:srgbClr val="000000"/>
                </a:solidFill>
                <a:latin typeface="Montserrat Light" panose="00000400000000000000" pitchFamily="2" charset="0"/>
                <a:ea typeface="Roboto Condensed Light" panose="02000000000000000000" pitchFamily="2" charset="0"/>
                <a:cs typeface="Lato Light" panose="020F0502020204030203" pitchFamily="34" charset="0"/>
              </a:rPr>
              <a:t>Has IT moved the needle on its mandate from the previous launch of the diagnostic? Communicate this. </a:t>
            </a:r>
          </a:p>
        </p:txBody>
      </p:sp>
      <p:sp>
        <p:nvSpPr>
          <p:cNvPr id="15" name="Rectangle 14">
            <a:extLst>
              <a:ext uri="{FF2B5EF4-FFF2-40B4-BE49-F238E27FC236}">
                <a16:creationId xmlns:a16="http://schemas.microsoft.com/office/drawing/2014/main" id="{D48B3BA3-EE97-40C3-8B6C-351F78881A90}"/>
              </a:ext>
            </a:extLst>
          </p:cNvPr>
          <p:cNvSpPr/>
          <p:nvPr/>
        </p:nvSpPr>
        <p:spPr>
          <a:xfrm>
            <a:off x="9701645" y="4530513"/>
            <a:ext cx="2092125" cy="786817"/>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algn="ctr" defTabSz="914400">
              <a:defRPr/>
            </a:pPr>
            <a:endParaRPr lang="en-US" sz="900" kern="0" dirty="0">
              <a:solidFill>
                <a:srgbClr val="000000"/>
              </a:solidFill>
              <a:latin typeface="Arial" panose="020B0604020202020204" pitchFamily="34" charset="0"/>
            </a:endParaRPr>
          </a:p>
        </p:txBody>
      </p:sp>
      <p:sp>
        <p:nvSpPr>
          <p:cNvPr id="16" name="TextBox 15">
            <a:extLst>
              <a:ext uri="{FF2B5EF4-FFF2-40B4-BE49-F238E27FC236}">
                <a16:creationId xmlns:a16="http://schemas.microsoft.com/office/drawing/2014/main" id="{1741D12B-1A7C-4A5B-9135-1881618BB137}"/>
              </a:ext>
            </a:extLst>
          </p:cNvPr>
          <p:cNvSpPr txBox="1"/>
          <p:nvPr/>
        </p:nvSpPr>
        <p:spPr>
          <a:xfrm>
            <a:off x="9798747" y="3929705"/>
            <a:ext cx="1915355" cy="523220"/>
          </a:xfrm>
          <a:prstGeom prst="rect">
            <a:avLst/>
          </a:prstGeom>
          <a:noFill/>
        </p:spPr>
        <p:txBody>
          <a:bodyPr wrap="square" rtlCol="0" anchor="ctr" anchorCtr="0">
            <a:spAutoFit/>
          </a:bodyPr>
          <a:lstStyle/>
          <a:p>
            <a:pPr algn="ctr">
              <a:defRPr/>
            </a:pPr>
            <a:r>
              <a:rPr lang="en-US" sz="1400" b="1" dirty="0">
                <a:latin typeface="Montserrat SemiBold" pitchFamily="2" charset="77"/>
                <a:ea typeface="League Spartan" charset="0"/>
                <a:cs typeface="Poppins" pitchFamily="2" charset="77"/>
              </a:rPr>
              <a:t>Upcoming Year Strategy</a:t>
            </a:r>
          </a:p>
        </p:txBody>
      </p:sp>
      <p:sp>
        <p:nvSpPr>
          <p:cNvPr id="23" name="TextBox 22">
            <a:extLst>
              <a:ext uri="{FF2B5EF4-FFF2-40B4-BE49-F238E27FC236}">
                <a16:creationId xmlns:a16="http://schemas.microsoft.com/office/drawing/2014/main" id="{5B3E5CBB-8264-4AD4-A6F6-250F39075496}"/>
              </a:ext>
            </a:extLst>
          </p:cNvPr>
          <p:cNvSpPr txBox="1"/>
          <p:nvPr/>
        </p:nvSpPr>
        <p:spPr>
          <a:xfrm>
            <a:off x="6616795" y="5750329"/>
            <a:ext cx="936010" cy="222112"/>
          </a:xfrm>
          <a:prstGeom prst="rect">
            <a:avLst/>
          </a:prstGeom>
          <a:noFill/>
        </p:spPr>
        <p:txBody>
          <a:bodyPr wrap="square" lIns="0" tIns="0" rIns="0" bIns="0" rtlCol="0" anchor="b" anchorCtr="0">
            <a:spAutoFit/>
          </a:bodyPr>
          <a:lstStyle/>
          <a:p>
            <a:pPr>
              <a:lnSpc>
                <a:spcPct val="110000"/>
              </a:lnSpc>
              <a:defRPr/>
            </a:pPr>
            <a:r>
              <a:rPr lang="en-US" sz="1400" b="1" dirty="0">
                <a:solidFill>
                  <a:srgbClr val="494949"/>
                </a:solidFill>
                <a:latin typeface="Montserrat" pitchFamily="2" charset="77"/>
                <a:ea typeface="League Spartan" charset="0"/>
                <a:cs typeface="Poppins" pitchFamily="2" charset="77"/>
              </a:rPr>
              <a:t>Actual</a:t>
            </a:r>
          </a:p>
        </p:txBody>
      </p:sp>
      <p:sp>
        <p:nvSpPr>
          <p:cNvPr id="24" name="Rectangle 23">
            <a:extLst>
              <a:ext uri="{FF2B5EF4-FFF2-40B4-BE49-F238E27FC236}">
                <a16:creationId xmlns:a16="http://schemas.microsoft.com/office/drawing/2014/main" id="{5493C2F5-1D84-4F07-B03A-A47578906452}"/>
              </a:ext>
            </a:extLst>
          </p:cNvPr>
          <p:cNvSpPr/>
          <p:nvPr/>
        </p:nvSpPr>
        <p:spPr>
          <a:xfrm>
            <a:off x="7495516" y="5444843"/>
            <a:ext cx="2092125" cy="796709"/>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algn="ctr" defTabSz="914400">
              <a:defRPr/>
            </a:pPr>
            <a:endParaRPr lang="en-US" sz="900" kern="0" dirty="0">
              <a:solidFill>
                <a:srgbClr val="000000"/>
              </a:solidFill>
              <a:latin typeface="Arial" panose="020B0604020202020204" pitchFamily="34" charset="0"/>
            </a:endParaRPr>
          </a:p>
        </p:txBody>
      </p:sp>
      <p:sp>
        <p:nvSpPr>
          <p:cNvPr id="25" name="Rectangle 24">
            <a:extLst>
              <a:ext uri="{FF2B5EF4-FFF2-40B4-BE49-F238E27FC236}">
                <a16:creationId xmlns:a16="http://schemas.microsoft.com/office/drawing/2014/main" id="{9DDA9375-10FA-4E20-8A13-A589B34EFD61}"/>
              </a:ext>
            </a:extLst>
          </p:cNvPr>
          <p:cNvSpPr/>
          <p:nvPr/>
        </p:nvSpPr>
        <p:spPr>
          <a:xfrm>
            <a:off x="9701645" y="5466653"/>
            <a:ext cx="2092125" cy="774899"/>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algn="ctr" defTabSz="914400">
              <a:defRPr/>
            </a:pPr>
            <a:endParaRPr lang="en-US" sz="900" kern="0" dirty="0">
              <a:solidFill>
                <a:srgbClr val="000000"/>
              </a:solidFill>
              <a:latin typeface="Arial" panose="020B0604020202020204" pitchFamily="34" charset="0"/>
            </a:endParaRPr>
          </a:p>
        </p:txBody>
      </p:sp>
      <p:sp>
        <p:nvSpPr>
          <p:cNvPr id="34" name="Subtitle 2">
            <a:extLst>
              <a:ext uri="{FF2B5EF4-FFF2-40B4-BE49-F238E27FC236}">
                <a16:creationId xmlns:a16="http://schemas.microsoft.com/office/drawing/2014/main" id="{F1B8CCC5-057D-4918-A30E-4CDFF90CB9A1}"/>
              </a:ext>
            </a:extLst>
          </p:cNvPr>
          <p:cNvSpPr txBox="1">
            <a:spLocks/>
          </p:cNvSpPr>
          <p:nvPr/>
        </p:nvSpPr>
        <p:spPr>
          <a:xfrm>
            <a:off x="9701646" y="4561011"/>
            <a:ext cx="2026630" cy="692497"/>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defRPr/>
            </a:pPr>
            <a:r>
              <a:rPr lang="en-US" sz="1050" dirty="0">
                <a:solidFill>
                  <a:srgbClr val="000000"/>
                </a:solidFill>
                <a:latin typeface="Montserrat Light" panose="00000400000000000000" pitchFamily="2" charset="0"/>
                <a:ea typeface="Roboto Condensed Light" panose="02000000000000000000" pitchFamily="2" charset="0"/>
                <a:cs typeface="Lato Light" panose="020F0502020204030203" pitchFamily="34" charset="0"/>
              </a:rPr>
              <a:t>Does a misalignment exist between the CIO’s and the CEO’s perception of IT’s mandate? </a:t>
            </a:r>
          </a:p>
        </p:txBody>
      </p:sp>
      <p:sp>
        <p:nvSpPr>
          <p:cNvPr id="35" name="Subtitle 2">
            <a:extLst>
              <a:ext uri="{FF2B5EF4-FFF2-40B4-BE49-F238E27FC236}">
                <a16:creationId xmlns:a16="http://schemas.microsoft.com/office/drawing/2014/main" id="{9473D854-E982-4ADE-88A6-BABDB7F94FB5}"/>
              </a:ext>
            </a:extLst>
          </p:cNvPr>
          <p:cNvSpPr txBox="1">
            <a:spLocks/>
          </p:cNvSpPr>
          <p:nvPr/>
        </p:nvSpPr>
        <p:spPr>
          <a:xfrm>
            <a:off x="7487992" y="5494391"/>
            <a:ext cx="2165576" cy="692497"/>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defRPr/>
            </a:pPr>
            <a:r>
              <a:rPr lang="en-US" sz="1050" dirty="0">
                <a:solidFill>
                  <a:srgbClr val="000000"/>
                </a:solidFill>
                <a:latin typeface="Montserrat Light" panose="00000400000000000000" pitchFamily="2" charset="0"/>
                <a:ea typeface="Roboto Condensed Light" panose="02000000000000000000" pitchFamily="2" charset="0"/>
                <a:cs typeface="Lato Light" panose="020F0502020204030203" pitchFamily="34" charset="0"/>
              </a:rPr>
              <a:t>Has there been any improvement in IT maturity  since the previous diagnostic launch? Communicate this. </a:t>
            </a:r>
          </a:p>
        </p:txBody>
      </p:sp>
      <p:sp>
        <p:nvSpPr>
          <p:cNvPr id="36" name="Subtitle 2">
            <a:extLst>
              <a:ext uri="{FF2B5EF4-FFF2-40B4-BE49-F238E27FC236}">
                <a16:creationId xmlns:a16="http://schemas.microsoft.com/office/drawing/2014/main" id="{150DC1E3-F7CF-4299-8C56-B2000224899E}"/>
              </a:ext>
            </a:extLst>
          </p:cNvPr>
          <p:cNvSpPr txBox="1">
            <a:spLocks/>
          </p:cNvSpPr>
          <p:nvPr/>
        </p:nvSpPr>
        <p:spPr>
          <a:xfrm>
            <a:off x="9684227" y="5525634"/>
            <a:ext cx="2165576" cy="692497"/>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defRPr/>
            </a:pPr>
            <a:r>
              <a:rPr lang="en-US" sz="1050" dirty="0">
                <a:solidFill>
                  <a:srgbClr val="000000"/>
                </a:solidFill>
                <a:latin typeface="Montserrat Light" panose="00000400000000000000" pitchFamily="2" charset="0"/>
                <a:ea typeface="Roboto Condensed Light" panose="02000000000000000000" pitchFamily="2" charset="0"/>
                <a:cs typeface="Lato Light" panose="020F0502020204030203" pitchFamily="34" charset="0"/>
              </a:rPr>
              <a:t>Does IT’s current performance trigger any projects or initiatives for the upcoming year? Incorporate into strategy. </a:t>
            </a:r>
          </a:p>
        </p:txBody>
      </p:sp>
      <p:sp>
        <p:nvSpPr>
          <p:cNvPr id="38" name="Rectangle 37">
            <a:extLst>
              <a:ext uri="{FF2B5EF4-FFF2-40B4-BE49-F238E27FC236}">
                <a16:creationId xmlns:a16="http://schemas.microsoft.com/office/drawing/2014/main" id="{4654C395-98DA-44AD-8B5B-9ED9E8C9D21A}"/>
              </a:ext>
            </a:extLst>
          </p:cNvPr>
          <p:cNvSpPr/>
          <p:nvPr/>
        </p:nvSpPr>
        <p:spPr>
          <a:xfrm>
            <a:off x="6483926" y="3775282"/>
            <a:ext cx="5440219" cy="2552697"/>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endParaRPr>
          </a:p>
        </p:txBody>
      </p:sp>
      <p:sp>
        <p:nvSpPr>
          <p:cNvPr id="39" name="TextBox 38">
            <a:extLst>
              <a:ext uri="{FF2B5EF4-FFF2-40B4-BE49-F238E27FC236}">
                <a16:creationId xmlns:a16="http://schemas.microsoft.com/office/drawing/2014/main" id="{B91EFD20-2EC9-4DAF-8EA9-F0B50CA1B6CA}"/>
              </a:ext>
            </a:extLst>
          </p:cNvPr>
          <p:cNvSpPr txBox="1"/>
          <p:nvPr/>
        </p:nvSpPr>
        <p:spPr>
          <a:xfrm>
            <a:off x="7461864" y="3629062"/>
            <a:ext cx="3664451" cy="276999"/>
          </a:xfrm>
          <a:prstGeom prst="rect">
            <a:avLst/>
          </a:prstGeom>
          <a:solidFill>
            <a:schemeClr val="accent4">
              <a:lumMod val="75000"/>
            </a:schemeClr>
          </a:solidFill>
        </p:spPr>
        <p:txBody>
          <a:bodyPr wrap="square" rtlCol="0" anchor="ctr" anchorCtr="0">
            <a:spAutoFit/>
          </a:bodyPr>
          <a:lstStyle/>
          <a:p>
            <a:pPr algn="ctr">
              <a:defRPr/>
            </a:pPr>
            <a:r>
              <a:rPr lang="en-US" sz="1200" b="1" dirty="0">
                <a:solidFill>
                  <a:schemeClr val="bg1"/>
                </a:solidFill>
                <a:latin typeface="Montserrat SemiBold" pitchFamily="2" charset="77"/>
                <a:ea typeface="League Spartan" charset="0"/>
                <a:cs typeface="Poppins" pitchFamily="2" charset="77"/>
              </a:rPr>
              <a:t>Consider communicating these insights</a:t>
            </a:r>
          </a:p>
        </p:txBody>
      </p:sp>
      <p:pic>
        <p:nvPicPr>
          <p:cNvPr id="40" name="Picture 39">
            <a:extLst>
              <a:ext uri="{FF2B5EF4-FFF2-40B4-BE49-F238E27FC236}">
                <a16:creationId xmlns:a16="http://schemas.microsoft.com/office/drawing/2014/main" id="{CBD49739-E720-4C31-9728-15476F8660EF}"/>
              </a:ext>
            </a:extLst>
          </p:cNvPr>
          <p:cNvPicPr>
            <a:picLocks noChangeAspect="1"/>
          </p:cNvPicPr>
          <p:nvPr/>
        </p:nvPicPr>
        <p:blipFill>
          <a:blip r:embed="rId2"/>
          <a:stretch>
            <a:fillRect/>
          </a:stretch>
        </p:blipFill>
        <p:spPr>
          <a:xfrm>
            <a:off x="11126315" y="168061"/>
            <a:ext cx="904434" cy="759103"/>
          </a:xfrm>
          <a:prstGeom prst="rect">
            <a:avLst/>
          </a:prstGeom>
        </p:spPr>
      </p:pic>
      <p:pic>
        <p:nvPicPr>
          <p:cNvPr id="26" name="Picture 25">
            <a:extLst>
              <a:ext uri="{FF2B5EF4-FFF2-40B4-BE49-F238E27FC236}">
                <a16:creationId xmlns:a16="http://schemas.microsoft.com/office/drawing/2014/main" id="{8747B471-801D-4502-820A-F2DAD189BC6F}"/>
              </a:ext>
            </a:extLst>
          </p:cNvPr>
          <p:cNvPicPr>
            <a:picLocks noChangeAspect="1"/>
          </p:cNvPicPr>
          <p:nvPr/>
        </p:nvPicPr>
        <p:blipFill rotWithShape="1">
          <a:blip r:embed="rId3"/>
          <a:srcRect t="2290"/>
          <a:stretch/>
        </p:blipFill>
        <p:spPr>
          <a:xfrm>
            <a:off x="13893" y="2022169"/>
            <a:ext cx="5834491" cy="4445099"/>
          </a:xfrm>
          <a:prstGeom prst="rect">
            <a:avLst/>
          </a:prstGeom>
        </p:spPr>
      </p:pic>
      <p:pic>
        <p:nvPicPr>
          <p:cNvPr id="27" name="Picture 26">
            <a:extLst>
              <a:ext uri="{FF2B5EF4-FFF2-40B4-BE49-F238E27FC236}">
                <a16:creationId xmlns:a16="http://schemas.microsoft.com/office/drawing/2014/main" id="{3D29B119-6A7B-49A5-9044-1909BF731C4C}"/>
              </a:ext>
            </a:extLst>
          </p:cNvPr>
          <p:cNvPicPr>
            <a:picLocks noChangeAspect="1"/>
          </p:cNvPicPr>
          <p:nvPr/>
        </p:nvPicPr>
        <p:blipFill rotWithShape="1">
          <a:blip r:embed="rId3"/>
          <a:srcRect l="66066" t="72016" b="11297"/>
          <a:stretch/>
        </p:blipFill>
        <p:spPr>
          <a:xfrm>
            <a:off x="3879653" y="3719528"/>
            <a:ext cx="1979887" cy="759142"/>
          </a:xfrm>
          <a:prstGeom prst="rect">
            <a:avLst/>
          </a:prstGeom>
        </p:spPr>
      </p:pic>
      <p:sp>
        <p:nvSpPr>
          <p:cNvPr id="28" name="Rectangle 27">
            <a:extLst>
              <a:ext uri="{FF2B5EF4-FFF2-40B4-BE49-F238E27FC236}">
                <a16:creationId xmlns:a16="http://schemas.microsoft.com/office/drawing/2014/main" id="{BA3F61CE-4003-40D8-BD7E-9E37A4FC688E}"/>
              </a:ext>
            </a:extLst>
          </p:cNvPr>
          <p:cNvSpPr/>
          <p:nvPr/>
        </p:nvSpPr>
        <p:spPr>
          <a:xfrm>
            <a:off x="3845383" y="5276855"/>
            <a:ext cx="2014158" cy="759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endParaRPr>
          </a:p>
        </p:txBody>
      </p:sp>
      <p:sp>
        <p:nvSpPr>
          <p:cNvPr id="29" name="Speech Bubble: Rectangle 28">
            <a:extLst>
              <a:ext uri="{FF2B5EF4-FFF2-40B4-BE49-F238E27FC236}">
                <a16:creationId xmlns:a16="http://schemas.microsoft.com/office/drawing/2014/main" id="{10431E25-EA8D-415F-A59C-6075014FF166}"/>
              </a:ext>
            </a:extLst>
          </p:cNvPr>
          <p:cNvSpPr/>
          <p:nvPr/>
        </p:nvSpPr>
        <p:spPr>
          <a:xfrm>
            <a:off x="5946405" y="1700334"/>
            <a:ext cx="1306445" cy="1915407"/>
          </a:xfrm>
          <a:prstGeom prst="wedgeRectCallout">
            <a:avLst>
              <a:gd name="adj1" fmla="val -66354"/>
              <a:gd name="adj2" fmla="val 113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Condensed Light" panose="02000000000000000000" pitchFamily="2" charset="0"/>
                <a:ea typeface="Roboto Condensed Light" panose="02000000000000000000" pitchFamily="2" charset="0"/>
              </a:rPr>
              <a:t>The optimal state determines IT’s mandate. If the data shows that the two stakeholders are striving towards different target states, IT’s mandate is unclear, and the strategy starts off with misalignment. </a:t>
            </a:r>
            <a:endParaRPr lang="en-CA" dirty="0">
              <a:solidFill>
                <a:schemeClr val="tx1"/>
              </a:solidFill>
              <a:latin typeface="Roboto Condensed Light" panose="02000000000000000000" pitchFamily="2" charset="0"/>
              <a:ea typeface="Roboto Condensed Light" panose="02000000000000000000" pitchFamily="2" charset="0"/>
            </a:endParaRPr>
          </a:p>
        </p:txBody>
      </p:sp>
      <p:sp>
        <p:nvSpPr>
          <p:cNvPr id="30" name="Speech Bubble: Rectangle 29">
            <a:extLst>
              <a:ext uri="{FF2B5EF4-FFF2-40B4-BE49-F238E27FC236}">
                <a16:creationId xmlns:a16="http://schemas.microsoft.com/office/drawing/2014/main" id="{4B78D385-F100-4395-BF2E-4907A0838E96}"/>
              </a:ext>
            </a:extLst>
          </p:cNvPr>
          <p:cNvSpPr/>
          <p:nvPr/>
        </p:nvSpPr>
        <p:spPr>
          <a:xfrm>
            <a:off x="4055435" y="4697890"/>
            <a:ext cx="2165737" cy="1274551"/>
          </a:xfrm>
          <a:prstGeom prst="wedgeRectCallout">
            <a:avLst>
              <a:gd name="adj1" fmla="val -11178"/>
              <a:gd name="adj2" fmla="val -7128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Condensed Light" panose="02000000000000000000" pitchFamily="2" charset="0"/>
                <a:ea typeface="Roboto Condensed Light" panose="02000000000000000000" pitchFamily="2" charset="0"/>
              </a:rPr>
              <a:t>The actual state determines IT’s current performance, which is very telling of where IT is struggling to satisfy the business and how effectively IT can address these business needs to arrive at the optimal state. </a:t>
            </a:r>
            <a:endParaRPr lang="en-CA" dirty="0">
              <a:solidFill>
                <a:schemeClr val="tx1"/>
              </a:solidFill>
              <a:latin typeface="Roboto Condensed Light" panose="02000000000000000000" pitchFamily="2" charset="0"/>
              <a:ea typeface="Roboto Condensed Light" panose="02000000000000000000" pitchFamily="2" charset="0"/>
            </a:endParaRPr>
          </a:p>
        </p:txBody>
      </p:sp>
      <p:sp>
        <p:nvSpPr>
          <p:cNvPr id="31" name="Text Placeholder 3">
            <a:extLst>
              <a:ext uri="{FF2B5EF4-FFF2-40B4-BE49-F238E27FC236}">
                <a16:creationId xmlns:a16="http://schemas.microsoft.com/office/drawing/2014/main" id="{7170DADC-085C-467F-A977-6340BFA0866D}"/>
              </a:ext>
            </a:extLst>
          </p:cNvPr>
          <p:cNvSpPr txBox="1">
            <a:spLocks/>
          </p:cNvSpPr>
          <p:nvPr/>
        </p:nvSpPr>
        <p:spPr>
          <a:xfrm>
            <a:off x="121297" y="116633"/>
            <a:ext cx="2146041"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2.2 Diagnostic Data Analysis</a:t>
            </a:r>
          </a:p>
        </p:txBody>
      </p:sp>
    </p:spTree>
    <p:extLst>
      <p:ext uri="{BB962C8B-B14F-4D97-AF65-F5344CB8AC3E}">
        <p14:creationId xmlns:p14="http://schemas.microsoft.com/office/powerpoint/2010/main" val="1671333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7BB1E-8710-410A-B353-4260E965EE91}"/>
              </a:ext>
            </a:extLst>
          </p:cNvPr>
          <p:cNvSpPr>
            <a:spLocks noGrp="1"/>
          </p:cNvSpPr>
          <p:nvPr>
            <p:ph type="title"/>
          </p:nvPr>
        </p:nvSpPr>
        <p:spPr>
          <a:xfrm>
            <a:off x="354107" y="775855"/>
            <a:ext cx="5592622" cy="2484580"/>
          </a:xfrm>
        </p:spPr>
        <p:txBody>
          <a:bodyPr/>
          <a:lstStyle/>
          <a:p>
            <a:r>
              <a:rPr lang="en-US" sz="2400" dirty="0"/>
              <a:t>Enabling the business and satisfying stakeholders is THE mission of the IT department. </a:t>
            </a:r>
            <a:br>
              <a:rPr lang="en-US" sz="2400" dirty="0"/>
            </a:br>
            <a:r>
              <a:rPr lang="en-US" sz="2400" dirty="0"/>
              <a:t>The purpose of the annual Business Vision report is to collect and present stakeholder feedback.</a:t>
            </a:r>
            <a:endParaRPr lang="en-CA" sz="2400" dirty="0"/>
          </a:p>
        </p:txBody>
      </p:sp>
      <p:sp>
        <p:nvSpPr>
          <p:cNvPr id="3" name="Text Placeholder 2">
            <a:extLst>
              <a:ext uri="{FF2B5EF4-FFF2-40B4-BE49-F238E27FC236}">
                <a16:creationId xmlns:a16="http://schemas.microsoft.com/office/drawing/2014/main" id="{55253072-A542-44D4-89DD-6C3DF0D0DDF2}"/>
              </a:ext>
            </a:extLst>
          </p:cNvPr>
          <p:cNvSpPr>
            <a:spLocks noGrp="1"/>
          </p:cNvSpPr>
          <p:nvPr>
            <p:ph type="body" sz="quarter" idx="10"/>
          </p:nvPr>
        </p:nvSpPr>
        <p:spPr>
          <a:xfrm>
            <a:off x="339483" y="3154520"/>
            <a:ext cx="5112084" cy="726888"/>
          </a:xfrm>
        </p:spPr>
        <p:txBody>
          <a:bodyPr/>
          <a:lstStyle/>
          <a:p>
            <a:r>
              <a:rPr lang="en-US" sz="1600" dirty="0">
                <a:solidFill>
                  <a:schemeClr val="tx1"/>
                </a:solidFill>
                <a:latin typeface="Roboto Condensed Light" panose="02000000000000000000" pitchFamily="2" charset="0"/>
                <a:ea typeface="Roboto Condensed Light" panose="02000000000000000000" pitchFamily="2" charset="0"/>
              </a:rPr>
              <a:t>Measuring importance and satisfaction data for core services enables priorities for the team based on what business departments and leaders expect. Once again, alignment is the key. </a:t>
            </a:r>
            <a:endParaRPr lang="en-CA" sz="1600" dirty="0">
              <a:solidFill>
                <a:schemeClr val="tx1"/>
              </a:solidFill>
              <a:latin typeface="Roboto Condensed Light" panose="02000000000000000000" pitchFamily="2" charset="0"/>
              <a:ea typeface="Roboto Condensed Light" panose="02000000000000000000" pitchFamily="2" charset="0"/>
            </a:endParaRPr>
          </a:p>
        </p:txBody>
      </p:sp>
      <p:pic>
        <p:nvPicPr>
          <p:cNvPr id="5" name="Picture 4">
            <a:extLst>
              <a:ext uri="{FF2B5EF4-FFF2-40B4-BE49-F238E27FC236}">
                <a16:creationId xmlns:a16="http://schemas.microsoft.com/office/drawing/2014/main" id="{8361D3F6-C3FA-45D9-ACFE-95C259184172}"/>
              </a:ext>
            </a:extLst>
          </p:cNvPr>
          <p:cNvPicPr>
            <a:picLocks noChangeAspect="1"/>
          </p:cNvPicPr>
          <p:nvPr/>
        </p:nvPicPr>
        <p:blipFill>
          <a:blip r:embed="rId2"/>
          <a:stretch>
            <a:fillRect/>
          </a:stretch>
        </p:blipFill>
        <p:spPr>
          <a:xfrm>
            <a:off x="6567321" y="775855"/>
            <a:ext cx="4967279" cy="5653276"/>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09A35D9-A908-4423-902E-64081EA37A31}"/>
              </a:ext>
            </a:extLst>
          </p:cNvPr>
          <p:cNvSpPr txBox="1"/>
          <p:nvPr/>
        </p:nvSpPr>
        <p:spPr>
          <a:xfrm>
            <a:off x="726025" y="5505005"/>
            <a:ext cx="936010" cy="459100"/>
          </a:xfrm>
          <a:prstGeom prst="rect">
            <a:avLst/>
          </a:prstGeom>
          <a:noFill/>
        </p:spPr>
        <p:txBody>
          <a:bodyPr wrap="square" lIns="0" tIns="0" rIns="0" bIns="0" rtlCol="0" anchor="b" anchorCtr="0">
            <a:spAutoFit/>
          </a:bodyPr>
          <a:lstStyle/>
          <a:p>
            <a:pPr>
              <a:lnSpc>
                <a:spcPct val="110000"/>
              </a:lnSpc>
              <a:defRPr/>
            </a:pPr>
            <a:r>
              <a:rPr lang="en-US" sz="1400" b="1" dirty="0">
                <a:solidFill>
                  <a:srgbClr val="494949"/>
                </a:solidFill>
                <a:latin typeface="Montserrat" pitchFamily="2" charset="77"/>
                <a:ea typeface="League Spartan" charset="0"/>
                <a:cs typeface="Poppins" pitchFamily="2" charset="77"/>
              </a:rPr>
              <a:t>Core Services</a:t>
            </a:r>
          </a:p>
        </p:txBody>
      </p:sp>
      <p:sp>
        <p:nvSpPr>
          <p:cNvPr id="7" name="Rectangle 6">
            <a:extLst>
              <a:ext uri="{FF2B5EF4-FFF2-40B4-BE49-F238E27FC236}">
                <a16:creationId xmlns:a16="http://schemas.microsoft.com/office/drawing/2014/main" id="{50F6B767-3912-4704-8FFF-96A4FC6FCD81}"/>
              </a:ext>
            </a:extLst>
          </p:cNvPr>
          <p:cNvSpPr/>
          <p:nvPr/>
        </p:nvSpPr>
        <p:spPr>
          <a:xfrm>
            <a:off x="1648474" y="5298095"/>
            <a:ext cx="2092125" cy="836325"/>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algn="ctr" defTabSz="914400">
              <a:defRPr/>
            </a:pPr>
            <a:endParaRPr lang="en-US" sz="900" kern="0" dirty="0">
              <a:solidFill>
                <a:srgbClr val="000000"/>
              </a:solidFill>
              <a:latin typeface="Arial" panose="020B0604020202020204" pitchFamily="34" charset="0"/>
            </a:endParaRPr>
          </a:p>
        </p:txBody>
      </p:sp>
      <p:sp>
        <p:nvSpPr>
          <p:cNvPr id="8" name="TextBox 7">
            <a:extLst>
              <a:ext uri="{FF2B5EF4-FFF2-40B4-BE49-F238E27FC236}">
                <a16:creationId xmlns:a16="http://schemas.microsoft.com/office/drawing/2014/main" id="{8100637C-DDB0-4741-9699-292F6C39CD7C}"/>
              </a:ext>
            </a:extLst>
          </p:cNvPr>
          <p:cNvSpPr txBox="1"/>
          <p:nvPr/>
        </p:nvSpPr>
        <p:spPr>
          <a:xfrm>
            <a:off x="1727530" y="4695453"/>
            <a:ext cx="1883000" cy="523220"/>
          </a:xfrm>
          <a:prstGeom prst="rect">
            <a:avLst/>
          </a:prstGeom>
          <a:noFill/>
        </p:spPr>
        <p:txBody>
          <a:bodyPr wrap="square" rtlCol="0" anchor="ctr" anchorCtr="0">
            <a:spAutoFit/>
          </a:bodyPr>
          <a:lstStyle/>
          <a:p>
            <a:pPr algn="ctr">
              <a:defRPr/>
            </a:pPr>
            <a:r>
              <a:rPr lang="en-US" sz="1400" b="1" dirty="0">
                <a:latin typeface="Montserrat SemiBold" pitchFamily="2" charset="77"/>
                <a:ea typeface="League Spartan" charset="0"/>
                <a:cs typeface="Poppins" pitchFamily="2" charset="77"/>
              </a:rPr>
              <a:t>Last Fiscal Year Strategy</a:t>
            </a:r>
          </a:p>
        </p:txBody>
      </p:sp>
      <p:sp>
        <p:nvSpPr>
          <p:cNvPr id="9" name="Subtitle 2">
            <a:extLst>
              <a:ext uri="{FF2B5EF4-FFF2-40B4-BE49-F238E27FC236}">
                <a16:creationId xmlns:a16="http://schemas.microsoft.com/office/drawing/2014/main" id="{D789A66A-9F18-486B-AF88-6768FDC63565}"/>
              </a:ext>
            </a:extLst>
          </p:cNvPr>
          <p:cNvSpPr txBox="1">
            <a:spLocks/>
          </p:cNvSpPr>
          <p:nvPr/>
        </p:nvSpPr>
        <p:spPr>
          <a:xfrm>
            <a:off x="1727530" y="5297755"/>
            <a:ext cx="1961137" cy="85408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defRPr/>
            </a:pPr>
            <a:r>
              <a:rPr lang="en-US" sz="1050" dirty="0">
                <a:solidFill>
                  <a:srgbClr val="000000"/>
                </a:solidFill>
                <a:latin typeface="Montserrat Light" panose="00000400000000000000" pitchFamily="2" charset="0"/>
                <a:ea typeface="Roboto Condensed Light" panose="02000000000000000000" pitchFamily="2" charset="0"/>
                <a:cs typeface="Lato Light" panose="020F0502020204030203" pitchFamily="34" charset="0"/>
              </a:rPr>
              <a:t>Has IT managed to improve any core services that were high importance and low satisfaction? Communicate these. </a:t>
            </a:r>
          </a:p>
        </p:txBody>
      </p:sp>
      <p:sp>
        <p:nvSpPr>
          <p:cNvPr id="10" name="Rectangle 9">
            <a:extLst>
              <a:ext uri="{FF2B5EF4-FFF2-40B4-BE49-F238E27FC236}">
                <a16:creationId xmlns:a16="http://schemas.microsoft.com/office/drawing/2014/main" id="{FADA9BF8-2C8C-420F-870C-D34E9F617191}"/>
              </a:ext>
            </a:extLst>
          </p:cNvPr>
          <p:cNvSpPr/>
          <p:nvPr/>
        </p:nvSpPr>
        <p:spPr>
          <a:xfrm>
            <a:off x="3854603" y="5319905"/>
            <a:ext cx="2092125" cy="8293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algn="ctr" defTabSz="914400">
              <a:defRPr/>
            </a:pPr>
            <a:endParaRPr lang="en-US" sz="900" kern="0" dirty="0">
              <a:solidFill>
                <a:srgbClr val="000000"/>
              </a:solidFill>
              <a:latin typeface="Arial" panose="020B0604020202020204" pitchFamily="34" charset="0"/>
            </a:endParaRPr>
          </a:p>
        </p:txBody>
      </p:sp>
      <p:sp>
        <p:nvSpPr>
          <p:cNvPr id="11" name="TextBox 10">
            <a:extLst>
              <a:ext uri="{FF2B5EF4-FFF2-40B4-BE49-F238E27FC236}">
                <a16:creationId xmlns:a16="http://schemas.microsoft.com/office/drawing/2014/main" id="{0614EDD7-F341-49BE-A462-ACBEDB2FB2C9}"/>
              </a:ext>
            </a:extLst>
          </p:cNvPr>
          <p:cNvSpPr txBox="1"/>
          <p:nvPr/>
        </p:nvSpPr>
        <p:spPr>
          <a:xfrm>
            <a:off x="3951705" y="4719097"/>
            <a:ext cx="1915355" cy="523220"/>
          </a:xfrm>
          <a:prstGeom prst="rect">
            <a:avLst/>
          </a:prstGeom>
          <a:noFill/>
        </p:spPr>
        <p:txBody>
          <a:bodyPr wrap="square" rtlCol="0" anchor="ctr" anchorCtr="0">
            <a:spAutoFit/>
          </a:bodyPr>
          <a:lstStyle/>
          <a:p>
            <a:pPr algn="ctr">
              <a:defRPr/>
            </a:pPr>
            <a:r>
              <a:rPr lang="en-US" sz="1400" b="1" dirty="0">
                <a:latin typeface="Montserrat SemiBold" pitchFamily="2" charset="77"/>
                <a:ea typeface="League Spartan" charset="0"/>
                <a:cs typeface="Poppins" pitchFamily="2" charset="77"/>
              </a:rPr>
              <a:t>Upcoming Year Strategy</a:t>
            </a:r>
          </a:p>
        </p:txBody>
      </p:sp>
      <p:sp>
        <p:nvSpPr>
          <p:cNvPr id="12" name="Subtitle 2">
            <a:extLst>
              <a:ext uri="{FF2B5EF4-FFF2-40B4-BE49-F238E27FC236}">
                <a16:creationId xmlns:a16="http://schemas.microsoft.com/office/drawing/2014/main" id="{581AA526-3C50-4946-8CA9-36C7294D4E35}"/>
              </a:ext>
            </a:extLst>
          </p:cNvPr>
          <p:cNvSpPr txBox="1">
            <a:spLocks/>
          </p:cNvSpPr>
          <p:nvPr/>
        </p:nvSpPr>
        <p:spPr>
          <a:xfrm>
            <a:off x="3920096" y="5370008"/>
            <a:ext cx="1961137" cy="692497"/>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defRPr/>
            </a:pPr>
            <a:r>
              <a:rPr lang="en-US" sz="1050" dirty="0">
                <a:solidFill>
                  <a:srgbClr val="000000"/>
                </a:solidFill>
                <a:latin typeface="Montserrat Light" panose="00000400000000000000" pitchFamily="2" charset="0"/>
                <a:ea typeface="Roboto Condensed Light" panose="02000000000000000000" pitchFamily="2" charset="0"/>
                <a:cs typeface="Lato Light" panose="020F0502020204030203" pitchFamily="34" charset="0"/>
              </a:rPr>
              <a:t>Do specific core services trigger projects or initiatives for the upcoming year? Incorporate into strategy.</a:t>
            </a:r>
          </a:p>
        </p:txBody>
      </p:sp>
      <p:sp>
        <p:nvSpPr>
          <p:cNvPr id="13" name="Rectangle 12">
            <a:extLst>
              <a:ext uri="{FF2B5EF4-FFF2-40B4-BE49-F238E27FC236}">
                <a16:creationId xmlns:a16="http://schemas.microsoft.com/office/drawing/2014/main" id="{D2066D38-F7F4-4005-A182-FB94BC56ED73}"/>
              </a:ext>
            </a:extLst>
          </p:cNvPr>
          <p:cNvSpPr/>
          <p:nvPr/>
        </p:nvSpPr>
        <p:spPr>
          <a:xfrm>
            <a:off x="656575" y="4535117"/>
            <a:ext cx="5440219" cy="1792863"/>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endParaRPr>
          </a:p>
        </p:txBody>
      </p:sp>
      <p:sp>
        <p:nvSpPr>
          <p:cNvPr id="14" name="TextBox 13">
            <a:extLst>
              <a:ext uri="{FF2B5EF4-FFF2-40B4-BE49-F238E27FC236}">
                <a16:creationId xmlns:a16="http://schemas.microsoft.com/office/drawing/2014/main" id="{FC0855EB-9FE0-4C1B-9CAB-D81ED954C984}"/>
              </a:ext>
            </a:extLst>
          </p:cNvPr>
          <p:cNvSpPr txBox="1"/>
          <p:nvPr/>
        </p:nvSpPr>
        <p:spPr>
          <a:xfrm>
            <a:off x="1634513" y="4388897"/>
            <a:ext cx="3664451" cy="276999"/>
          </a:xfrm>
          <a:prstGeom prst="rect">
            <a:avLst/>
          </a:prstGeom>
          <a:solidFill>
            <a:schemeClr val="accent4">
              <a:lumMod val="75000"/>
            </a:schemeClr>
          </a:solidFill>
        </p:spPr>
        <p:txBody>
          <a:bodyPr wrap="square" rtlCol="0" anchor="ctr" anchorCtr="0">
            <a:spAutoFit/>
          </a:bodyPr>
          <a:lstStyle/>
          <a:p>
            <a:pPr algn="ctr">
              <a:defRPr/>
            </a:pPr>
            <a:r>
              <a:rPr lang="en-US" sz="1200" b="1" dirty="0">
                <a:solidFill>
                  <a:schemeClr val="bg1"/>
                </a:solidFill>
                <a:latin typeface="Montserrat SemiBold" pitchFamily="2" charset="77"/>
                <a:ea typeface="League Spartan" charset="0"/>
                <a:cs typeface="Poppins" pitchFamily="2" charset="77"/>
              </a:rPr>
              <a:t>Consider communicating these insights</a:t>
            </a:r>
          </a:p>
        </p:txBody>
      </p:sp>
      <p:sp>
        <p:nvSpPr>
          <p:cNvPr id="15" name="Speech Bubble: Rectangle 14">
            <a:extLst>
              <a:ext uri="{FF2B5EF4-FFF2-40B4-BE49-F238E27FC236}">
                <a16:creationId xmlns:a16="http://schemas.microsoft.com/office/drawing/2014/main" id="{CDE7D753-A5BA-4A4B-9B3A-537A1FA2A19E}"/>
              </a:ext>
            </a:extLst>
          </p:cNvPr>
          <p:cNvSpPr/>
          <p:nvPr/>
        </p:nvSpPr>
        <p:spPr>
          <a:xfrm>
            <a:off x="7846821" y="1518051"/>
            <a:ext cx="1326345" cy="911114"/>
          </a:xfrm>
          <a:prstGeom prst="wedgeRectCallout">
            <a:avLst>
              <a:gd name="adj1" fmla="val 79894"/>
              <a:gd name="adj2" fmla="val -86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Condensed Light" panose="02000000000000000000" pitchFamily="2" charset="0"/>
                <a:ea typeface="Roboto Condensed Light" panose="02000000000000000000" pitchFamily="2" charset="0"/>
              </a:rPr>
              <a:t>Highlight any deltas that communicate improvements in the last fiscal year. </a:t>
            </a:r>
            <a:endParaRPr lang="en-CA" dirty="0">
              <a:solidFill>
                <a:schemeClr val="tx1"/>
              </a:solidFill>
              <a:latin typeface="Roboto Condensed Light" panose="02000000000000000000" pitchFamily="2" charset="0"/>
              <a:ea typeface="Roboto Condensed Light" panose="02000000000000000000" pitchFamily="2" charset="0"/>
            </a:endParaRPr>
          </a:p>
        </p:txBody>
      </p:sp>
      <p:sp>
        <p:nvSpPr>
          <p:cNvPr id="16" name="Speech Bubble: Rectangle 15">
            <a:extLst>
              <a:ext uri="{FF2B5EF4-FFF2-40B4-BE49-F238E27FC236}">
                <a16:creationId xmlns:a16="http://schemas.microsoft.com/office/drawing/2014/main" id="{8A03D78B-D584-4451-B394-57EA4E7F0F52}"/>
              </a:ext>
            </a:extLst>
          </p:cNvPr>
          <p:cNvSpPr/>
          <p:nvPr/>
        </p:nvSpPr>
        <p:spPr>
          <a:xfrm>
            <a:off x="7846821" y="5051435"/>
            <a:ext cx="1435724" cy="760225"/>
          </a:xfrm>
          <a:prstGeom prst="wedgeRectCallout">
            <a:avLst>
              <a:gd name="adj1" fmla="val 67028"/>
              <a:gd name="adj2" fmla="val -2441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Condensed Light" panose="02000000000000000000" pitchFamily="2" charset="0"/>
                <a:ea typeface="Roboto Condensed Light" panose="02000000000000000000" pitchFamily="2" charset="0"/>
              </a:rPr>
              <a:t>Consider strategic planning for any services that still require improvements. </a:t>
            </a:r>
            <a:endParaRPr lang="en-CA" dirty="0">
              <a:solidFill>
                <a:schemeClr val="tx1"/>
              </a:solidFill>
              <a:latin typeface="Roboto Condensed Light" panose="02000000000000000000" pitchFamily="2" charset="0"/>
              <a:ea typeface="Roboto Condensed Light" panose="02000000000000000000" pitchFamily="2" charset="0"/>
            </a:endParaRPr>
          </a:p>
        </p:txBody>
      </p:sp>
      <p:pic>
        <p:nvPicPr>
          <p:cNvPr id="18" name="Picture 17">
            <a:extLst>
              <a:ext uri="{FF2B5EF4-FFF2-40B4-BE49-F238E27FC236}">
                <a16:creationId xmlns:a16="http://schemas.microsoft.com/office/drawing/2014/main" id="{239CB740-DB94-4A4A-A3E0-D16CEE82D2EE}"/>
              </a:ext>
            </a:extLst>
          </p:cNvPr>
          <p:cNvPicPr>
            <a:picLocks noChangeAspect="1"/>
          </p:cNvPicPr>
          <p:nvPr/>
        </p:nvPicPr>
        <p:blipFill>
          <a:blip r:embed="rId3"/>
          <a:stretch>
            <a:fillRect/>
          </a:stretch>
        </p:blipFill>
        <p:spPr>
          <a:xfrm>
            <a:off x="10113818" y="158700"/>
            <a:ext cx="1861488" cy="371320"/>
          </a:xfrm>
          <a:prstGeom prst="rect">
            <a:avLst/>
          </a:prstGeom>
        </p:spPr>
      </p:pic>
      <p:sp>
        <p:nvSpPr>
          <p:cNvPr id="17" name="Text Placeholder 3">
            <a:extLst>
              <a:ext uri="{FF2B5EF4-FFF2-40B4-BE49-F238E27FC236}">
                <a16:creationId xmlns:a16="http://schemas.microsoft.com/office/drawing/2014/main" id="{9B4653C4-983D-4CA9-BE24-35A09771F961}"/>
              </a:ext>
            </a:extLst>
          </p:cNvPr>
          <p:cNvSpPr txBox="1">
            <a:spLocks/>
          </p:cNvSpPr>
          <p:nvPr/>
        </p:nvSpPr>
        <p:spPr>
          <a:xfrm>
            <a:off x="121297" y="116633"/>
            <a:ext cx="2146041"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2.2 Diagnostic Data Analysis</a:t>
            </a:r>
          </a:p>
        </p:txBody>
      </p:sp>
    </p:spTree>
    <p:extLst>
      <p:ext uri="{BB962C8B-B14F-4D97-AF65-F5344CB8AC3E}">
        <p14:creationId xmlns:p14="http://schemas.microsoft.com/office/powerpoint/2010/main" val="19398578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13F7C-FD44-45A1-860F-85A77075D7ED}"/>
              </a:ext>
            </a:extLst>
          </p:cNvPr>
          <p:cNvSpPr>
            <a:spLocks noGrp="1"/>
          </p:cNvSpPr>
          <p:nvPr>
            <p:ph type="title"/>
          </p:nvPr>
        </p:nvSpPr>
        <p:spPr>
          <a:xfrm>
            <a:off x="354105" y="530021"/>
            <a:ext cx="10609459" cy="1130188"/>
          </a:xfrm>
        </p:spPr>
        <p:txBody>
          <a:bodyPr/>
          <a:lstStyle/>
          <a:p>
            <a:r>
              <a:rPr lang="en-US" sz="3200" dirty="0"/>
              <a:t>The Management &amp; Governance diagnostic highlights IT’s operational excellence </a:t>
            </a:r>
            <a:endParaRPr lang="en-CA" sz="3200" dirty="0"/>
          </a:p>
        </p:txBody>
      </p:sp>
      <p:pic>
        <p:nvPicPr>
          <p:cNvPr id="5" name="Picture 4">
            <a:extLst>
              <a:ext uri="{FF2B5EF4-FFF2-40B4-BE49-F238E27FC236}">
                <a16:creationId xmlns:a16="http://schemas.microsoft.com/office/drawing/2014/main" id="{7927C0BE-9DC8-4AEF-8138-6DF6C9B3F2FD}"/>
              </a:ext>
            </a:extLst>
          </p:cNvPr>
          <p:cNvPicPr>
            <a:picLocks noChangeAspect="1"/>
          </p:cNvPicPr>
          <p:nvPr/>
        </p:nvPicPr>
        <p:blipFill>
          <a:blip r:embed="rId2"/>
          <a:stretch>
            <a:fillRect/>
          </a:stretch>
        </p:blipFill>
        <p:spPr>
          <a:xfrm>
            <a:off x="11028703" y="166577"/>
            <a:ext cx="1019195" cy="726888"/>
          </a:xfrm>
          <a:prstGeom prst="rect">
            <a:avLst/>
          </a:prstGeom>
        </p:spPr>
      </p:pic>
      <p:pic>
        <p:nvPicPr>
          <p:cNvPr id="6" name="Picture 5">
            <a:extLst>
              <a:ext uri="{FF2B5EF4-FFF2-40B4-BE49-F238E27FC236}">
                <a16:creationId xmlns:a16="http://schemas.microsoft.com/office/drawing/2014/main" id="{DF658498-8D07-4EE5-8B8E-727F23814312}"/>
              </a:ext>
            </a:extLst>
          </p:cNvPr>
          <p:cNvPicPr>
            <a:picLocks noChangeAspect="1"/>
          </p:cNvPicPr>
          <p:nvPr/>
        </p:nvPicPr>
        <p:blipFill>
          <a:blip r:embed="rId3"/>
          <a:stretch>
            <a:fillRect/>
          </a:stretch>
        </p:blipFill>
        <p:spPr>
          <a:xfrm>
            <a:off x="338847" y="2532247"/>
            <a:ext cx="6139570" cy="3431825"/>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0824509D-FBCE-48D2-A6A0-D37F81EDE30E}"/>
              </a:ext>
            </a:extLst>
          </p:cNvPr>
          <p:cNvSpPr txBox="1"/>
          <p:nvPr/>
        </p:nvSpPr>
        <p:spPr>
          <a:xfrm>
            <a:off x="6630822" y="4388309"/>
            <a:ext cx="936010" cy="459100"/>
          </a:xfrm>
          <a:prstGeom prst="rect">
            <a:avLst/>
          </a:prstGeom>
          <a:noFill/>
        </p:spPr>
        <p:txBody>
          <a:bodyPr wrap="square" lIns="0" tIns="0" rIns="0" bIns="0" rtlCol="0" anchor="b" anchorCtr="0">
            <a:spAutoFit/>
          </a:bodyPr>
          <a:lstStyle/>
          <a:p>
            <a:pPr>
              <a:lnSpc>
                <a:spcPct val="110000"/>
              </a:lnSpc>
              <a:defRPr/>
            </a:pPr>
            <a:r>
              <a:rPr lang="en-US" sz="1400" b="1" dirty="0">
                <a:solidFill>
                  <a:srgbClr val="494949"/>
                </a:solidFill>
                <a:latin typeface="Montserrat" pitchFamily="2" charset="77"/>
                <a:ea typeface="League Spartan" charset="0"/>
                <a:cs typeface="Poppins" pitchFamily="2" charset="77"/>
              </a:rPr>
              <a:t>Core IT Processes</a:t>
            </a:r>
          </a:p>
        </p:txBody>
      </p:sp>
      <p:sp>
        <p:nvSpPr>
          <p:cNvPr id="8" name="Rectangle 7">
            <a:extLst>
              <a:ext uri="{FF2B5EF4-FFF2-40B4-BE49-F238E27FC236}">
                <a16:creationId xmlns:a16="http://schemas.microsoft.com/office/drawing/2014/main" id="{18EC12BE-730D-458D-A4A5-D717C9F71E51}"/>
              </a:ext>
            </a:extLst>
          </p:cNvPr>
          <p:cNvSpPr/>
          <p:nvPr/>
        </p:nvSpPr>
        <p:spPr>
          <a:xfrm>
            <a:off x="7599578" y="4199698"/>
            <a:ext cx="2092125" cy="836325"/>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algn="ctr" defTabSz="914400">
              <a:defRPr/>
            </a:pPr>
            <a:endParaRPr lang="en-US" sz="900" kern="0" dirty="0">
              <a:solidFill>
                <a:srgbClr val="000000"/>
              </a:solidFill>
              <a:latin typeface="Arial" panose="020B0604020202020204" pitchFamily="34" charset="0"/>
            </a:endParaRPr>
          </a:p>
        </p:txBody>
      </p:sp>
      <p:sp>
        <p:nvSpPr>
          <p:cNvPr id="9" name="TextBox 8">
            <a:extLst>
              <a:ext uri="{FF2B5EF4-FFF2-40B4-BE49-F238E27FC236}">
                <a16:creationId xmlns:a16="http://schemas.microsoft.com/office/drawing/2014/main" id="{298740AF-D3C9-40FC-A0DE-3FED5ADB7A13}"/>
              </a:ext>
            </a:extLst>
          </p:cNvPr>
          <p:cNvSpPr txBox="1"/>
          <p:nvPr/>
        </p:nvSpPr>
        <p:spPr>
          <a:xfrm>
            <a:off x="7678634" y="3597056"/>
            <a:ext cx="1883000" cy="523220"/>
          </a:xfrm>
          <a:prstGeom prst="rect">
            <a:avLst/>
          </a:prstGeom>
          <a:noFill/>
        </p:spPr>
        <p:txBody>
          <a:bodyPr wrap="square" rtlCol="0" anchor="ctr" anchorCtr="0">
            <a:spAutoFit/>
          </a:bodyPr>
          <a:lstStyle/>
          <a:p>
            <a:pPr algn="ctr">
              <a:defRPr/>
            </a:pPr>
            <a:r>
              <a:rPr lang="en-US" sz="1400" b="1" dirty="0">
                <a:latin typeface="Montserrat SemiBold" pitchFamily="2" charset="77"/>
                <a:ea typeface="League Spartan" charset="0"/>
                <a:cs typeface="Poppins" pitchFamily="2" charset="77"/>
              </a:rPr>
              <a:t>Last Fiscal Year Strategy</a:t>
            </a:r>
          </a:p>
        </p:txBody>
      </p:sp>
      <p:sp>
        <p:nvSpPr>
          <p:cNvPr id="10" name="Subtitle 2">
            <a:extLst>
              <a:ext uri="{FF2B5EF4-FFF2-40B4-BE49-F238E27FC236}">
                <a16:creationId xmlns:a16="http://schemas.microsoft.com/office/drawing/2014/main" id="{FEB00B7F-35B0-4ED2-BAF1-38B67B061B5E}"/>
              </a:ext>
            </a:extLst>
          </p:cNvPr>
          <p:cNvSpPr txBox="1">
            <a:spLocks/>
          </p:cNvSpPr>
          <p:nvPr/>
        </p:nvSpPr>
        <p:spPr>
          <a:xfrm>
            <a:off x="7678634" y="4199358"/>
            <a:ext cx="1961137" cy="85408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defRPr/>
            </a:pPr>
            <a:r>
              <a:rPr lang="en-US" sz="1050" dirty="0">
                <a:solidFill>
                  <a:srgbClr val="000000"/>
                </a:solidFill>
                <a:latin typeface="Montserrat Light" panose="00000400000000000000" pitchFamily="2" charset="0"/>
                <a:ea typeface="Roboto Condensed Light" panose="02000000000000000000" pitchFamily="2" charset="0"/>
                <a:cs typeface="Lato Light" panose="020F0502020204030203" pitchFamily="34" charset="0"/>
              </a:rPr>
              <a:t>Has IT managed to improve any core IT processes that were high importance and low effectiveness? Communicate these. </a:t>
            </a:r>
          </a:p>
        </p:txBody>
      </p:sp>
      <p:sp>
        <p:nvSpPr>
          <p:cNvPr id="11" name="Rectangle 10">
            <a:extLst>
              <a:ext uri="{FF2B5EF4-FFF2-40B4-BE49-F238E27FC236}">
                <a16:creationId xmlns:a16="http://schemas.microsoft.com/office/drawing/2014/main" id="{F2BCDD1D-AA20-4214-9A9F-B98F05418963}"/>
              </a:ext>
            </a:extLst>
          </p:cNvPr>
          <p:cNvSpPr/>
          <p:nvPr/>
        </p:nvSpPr>
        <p:spPr>
          <a:xfrm>
            <a:off x="9805707" y="4221508"/>
            <a:ext cx="2092125" cy="8293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algn="ctr" defTabSz="914400">
              <a:defRPr/>
            </a:pPr>
            <a:endParaRPr lang="en-US" sz="900" kern="0" dirty="0">
              <a:solidFill>
                <a:srgbClr val="000000"/>
              </a:solidFill>
              <a:latin typeface="Arial" panose="020B0604020202020204" pitchFamily="34" charset="0"/>
            </a:endParaRPr>
          </a:p>
        </p:txBody>
      </p:sp>
      <p:sp>
        <p:nvSpPr>
          <p:cNvPr id="12" name="TextBox 11">
            <a:extLst>
              <a:ext uri="{FF2B5EF4-FFF2-40B4-BE49-F238E27FC236}">
                <a16:creationId xmlns:a16="http://schemas.microsoft.com/office/drawing/2014/main" id="{F4B35E13-EC6B-479F-A7E7-9A04F12E0133}"/>
              </a:ext>
            </a:extLst>
          </p:cNvPr>
          <p:cNvSpPr txBox="1"/>
          <p:nvPr/>
        </p:nvSpPr>
        <p:spPr>
          <a:xfrm>
            <a:off x="9902809" y="3620700"/>
            <a:ext cx="1915355" cy="523220"/>
          </a:xfrm>
          <a:prstGeom prst="rect">
            <a:avLst/>
          </a:prstGeom>
          <a:noFill/>
        </p:spPr>
        <p:txBody>
          <a:bodyPr wrap="square" rtlCol="0" anchor="ctr" anchorCtr="0">
            <a:spAutoFit/>
          </a:bodyPr>
          <a:lstStyle/>
          <a:p>
            <a:pPr algn="ctr">
              <a:defRPr/>
            </a:pPr>
            <a:r>
              <a:rPr lang="en-US" sz="1400" b="1" dirty="0">
                <a:latin typeface="Montserrat SemiBold" pitchFamily="2" charset="77"/>
                <a:ea typeface="League Spartan" charset="0"/>
                <a:cs typeface="Poppins" pitchFamily="2" charset="77"/>
              </a:rPr>
              <a:t>Upcoming Year Strategy</a:t>
            </a:r>
          </a:p>
        </p:txBody>
      </p:sp>
      <p:sp>
        <p:nvSpPr>
          <p:cNvPr id="13" name="Subtitle 2">
            <a:extLst>
              <a:ext uri="{FF2B5EF4-FFF2-40B4-BE49-F238E27FC236}">
                <a16:creationId xmlns:a16="http://schemas.microsoft.com/office/drawing/2014/main" id="{5E019FF3-50EF-4D6F-A50F-46E87F43DDED}"/>
              </a:ext>
            </a:extLst>
          </p:cNvPr>
          <p:cNvSpPr txBox="1">
            <a:spLocks/>
          </p:cNvSpPr>
          <p:nvPr/>
        </p:nvSpPr>
        <p:spPr>
          <a:xfrm>
            <a:off x="9871200" y="4271611"/>
            <a:ext cx="1961137" cy="692497"/>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defRPr/>
            </a:pPr>
            <a:r>
              <a:rPr lang="en-US" sz="1050" dirty="0">
                <a:solidFill>
                  <a:srgbClr val="000000"/>
                </a:solidFill>
                <a:latin typeface="Montserrat Light" panose="00000400000000000000" pitchFamily="2" charset="0"/>
                <a:ea typeface="Roboto Condensed Light" panose="02000000000000000000" pitchFamily="2" charset="0"/>
                <a:cs typeface="Lato Light" panose="020F0502020204030203" pitchFamily="34" charset="0"/>
              </a:rPr>
              <a:t>Do specific core processes trigger projects or initiatives for the upcoming year? Incorporate into strategy.</a:t>
            </a:r>
          </a:p>
        </p:txBody>
      </p:sp>
      <p:sp>
        <p:nvSpPr>
          <p:cNvPr id="14" name="Rectangle 13">
            <a:extLst>
              <a:ext uri="{FF2B5EF4-FFF2-40B4-BE49-F238E27FC236}">
                <a16:creationId xmlns:a16="http://schemas.microsoft.com/office/drawing/2014/main" id="{5DB001C9-0DF8-475A-A4B4-823ADBBFDD3B}"/>
              </a:ext>
            </a:extLst>
          </p:cNvPr>
          <p:cNvSpPr/>
          <p:nvPr/>
        </p:nvSpPr>
        <p:spPr>
          <a:xfrm>
            <a:off x="6607679" y="3436720"/>
            <a:ext cx="5440219" cy="1792863"/>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endParaRPr>
          </a:p>
        </p:txBody>
      </p:sp>
      <p:sp>
        <p:nvSpPr>
          <p:cNvPr id="15" name="TextBox 14">
            <a:extLst>
              <a:ext uri="{FF2B5EF4-FFF2-40B4-BE49-F238E27FC236}">
                <a16:creationId xmlns:a16="http://schemas.microsoft.com/office/drawing/2014/main" id="{252BBF12-D93C-4490-A181-F0629C9A2FC5}"/>
              </a:ext>
            </a:extLst>
          </p:cNvPr>
          <p:cNvSpPr txBox="1"/>
          <p:nvPr/>
        </p:nvSpPr>
        <p:spPr>
          <a:xfrm>
            <a:off x="7585617" y="3290500"/>
            <a:ext cx="3664451" cy="276999"/>
          </a:xfrm>
          <a:prstGeom prst="rect">
            <a:avLst/>
          </a:prstGeom>
          <a:solidFill>
            <a:schemeClr val="accent4">
              <a:lumMod val="75000"/>
            </a:schemeClr>
          </a:solidFill>
        </p:spPr>
        <p:txBody>
          <a:bodyPr wrap="square" rtlCol="0" anchor="ctr" anchorCtr="0">
            <a:spAutoFit/>
          </a:bodyPr>
          <a:lstStyle/>
          <a:p>
            <a:pPr algn="ctr">
              <a:defRPr/>
            </a:pPr>
            <a:r>
              <a:rPr lang="en-US" sz="1200" b="1" dirty="0">
                <a:solidFill>
                  <a:schemeClr val="bg1"/>
                </a:solidFill>
                <a:latin typeface="Montserrat SemiBold" pitchFamily="2" charset="77"/>
                <a:ea typeface="League Spartan" charset="0"/>
                <a:cs typeface="Poppins" pitchFamily="2" charset="77"/>
              </a:rPr>
              <a:t>Consider communicating these insights:</a:t>
            </a:r>
          </a:p>
        </p:txBody>
      </p:sp>
      <p:sp>
        <p:nvSpPr>
          <p:cNvPr id="16" name="Speech Bubble: Rectangle 15">
            <a:extLst>
              <a:ext uri="{FF2B5EF4-FFF2-40B4-BE49-F238E27FC236}">
                <a16:creationId xmlns:a16="http://schemas.microsoft.com/office/drawing/2014/main" id="{F93278A5-79F2-45E1-BE76-5D76B1E579B5}"/>
              </a:ext>
            </a:extLst>
          </p:cNvPr>
          <p:cNvSpPr/>
          <p:nvPr/>
        </p:nvSpPr>
        <p:spPr>
          <a:xfrm>
            <a:off x="6240486" y="5798998"/>
            <a:ext cx="1738101" cy="911114"/>
          </a:xfrm>
          <a:prstGeom prst="wedgeRectCallout">
            <a:avLst>
              <a:gd name="adj1" fmla="val -38490"/>
              <a:gd name="adj2" fmla="val -7553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Condensed Light" panose="02000000000000000000" pitchFamily="2" charset="0"/>
                <a:ea typeface="Roboto Condensed Light" panose="02000000000000000000" pitchFamily="2" charset="0"/>
              </a:rPr>
              <a:t>Low-performing IT processes must result in an initiative for the upcoming year. </a:t>
            </a:r>
            <a:endParaRPr lang="en-CA" dirty="0">
              <a:solidFill>
                <a:schemeClr val="tx1"/>
              </a:solidFill>
              <a:latin typeface="Roboto Condensed Light" panose="02000000000000000000" pitchFamily="2" charset="0"/>
              <a:ea typeface="Roboto Condensed Light" panose="02000000000000000000" pitchFamily="2" charset="0"/>
            </a:endParaRPr>
          </a:p>
        </p:txBody>
      </p:sp>
      <p:sp>
        <p:nvSpPr>
          <p:cNvPr id="17" name="Speech Bubble: Rectangle 16">
            <a:extLst>
              <a:ext uri="{FF2B5EF4-FFF2-40B4-BE49-F238E27FC236}">
                <a16:creationId xmlns:a16="http://schemas.microsoft.com/office/drawing/2014/main" id="{9B23BD6D-08F3-40E6-98C5-1FD9B42C473D}"/>
              </a:ext>
            </a:extLst>
          </p:cNvPr>
          <p:cNvSpPr/>
          <p:nvPr/>
        </p:nvSpPr>
        <p:spPr>
          <a:xfrm>
            <a:off x="6478417" y="1621133"/>
            <a:ext cx="2286891" cy="911114"/>
          </a:xfrm>
          <a:prstGeom prst="wedgeRectCallout">
            <a:avLst>
              <a:gd name="adj1" fmla="val -51797"/>
              <a:gd name="adj2" fmla="val 8666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Condensed Light" panose="02000000000000000000" pitchFamily="2" charset="0"/>
                <a:ea typeface="Roboto Condensed Light" panose="02000000000000000000" pitchFamily="2" charset="0"/>
              </a:rPr>
              <a:t>Compare the current MGD report to the one from one year ago and highlight any processes that have improved in maturity. These directly correlate to IT’s operational excellence. </a:t>
            </a:r>
            <a:endParaRPr lang="en-CA" dirty="0">
              <a:solidFill>
                <a:schemeClr val="tx1"/>
              </a:solidFill>
              <a:latin typeface="Roboto Condensed Light" panose="02000000000000000000" pitchFamily="2" charset="0"/>
              <a:ea typeface="Roboto Condensed Light" panose="02000000000000000000" pitchFamily="2" charset="0"/>
            </a:endParaRPr>
          </a:p>
        </p:txBody>
      </p:sp>
      <p:sp>
        <p:nvSpPr>
          <p:cNvPr id="18" name="Text Placeholder 3">
            <a:extLst>
              <a:ext uri="{FF2B5EF4-FFF2-40B4-BE49-F238E27FC236}">
                <a16:creationId xmlns:a16="http://schemas.microsoft.com/office/drawing/2014/main" id="{4CCBF79B-0030-4687-B4B8-29E789052C84}"/>
              </a:ext>
            </a:extLst>
          </p:cNvPr>
          <p:cNvSpPr txBox="1">
            <a:spLocks/>
          </p:cNvSpPr>
          <p:nvPr/>
        </p:nvSpPr>
        <p:spPr>
          <a:xfrm>
            <a:off x="121297" y="116633"/>
            <a:ext cx="2146041"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2.2 Diagnostic Data Analysis</a:t>
            </a:r>
          </a:p>
        </p:txBody>
      </p:sp>
    </p:spTree>
    <p:extLst>
      <p:ext uri="{BB962C8B-B14F-4D97-AF65-F5344CB8AC3E}">
        <p14:creationId xmlns:p14="http://schemas.microsoft.com/office/powerpoint/2010/main" val="1383749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6776982" y="1108156"/>
            <a:ext cx="5023531" cy="3654853"/>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1645514506"/>
              </p:ext>
            </p:extLst>
          </p:nvPr>
        </p:nvGraphicFramePr>
        <p:xfrm>
          <a:off x="6784011" y="1108155"/>
          <a:ext cx="5016502" cy="4588880"/>
        </p:xfrm>
        <a:graphic>
          <a:graphicData uri="http://schemas.openxmlformats.org/drawingml/2006/table">
            <a:tbl>
              <a:tblPr firstRow="1" bandRow="1">
                <a:effectLst/>
                <a:tableStyleId>{5C22544A-7EE6-4342-B048-85BDC9FD1C3A}</a:tableStyleId>
              </a:tblPr>
              <a:tblGrid>
                <a:gridCol w="2508251">
                  <a:extLst>
                    <a:ext uri="{9D8B030D-6E8A-4147-A177-3AD203B41FA5}">
                      <a16:colId xmlns:a16="http://schemas.microsoft.com/office/drawing/2014/main" val="866264451"/>
                    </a:ext>
                  </a:extLst>
                </a:gridCol>
                <a:gridCol w="2508251">
                  <a:extLst>
                    <a:ext uri="{9D8B030D-6E8A-4147-A177-3AD203B41FA5}">
                      <a16:colId xmlns:a16="http://schemas.microsoft.com/office/drawing/2014/main" val="2703970457"/>
                    </a:ext>
                  </a:extLst>
                </a:gridCol>
              </a:tblGrid>
              <a:tr h="751712">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308660">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CEO-CIO Alignment data </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Business Vision data</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MGD data</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Success stories from last fiscal </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Important data visuals to communicate</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712">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328106">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Whiteboards (virtual or physical) or poster boards</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Collaboration/brainstorming tool (whiteboard, flip chart, digital equivalent) </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Senior IT Team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10812125" cy="1130188"/>
          </a:xfrm>
        </p:spPr>
        <p:txBody>
          <a:bodyPr/>
          <a:lstStyle/>
          <a:p>
            <a:r>
              <a:rPr lang="en-US" sz="2800" dirty="0">
                <a:solidFill>
                  <a:srgbClr val="2576B7"/>
                </a:solidFill>
              </a:rPr>
              <a:t>2.2 </a:t>
            </a:r>
            <a:r>
              <a:rPr lang="en-US" sz="2800" dirty="0"/>
              <a:t>Evaluate diagnostic data, establish differentials, and uncover success stories</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93075" y="1913117"/>
            <a:ext cx="4116208" cy="356309"/>
          </a:xfrm>
        </p:spPr>
        <p:txBody>
          <a:bodyPr/>
          <a:lstStyle/>
          <a:p>
            <a:r>
              <a:rPr lang="en-US" sz="1600" dirty="0">
                <a:latin typeface="Exo" panose="02000503000000000000" pitchFamily="2" charset="77"/>
              </a:rPr>
              <a:t>60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93075" y="2340315"/>
            <a:ext cx="6152614" cy="4140435"/>
          </a:xfrm>
          <a:prstGeom prst="rect">
            <a:avLst/>
          </a:prstGeom>
        </p:spPr>
        <p:txBody>
          <a:bodyPr lIns="0" tIns="0" rIns="0" bIns="0" numCol="1" spcCol="292608" anchor="t"/>
          <a:lstStyle/>
          <a:p>
            <a:pPr marL="177800" indent="-177800">
              <a:buFont typeface="+mj-lt"/>
              <a:buAutoNum type="arabicPeriod"/>
            </a:pPr>
            <a:r>
              <a:rPr lang="en-US" sz="1200" dirty="0">
                <a:latin typeface="Roboto Condensed Light"/>
                <a:ea typeface="Roboto Condensed Light"/>
              </a:rPr>
              <a:t>Establish digital whiteboards for as many diagnostic reports as needed. Post key data visuals from each diagnostic report that can be used to interpret results. Give participants whiteboard URLs, instructions, and other logistics. </a:t>
            </a:r>
          </a:p>
          <a:p>
            <a:pPr marL="177800" indent="-177800">
              <a:buFont typeface="+mj-lt"/>
              <a:buAutoNum type="arabicPeriod"/>
            </a:pPr>
            <a:r>
              <a:rPr lang="en-US" sz="1200" dirty="0">
                <a:latin typeface="Roboto Condensed Light"/>
                <a:ea typeface="Roboto Condensed Light"/>
              </a:rPr>
              <a:t>Participants visit each whiteboard to contribute assigned information: insights, opinions, differentials in data, etc. Recommendation: Assign a specific amount of time for the entire session, giving average times for each whiteboard, or create an announcement when participants must move on.</a:t>
            </a:r>
          </a:p>
          <a:p>
            <a:pPr marL="177800" indent="-177800">
              <a:buFont typeface="+mj-lt"/>
              <a:buAutoNum type="arabicPeriod"/>
            </a:pPr>
            <a:r>
              <a:rPr lang="en-US" sz="1200" dirty="0">
                <a:latin typeface="Roboto Condensed Light"/>
                <a:ea typeface="Roboto Condensed Light"/>
              </a:rPr>
              <a:t>Regroup as a larger group and discuss the following specifics to document:</a:t>
            </a:r>
          </a:p>
          <a:p>
            <a:pPr marL="735012" lvl="1" indent="-285750">
              <a:buFont typeface="Wingdings" panose="05000000000000000000" pitchFamily="2" charset="2"/>
              <a:buChar char="q"/>
            </a:pPr>
            <a:r>
              <a:rPr lang="en-US" sz="1200" dirty="0">
                <a:latin typeface="Roboto Condensed Light"/>
                <a:ea typeface="Roboto Condensed Light"/>
              </a:rPr>
              <a:t>Success stories from last fiscal year </a:t>
            </a:r>
          </a:p>
          <a:p>
            <a:pPr marL="735012" lvl="1" indent="-285750">
              <a:buFont typeface="Wingdings" panose="05000000000000000000" pitchFamily="2" charset="2"/>
              <a:buChar char="q"/>
            </a:pPr>
            <a:r>
              <a:rPr lang="en-US" sz="1200" dirty="0">
                <a:latin typeface="Roboto Condensed Light"/>
                <a:ea typeface="Roboto Condensed Light"/>
              </a:rPr>
              <a:t>Challenges successfully addressed and deltas in data</a:t>
            </a:r>
          </a:p>
          <a:p>
            <a:pPr marL="735012" lvl="1" indent="-285750">
              <a:buFont typeface="Wingdings" panose="05000000000000000000" pitchFamily="2" charset="2"/>
              <a:buChar char="q"/>
            </a:pPr>
            <a:r>
              <a:rPr lang="en-US" sz="1200" dirty="0">
                <a:latin typeface="Roboto Condensed Light"/>
                <a:ea typeface="Roboto Condensed Light"/>
              </a:rPr>
              <a:t>Reflections on action plans and strategic initiatives </a:t>
            </a:r>
          </a:p>
          <a:p>
            <a:pPr marL="735012" lvl="1" indent="-285750">
              <a:buFont typeface="Wingdings" panose="05000000000000000000" pitchFamily="2" charset="2"/>
              <a:buChar char="q"/>
            </a:pPr>
            <a:r>
              <a:rPr lang="en-US" sz="1200" dirty="0">
                <a:latin typeface="Roboto Condensed Light"/>
                <a:ea typeface="Roboto Condensed Light"/>
              </a:rPr>
              <a:t>Things to incorporate into the strategy for the upcoming year </a:t>
            </a:r>
          </a:p>
          <a:p>
            <a:pPr marL="735012" lvl="1" indent="-285750">
              <a:buFont typeface="Wingdings" panose="05000000000000000000" pitchFamily="2" charset="2"/>
              <a:buChar char="q"/>
            </a:pPr>
            <a:r>
              <a:rPr lang="en-US" sz="1200" dirty="0">
                <a:latin typeface="Roboto Condensed Light"/>
                <a:ea typeface="Roboto Condensed Light"/>
              </a:rPr>
              <a:t>Other insights from the data that are worth highlighting for IT’s success</a:t>
            </a:r>
          </a:p>
          <a:p>
            <a:pPr marL="177800" indent="-177800">
              <a:buFont typeface="+mj-lt"/>
              <a:buAutoNum type="arabicPeriod"/>
            </a:pPr>
            <a:r>
              <a:rPr lang="en-US" sz="1200" dirty="0">
                <a:latin typeface="Roboto Condensed Light"/>
                <a:ea typeface="Roboto Condensed Light"/>
              </a:rPr>
              <a:t>Evaluate which of these findings and analysis will be beneficial to highlight in the year-in-review section of your strategy and communicate IT’s performance and successes. </a:t>
            </a:r>
          </a:p>
          <a:p>
            <a:pPr marL="177800" indent="-177800">
              <a:buFont typeface="+mj-lt"/>
              <a:buAutoNum type="arabicPeriod"/>
            </a:pPr>
            <a:r>
              <a:rPr lang="en-US" sz="1200" dirty="0">
                <a:latin typeface="Roboto Condensed Light"/>
                <a:ea typeface="Roboto Condensed Light"/>
              </a:rPr>
              <a:t>Document your final and agreed upon outputs in your </a:t>
            </a:r>
            <a:r>
              <a:rPr lang="en-US" sz="1200" i="1" dirty="0">
                <a:latin typeface="Roboto Condensed Light"/>
                <a:ea typeface="Roboto Condensed Light"/>
              </a:rPr>
              <a:t>IT Strategy Presentation Template </a:t>
            </a:r>
            <a:r>
              <a:rPr lang="en-US" sz="1200" dirty="0">
                <a:latin typeface="Roboto Condensed Light"/>
                <a:ea typeface="Roboto Condensed Light"/>
              </a:rPr>
              <a:t>under section 4.</a:t>
            </a:r>
          </a:p>
          <a:p>
            <a:pPr marL="0" indent="0">
              <a:buNone/>
            </a:pPr>
            <a:endParaRPr lang="en-US" sz="1200" dirty="0">
              <a:latin typeface="Roboto Condensed Light"/>
              <a:ea typeface="Roboto Condensed Light"/>
            </a:endParaRPr>
          </a:p>
        </p:txBody>
      </p:sp>
      <p:sp>
        <p:nvSpPr>
          <p:cNvPr id="11" name="Text Placeholder 6">
            <a:extLst>
              <a:ext uri="{FF2B5EF4-FFF2-40B4-BE49-F238E27FC236}">
                <a16:creationId xmlns:a16="http://schemas.microsoft.com/office/drawing/2014/main" id="{1BE28931-315A-4437-ACCC-9855CA7D2066}"/>
              </a:ext>
            </a:extLst>
          </p:cNvPr>
          <p:cNvSpPr txBox="1">
            <a:spLocks/>
          </p:cNvSpPr>
          <p:nvPr/>
        </p:nvSpPr>
        <p:spPr>
          <a:xfrm>
            <a:off x="393075" y="1353677"/>
            <a:ext cx="6294596" cy="507213"/>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Objective: Conduct a </a:t>
            </a:r>
            <a:r>
              <a:rPr lang="en-US" sz="1400" dirty="0">
                <a:solidFill>
                  <a:srgbClr val="F17A26"/>
                </a:solidFill>
              </a:rPr>
              <a:t>whiteboard rotation to a</a:t>
            </a:r>
            <a:r>
              <a:rPr kumimoji="0" lang="en-US" sz="1400" b="0"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dd ideas freely and encourage collaborative storytelling of IT’s success stories. </a:t>
            </a:r>
          </a:p>
        </p:txBody>
      </p:sp>
      <p:sp>
        <p:nvSpPr>
          <p:cNvPr id="12" name="TextBox 11">
            <a:extLst>
              <a:ext uri="{FF2B5EF4-FFF2-40B4-BE49-F238E27FC236}">
                <a16:creationId xmlns:a16="http://schemas.microsoft.com/office/drawing/2014/main" id="{8E84A8B2-E777-4B69-9182-AD8E6CC05EE5}"/>
              </a:ext>
            </a:extLst>
          </p:cNvPr>
          <p:cNvSpPr txBox="1"/>
          <p:nvPr/>
        </p:nvSpPr>
        <p:spPr>
          <a:xfrm>
            <a:off x="354106" y="6350554"/>
            <a:ext cx="2164977" cy="260392"/>
          </a:xfrm>
          <a:prstGeom prst="rect">
            <a:avLst/>
          </a:prstGeom>
          <a:noFill/>
        </p:spPr>
        <p:txBody>
          <a:bodyPr wrap="square">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CA" sz="1092" b="0" i="0" u="none" strike="noStrike" kern="1200" cap="none" spc="0" normalizeH="0" baseline="0" noProof="0" dirty="0">
                <a:ln>
                  <a:noFill/>
                </a:ln>
                <a:effectLst/>
                <a:uLnTx/>
                <a:uFillTx/>
                <a:latin typeface="Roboto Condensed Light" panose="02000000000000000000" pitchFamily="2" charset="0"/>
                <a:ea typeface="Roboto Condensed Light" panose="02000000000000000000" pitchFamily="2" charset="0"/>
                <a:cs typeface="Arial" panose="020B0604020202020204" pitchFamily="34" charset="0"/>
              </a:rPr>
              <a:t>Source: Knowmium, 2020</a:t>
            </a:r>
          </a:p>
        </p:txBody>
      </p:sp>
      <p:sp>
        <p:nvSpPr>
          <p:cNvPr id="9" name="Text Placeholder 3">
            <a:extLst>
              <a:ext uri="{FF2B5EF4-FFF2-40B4-BE49-F238E27FC236}">
                <a16:creationId xmlns:a16="http://schemas.microsoft.com/office/drawing/2014/main" id="{D90E54CF-56B1-4617-8C44-F61B3344533B}"/>
              </a:ext>
            </a:extLst>
          </p:cNvPr>
          <p:cNvSpPr txBox="1">
            <a:spLocks/>
          </p:cNvSpPr>
          <p:nvPr/>
        </p:nvSpPr>
        <p:spPr>
          <a:xfrm>
            <a:off x="121297" y="116633"/>
            <a:ext cx="2146041"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2.2 Diagnostic Data Analysis</a:t>
            </a:r>
          </a:p>
        </p:txBody>
      </p:sp>
      <p:grpSp>
        <p:nvGrpSpPr>
          <p:cNvPr id="10" name="Group 9">
            <a:extLst>
              <a:ext uri="{FF2B5EF4-FFF2-40B4-BE49-F238E27FC236}">
                <a16:creationId xmlns:a16="http://schemas.microsoft.com/office/drawing/2014/main" id="{83896865-C0D7-4610-80DC-701E56C33A3A}"/>
              </a:ext>
            </a:extLst>
          </p:cNvPr>
          <p:cNvGrpSpPr/>
          <p:nvPr/>
        </p:nvGrpSpPr>
        <p:grpSpPr>
          <a:xfrm>
            <a:off x="6545689" y="5863297"/>
            <a:ext cx="5184209" cy="468002"/>
            <a:chOff x="469425" y="5628818"/>
            <a:chExt cx="4585351" cy="554002"/>
          </a:xfrm>
        </p:grpSpPr>
        <p:sp>
          <p:nvSpPr>
            <p:cNvPr id="13" name="Rectangle 12">
              <a:hlinkClick r:id="rId3"/>
              <a:extLst>
                <a:ext uri="{FF2B5EF4-FFF2-40B4-BE49-F238E27FC236}">
                  <a16:creationId xmlns:a16="http://schemas.microsoft.com/office/drawing/2014/main" id="{7AB18873-4D6A-4BE3-A1A8-5A42B3BD3D7E}"/>
                </a:ext>
              </a:extLst>
            </p:cNvPr>
            <p:cNvSpPr/>
            <p:nvPr/>
          </p:nvSpPr>
          <p:spPr>
            <a:xfrm>
              <a:off x="907389" y="5628818"/>
              <a:ext cx="4147387"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Download the </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IT Strategy Presentation Template </a:t>
              </a:r>
              <a:r>
                <a:rPr kumimoji="0" lang="en-US" sz="1200" b="0" u="none" strike="noStrike" kern="1200" cap="none" spc="0" normalizeH="0" baseline="0" noProof="0" dirty="0">
                  <a:ln>
                    <a:noFill/>
                  </a:ln>
                  <a:solidFill>
                    <a:srgbClr val="FFFFFF"/>
                  </a:solidFill>
                  <a:effectLst/>
                  <a:uLnTx/>
                  <a:uFillTx/>
                  <a:latin typeface="Exo" panose="02000503000000000000" pitchFamily="2" charset="77"/>
                  <a:ea typeface="+mn-ea"/>
                  <a:cs typeface="+mn-cs"/>
                </a:rPr>
                <a:t>and</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 </a:t>
              </a: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document your success stories in section 4.</a:t>
              </a:r>
            </a:p>
          </p:txBody>
        </p:sp>
        <p:sp>
          <p:nvSpPr>
            <p:cNvPr id="14" name="Rectangle 13">
              <a:extLst>
                <a:ext uri="{FF2B5EF4-FFF2-40B4-BE49-F238E27FC236}">
                  <a16:creationId xmlns:a16="http://schemas.microsoft.com/office/drawing/2014/main" id="{3B0CE171-EC53-46BF-BBA9-5999219A805D}"/>
                </a:ext>
              </a:extLst>
            </p:cNvPr>
            <p:cNvSpPr>
              <a:spLocks noChangeAspect="1"/>
            </p:cNvSpPr>
            <p:nvPr/>
          </p:nvSpPr>
          <p:spPr>
            <a:xfrm>
              <a:off x="469425" y="5628820"/>
              <a:ext cx="551119"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grpSp>
      <p:pic>
        <p:nvPicPr>
          <p:cNvPr id="15" name="Picture 14">
            <a:extLst>
              <a:ext uri="{FF2B5EF4-FFF2-40B4-BE49-F238E27FC236}">
                <a16:creationId xmlns:a16="http://schemas.microsoft.com/office/drawing/2014/main" id="{E2676C8F-F4BB-487A-9CD3-28D066B642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5689" y="5779797"/>
            <a:ext cx="635000" cy="635000"/>
          </a:xfrm>
          <a:prstGeom prst="rect">
            <a:avLst/>
          </a:prstGeom>
        </p:spPr>
      </p:pic>
    </p:spTree>
    <p:extLst>
      <p:ext uri="{BB962C8B-B14F-4D97-AF65-F5344CB8AC3E}">
        <p14:creationId xmlns:p14="http://schemas.microsoft.com/office/powerpoint/2010/main" val="2040276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13F7C-FD44-45A1-860F-85A77075D7ED}"/>
              </a:ext>
            </a:extLst>
          </p:cNvPr>
          <p:cNvSpPr>
            <a:spLocks noGrp="1"/>
          </p:cNvSpPr>
          <p:nvPr>
            <p:ph type="title"/>
          </p:nvPr>
        </p:nvSpPr>
        <p:spPr>
          <a:xfrm>
            <a:off x="354105" y="530021"/>
            <a:ext cx="10609459" cy="1130188"/>
          </a:xfrm>
        </p:spPr>
        <p:txBody>
          <a:bodyPr/>
          <a:lstStyle/>
          <a:p>
            <a:r>
              <a:rPr lang="en-US" dirty="0"/>
              <a:t>Additional data for year-in-review </a:t>
            </a:r>
            <a:endParaRPr lang="en-CA" dirty="0"/>
          </a:p>
        </p:txBody>
      </p:sp>
      <p:sp>
        <p:nvSpPr>
          <p:cNvPr id="3" name="Text Placeholder 2">
            <a:extLst>
              <a:ext uri="{FF2B5EF4-FFF2-40B4-BE49-F238E27FC236}">
                <a16:creationId xmlns:a16="http://schemas.microsoft.com/office/drawing/2014/main" id="{95D1F781-9635-4CCF-9368-B2B4CDACCB1B}"/>
              </a:ext>
            </a:extLst>
          </p:cNvPr>
          <p:cNvSpPr>
            <a:spLocks noGrp="1"/>
          </p:cNvSpPr>
          <p:nvPr>
            <p:ph type="body" sz="quarter" idx="10"/>
          </p:nvPr>
        </p:nvSpPr>
        <p:spPr>
          <a:xfrm>
            <a:off x="354105" y="1586317"/>
            <a:ext cx="10882357" cy="1332373"/>
          </a:xfrm>
        </p:spPr>
        <p:txBody>
          <a:bodyPr/>
          <a:lstStyle/>
          <a:p>
            <a:r>
              <a:rPr lang="en-US" sz="1600" dirty="0">
                <a:solidFill>
                  <a:schemeClr val="tx1"/>
                </a:solidFill>
              </a:rPr>
              <a:t>Assessing diagnostic data is a great starting point to review IT performance over the last fiscal year. However, there maybe additional data that is worth analyzing to further highlight success stories and IT’s strategic efforts. </a:t>
            </a:r>
            <a:endParaRPr lang="en-CA" sz="1600" dirty="0">
              <a:solidFill>
                <a:schemeClr val="tx1"/>
              </a:solidFill>
            </a:endParaRPr>
          </a:p>
        </p:txBody>
      </p:sp>
      <p:sp>
        <p:nvSpPr>
          <p:cNvPr id="7" name="Freeform 56">
            <a:extLst>
              <a:ext uri="{FF2B5EF4-FFF2-40B4-BE49-F238E27FC236}">
                <a16:creationId xmlns:a16="http://schemas.microsoft.com/office/drawing/2014/main" id="{124418BE-7600-4616-ACBD-0FC0F2E7B5B4}"/>
              </a:ext>
            </a:extLst>
          </p:cNvPr>
          <p:cNvSpPr>
            <a:spLocks noChangeArrowheads="1"/>
          </p:cNvSpPr>
          <p:nvPr/>
        </p:nvSpPr>
        <p:spPr bwMode="auto">
          <a:xfrm>
            <a:off x="1655147" y="2944930"/>
            <a:ext cx="968141" cy="968140"/>
          </a:xfrm>
          <a:custGeom>
            <a:avLst/>
            <a:gdLst>
              <a:gd name="T0" fmla="*/ 2650 w 2651"/>
              <a:gd name="T1" fmla="*/ 1324 h 2650"/>
              <a:gd name="T2" fmla="*/ 2650 w 2651"/>
              <a:gd name="T3" fmla="*/ 1324 h 2650"/>
              <a:gd name="T4" fmla="*/ 1325 w 2651"/>
              <a:gd name="T5" fmla="*/ 0 h 2650"/>
              <a:gd name="T6" fmla="*/ 1325 w 2651"/>
              <a:gd name="T7" fmla="*/ 0 h 2650"/>
              <a:gd name="T8" fmla="*/ 0 w 2651"/>
              <a:gd name="T9" fmla="*/ 1324 h 2650"/>
              <a:gd name="T10" fmla="*/ 0 w 2651"/>
              <a:gd name="T11" fmla="*/ 1324 h 2650"/>
              <a:gd name="T12" fmla="*/ 1325 w 2651"/>
              <a:gd name="T13" fmla="*/ 2649 h 2650"/>
              <a:gd name="T14" fmla="*/ 1325 w 2651"/>
              <a:gd name="T15" fmla="*/ 2649 h 2650"/>
              <a:gd name="T16" fmla="*/ 2650 w 2651"/>
              <a:gd name="T17" fmla="*/ 1324 h 2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1" h="2650">
                <a:moveTo>
                  <a:pt x="2650" y="1324"/>
                </a:moveTo>
                <a:lnTo>
                  <a:pt x="2650" y="1324"/>
                </a:lnTo>
                <a:cubicBezTo>
                  <a:pt x="2650" y="593"/>
                  <a:pt x="2057" y="0"/>
                  <a:pt x="1325" y="0"/>
                </a:cubicBezTo>
                <a:lnTo>
                  <a:pt x="1325" y="0"/>
                </a:lnTo>
                <a:cubicBezTo>
                  <a:pt x="593" y="0"/>
                  <a:pt x="0" y="593"/>
                  <a:pt x="0" y="1324"/>
                </a:cubicBezTo>
                <a:lnTo>
                  <a:pt x="0" y="1324"/>
                </a:lnTo>
                <a:cubicBezTo>
                  <a:pt x="0" y="2056"/>
                  <a:pt x="593" y="2649"/>
                  <a:pt x="1325" y="2649"/>
                </a:cubicBezTo>
                <a:lnTo>
                  <a:pt x="1325" y="2649"/>
                </a:lnTo>
                <a:cubicBezTo>
                  <a:pt x="2057" y="2649"/>
                  <a:pt x="2650" y="2056"/>
                  <a:pt x="2650" y="1324"/>
                </a:cubicBezTo>
              </a:path>
            </a:pathLst>
          </a:custGeom>
          <a:solidFill>
            <a:srgbClr val="2576B7"/>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useBgFill="1">
        <p:nvSpPr>
          <p:cNvPr id="8" name="Freeform 57">
            <a:extLst>
              <a:ext uri="{FF2B5EF4-FFF2-40B4-BE49-F238E27FC236}">
                <a16:creationId xmlns:a16="http://schemas.microsoft.com/office/drawing/2014/main" id="{71BC8BE8-71DA-46A2-9DFB-2E78FF95AD14}"/>
              </a:ext>
            </a:extLst>
          </p:cNvPr>
          <p:cNvSpPr>
            <a:spLocks noChangeArrowheads="1"/>
          </p:cNvSpPr>
          <p:nvPr/>
        </p:nvSpPr>
        <p:spPr bwMode="auto">
          <a:xfrm>
            <a:off x="1767143" y="3056926"/>
            <a:ext cx="744146" cy="744146"/>
          </a:xfrm>
          <a:custGeom>
            <a:avLst/>
            <a:gdLst>
              <a:gd name="T0" fmla="*/ 1945 w 1946"/>
              <a:gd name="T1" fmla="*/ 972 h 1946"/>
              <a:gd name="T2" fmla="*/ 1945 w 1946"/>
              <a:gd name="T3" fmla="*/ 972 h 1946"/>
              <a:gd name="T4" fmla="*/ 972 w 1946"/>
              <a:gd name="T5" fmla="*/ 0 h 1946"/>
              <a:gd name="T6" fmla="*/ 972 w 1946"/>
              <a:gd name="T7" fmla="*/ 0 h 1946"/>
              <a:gd name="T8" fmla="*/ 0 w 1946"/>
              <a:gd name="T9" fmla="*/ 972 h 1946"/>
              <a:gd name="T10" fmla="*/ 0 w 1946"/>
              <a:gd name="T11" fmla="*/ 972 h 1946"/>
              <a:gd name="T12" fmla="*/ 972 w 1946"/>
              <a:gd name="T13" fmla="*/ 1945 h 1946"/>
              <a:gd name="T14" fmla="*/ 972 w 1946"/>
              <a:gd name="T15" fmla="*/ 1945 h 1946"/>
              <a:gd name="T16" fmla="*/ 1945 w 1946"/>
              <a:gd name="T17" fmla="*/ 97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6" h="1946">
                <a:moveTo>
                  <a:pt x="1945" y="972"/>
                </a:moveTo>
                <a:lnTo>
                  <a:pt x="1945" y="972"/>
                </a:lnTo>
                <a:cubicBezTo>
                  <a:pt x="1945" y="435"/>
                  <a:pt x="1509" y="0"/>
                  <a:pt x="972" y="0"/>
                </a:cubicBezTo>
                <a:lnTo>
                  <a:pt x="972" y="0"/>
                </a:lnTo>
                <a:cubicBezTo>
                  <a:pt x="436" y="0"/>
                  <a:pt x="0" y="435"/>
                  <a:pt x="0" y="972"/>
                </a:cubicBezTo>
                <a:lnTo>
                  <a:pt x="0" y="972"/>
                </a:lnTo>
                <a:cubicBezTo>
                  <a:pt x="0" y="1510"/>
                  <a:pt x="436" y="1945"/>
                  <a:pt x="972" y="1945"/>
                </a:cubicBezTo>
                <a:lnTo>
                  <a:pt x="972" y="1945"/>
                </a:lnTo>
                <a:cubicBezTo>
                  <a:pt x="1509" y="1945"/>
                  <a:pt x="1945" y="1510"/>
                  <a:pt x="1945" y="972"/>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solidFill>
                <a:srgbClr val="494949"/>
              </a:solidFill>
              <a:latin typeface="Arial" panose="020B0604020202020204" pitchFamily="34" charset="0"/>
            </a:endParaRPr>
          </a:p>
        </p:txBody>
      </p:sp>
      <p:sp>
        <p:nvSpPr>
          <p:cNvPr id="9" name="Freeform 167">
            <a:extLst>
              <a:ext uri="{FF2B5EF4-FFF2-40B4-BE49-F238E27FC236}">
                <a16:creationId xmlns:a16="http://schemas.microsoft.com/office/drawing/2014/main" id="{69265817-0DAF-4917-A631-FAB8E101812F}"/>
              </a:ext>
            </a:extLst>
          </p:cNvPr>
          <p:cNvSpPr>
            <a:spLocks noChangeArrowheads="1"/>
          </p:cNvSpPr>
          <p:nvPr/>
        </p:nvSpPr>
        <p:spPr bwMode="auto">
          <a:xfrm>
            <a:off x="4232897" y="2944930"/>
            <a:ext cx="968141" cy="968140"/>
          </a:xfrm>
          <a:custGeom>
            <a:avLst/>
            <a:gdLst>
              <a:gd name="T0" fmla="*/ 2649 w 2650"/>
              <a:gd name="T1" fmla="*/ 1324 h 2650"/>
              <a:gd name="T2" fmla="*/ 2649 w 2650"/>
              <a:gd name="T3" fmla="*/ 1324 h 2650"/>
              <a:gd name="T4" fmla="*/ 1325 w 2650"/>
              <a:gd name="T5" fmla="*/ 0 h 2650"/>
              <a:gd name="T6" fmla="*/ 1325 w 2650"/>
              <a:gd name="T7" fmla="*/ 0 h 2650"/>
              <a:gd name="T8" fmla="*/ 0 w 2650"/>
              <a:gd name="T9" fmla="*/ 1324 h 2650"/>
              <a:gd name="T10" fmla="*/ 0 w 2650"/>
              <a:gd name="T11" fmla="*/ 1324 h 2650"/>
              <a:gd name="T12" fmla="*/ 1325 w 2650"/>
              <a:gd name="T13" fmla="*/ 2649 h 2650"/>
              <a:gd name="T14" fmla="*/ 1325 w 2650"/>
              <a:gd name="T15" fmla="*/ 2649 h 2650"/>
              <a:gd name="T16" fmla="*/ 2649 w 2650"/>
              <a:gd name="T17" fmla="*/ 1324 h 2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0" h="2650">
                <a:moveTo>
                  <a:pt x="2649" y="1324"/>
                </a:moveTo>
                <a:lnTo>
                  <a:pt x="2649" y="1324"/>
                </a:lnTo>
                <a:cubicBezTo>
                  <a:pt x="2649" y="593"/>
                  <a:pt x="2055" y="0"/>
                  <a:pt x="1325" y="0"/>
                </a:cubicBezTo>
                <a:lnTo>
                  <a:pt x="1325" y="0"/>
                </a:lnTo>
                <a:cubicBezTo>
                  <a:pt x="593" y="0"/>
                  <a:pt x="0" y="593"/>
                  <a:pt x="0" y="1324"/>
                </a:cubicBezTo>
                <a:lnTo>
                  <a:pt x="0" y="1324"/>
                </a:lnTo>
                <a:cubicBezTo>
                  <a:pt x="0" y="2056"/>
                  <a:pt x="593" y="2649"/>
                  <a:pt x="1325" y="2649"/>
                </a:cubicBezTo>
                <a:lnTo>
                  <a:pt x="1325" y="2649"/>
                </a:lnTo>
                <a:cubicBezTo>
                  <a:pt x="2055" y="2649"/>
                  <a:pt x="2649" y="2056"/>
                  <a:pt x="2649" y="1324"/>
                </a:cubicBezTo>
              </a:path>
            </a:pathLst>
          </a:custGeom>
          <a:solidFill>
            <a:srgbClr val="5090C4"/>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useBgFill="1">
        <p:nvSpPr>
          <p:cNvPr id="10" name="Freeform 168">
            <a:extLst>
              <a:ext uri="{FF2B5EF4-FFF2-40B4-BE49-F238E27FC236}">
                <a16:creationId xmlns:a16="http://schemas.microsoft.com/office/drawing/2014/main" id="{1325C52D-9050-4571-BAA9-25787CA616A7}"/>
              </a:ext>
            </a:extLst>
          </p:cNvPr>
          <p:cNvSpPr>
            <a:spLocks noChangeArrowheads="1"/>
          </p:cNvSpPr>
          <p:nvPr/>
        </p:nvSpPr>
        <p:spPr bwMode="auto">
          <a:xfrm>
            <a:off x="4344894" y="3056926"/>
            <a:ext cx="744146" cy="744146"/>
          </a:xfrm>
          <a:custGeom>
            <a:avLst/>
            <a:gdLst>
              <a:gd name="T0" fmla="*/ 1944 w 1945"/>
              <a:gd name="T1" fmla="*/ 972 h 1946"/>
              <a:gd name="T2" fmla="*/ 1944 w 1945"/>
              <a:gd name="T3" fmla="*/ 972 h 1946"/>
              <a:gd name="T4" fmla="*/ 973 w 1945"/>
              <a:gd name="T5" fmla="*/ 0 h 1946"/>
              <a:gd name="T6" fmla="*/ 973 w 1945"/>
              <a:gd name="T7" fmla="*/ 0 h 1946"/>
              <a:gd name="T8" fmla="*/ 0 w 1945"/>
              <a:gd name="T9" fmla="*/ 972 h 1946"/>
              <a:gd name="T10" fmla="*/ 0 w 1945"/>
              <a:gd name="T11" fmla="*/ 972 h 1946"/>
              <a:gd name="T12" fmla="*/ 973 w 1945"/>
              <a:gd name="T13" fmla="*/ 1945 h 1946"/>
              <a:gd name="T14" fmla="*/ 973 w 1945"/>
              <a:gd name="T15" fmla="*/ 1945 h 1946"/>
              <a:gd name="T16" fmla="*/ 1944 w 1945"/>
              <a:gd name="T17" fmla="*/ 97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5" h="1946">
                <a:moveTo>
                  <a:pt x="1944" y="972"/>
                </a:moveTo>
                <a:lnTo>
                  <a:pt x="1944" y="972"/>
                </a:lnTo>
                <a:cubicBezTo>
                  <a:pt x="1944" y="435"/>
                  <a:pt x="1509" y="0"/>
                  <a:pt x="973" y="0"/>
                </a:cubicBezTo>
                <a:lnTo>
                  <a:pt x="973" y="0"/>
                </a:lnTo>
                <a:cubicBezTo>
                  <a:pt x="436" y="0"/>
                  <a:pt x="0" y="435"/>
                  <a:pt x="0" y="972"/>
                </a:cubicBezTo>
                <a:lnTo>
                  <a:pt x="0" y="972"/>
                </a:lnTo>
                <a:cubicBezTo>
                  <a:pt x="0" y="1510"/>
                  <a:pt x="436" y="1945"/>
                  <a:pt x="973" y="1945"/>
                </a:cubicBezTo>
                <a:lnTo>
                  <a:pt x="973" y="1945"/>
                </a:lnTo>
                <a:cubicBezTo>
                  <a:pt x="1509" y="1945"/>
                  <a:pt x="1944" y="1510"/>
                  <a:pt x="1944" y="972"/>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solidFill>
                <a:srgbClr val="494949"/>
              </a:solidFill>
              <a:latin typeface="Arial" panose="020B0604020202020204" pitchFamily="34" charset="0"/>
            </a:endParaRPr>
          </a:p>
        </p:txBody>
      </p:sp>
      <p:sp>
        <p:nvSpPr>
          <p:cNvPr id="11" name="Freeform 172">
            <a:extLst>
              <a:ext uri="{FF2B5EF4-FFF2-40B4-BE49-F238E27FC236}">
                <a16:creationId xmlns:a16="http://schemas.microsoft.com/office/drawing/2014/main" id="{1DF89345-F003-43B6-B270-7A99BEE8ACE0}"/>
              </a:ext>
            </a:extLst>
          </p:cNvPr>
          <p:cNvSpPr>
            <a:spLocks noChangeArrowheads="1"/>
          </p:cNvSpPr>
          <p:nvPr/>
        </p:nvSpPr>
        <p:spPr bwMode="auto">
          <a:xfrm>
            <a:off x="6810649" y="2944930"/>
            <a:ext cx="968141" cy="968140"/>
          </a:xfrm>
          <a:custGeom>
            <a:avLst/>
            <a:gdLst>
              <a:gd name="T0" fmla="*/ 2649 w 2650"/>
              <a:gd name="T1" fmla="*/ 1324 h 2650"/>
              <a:gd name="T2" fmla="*/ 2649 w 2650"/>
              <a:gd name="T3" fmla="*/ 1324 h 2650"/>
              <a:gd name="T4" fmla="*/ 1325 w 2650"/>
              <a:gd name="T5" fmla="*/ 0 h 2650"/>
              <a:gd name="T6" fmla="*/ 1325 w 2650"/>
              <a:gd name="T7" fmla="*/ 0 h 2650"/>
              <a:gd name="T8" fmla="*/ 0 w 2650"/>
              <a:gd name="T9" fmla="*/ 1324 h 2650"/>
              <a:gd name="T10" fmla="*/ 0 w 2650"/>
              <a:gd name="T11" fmla="*/ 1324 h 2650"/>
              <a:gd name="T12" fmla="*/ 1325 w 2650"/>
              <a:gd name="T13" fmla="*/ 2649 h 2650"/>
              <a:gd name="T14" fmla="*/ 1325 w 2650"/>
              <a:gd name="T15" fmla="*/ 2649 h 2650"/>
              <a:gd name="T16" fmla="*/ 2649 w 2650"/>
              <a:gd name="T17" fmla="*/ 1324 h 2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0" h="2650">
                <a:moveTo>
                  <a:pt x="2649" y="1324"/>
                </a:moveTo>
                <a:lnTo>
                  <a:pt x="2649" y="1324"/>
                </a:lnTo>
                <a:cubicBezTo>
                  <a:pt x="2649" y="593"/>
                  <a:pt x="2056" y="0"/>
                  <a:pt x="1325" y="0"/>
                </a:cubicBezTo>
                <a:lnTo>
                  <a:pt x="1325" y="0"/>
                </a:lnTo>
                <a:cubicBezTo>
                  <a:pt x="593" y="0"/>
                  <a:pt x="0" y="593"/>
                  <a:pt x="0" y="1324"/>
                </a:cubicBezTo>
                <a:lnTo>
                  <a:pt x="0" y="1324"/>
                </a:lnTo>
                <a:cubicBezTo>
                  <a:pt x="0" y="2056"/>
                  <a:pt x="593" y="2649"/>
                  <a:pt x="1325" y="2649"/>
                </a:cubicBezTo>
                <a:lnTo>
                  <a:pt x="1325" y="2649"/>
                </a:lnTo>
                <a:cubicBezTo>
                  <a:pt x="2056" y="2649"/>
                  <a:pt x="2649" y="2056"/>
                  <a:pt x="2649" y="1324"/>
                </a:cubicBezTo>
              </a:path>
            </a:pathLst>
          </a:custGeom>
          <a:solidFill>
            <a:srgbClr val="15466D"/>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useBgFill="1">
        <p:nvSpPr>
          <p:cNvPr id="12" name="Freeform 173">
            <a:extLst>
              <a:ext uri="{FF2B5EF4-FFF2-40B4-BE49-F238E27FC236}">
                <a16:creationId xmlns:a16="http://schemas.microsoft.com/office/drawing/2014/main" id="{AA6793CF-91EA-48AF-B5FB-25C7E42D9F7D}"/>
              </a:ext>
            </a:extLst>
          </p:cNvPr>
          <p:cNvSpPr>
            <a:spLocks noChangeArrowheads="1"/>
          </p:cNvSpPr>
          <p:nvPr/>
        </p:nvSpPr>
        <p:spPr bwMode="auto">
          <a:xfrm>
            <a:off x="6922644" y="3056926"/>
            <a:ext cx="744146" cy="744146"/>
          </a:xfrm>
          <a:custGeom>
            <a:avLst/>
            <a:gdLst>
              <a:gd name="T0" fmla="*/ 1945 w 1946"/>
              <a:gd name="T1" fmla="*/ 972 h 1946"/>
              <a:gd name="T2" fmla="*/ 1945 w 1946"/>
              <a:gd name="T3" fmla="*/ 972 h 1946"/>
              <a:gd name="T4" fmla="*/ 973 w 1946"/>
              <a:gd name="T5" fmla="*/ 0 h 1946"/>
              <a:gd name="T6" fmla="*/ 973 w 1946"/>
              <a:gd name="T7" fmla="*/ 0 h 1946"/>
              <a:gd name="T8" fmla="*/ 0 w 1946"/>
              <a:gd name="T9" fmla="*/ 972 h 1946"/>
              <a:gd name="T10" fmla="*/ 0 w 1946"/>
              <a:gd name="T11" fmla="*/ 972 h 1946"/>
              <a:gd name="T12" fmla="*/ 973 w 1946"/>
              <a:gd name="T13" fmla="*/ 1945 h 1946"/>
              <a:gd name="T14" fmla="*/ 973 w 1946"/>
              <a:gd name="T15" fmla="*/ 1945 h 1946"/>
              <a:gd name="T16" fmla="*/ 1945 w 1946"/>
              <a:gd name="T17" fmla="*/ 97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6" h="1946">
                <a:moveTo>
                  <a:pt x="1945" y="972"/>
                </a:moveTo>
                <a:lnTo>
                  <a:pt x="1945" y="972"/>
                </a:lnTo>
                <a:cubicBezTo>
                  <a:pt x="1945" y="435"/>
                  <a:pt x="1509" y="0"/>
                  <a:pt x="973" y="0"/>
                </a:cubicBezTo>
                <a:lnTo>
                  <a:pt x="973" y="0"/>
                </a:lnTo>
                <a:cubicBezTo>
                  <a:pt x="435" y="0"/>
                  <a:pt x="0" y="435"/>
                  <a:pt x="0" y="972"/>
                </a:cubicBezTo>
                <a:lnTo>
                  <a:pt x="0" y="972"/>
                </a:lnTo>
                <a:cubicBezTo>
                  <a:pt x="0" y="1510"/>
                  <a:pt x="435" y="1945"/>
                  <a:pt x="973" y="1945"/>
                </a:cubicBezTo>
                <a:lnTo>
                  <a:pt x="973" y="1945"/>
                </a:lnTo>
                <a:cubicBezTo>
                  <a:pt x="1509" y="1945"/>
                  <a:pt x="1945" y="1510"/>
                  <a:pt x="1945" y="972"/>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solidFill>
                <a:srgbClr val="494949"/>
              </a:solidFill>
              <a:latin typeface="Arial" panose="020B0604020202020204" pitchFamily="34" charset="0"/>
            </a:endParaRPr>
          </a:p>
        </p:txBody>
      </p:sp>
      <p:sp>
        <p:nvSpPr>
          <p:cNvPr id="13" name="Freeform 172">
            <a:extLst>
              <a:ext uri="{FF2B5EF4-FFF2-40B4-BE49-F238E27FC236}">
                <a16:creationId xmlns:a16="http://schemas.microsoft.com/office/drawing/2014/main" id="{E0321578-F371-4D81-9912-5DB9A2CC553A}"/>
              </a:ext>
            </a:extLst>
          </p:cNvPr>
          <p:cNvSpPr>
            <a:spLocks noChangeArrowheads="1"/>
          </p:cNvSpPr>
          <p:nvPr/>
        </p:nvSpPr>
        <p:spPr bwMode="auto">
          <a:xfrm>
            <a:off x="9423975" y="2961572"/>
            <a:ext cx="968141" cy="968140"/>
          </a:xfrm>
          <a:custGeom>
            <a:avLst/>
            <a:gdLst>
              <a:gd name="T0" fmla="*/ 2649 w 2650"/>
              <a:gd name="T1" fmla="*/ 1324 h 2650"/>
              <a:gd name="T2" fmla="*/ 2649 w 2650"/>
              <a:gd name="T3" fmla="*/ 1324 h 2650"/>
              <a:gd name="T4" fmla="*/ 1325 w 2650"/>
              <a:gd name="T5" fmla="*/ 0 h 2650"/>
              <a:gd name="T6" fmla="*/ 1325 w 2650"/>
              <a:gd name="T7" fmla="*/ 0 h 2650"/>
              <a:gd name="T8" fmla="*/ 0 w 2650"/>
              <a:gd name="T9" fmla="*/ 1324 h 2650"/>
              <a:gd name="T10" fmla="*/ 0 w 2650"/>
              <a:gd name="T11" fmla="*/ 1324 h 2650"/>
              <a:gd name="T12" fmla="*/ 1325 w 2650"/>
              <a:gd name="T13" fmla="*/ 2649 h 2650"/>
              <a:gd name="T14" fmla="*/ 1325 w 2650"/>
              <a:gd name="T15" fmla="*/ 2649 h 2650"/>
              <a:gd name="T16" fmla="*/ 2649 w 2650"/>
              <a:gd name="T17" fmla="*/ 1324 h 2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0" h="2650">
                <a:moveTo>
                  <a:pt x="2649" y="1324"/>
                </a:moveTo>
                <a:lnTo>
                  <a:pt x="2649" y="1324"/>
                </a:lnTo>
                <a:cubicBezTo>
                  <a:pt x="2649" y="593"/>
                  <a:pt x="2056" y="0"/>
                  <a:pt x="1325" y="0"/>
                </a:cubicBezTo>
                <a:lnTo>
                  <a:pt x="1325" y="0"/>
                </a:lnTo>
                <a:cubicBezTo>
                  <a:pt x="593" y="0"/>
                  <a:pt x="0" y="593"/>
                  <a:pt x="0" y="1324"/>
                </a:cubicBezTo>
                <a:lnTo>
                  <a:pt x="0" y="1324"/>
                </a:lnTo>
                <a:cubicBezTo>
                  <a:pt x="0" y="2056"/>
                  <a:pt x="593" y="2649"/>
                  <a:pt x="1325" y="2649"/>
                </a:cubicBezTo>
                <a:lnTo>
                  <a:pt x="1325" y="2649"/>
                </a:lnTo>
                <a:cubicBezTo>
                  <a:pt x="2056" y="2649"/>
                  <a:pt x="2649" y="2056"/>
                  <a:pt x="2649" y="1324"/>
                </a:cubicBezTo>
              </a:path>
            </a:pathLst>
          </a:custGeom>
          <a:solidFill>
            <a:srgbClr val="299C47"/>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useBgFill="1">
        <p:nvSpPr>
          <p:cNvPr id="14" name="Freeform 173">
            <a:extLst>
              <a:ext uri="{FF2B5EF4-FFF2-40B4-BE49-F238E27FC236}">
                <a16:creationId xmlns:a16="http://schemas.microsoft.com/office/drawing/2014/main" id="{E51F73E5-2B46-418A-B793-9B144F891BA7}"/>
              </a:ext>
            </a:extLst>
          </p:cNvPr>
          <p:cNvSpPr>
            <a:spLocks noChangeArrowheads="1"/>
          </p:cNvSpPr>
          <p:nvPr/>
        </p:nvSpPr>
        <p:spPr bwMode="auto">
          <a:xfrm>
            <a:off x="9535971" y="3073568"/>
            <a:ext cx="744146" cy="744146"/>
          </a:xfrm>
          <a:custGeom>
            <a:avLst/>
            <a:gdLst>
              <a:gd name="T0" fmla="*/ 1945 w 1946"/>
              <a:gd name="T1" fmla="*/ 972 h 1946"/>
              <a:gd name="T2" fmla="*/ 1945 w 1946"/>
              <a:gd name="T3" fmla="*/ 972 h 1946"/>
              <a:gd name="T4" fmla="*/ 973 w 1946"/>
              <a:gd name="T5" fmla="*/ 0 h 1946"/>
              <a:gd name="T6" fmla="*/ 973 w 1946"/>
              <a:gd name="T7" fmla="*/ 0 h 1946"/>
              <a:gd name="T8" fmla="*/ 0 w 1946"/>
              <a:gd name="T9" fmla="*/ 972 h 1946"/>
              <a:gd name="T10" fmla="*/ 0 w 1946"/>
              <a:gd name="T11" fmla="*/ 972 h 1946"/>
              <a:gd name="T12" fmla="*/ 973 w 1946"/>
              <a:gd name="T13" fmla="*/ 1945 h 1946"/>
              <a:gd name="T14" fmla="*/ 973 w 1946"/>
              <a:gd name="T15" fmla="*/ 1945 h 1946"/>
              <a:gd name="T16" fmla="*/ 1945 w 1946"/>
              <a:gd name="T17" fmla="*/ 97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6" h="1946">
                <a:moveTo>
                  <a:pt x="1945" y="972"/>
                </a:moveTo>
                <a:lnTo>
                  <a:pt x="1945" y="972"/>
                </a:lnTo>
                <a:cubicBezTo>
                  <a:pt x="1945" y="435"/>
                  <a:pt x="1509" y="0"/>
                  <a:pt x="973" y="0"/>
                </a:cubicBezTo>
                <a:lnTo>
                  <a:pt x="973" y="0"/>
                </a:lnTo>
                <a:cubicBezTo>
                  <a:pt x="435" y="0"/>
                  <a:pt x="0" y="435"/>
                  <a:pt x="0" y="972"/>
                </a:cubicBezTo>
                <a:lnTo>
                  <a:pt x="0" y="972"/>
                </a:lnTo>
                <a:cubicBezTo>
                  <a:pt x="0" y="1510"/>
                  <a:pt x="435" y="1945"/>
                  <a:pt x="973" y="1945"/>
                </a:cubicBezTo>
                <a:lnTo>
                  <a:pt x="973" y="1945"/>
                </a:lnTo>
                <a:cubicBezTo>
                  <a:pt x="1509" y="1945"/>
                  <a:pt x="1945" y="1510"/>
                  <a:pt x="1945" y="972"/>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solidFill>
                <a:srgbClr val="494949"/>
              </a:solidFill>
              <a:latin typeface="Arial" panose="020B0604020202020204" pitchFamily="34" charset="0"/>
            </a:endParaRPr>
          </a:p>
        </p:txBody>
      </p:sp>
      <p:sp>
        <p:nvSpPr>
          <p:cNvPr id="15" name="TextBox 14">
            <a:extLst>
              <a:ext uri="{FF2B5EF4-FFF2-40B4-BE49-F238E27FC236}">
                <a16:creationId xmlns:a16="http://schemas.microsoft.com/office/drawing/2014/main" id="{41A84D61-7466-44A9-A8AC-14DE67E7F6B6}"/>
              </a:ext>
            </a:extLst>
          </p:cNvPr>
          <p:cNvSpPr txBox="1"/>
          <p:nvPr/>
        </p:nvSpPr>
        <p:spPr>
          <a:xfrm>
            <a:off x="1842660" y="3152000"/>
            <a:ext cx="590226" cy="553998"/>
          </a:xfrm>
          <a:prstGeom prst="rect">
            <a:avLst/>
          </a:prstGeom>
          <a:noFill/>
        </p:spPr>
        <p:txBody>
          <a:bodyPr wrap="none" rtlCol="0" anchor="ctr">
            <a:spAutoFit/>
          </a:bodyPr>
          <a:lstStyle/>
          <a:p>
            <a:pPr algn="ctr"/>
            <a:r>
              <a:rPr lang="en-US" sz="3000" b="1" dirty="0">
                <a:solidFill>
                  <a:srgbClr val="494949"/>
                </a:solidFill>
                <a:latin typeface="Montserrat SemiBold" pitchFamily="2" charset="77"/>
                <a:cs typeface="Poppins" pitchFamily="2" charset="77"/>
              </a:rPr>
              <a:t>01</a:t>
            </a:r>
          </a:p>
        </p:txBody>
      </p:sp>
      <p:sp>
        <p:nvSpPr>
          <p:cNvPr id="16" name="TextBox 15">
            <a:extLst>
              <a:ext uri="{FF2B5EF4-FFF2-40B4-BE49-F238E27FC236}">
                <a16:creationId xmlns:a16="http://schemas.microsoft.com/office/drawing/2014/main" id="{0D91F87E-B65F-4845-AE8B-F84FE7D543BC}"/>
              </a:ext>
            </a:extLst>
          </p:cNvPr>
          <p:cNvSpPr txBox="1"/>
          <p:nvPr/>
        </p:nvSpPr>
        <p:spPr>
          <a:xfrm>
            <a:off x="4382639" y="3152000"/>
            <a:ext cx="668774" cy="553998"/>
          </a:xfrm>
          <a:prstGeom prst="rect">
            <a:avLst/>
          </a:prstGeom>
          <a:noFill/>
        </p:spPr>
        <p:txBody>
          <a:bodyPr wrap="none" rtlCol="0" anchor="ctr">
            <a:spAutoFit/>
          </a:bodyPr>
          <a:lstStyle/>
          <a:p>
            <a:pPr algn="ctr"/>
            <a:r>
              <a:rPr lang="en-US" sz="3000" b="1" dirty="0">
                <a:solidFill>
                  <a:srgbClr val="494949"/>
                </a:solidFill>
                <a:latin typeface="Montserrat SemiBold" pitchFamily="2" charset="77"/>
                <a:cs typeface="Poppins" pitchFamily="2" charset="77"/>
              </a:rPr>
              <a:t>02</a:t>
            </a:r>
          </a:p>
        </p:txBody>
      </p:sp>
      <p:sp>
        <p:nvSpPr>
          <p:cNvPr id="17" name="TextBox 16">
            <a:extLst>
              <a:ext uri="{FF2B5EF4-FFF2-40B4-BE49-F238E27FC236}">
                <a16:creationId xmlns:a16="http://schemas.microsoft.com/office/drawing/2014/main" id="{DC6F8862-060C-4877-B726-CE9428F69A38}"/>
              </a:ext>
            </a:extLst>
          </p:cNvPr>
          <p:cNvSpPr txBox="1"/>
          <p:nvPr/>
        </p:nvSpPr>
        <p:spPr>
          <a:xfrm>
            <a:off x="6960330" y="3152000"/>
            <a:ext cx="668774" cy="553998"/>
          </a:xfrm>
          <a:prstGeom prst="rect">
            <a:avLst/>
          </a:prstGeom>
          <a:noFill/>
        </p:spPr>
        <p:txBody>
          <a:bodyPr wrap="none" rtlCol="0" anchor="ctr">
            <a:spAutoFit/>
          </a:bodyPr>
          <a:lstStyle/>
          <a:p>
            <a:pPr algn="ctr"/>
            <a:r>
              <a:rPr lang="en-US" sz="3000" b="1" dirty="0">
                <a:solidFill>
                  <a:srgbClr val="494949"/>
                </a:solidFill>
                <a:latin typeface="Montserrat SemiBold" pitchFamily="2" charset="77"/>
                <a:cs typeface="Poppins" pitchFamily="2" charset="77"/>
              </a:rPr>
              <a:t>03</a:t>
            </a:r>
          </a:p>
        </p:txBody>
      </p:sp>
      <p:sp>
        <p:nvSpPr>
          <p:cNvPr id="18" name="TextBox 17">
            <a:extLst>
              <a:ext uri="{FF2B5EF4-FFF2-40B4-BE49-F238E27FC236}">
                <a16:creationId xmlns:a16="http://schemas.microsoft.com/office/drawing/2014/main" id="{96D53620-A52C-4570-B018-090852D4F2D4}"/>
              </a:ext>
            </a:extLst>
          </p:cNvPr>
          <p:cNvSpPr txBox="1"/>
          <p:nvPr/>
        </p:nvSpPr>
        <p:spPr>
          <a:xfrm>
            <a:off x="9553990" y="3152000"/>
            <a:ext cx="705642" cy="553998"/>
          </a:xfrm>
          <a:prstGeom prst="rect">
            <a:avLst/>
          </a:prstGeom>
          <a:noFill/>
        </p:spPr>
        <p:txBody>
          <a:bodyPr wrap="none" rtlCol="0" anchor="ctr">
            <a:spAutoFit/>
          </a:bodyPr>
          <a:lstStyle/>
          <a:p>
            <a:pPr algn="ctr"/>
            <a:r>
              <a:rPr lang="en-US" sz="3000" b="1" dirty="0">
                <a:solidFill>
                  <a:srgbClr val="494949"/>
                </a:solidFill>
                <a:latin typeface="Montserrat SemiBold" pitchFamily="2" charset="77"/>
                <a:cs typeface="Poppins" pitchFamily="2" charset="77"/>
              </a:rPr>
              <a:t>04</a:t>
            </a:r>
          </a:p>
        </p:txBody>
      </p:sp>
      <p:sp>
        <p:nvSpPr>
          <p:cNvPr id="19" name="Subtitle 2">
            <a:extLst>
              <a:ext uri="{FF2B5EF4-FFF2-40B4-BE49-F238E27FC236}">
                <a16:creationId xmlns:a16="http://schemas.microsoft.com/office/drawing/2014/main" id="{90D62D5A-3A8E-440C-B30A-1C90C037181F}"/>
              </a:ext>
            </a:extLst>
          </p:cNvPr>
          <p:cNvSpPr txBox="1">
            <a:spLocks/>
          </p:cNvSpPr>
          <p:nvPr/>
        </p:nvSpPr>
        <p:spPr>
          <a:xfrm>
            <a:off x="900967" y="4671351"/>
            <a:ext cx="2473611" cy="49443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400" dirty="0">
                <a:solidFill>
                  <a:srgbClr val="000000"/>
                </a:solidFill>
                <a:latin typeface="Roboto Condensed Light" panose="02000000000000000000" pitchFamily="2" charset="0"/>
                <a:ea typeface="Roboto Condensed Light" panose="02000000000000000000" pitchFamily="2" charset="0"/>
                <a:cs typeface="Open Sans Light" panose="020B0306030504020204" pitchFamily="34" charset="0"/>
              </a:rPr>
              <a:t>Highlight KPIs, targets, and performance from last fiscal year.</a:t>
            </a:r>
          </a:p>
        </p:txBody>
      </p:sp>
      <p:sp>
        <p:nvSpPr>
          <p:cNvPr id="20" name="TextBox 19">
            <a:extLst>
              <a:ext uri="{FF2B5EF4-FFF2-40B4-BE49-F238E27FC236}">
                <a16:creationId xmlns:a16="http://schemas.microsoft.com/office/drawing/2014/main" id="{A9D33406-CA8A-4113-B3D6-2BD793847748}"/>
              </a:ext>
            </a:extLst>
          </p:cNvPr>
          <p:cNvSpPr txBox="1"/>
          <p:nvPr/>
        </p:nvSpPr>
        <p:spPr>
          <a:xfrm>
            <a:off x="1569348" y="4135765"/>
            <a:ext cx="1136851" cy="338554"/>
          </a:xfrm>
          <a:prstGeom prst="rect">
            <a:avLst/>
          </a:prstGeom>
          <a:noFill/>
        </p:spPr>
        <p:txBody>
          <a:bodyPr wrap="none" rtlCol="0" anchor="ctr" anchorCtr="0">
            <a:spAutoFit/>
          </a:bodyPr>
          <a:lstStyle/>
          <a:p>
            <a:pPr algn="ctr"/>
            <a:r>
              <a:rPr lang="en-US" sz="1600" b="1" dirty="0">
                <a:solidFill>
                  <a:srgbClr val="494949"/>
                </a:solidFill>
                <a:latin typeface="Montserrat SemiBold" pitchFamily="2" charset="77"/>
                <a:ea typeface="League Spartan" charset="0"/>
                <a:cs typeface="Poppins" pitchFamily="2" charset="77"/>
              </a:rPr>
              <a:t>METRICS</a:t>
            </a:r>
          </a:p>
        </p:txBody>
      </p:sp>
      <p:sp>
        <p:nvSpPr>
          <p:cNvPr id="21" name="Subtitle 2">
            <a:extLst>
              <a:ext uri="{FF2B5EF4-FFF2-40B4-BE49-F238E27FC236}">
                <a16:creationId xmlns:a16="http://schemas.microsoft.com/office/drawing/2014/main" id="{31FFCE54-ACE4-41F0-82E8-DE2D96E70DBB}"/>
              </a:ext>
            </a:extLst>
          </p:cNvPr>
          <p:cNvSpPr txBox="1">
            <a:spLocks/>
          </p:cNvSpPr>
          <p:nvPr/>
        </p:nvSpPr>
        <p:spPr>
          <a:xfrm>
            <a:off x="3553660" y="4671351"/>
            <a:ext cx="2234251" cy="725263"/>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400" dirty="0">
                <a:solidFill>
                  <a:srgbClr val="000000"/>
                </a:solidFill>
                <a:latin typeface="Roboto Condensed Light" panose="02000000000000000000" pitchFamily="2" charset="0"/>
                <a:ea typeface="Roboto Condensed Light" panose="02000000000000000000" pitchFamily="2" charset="0"/>
                <a:cs typeface="Open Sans Light" panose="020B0306030504020204" pitchFamily="34" charset="0"/>
              </a:rPr>
              <a:t>Communicate the value realized from IT completing major initiatives.</a:t>
            </a:r>
          </a:p>
        </p:txBody>
      </p:sp>
      <p:sp>
        <p:nvSpPr>
          <p:cNvPr id="22" name="TextBox 21">
            <a:extLst>
              <a:ext uri="{FF2B5EF4-FFF2-40B4-BE49-F238E27FC236}">
                <a16:creationId xmlns:a16="http://schemas.microsoft.com/office/drawing/2014/main" id="{072C48B6-5802-4460-8705-73BCE61BC456}"/>
              </a:ext>
            </a:extLst>
          </p:cNvPr>
          <p:cNvSpPr txBox="1"/>
          <p:nvPr/>
        </p:nvSpPr>
        <p:spPr>
          <a:xfrm>
            <a:off x="3582684" y="4135765"/>
            <a:ext cx="2268570" cy="338554"/>
          </a:xfrm>
          <a:prstGeom prst="rect">
            <a:avLst/>
          </a:prstGeom>
          <a:noFill/>
        </p:spPr>
        <p:txBody>
          <a:bodyPr wrap="none" rtlCol="0" anchor="ctr" anchorCtr="0">
            <a:spAutoFit/>
          </a:bodyPr>
          <a:lstStyle/>
          <a:p>
            <a:pPr algn="ctr"/>
            <a:r>
              <a:rPr lang="en-US" sz="1600" b="1" dirty="0">
                <a:solidFill>
                  <a:srgbClr val="494949"/>
                </a:solidFill>
                <a:latin typeface="Montserrat SemiBold" pitchFamily="2" charset="77"/>
                <a:ea typeface="League Spartan" charset="0"/>
                <a:cs typeface="Poppins" pitchFamily="2" charset="77"/>
              </a:rPr>
              <a:t>MAJOR INITIATIVES</a:t>
            </a:r>
          </a:p>
        </p:txBody>
      </p:sp>
      <p:sp>
        <p:nvSpPr>
          <p:cNvPr id="23" name="Subtitle 2">
            <a:extLst>
              <a:ext uri="{FF2B5EF4-FFF2-40B4-BE49-F238E27FC236}">
                <a16:creationId xmlns:a16="http://schemas.microsoft.com/office/drawing/2014/main" id="{585DC44A-D18E-44BE-89FD-CCFBD25F1B16}"/>
              </a:ext>
            </a:extLst>
          </p:cNvPr>
          <p:cNvSpPr txBox="1">
            <a:spLocks/>
          </p:cNvSpPr>
          <p:nvPr/>
        </p:nvSpPr>
        <p:spPr>
          <a:xfrm>
            <a:off x="6131410" y="4671351"/>
            <a:ext cx="2234251" cy="725263"/>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400" dirty="0">
                <a:solidFill>
                  <a:srgbClr val="000000"/>
                </a:solidFill>
                <a:latin typeface="Roboto Condensed Light" panose="02000000000000000000" pitchFamily="2" charset="0"/>
                <a:ea typeface="Roboto Condensed Light" panose="02000000000000000000" pitchFamily="2" charset="0"/>
                <a:cs typeface="Open Sans Light" panose="020B0306030504020204" pitchFamily="34" charset="0"/>
              </a:rPr>
              <a:t>Evaluate budget details to uncover cost savings and revenue generators.  </a:t>
            </a:r>
          </a:p>
        </p:txBody>
      </p:sp>
      <p:sp>
        <p:nvSpPr>
          <p:cNvPr id="24" name="TextBox 23">
            <a:extLst>
              <a:ext uri="{FF2B5EF4-FFF2-40B4-BE49-F238E27FC236}">
                <a16:creationId xmlns:a16="http://schemas.microsoft.com/office/drawing/2014/main" id="{F0A3B758-A94F-46EC-AAC6-0C2DD11A2745}"/>
              </a:ext>
            </a:extLst>
          </p:cNvPr>
          <p:cNvSpPr txBox="1"/>
          <p:nvPr/>
        </p:nvSpPr>
        <p:spPr>
          <a:xfrm>
            <a:off x="6748735" y="4135765"/>
            <a:ext cx="1091966" cy="338554"/>
          </a:xfrm>
          <a:prstGeom prst="rect">
            <a:avLst/>
          </a:prstGeom>
          <a:noFill/>
        </p:spPr>
        <p:txBody>
          <a:bodyPr wrap="none" rtlCol="0" anchor="ctr" anchorCtr="0">
            <a:spAutoFit/>
          </a:bodyPr>
          <a:lstStyle/>
          <a:p>
            <a:pPr algn="ctr"/>
            <a:r>
              <a:rPr lang="en-US" sz="1600" b="1" dirty="0">
                <a:solidFill>
                  <a:srgbClr val="494949"/>
                </a:solidFill>
                <a:latin typeface="Montserrat SemiBold" pitchFamily="2" charset="77"/>
                <a:ea typeface="League Spartan" charset="0"/>
                <a:cs typeface="Poppins" pitchFamily="2" charset="77"/>
              </a:rPr>
              <a:t>BUDGET</a:t>
            </a:r>
          </a:p>
        </p:txBody>
      </p:sp>
      <p:sp>
        <p:nvSpPr>
          <p:cNvPr id="25" name="Subtitle 2">
            <a:extLst>
              <a:ext uri="{FF2B5EF4-FFF2-40B4-BE49-F238E27FC236}">
                <a16:creationId xmlns:a16="http://schemas.microsoft.com/office/drawing/2014/main" id="{F2E3B45E-B38E-4895-8524-2FDED7907FE7}"/>
              </a:ext>
            </a:extLst>
          </p:cNvPr>
          <p:cNvSpPr txBox="1">
            <a:spLocks/>
          </p:cNvSpPr>
          <p:nvPr/>
        </p:nvSpPr>
        <p:spPr>
          <a:xfrm>
            <a:off x="8651204" y="4671351"/>
            <a:ext cx="2511212" cy="95609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400" dirty="0">
                <a:solidFill>
                  <a:srgbClr val="000000"/>
                </a:solidFill>
                <a:latin typeface="Roboto Condensed Light" panose="02000000000000000000" pitchFamily="2" charset="0"/>
                <a:ea typeface="Roboto Condensed Light" panose="02000000000000000000" pitchFamily="2" charset="0"/>
                <a:cs typeface="Open Sans Light" panose="020B0306030504020204" pitchFamily="34" charset="0"/>
              </a:rPr>
              <a:t>Based on major pain points from last year, launch additional diagnostics that can help communicate IT’s progress.</a:t>
            </a:r>
          </a:p>
        </p:txBody>
      </p:sp>
      <p:sp>
        <p:nvSpPr>
          <p:cNvPr id="26" name="TextBox 25">
            <a:extLst>
              <a:ext uri="{FF2B5EF4-FFF2-40B4-BE49-F238E27FC236}">
                <a16:creationId xmlns:a16="http://schemas.microsoft.com/office/drawing/2014/main" id="{2EDA92FE-1531-4159-964D-5CD3DB0458FE}"/>
              </a:ext>
            </a:extLst>
          </p:cNvPr>
          <p:cNvSpPr txBox="1"/>
          <p:nvPr/>
        </p:nvSpPr>
        <p:spPr>
          <a:xfrm>
            <a:off x="8577159" y="4008144"/>
            <a:ext cx="2659303" cy="584775"/>
          </a:xfrm>
          <a:prstGeom prst="rect">
            <a:avLst/>
          </a:prstGeom>
          <a:noFill/>
        </p:spPr>
        <p:txBody>
          <a:bodyPr wrap="square" rtlCol="0" anchor="ctr" anchorCtr="0">
            <a:spAutoFit/>
          </a:bodyPr>
          <a:lstStyle/>
          <a:p>
            <a:pPr algn="ctr"/>
            <a:r>
              <a:rPr lang="en-US" sz="1600" b="1" dirty="0">
                <a:solidFill>
                  <a:srgbClr val="494949"/>
                </a:solidFill>
                <a:latin typeface="Montserrat SemiBold" pitchFamily="2" charset="77"/>
                <a:ea typeface="League Spartan" charset="0"/>
                <a:cs typeface="Poppins" pitchFamily="2" charset="77"/>
              </a:rPr>
              <a:t>OTHER DIAGNOSTICS (IF APPLICABLE)</a:t>
            </a:r>
          </a:p>
        </p:txBody>
      </p:sp>
      <p:sp>
        <p:nvSpPr>
          <p:cNvPr id="27" name="Text Placeholder 3">
            <a:extLst>
              <a:ext uri="{FF2B5EF4-FFF2-40B4-BE49-F238E27FC236}">
                <a16:creationId xmlns:a16="http://schemas.microsoft.com/office/drawing/2014/main" id="{A961D0C5-090A-4A00-9BA6-CBA45F57D35F}"/>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2.3 Additional Year-in-Review Data</a:t>
            </a:r>
          </a:p>
        </p:txBody>
      </p:sp>
    </p:spTree>
    <p:extLst>
      <p:ext uri="{BB962C8B-B14F-4D97-AF65-F5344CB8AC3E}">
        <p14:creationId xmlns:p14="http://schemas.microsoft.com/office/powerpoint/2010/main" val="36219040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F2CCE-368C-4B24-9890-157CF735AAD1}"/>
              </a:ext>
            </a:extLst>
          </p:cNvPr>
          <p:cNvSpPr>
            <a:spLocks noGrp="1"/>
          </p:cNvSpPr>
          <p:nvPr>
            <p:ph type="title"/>
          </p:nvPr>
        </p:nvSpPr>
        <p:spPr>
          <a:xfrm>
            <a:off x="1949353" y="552196"/>
            <a:ext cx="9890130" cy="1130188"/>
          </a:xfrm>
        </p:spPr>
        <p:txBody>
          <a:bodyPr/>
          <a:lstStyle/>
          <a:p>
            <a:r>
              <a:rPr lang="en-US" sz="2800" dirty="0"/>
              <a:t>Metrics are critical to ensuring alignment of IT performance and business service value achievement</a:t>
            </a:r>
            <a:br>
              <a:rPr lang="en-US" sz="2800" dirty="0"/>
            </a:br>
            <a:endParaRPr lang="en-CA" sz="2800" dirty="0"/>
          </a:p>
        </p:txBody>
      </p:sp>
      <p:sp>
        <p:nvSpPr>
          <p:cNvPr id="3" name="Text Placeholder 2">
            <a:extLst>
              <a:ext uri="{FF2B5EF4-FFF2-40B4-BE49-F238E27FC236}">
                <a16:creationId xmlns:a16="http://schemas.microsoft.com/office/drawing/2014/main" id="{51B7558C-B84E-4E68-93E6-7F92467959AE}"/>
              </a:ext>
            </a:extLst>
          </p:cNvPr>
          <p:cNvSpPr>
            <a:spLocks noGrp="1"/>
          </p:cNvSpPr>
          <p:nvPr>
            <p:ph type="body" sz="quarter" idx="10"/>
          </p:nvPr>
        </p:nvSpPr>
        <p:spPr>
          <a:xfrm>
            <a:off x="492650" y="2341621"/>
            <a:ext cx="3892738" cy="3810000"/>
          </a:xfrm>
        </p:spPr>
        <p:txBody>
          <a:bodyPr/>
          <a:lstStyle/>
          <a:p>
            <a:r>
              <a:rPr lang="en-US" sz="1400" dirty="0">
                <a:solidFill>
                  <a:schemeClr val="tx1"/>
                </a:solidFill>
                <a:latin typeface="Roboto Condensed" panose="02000000000000000000" pitchFamily="2" charset="0"/>
                <a:ea typeface="Roboto Condensed" panose="02000000000000000000" pitchFamily="2" charset="0"/>
              </a:rPr>
              <a:t>When reviewing performance from the last fiscal year, consider highlighting the following: </a:t>
            </a:r>
          </a:p>
          <a:p>
            <a:pPr marL="171450" indent="-171450">
              <a:buFont typeface="Arial" panose="020B0604020202020204" pitchFamily="34" charset="0"/>
              <a:buChar char="•"/>
            </a:pPr>
            <a:r>
              <a:rPr lang="en-CA" sz="1400" dirty="0">
                <a:solidFill>
                  <a:schemeClr val="tx1"/>
                </a:solidFill>
                <a:latin typeface="Roboto Condensed Light" panose="02000000000000000000" pitchFamily="2" charset="0"/>
                <a:ea typeface="Roboto Condensed Light" panose="02000000000000000000" pitchFamily="2" charset="0"/>
              </a:rPr>
              <a:t>KPIs that directly align to IT and business goals that would’ve been featured in last year’s IT strategy document. </a:t>
            </a:r>
          </a:p>
          <a:p>
            <a:pPr marL="171450" indent="-171450">
              <a:buFont typeface="Arial" panose="020B0604020202020204" pitchFamily="34" charset="0"/>
              <a:buChar char="•"/>
            </a:pPr>
            <a:r>
              <a:rPr lang="en-CA" sz="1400" dirty="0">
                <a:solidFill>
                  <a:schemeClr val="tx1"/>
                </a:solidFill>
                <a:latin typeface="Roboto Condensed Light" panose="02000000000000000000" pitchFamily="2" charset="0"/>
                <a:ea typeface="Roboto Condensed Light" panose="02000000000000000000" pitchFamily="2" charset="0"/>
              </a:rPr>
              <a:t>Targets that were set out for the team to ensure the success of each IT goal. </a:t>
            </a:r>
          </a:p>
          <a:p>
            <a:pPr marL="171450" indent="-171450">
              <a:buFont typeface="Arial" panose="020B0604020202020204" pitchFamily="34" charset="0"/>
              <a:buChar char="•"/>
            </a:pPr>
            <a:r>
              <a:rPr lang="en-CA" sz="1400" dirty="0">
                <a:solidFill>
                  <a:schemeClr val="tx1"/>
                </a:solidFill>
                <a:latin typeface="Roboto Condensed Light" panose="02000000000000000000" pitchFamily="2" charset="0"/>
                <a:ea typeface="Roboto Condensed Light" panose="02000000000000000000" pitchFamily="2" charset="0"/>
              </a:rPr>
              <a:t>The actual performance of the IT team against the targets that were set. </a:t>
            </a:r>
          </a:p>
          <a:p>
            <a:pPr marL="171450" indent="-171450">
              <a:buFont typeface="Arial" panose="020B0604020202020204" pitchFamily="34" charset="0"/>
              <a:buChar char="•"/>
            </a:pPr>
            <a:r>
              <a:rPr lang="en-CA" sz="1400" dirty="0">
                <a:solidFill>
                  <a:schemeClr val="tx1"/>
                </a:solidFill>
                <a:latin typeface="Roboto Condensed Light" panose="02000000000000000000" pitchFamily="2" charset="0"/>
                <a:ea typeface="Roboto Condensed Light" panose="02000000000000000000" pitchFamily="2" charset="0"/>
              </a:rPr>
              <a:t>Any differentials worth highlighting where IT surpassed targets and contributed to the overall success of the organization. </a:t>
            </a:r>
          </a:p>
        </p:txBody>
      </p:sp>
      <p:sp>
        <p:nvSpPr>
          <p:cNvPr id="4" name="TextBox 3">
            <a:extLst>
              <a:ext uri="{FF2B5EF4-FFF2-40B4-BE49-F238E27FC236}">
                <a16:creationId xmlns:a16="http://schemas.microsoft.com/office/drawing/2014/main" id="{EF8F4DB5-927D-4895-A5CE-282E2428347B}"/>
              </a:ext>
            </a:extLst>
          </p:cNvPr>
          <p:cNvSpPr txBox="1"/>
          <p:nvPr/>
        </p:nvSpPr>
        <p:spPr>
          <a:xfrm>
            <a:off x="5187266" y="1990173"/>
            <a:ext cx="5691751" cy="401836"/>
          </a:xfrm>
          <a:prstGeom prst="rect">
            <a:avLst/>
          </a:prstGeom>
        </p:spPr>
        <p:txBody>
          <a:bodyPr wrap="none" lIns="0" tIns="0" rIns="0" bIns="0" numCol="1" spcCol="360000" rtlCol="0">
            <a:noAutofit/>
          </a:bodyPr>
          <a:lstStyle/>
          <a:p>
            <a:pPr algn="ctr">
              <a:lnSpc>
                <a:spcPct val="110000"/>
              </a:lnSpc>
              <a:tabLst/>
            </a:pPr>
            <a:r>
              <a:rPr lang="en-US" sz="2000" dirty="0">
                <a:latin typeface="Roboto Condensed Light" panose="02000000000000000000" pitchFamily="2" charset="0"/>
                <a:ea typeface="Roboto Condensed Light" panose="02000000000000000000" pitchFamily="2" charset="0"/>
              </a:rPr>
              <a:t>Focus on communicating business benefits </a:t>
            </a:r>
          </a:p>
          <a:p>
            <a:pPr algn="ctr">
              <a:lnSpc>
                <a:spcPct val="110000"/>
              </a:lnSpc>
              <a:tabLst/>
            </a:pPr>
            <a:r>
              <a:rPr lang="en-US" sz="2000" dirty="0">
                <a:latin typeface="Roboto Condensed Light" panose="02000000000000000000" pitchFamily="2" charset="0"/>
                <a:ea typeface="Roboto Condensed Light" panose="02000000000000000000" pitchFamily="2" charset="0"/>
              </a:rPr>
              <a:t>when targets are achieved instead of IT benefits.</a:t>
            </a:r>
            <a:endParaRPr lang="en-CA" sz="2000" dirty="0">
              <a:latin typeface="Roboto Condensed Light" panose="02000000000000000000" pitchFamily="2" charset="0"/>
              <a:ea typeface="Roboto Condensed Light" panose="02000000000000000000" pitchFamily="2" charset="0"/>
            </a:endParaRPr>
          </a:p>
        </p:txBody>
      </p:sp>
      <p:grpSp>
        <p:nvGrpSpPr>
          <p:cNvPr id="19" name="Group 18">
            <a:extLst>
              <a:ext uri="{FF2B5EF4-FFF2-40B4-BE49-F238E27FC236}">
                <a16:creationId xmlns:a16="http://schemas.microsoft.com/office/drawing/2014/main" id="{1FFEF7E4-3BEF-4280-ABCC-B879CF17321D}"/>
              </a:ext>
            </a:extLst>
          </p:cNvPr>
          <p:cNvGrpSpPr/>
          <p:nvPr/>
        </p:nvGrpSpPr>
        <p:grpSpPr>
          <a:xfrm>
            <a:off x="492650" y="427952"/>
            <a:ext cx="1136851" cy="1378676"/>
            <a:chOff x="1098481" y="1236875"/>
            <a:chExt cx="1136851" cy="1378676"/>
          </a:xfrm>
        </p:grpSpPr>
        <p:sp>
          <p:nvSpPr>
            <p:cNvPr id="15" name="Freeform 56">
              <a:extLst>
                <a:ext uri="{FF2B5EF4-FFF2-40B4-BE49-F238E27FC236}">
                  <a16:creationId xmlns:a16="http://schemas.microsoft.com/office/drawing/2014/main" id="{F617CD0B-F0E1-4970-A9B7-EFFF246C5EC9}"/>
                </a:ext>
              </a:extLst>
            </p:cNvPr>
            <p:cNvSpPr>
              <a:spLocks noChangeArrowheads="1"/>
            </p:cNvSpPr>
            <p:nvPr/>
          </p:nvSpPr>
          <p:spPr bwMode="auto">
            <a:xfrm>
              <a:off x="1184280" y="1236875"/>
              <a:ext cx="968141" cy="968140"/>
            </a:xfrm>
            <a:custGeom>
              <a:avLst/>
              <a:gdLst>
                <a:gd name="T0" fmla="*/ 2650 w 2651"/>
                <a:gd name="T1" fmla="*/ 1324 h 2650"/>
                <a:gd name="T2" fmla="*/ 2650 w 2651"/>
                <a:gd name="T3" fmla="*/ 1324 h 2650"/>
                <a:gd name="T4" fmla="*/ 1325 w 2651"/>
                <a:gd name="T5" fmla="*/ 0 h 2650"/>
                <a:gd name="T6" fmla="*/ 1325 w 2651"/>
                <a:gd name="T7" fmla="*/ 0 h 2650"/>
                <a:gd name="T8" fmla="*/ 0 w 2651"/>
                <a:gd name="T9" fmla="*/ 1324 h 2650"/>
                <a:gd name="T10" fmla="*/ 0 w 2651"/>
                <a:gd name="T11" fmla="*/ 1324 h 2650"/>
                <a:gd name="T12" fmla="*/ 1325 w 2651"/>
                <a:gd name="T13" fmla="*/ 2649 h 2650"/>
                <a:gd name="T14" fmla="*/ 1325 w 2651"/>
                <a:gd name="T15" fmla="*/ 2649 h 2650"/>
                <a:gd name="T16" fmla="*/ 2650 w 2651"/>
                <a:gd name="T17" fmla="*/ 1324 h 2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1" h="2650">
                  <a:moveTo>
                    <a:pt x="2650" y="1324"/>
                  </a:moveTo>
                  <a:lnTo>
                    <a:pt x="2650" y="1324"/>
                  </a:lnTo>
                  <a:cubicBezTo>
                    <a:pt x="2650" y="593"/>
                    <a:pt x="2057" y="0"/>
                    <a:pt x="1325" y="0"/>
                  </a:cubicBezTo>
                  <a:lnTo>
                    <a:pt x="1325" y="0"/>
                  </a:lnTo>
                  <a:cubicBezTo>
                    <a:pt x="593" y="0"/>
                    <a:pt x="0" y="593"/>
                    <a:pt x="0" y="1324"/>
                  </a:cubicBezTo>
                  <a:lnTo>
                    <a:pt x="0" y="1324"/>
                  </a:lnTo>
                  <a:cubicBezTo>
                    <a:pt x="0" y="2056"/>
                    <a:pt x="593" y="2649"/>
                    <a:pt x="1325" y="2649"/>
                  </a:cubicBezTo>
                  <a:lnTo>
                    <a:pt x="1325" y="2649"/>
                  </a:lnTo>
                  <a:cubicBezTo>
                    <a:pt x="2057" y="2649"/>
                    <a:pt x="2650" y="2056"/>
                    <a:pt x="2650" y="1324"/>
                  </a:cubicBezTo>
                </a:path>
              </a:pathLst>
            </a:custGeom>
            <a:solidFill>
              <a:srgbClr val="2576B7"/>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useBgFill="1">
          <p:nvSpPr>
            <p:cNvPr id="16" name="Freeform 57">
              <a:extLst>
                <a:ext uri="{FF2B5EF4-FFF2-40B4-BE49-F238E27FC236}">
                  <a16:creationId xmlns:a16="http://schemas.microsoft.com/office/drawing/2014/main" id="{F138E9C9-94EC-483A-A153-2B6F99B3B3C9}"/>
                </a:ext>
              </a:extLst>
            </p:cNvPr>
            <p:cNvSpPr>
              <a:spLocks noChangeArrowheads="1"/>
            </p:cNvSpPr>
            <p:nvPr/>
          </p:nvSpPr>
          <p:spPr bwMode="auto">
            <a:xfrm>
              <a:off x="1296276" y="1348871"/>
              <a:ext cx="744146" cy="744146"/>
            </a:xfrm>
            <a:custGeom>
              <a:avLst/>
              <a:gdLst>
                <a:gd name="T0" fmla="*/ 1945 w 1946"/>
                <a:gd name="T1" fmla="*/ 972 h 1946"/>
                <a:gd name="T2" fmla="*/ 1945 w 1946"/>
                <a:gd name="T3" fmla="*/ 972 h 1946"/>
                <a:gd name="T4" fmla="*/ 972 w 1946"/>
                <a:gd name="T5" fmla="*/ 0 h 1946"/>
                <a:gd name="T6" fmla="*/ 972 w 1946"/>
                <a:gd name="T7" fmla="*/ 0 h 1946"/>
                <a:gd name="T8" fmla="*/ 0 w 1946"/>
                <a:gd name="T9" fmla="*/ 972 h 1946"/>
                <a:gd name="T10" fmla="*/ 0 w 1946"/>
                <a:gd name="T11" fmla="*/ 972 h 1946"/>
                <a:gd name="T12" fmla="*/ 972 w 1946"/>
                <a:gd name="T13" fmla="*/ 1945 h 1946"/>
                <a:gd name="T14" fmla="*/ 972 w 1946"/>
                <a:gd name="T15" fmla="*/ 1945 h 1946"/>
                <a:gd name="T16" fmla="*/ 1945 w 1946"/>
                <a:gd name="T17" fmla="*/ 97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6" h="1946">
                  <a:moveTo>
                    <a:pt x="1945" y="972"/>
                  </a:moveTo>
                  <a:lnTo>
                    <a:pt x="1945" y="972"/>
                  </a:lnTo>
                  <a:cubicBezTo>
                    <a:pt x="1945" y="435"/>
                    <a:pt x="1509" y="0"/>
                    <a:pt x="972" y="0"/>
                  </a:cubicBezTo>
                  <a:lnTo>
                    <a:pt x="972" y="0"/>
                  </a:lnTo>
                  <a:cubicBezTo>
                    <a:pt x="436" y="0"/>
                    <a:pt x="0" y="435"/>
                    <a:pt x="0" y="972"/>
                  </a:cubicBezTo>
                  <a:lnTo>
                    <a:pt x="0" y="972"/>
                  </a:lnTo>
                  <a:cubicBezTo>
                    <a:pt x="0" y="1510"/>
                    <a:pt x="436" y="1945"/>
                    <a:pt x="972" y="1945"/>
                  </a:cubicBezTo>
                  <a:lnTo>
                    <a:pt x="972" y="1945"/>
                  </a:lnTo>
                  <a:cubicBezTo>
                    <a:pt x="1509" y="1945"/>
                    <a:pt x="1945" y="1510"/>
                    <a:pt x="1945" y="972"/>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solidFill>
                  <a:srgbClr val="494949"/>
                </a:solidFill>
                <a:latin typeface="Arial" panose="020B0604020202020204" pitchFamily="34" charset="0"/>
              </a:endParaRPr>
            </a:p>
          </p:txBody>
        </p:sp>
        <p:sp>
          <p:nvSpPr>
            <p:cNvPr id="17" name="TextBox 16">
              <a:extLst>
                <a:ext uri="{FF2B5EF4-FFF2-40B4-BE49-F238E27FC236}">
                  <a16:creationId xmlns:a16="http://schemas.microsoft.com/office/drawing/2014/main" id="{0F968DF0-E3F5-4032-93AA-35F9AC149BFC}"/>
                </a:ext>
              </a:extLst>
            </p:cNvPr>
            <p:cNvSpPr txBox="1"/>
            <p:nvPr/>
          </p:nvSpPr>
          <p:spPr>
            <a:xfrm>
              <a:off x="1371793" y="1443945"/>
              <a:ext cx="590226" cy="553998"/>
            </a:xfrm>
            <a:prstGeom prst="rect">
              <a:avLst/>
            </a:prstGeom>
            <a:noFill/>
          </p:spPr>
          <p:txBody>
            <a:bodyPr wrap="none" rtlCol="0" anchor="ctr">
              <a:spAutoFit/>
            </a:bodyPr>
            <a:lstStyle/>
            <a:p>
              <a:pPr algn="ctr"/>
              <a:r>
                <a:rPr lang="en-US" sz="3000" b="1" dirty="0">
                  <a:solidFill>
                    <a:srgbClr val="494949"/>
                  </a:solidFill>
                  <a:latin typeface="Montserrat SemiBold" pitchFamily="2" charset="77"/>
                  <a:cs typeface="Poppins" pitchFamily="2" charset="77"/>
                </a:rPr>
                <a:t>01</a:t>
              </a:r>
            </a:p>
          </p:txBody>
        </p:sp>
        <p:sp>
          <p:nvSpPr>
            <p:cNvPr id="18" name="TextBox 17">
              <a:extLst>
                <a:ext uri="{FF2B5EF4-FFF2-40B4-BE49-F238E27FC236}">
                  <a16:creationId xmlns:a16="http://schemas.microsoft.com/office/drawing/2014/main" id="{FA9208AB-69A7-412B-AFBC-AECEB34FC365}"/>
                </a:ext>
              </a:extLst>
            </p:cNvPr>
            <p:cNvSpPr txBox="1"/>
            <p:nvPr/>
          </p:nvSpPr>
          <p:spPr>
            <a:xfrm>
              <a:off x="1098481" y="2276997"/>
              <a:ext cx="1136851" cy="338554"/>
            </a:xfrm>
            <a:prstGeom prst="rect">
              <a:avLst/>
            </a:prstGeom>
            <a:noFill/>
          </p:spPr>
          <p:txBody>
            <a:bodyPr wrap="none" rtlCol="0" anchor="ctr" anchorCtr="0">
              <a:spAutoFit/>
            </a:bodyPr>
            <a:lstStyle/>
            <a:p>
              <a:pPr algn="ctr"/>
              <a:r>
                <a:rPr lang="en-US" sz="1600" b="1" dirty="0">
                  <a:solidFill>
                    <a:srgbClr val="494949"/>
                  </a:solidFill>
                  <a:latin typeface="Montserrat SemiBold" pitchFamily="2" charset="77"/>
                  <a:ea typeface="League Spartan" charset="0"/>
                  <a:cs typeface="Poppins" pitchFamily="2" charset="77"/>
                </a:rPr>
                <a:t>METRICS</a:t>
              </a:r>
            </a:p>
          </p:txBody>
        </p:sp>
      </p:grpSp>
      <p:sp>
        <p:nvSpPr>
          <p:cNvPr id="12" name="Text Placeholder 3">
            <a:extLst>
              <a:ext uri="{FF2B5EF4-FFF2-40B4-BE49-F238E27FC236}">
                <a16:creationId xmlns:a16="http://schemas.microsoft.com/office/drawing/2014/main" id="{8280E2F8-5817-4A4C-8040-A36132249903}"/>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2.3 Additional Year-in-Review Data</a:t>
            </a:r>
          </a:p>
        </p:txBody>
      </p:sp>
      <p:pic>
        <p:nvPicPr>
          <p:cNvPr id="8" name="Picture 7">
            <a:extLst>
              <a:ext uri="{FF2B5EF4-FFF2-40B4-BE49-F238E27FC236}">
                <a16:creationId xmlns:a16="http://schemas.microsoft.com/office/drawing/2014/main" id="{BCB05991-D553-44DB-8A7E-B8A1DDA9962A}"/>
              </a:ext>
            </a:extLst>
          </p:cNvPr>
          <p:cNvPicPr>
            <a:picLocks noChangeAspect="1"/>
          </p:cNvPicPr>
          <p:nvPr/>
        </p:nvPicPr>
        <p:blipFill>
          <a:blip r:embed="rId2"/>
          <a:stretch>
            <a:fillRect/>
          </a:stretch>
        </p:blipFill>
        <p:spPr>
          <a:xfrm>
            <a:off x="4448574" y="2788061"/>
            <a:ext cx="7600377" cy="3131371"/>
          </a:xfrm>
          <a:prstGeom prst="rect">
            <a:avLst/>
          </a:prstGeom>
        </p:spPr>
      </p:pic>
    </p:spTree>
    <p:extLst>
      <p:ext uri="{BB962C8B-B14F-4D97-AF65-F5344CB8AC3E}">
        <p14:creationId xmlns:p14="http://schemas.microsoft.com/office/powerpoint/2010/main" val="5231679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92221-17F8-4642-8EC2-3F7F9FDA22E8}"/>
              </a:ext>
            </a:extLst>
          </p:cNvPr>
          <p:cNvSpPr>
            <a:spLocks noGrp="1"/>
          </p:cNvSpPr>
          <p:nvPr>
            <p:ph type="title"/>
          </p:nvPr>
        </p:nvSpPr>
        <p:spPr>
          <a:xfrm>
            <a:off x="1751959" y="679314"/>
            <a:ext cx="9932040" cy="1130188"/>
          </a:xfrm>
        </p:spPr>
        <p:txBody>
          <a:bodyPr/>
          <a:lstStyle/>
          <a:p>
            <a:r>
              <a:rPr lang="en-US" sz="3200" dirty="0"/>
              <a:t>Communicate project impact from the perspective of sponsors and impacted users</a:t>
            </a:r>
            <a:endParaRPr lang="en-CA" sz="3200" dirty="0"/>
          </a:p>
        </p:txBody>
      </p:sp>
      <p:sp>
        <p:nvSpPr>
          <p:cNvPr id="3" name="Text Placeholder 2">
            <a:extLst>
              <a:ext uri="{FF2B5EF4-FFF2-40B4-BE49-F238E27FC236}">
                <a16:creationId xmlns:a16="http://schemas.microsoft.com/office/drawing/2014/main" id="{2BD07923-54E3-48D7-8985-354D06EBC6F2}"/>
              </a:ext>
            </a:extLst>
          </p:cNvPr>
          <p:cNvSpPr>
            <a:spLocks noGrp="1"/>
          </p:cNvSpPr>
          <p:nvPr>
            <p:ph type="body" sz="quarter" idx="10"/>
          </p:nvPr>
        </p:nvSpPr>
        <p:spPr>
          <a:xfrm>
            <a:off x="421526" y="2319636"/>
            <a:ext cx="4798063" cy="3412631"/>
          </a:xfrm>
        </p:spPr>
        <p:txBody>
          <a:bodyPr/>
          <a:lstStyle/>
          <a:p>
            <a:r>
              <a:rPr lang="en-US" sz="1400" dirty="0">
                <a:solidFill>
                  <a:schemeClr val="tx1"/>
                </a:solidFill>
                <a:latin typeface="Roboto Condensed Light" panose="02000000000000000000" pitchFamily="2" charset="0"/>
                <a:ea typeface="Roboto Condensed Light" panose="02000000000000000000" pitchFamily="2" charset="0"/>
              </a:rPr>
              <a:t>Although KPIs and metrics are an effective measure of IT’s success, communicating the satisfaction of major initiatives from the POV of project sponsors and impacted users can augment the story told about benefits realization. Consider eliciting the following information about major projects: </a:t>
            </a:r>
          </a:p>
          <a:p>
            <a:pPr marL="171450" indent="-1714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Project description, objectives, and predicted outcomes</a:t>
            </a:r>
          </a:p>
          <a:p>
            <a:pPr marL="171450" indent="-1714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Target statements to describe each predicted outcome and whether that value was realized</a:t>
            </a:r>
          </a:p>
          <a:p>
            <a:pPr marL="171450" indent="-1714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Sponsor and impacted-user feedback and assessments on project importance, value delivered, training and communication, etc.  </a:t>
            </a:r>
          </a:p>
          <a:p>
            <a:r>
              <a:rPr lang="en-US" sz="1400" dirty="0">
                <a:solidFill>
                  <a:schemeClr val="tx1"/>
                </a:solidFill>
                <a:latin typeface="Roboto Condensed Light" panose="02000000000000000000" pitchFamily="2" charset="0"/>
                <a:ea typeface="Roboto Condensed Light" panose="02000000000000000000" pitchFamily="2" charset="0"/>
              </a:rPr>
              <a:t>The goal here is to craft the communication around project/initiative impact from the perspective of business sponsors and end users who can advocate for IT’s contribution to the organization. </a:t>
            </a:r>
          </a:p>
        </p:txBody>
      </p:sp>
      <p:grpSp>
        <p:nvGrpSpPr>
          <p:cNvPr id="8" name="Group 7">
            <a:extLst>
              <a:ext uri="{FF2B5EF4-FFF2-40B4-BE49-F238E27FC236}">
                <a16:creationId xmlns:a16="http://schemas.microsoft.com/office/drawing/2014/main" id="{908AAF68-570C-4993-9155-C40AA8BD80E4}"/>
              </a:ext>
            </a:extLst>
          </p:cNvPr>
          <p:cNvGrpSpPr/>
          <p:nvPr/>
        </p:nvGrpSpPr>
        <p:grpSpPr>
          <a:xfrm>
            <a:off x="171231" y="444357"/>
            <a:ext cx="1468731" cy="1600101"/>
            <a:chOff x="4001262" y="3375891"/>
            <a:chExt cx="1468731" cy="1600101"/>
          </a:xfrm>
        </p:grpSpPr>
        <p:sp>
          <p:nvSpPr>
            <p:cNvPr id="4" name="Freeform 167">
              <a:extLst>
                <a:ext uri="{FF2B5EF4-FFF2-40B4-BE49-F238E27FC236}">
                  <a16:creationId xmlns:a16="http://schemas.microsoft.com/office/drawing/2014/main" id="{E2F0DA78-A7C1-4002-8504-3EE58016915D}"/>
                </a:ext>
              </a:extLst>
            </p:cNvPr>
            <p:cNvSpPr>
              <a:spLocks noChangeArrowheads="1"/>
            </p:cNvSpPr>
            <p:nvPr/>
          </p:nvSpPr>
          <p:spPr bwMode="auto">
            <a:xfrm>
              <a:off x="4251558" y="3375891"/>
              <a:ext cx="968141" cy="968140"/>
            </a:xfrm>
            <a:custGeom>
              <a:avLst/>
              <a:gdLst>
                <a:gd name="T0" fmla="*/ 2649 w 2650"/>
                <a:gd name="T1" fmla="*/ 1324 h 2650"/>
                <a:gd name="T2" fmla="*/ 2649 w 2650"/>
                <a:gd name="T3" fmla="*/ 1324 h 2650"/>
                <a:gd name="T4" fmla="*/ 1325 w 2650"/>
                <a:gd name="T5" fmla="*/ 0 h 2650"/>
                <a:gd name="T6" fmla="*/ 1325 w 2650"/>
                <a:gd name="T7" fmla="*/ 0 h 2650"/>
                <a:gd name="T8" fmla="*/ 0 w 2650"/>
                <a:gd name="T9" fmla="*/ 1324 h 2650"/>
                <a:gd name="T10" fmla="*/ 0 w 2650"/>
                <a:gd name="T11" fmla="*/ 1324 h 2650"/>
                <a:gd name="T12" fmla="*/ 1325 w 2650"/>
                <a:gd name="T13" fmla="*/ 2649 h 2650"/>
                <a:gd name="T14" fmla="*/ 1325 w 2650"/>
                <a:gd name="T15" fmla="*/ 2649 h 2650"/>
                <a:gd name="T16" fmla="*/ 2649 w 2650"/>
                <a:gd name="T17" fmla="*/ 1324 h 2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0" h="2650">
                  <a:moveTo>
                    <a:pt x="2649" y="1324"/>
                  </a:moveTo>
                  <a:lnTo>
                    <a:pt x="2649" y="1324"/>
                  </a:lnTo>
                  <a:cubicBezTo>
                    <a:pt x="2649" y="593"/>
                    <a:pt x="2055" y="0"/>
                    <a:pt x="1325" y="0"/>
                  </a:cubicBezTo>
                  <a:lnTo>
                    <a:pt x="1325" y="0"/>
                  </a:lnTo>
                  <a:cubicBezTo>
                    <a:pt x="593" y="0"/>
                    <a:pt x="0" y="593"/>
                    <a:pt x="0" y="1324"/>
                  </a:cubicBezTo>
                  <a:lnTo>
                    <a:pt x="0" y="1324"/>
                  </a:lnTo>
                  <a:cubicBezTo>
                    <a:pt x="0" y="2056"/>
                    <a:pt x="593" y="2649"/>
                    <a:pt x="1325" y="2649"/>
                  </a:cubicBezTo>
                  <a:lnTo>
                    <a:pt x="1325" y="2649"/>
                  </a:lnTo>
                  <a:cubicBezTo>
                    <a:pt x="2055" y="2649"/>
                    <a:pt x="2649" y="2056"/>
                    <a:pt x="2649" y="1324"/>
                  </a:cubicBezTo>
                </a:path>
              </a:pathLst>
            </a:custGeom>
            <a:solidFill>
              <a:srgbClr val="5090C4"/>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useBgFill="1">
          <p:nvSpPr>
            <p:cNvPr id="5" name="Freeform 168">
              <a:extLst>
                <a:ext uri="{FF2B5EF4-FFF2-40B4-BE49-F238E27FC236}">
                  <a16:creationId xmlns:a16="http://schemas.microsoft.com/office/drawing/2014/main" id="{A6A1FAA2-83AE-4025-B71F-64783FF89097}"/>
                </a:ext>
              </a:extLst>
            </p:cNvPr>
            <p:cNvSpPr>
              <a:spLocks noChangeArrowheads="1"/>
            </p:cNvSpPr>
            <p:nvPr/>
          </p:nvSpPr>
          <p:spPr bwMode="auto">
            <a:xfrm>
              <a:off x="4363555" y="3487887"/>
              <a:ext cx="744146" cy="744146"/>
            </a:xfrm>
            <a:custGeom>
              <a:avLst/>
              <a:gdLst>
                <a:gd name="T0" fmla="*/ 1944 w 1945"/>
                <a:gd name="T1" fmla="*/ 972 h 1946"/>
                <a:gd name="T2" fmla="*/ 1944 w 1945"/>
                <a:gd name="T3" fmla="*/ 972 h 1946"/>
                <a:gd name="T4" fmla="*/ 973 w 1945"/>
                <a:gd name="T5" fmla="*/ 0 h 1946"/>
                <a:gd name="T6" fmla="*/ 973 w 1945"/>
                <a:gd name="T7" fmla="*/ 0 h 1946"/>
                <a:gd name="T8" fmla="*/ 0 w 1945"/>
                <a:gd name="T9" fmla="*/ 972 h 1946"/>
                <a:gd name="T10" fmla="*/ 0 w 1945"/>
                <a:gd name="T11" fmla="*/ 972 h 1946"/>
                <a:gd name="T12" fmla="*/ 973 w 1945"/>
                <a:gd name="T13" fmla="*/ 1945 h 1946"/>
                <a:gd name="T14" fmla="*/ 973 w 1945"/>
                <a:gd name="T15" fmla="*/ 1945 h 1946"/>
                <a:gd name="T16" fmla="*/ 1944 w 1945"/>
                <a:gd name="T17" fmla="*/ 97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5" h="1946">
                  <a:moveTo>
                    <a:pt x="1944" y="972"/>
                  </a:moveTo>
                  <a:lnTo>
                    <a:pt x="1944" y="972"/>
                  </a:lnTo>
                  <a:cubicBezTo>
                    <a:pt x="1944" y="435"/>
                    <a:pt x="1509" y="0"/>
                    <a:pt x="973" y="0"/>
                  </a:cubicBezTo>
                  <a:lnTo>
                    <a:pt x="973" y="0"/>
                  </a:lnTo>
                  <a:cubicBezTo>
                    <a:pt x="436" y="0"/>
                    <a:pt x="0" y="435"/>
                    <a:pt x="0" y="972"/>
                  </a:cubicBezTo>
                  <a:lnTo>
                    <a:pt x="0" y="972"/>
                  </a:lnTo>
                  <a:cubicBezTo>
                    <a:pt x="0" y="1510"/>
                    <a:pt x="436" y="1945"/>
                    <a:pt x="973" y="1945"/>
                  </a:cubicBezTo>
                  <a:lnTo>
                    <a:pt x="973" y="1945"/>
                  </a:lnTo>
                  <a:cubicBezTo>
                    <a:pt x="1509" y="1945"/>
                    <a:pt x="1944" y="1510"/>
                    <a:pt x="1944" y="972"/>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solidFill>
                  <a:srgbClr val="494949"/>
                </a:solidFill>
                <a:latin typeface="Arial" panose="020B0604020202020204" pitchFamily="34" charset="0"/>
              </a:endParaRPr>
            </a:p>
          </p:txBody>
        </p:sp>
        <p:sp>
          <p:nvSpPr>
            <p:cNvPr id="6" name="TextBox 5">
              <a:extLst>
                <a:ext uri="{FF2B5EF4-FFF2-40B4-BE49-F238E27FC236}">
                  <a16:creationId xmlns:a16="http://schemas.microsoft.com/office/drawing/2014/main" id="{427A878B-443E-4072-B816-73F04333EE51}"/>
                </a:ext>
              </a:extLst>
            </p:cNvPr>
            <p:cNvSpPr txBox="1"/>
            <p:nvPr/>
          </p:nvSpPr>
          <p:spPr>
            <a:xfrm>
              <a:off x="4401300" y="3582961"/>
              <a:ext cx="668774" cy="553998"/>
            </a:xfrm>
            <a:prstGeom prst="rect">
              <a:avLst/>
            </a:prstGeom>
            <a:noFill/>
          </p:spPr>
          <p:txBody>
            <a:bodyPr wrap="none" rtlCol="0" anchor="ctr">
              <a:spAutoFit/>
            </a:bodyPr>
            <a:lstStyle/>
            <a:p>
              <a:pPr algn="ctr"/>
              <a:r>
                <a:rPr lang="en-US" sz="3000" b="1" dirty="0">
                  <a:solidFill>
                    <a:srgbClr val="494949"/>
                  </a:solidFill>
                  <a:latin typeface="Montserrat SemiBold" pitchFamily="2" charset="77"/>
                  <a:cs typeface="Poppins" pitchFamily="2" charset="77"/>
                </a:rPr>
                <a:t>02</a:t>
              </a:r>
            </a:p>
          </p:txBody>
        </p:sp>
        <p:sp>
          <p:nvSpPr>
            <p:cNvPr id="7" name="TextBox 6">
              <a:extLst>
                <a:ext uri="{FF2B5EF4-FFF2-40B4-BE49-F238E27FC236}">
                  <a16:creationId xmlns:a16="http://schemas.microsoft.com/office/drawing/2014/main" id="{133C481D-6668-4B7F-B09C-5C9691320207}"/>
                </a:ext>
              </a:extLst>
            </p:cNvPr>
            <p:cNvSpPr txBox="1"/>
            <p:nvPr/>
          </p:nvSpPr>
          <p:spPr>
            <a:xfrm>
              <a:off x="4001262" y="4391217"/>
              <a:ext cx="1468731" cy="584775"/>
            </a:xfrm>
            <a:prstGeom prst="rect">
              <a:avLst/>
            </a:prstGeom>
            <a:noFill/>
          </p:spPr>
          <p:txBody>
            <a:bodyPr wrap="square" rtlCol="0" anchor="ctr" anchorCtr="0">
              <a:spAutoFit/>
            </a:bodyPr>
            <a:lstStyle/>
            <a:p>
              <a:pPr algn="ctr"/>
              <a:r>
                <a:rPr lang="en-US" sz="1600" b="1" dirty="0">
                  <a:solidFill>
                    <a:srgbClr val="494949"/>
                  </a:solidFill>
                  <a:latin typeface="Montserrat SemiBold" pitchFamily="2" charset="77"/>
                  <a:ea typeface="League Spartan" charset="0"/>
                  <a:cs typeface="Poppins" pitchFamily="2" charset="77"/>
                </a:rPr>
                <a:t>MAJOR INITIATIVES</a:t>
              </a:r>
            </a:p>
          </p:txBody>
        </p:sp>
      </p:grpSp>
      <p:pic>
        <p:nvPicPr>
          <p:cNvPr id="10" name="Picture 9">
            <a:extLst>
              <a:ext uri="{FF2B5EF4-FFF2-40B4-BE49-F238E27FC236}">
                <a16:creationId xmlns:a16="http://schemas.microsoft.com/office/drawing/2014/main" id="{E6DB26AE-8EDD-4683-AA0B-CB7269C846DC}"/>
              </a:ext>
            </a:extLst>
          </p:cNvPr>
          <p:cNvPicPr>
            <a:picLocks noChangeAspect="1"/>
          </p:cNvPicPr>
          <p:nvPr/>
        </p:nvPicPr>
        <p:blipFill>
          <a:blip r:embed="rId2"/>
          <a:stretch>
            <a:fillRect/>
          </a:stretch>
        </p:blipFill>
        <p:spPr>
          <a:xfrm>
            <a:off x="5485165" y="2981313"/>
            <a:ext cx="4450549" cy="2820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07446109-1B79-45DC-B235-5A6FB0229BA1}"/>
              </a:ext>
            </a:extLst>
          </p:cNvPr>
          <p:cNvPicPr>
            <a:picLocks noChangeAspect="1"/>
          </p:cNvPicPr>
          <p:nvPr/>
        </p:nvPicPr>
        <p:blipFill>
          <a:blip r:embed="rId3"/>
          <a:stretch>
            <a:fillRect/>
          </a:stretch>
        </p:blipFill>
        <p:spPr>
          <a:xfrm>
            <a:off x="7301113" y="3500799"/>
            <a:ext cx="4289610" cy="2465249"/>
          </a:xfrm>
          <a:prstGeom prst="rect">
            <a:avLst/>
          </a:prstGeom>
          <a:effectLst>
            <a:outerShdw blurRad="50800" dist="38100" dir="2700000" algn="tl" rotWithShape="0">
              <a:prstClr val="black">
                <a:alpha val="40000"/>
              </a:prstClr>
            </a:outerShdw>
          </a:effectLst>
        </p:spPr>
      </p:pic>
      <p:grpSp>
        <p:nvGrpSpPr>
          <p:cNvPr id="12" name="Group 11">
            <a:extLst>
              <a:ext uri="{FF2B5EF4-FFF2-40B4-BE49-F238E27FC236}">
                <a16:creationId xmlns:a16="http://schemas.microsoft.com/office/drawing/2014/main" id="{6EE7BADF-39A4-49F8-A457-6D1A679BC2C9}"/>
              </a:ext>
            </a:extLst>
          </p:cNvPr>
          <p:cNvGrpSpPr/>
          <p:nvPr/>
        </p:nvGrpSpPr>
        <p:grpSpPr>
          <a:xfrm>
            <a:off x="421527" y="5972573"/>
            <a:ext cx="5266205" cy="468000"/>
            <a:chOff x="2179926" y="3280346"/>
            <a:chExt cx="5266205" cy="468000"/>
          </a:xfrm>
        </p:grpSpPr>
        <p:grpSp>
          <p:nvGrpSpPr>
            <p:cNvPr id="13" name="Group 12">
              <a:extLst>
                <a:ext uri="{FF2B5EF4-FFF2-40B4-BE49-F238E27FC236}">
                  <a16:creationId xmlns:a16="http://schemas.microsoft.com/office/drawing/2014/main" id="{FDD0091F-CD82-4830-BCEE-F2B0D9A56318}"/>
                </a:ext>
              </a:extLst>
            </p:cNvPr>
            <p:cNvGrpSpPr/>
            <p:nvPr/>
          </p:nvGrpSpPr>
          <p:grpSpPr>
            <a:xfrm>
              <a:off x="2179926" y="3280346"/>
              <a:ext cx="5266205" cy="468000"/>
              <a:chOff x="2179926" y="2709431"/>
              <a:chExt cx="5266205" cy="468000"/>
            </a:xfrm>
          </p:grpSpPr>
          <p:sp>
            <p:nvSpPr>
              <p:cNvPr id="15" name="Rectangle 14">
                <a:hlinkClick r:id="rId4"/>
                <a:extLst>
                  <a:ext uri="{FF2B5EF4-FFF2-40B4-BE49-F238E27FC236}">
                    <a16:creationId xmlns:a16="http://schemas.microsoft.com/office/drawing/2014/main" id="{B12B3664-B62B-4AB0-8C68-63D220B76F41}"/>
                  </a:ext>
                </a:extLst>
              </p:cNvPr>
              <p:cNvSpPr/>
              <p:nvPr/>
            </p:nvSpPr>
            <p:spPr>
              <a:xfrm>
                <a:off x="2648067" y="2709431"/>
                <a:ext cx="4798064" cy="468000"/>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Exo" panose="02000503000000000000" pitchFamily="2" charset="77"/>
                  </a:rPr>
                  <a:t>Visit the My Project Dashboard to get started on using scorecards.</a:t>
                </a:r>
              </a:p>
            </p:txBody>
          </p:sp>
          <p:sp>
            <p:nvSpPr>
              <p:cNvPr id="16" name="Rectangle 15">
                <a:extLst>
                  <a:ext uri="{FF2B5EF4-FFF2-40B4-BE49-F238E27FC236}">
                    <a16:creationId xmlns:a16="http://schemas.microsoft.com/office/drawing/2014/main" id="{1C9EBE3F-A7EA-4D53-A5F1-69C1B837A03D}"/>
                  </a:ext>
                </a:extLst>
              </p:cNvPr>
              <p:cNvSpPr>
                <a:spLocks noChangeAspect="1"/>
              </p:cNvSpPr>
              <p:nvPr/>
            </p:nvSpPr>
            <p:spPr>
              <a:xfrm>
                <a:off x="2179926" y="2709431"/>
                <a:ext cx="468000" cy="46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Exo" panose="02000503000000000000" pitchFamily="2" charset="77"/>
                </a:endParaRPr>
              </a:p>
            </p:txBody>
          </p:sp>
        </p:grpSp>
        <p:pic>
          <p:nvPicPr>
            <p:cNvPr id="14" name="Picture 13">
              <a:extLst>
                <a:ext uri="{FF2B5EF4-FFF2-40B4-BE49-F238E27FC236}">
                  <a16:creationId xmlns:a16="http://schemas.microsoft.com/office/drawing/2014/main" id="{BB9136FE-07F0-4DAA-85B7-825EA69B90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3485" y="3384615"/>
              <a:ext cx="260883" cy="260884"/>
            </a:xfrm>
            <a:prstGeom prst="rect">
              <a:avLst/>
            </a:prstGeom>
          </p:spPr>
        </p:pic>
      </p:grpSp>
      <p:sp>
        <p:nvSpPr>
          <p:cNvPr id="18" name="TextBox 17">
            <a:extLst>
              <a:ext uri="{FF2B5EF4-FFF2-40B4-BE49-F238E27FC236}">
                <a16:creationId xmlns:a16="http://schemas.microsoft.com/office/drawing/2014/main" id="{FA365E0B-EF70-4ABA-927B-00AEAE6E8950}"/>
              </a:ext>
            </a:extLst>
          </p:cNvPr>
          <p:cNvSpPr txBox="1"/>
          <p:nvPr/>
        </p:nvSpPr>
        <p:spPr>
          <a:xfrm>
            <a:off x="5357671" y="1857152"/>
            <a:ext cx="6233052" cy="1015663"/>
          </a:xfrm>
          <a:prstGeom prst="rect">
            <a:avLst/>
          </a:prstGeom>
          <a:noFill/>
        </p:spPr>
        <p:txBody>
          <a:bodyPr wrap="square">
            <a:spAutoFit/>
          </a:bodyPr>
          <a:lstStyle/>
          <a:p>
            <a:r>
              <a:rPr lang="en-US" sz="1200" dirty="0">
                <a:solidFill>
                  <a:schemeClr val="accent1"/>
                </a:solidFill>
                <a:latin typeface="Montserrat SemiBold" pitchFamily="2" charset="77"/>
                <a:cs typeface="Arial" panose="020B0604020202020204" pitchFamily="34" charset="0"/>
              </a:rPr>
              <a:t>This diagnostic performs a 180-degree assessment of a project’s impact. Present this diagnostic on a separate slide in your IT strategy.</a:t>
            </a:r>
          </a:p>
          <a:p>
            <a:r>
              <a:rPr lang="en-US" sz="1200" dirty="0">
                <a:solidFill>
                  <a:schemeClr val="accent1"/>
                </a:solidFill>
                <a:latin typeface="Montserrat SemiBold" pitchFamily="2" charset="77"/>
                <a:cs typeface="Arial" panose="020B0604020202020204" pitchFamily="34" charset="0"/>
              </a:rPr>
              <a:t>If the diagnostic is not performed, then highlight the measured achievement of the original targets of the project or a measure of the business sponsor satisfaction from the project.</a:t>
            </a:r>
            <a:endParaRPr lang="en-CA" sz="1200" dirty="0">
              <a:solidFill>
                <a:schemeClr val="accent1"/>
              </a:solidFill>
              <a:latin typeface="Montserrat SemiBold" pitchFamily="2" charset="77"/>
              <a:cs typeface="Arial" panose="020B0604020202020204" pitchFamily="34" charset="0"/>
            </a:endParaRPr>
          </a:p>
        </p:txBody>
      </p:sp>
      <p:sp>
        <p:nvSpPr>
          <p:cNvPr id="19" name="Text Placeholder 3">
            <a:extLst>
              <a:ext uri="{FF2B5EF4-FFF2-40B4-BE49-F238E27FC236}">
                <a16:creationId xmlns:a16="http://schemas.microsoft.com/office/drawing/2014/main" id="{5C7851CD-C89D-405C-A91F-1C10A7CCAD1D}"/>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2.3 Additional Year-in-Review Data</a:t>
            </a:r>
          </a:p>
        </p:txBody>
      </p:sp>
    </p:spTree>
    <p:extLst>
      <p:ext uri="{BB962C8B-B14F-4D97-AF65-F5344CB8AC3E}">
        <p14:creationId xmlns:p14="http://schemas.microsoft.com/office/powerpoint/2010/main" val="57911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0A57-8F22-45FC-A36F-670EE2074321}"/>
              </a:ext>
            </a:extLst>
          </p:cNvPr>
          <p:cNvSpPr>
            <a:spLocks noGrp="1"/>
          </p:cNvSpPr>
          <p:nvPr>
            <p:ph type="title"/>
          </p:nvPr>
        </p:nvSpPr>
        <p:spPr>
          <a:xfrm>
            <a:off x="354106" y="530021"/>
            <a:ext cx="11668896" cy="1130188"/>
          </a:xfrm>
        </p:spPr>
        <p:txBody>
          <a:bodyPr/>
          <a:lstStyle/>
          <a:p>
            <a:r>
              <a:rPr lang="en-US" dirty="0"/>
              <a:t>Info-Tech’s methodology for IT Strategy</a:t>
            </a:r>
            <a:endParaRPr lang="en-CA" dirty="0"/>
          </a:p>
        </p:txBody>
      </p:sp>
      <p:graphicFrame>
        <p:nvGraphicFramePr>
          <p:cNvPr id="21" name="Table 20">
            <a:extLst>
              <a:ext uri="{FF2B5EF4-FFF2-40B4-BE49-F238E27FC236}">
                <a16:creationId xmlns:a16="http://schemas.microsoft.com/office/drawing/2014/main" id="{0807AC01-0D01-48F1-8E2E-85FCDE29C8EB}"/>
              </a:ext>
            </a:extLst>
          </p:cNvPr>
          <p:cNvGraphicFramePr>
            <a:graphicFrameLocks noGrp="1"/>
          </p:cNvGraphicFramePr>
          <p:nvPr>
            <p:extLst>
              <p:ext uri="{D42A27DB-BD31-4B8C-83A1-F6EECF244321}">
                <p14:modId xmlns:p14="http://schemas.microsoft.com/office/powerpoint/2010/main" val="3845944048"/>
              </p:ext>
            </p:extLst>
          </p:nvPr>
        </p:nvGraphicFramePr>
        <p:xfrm>
          <a:off x="303276" y="2916005"/>
          <a:ext cx="11455520" cy="3411576"/>
        </p:xfrm>
        <a:graphic>
          <a:graphicData uri="http://schemas.openxmlformats.org/drawingml/2006/table">
            <a:tbl>
              <a:tblPr>
                <a:tableStyleId>{5C22544A-7EE6-4342-B048-85BDC9FD1C3A}</a:tableStyleId>
              </a:tblPr>
              <a:tblGrid>
                <a:gridCol w="1200164">
                  <a:extLst>
                    <a:ext uri="{9D8B030D-6E8A-4147-A177-3AD203B41FA5}">
                      <a16:colId xmlns:a16="http://schemas.microsoft.com/office/drawing/2014/main" val="146025140"/>
                    </a:ext>
                  </a:extLst>
                </a:gridCol>
                <a:gridCol w="2731638">
                  <a:extLst>
                    <a:ext uri="{9D8B030D-6E8A-4147-A177-3AD203B41FA5}">
                      <a16:colId xmlns:a16="http://schemas.microsoft.com/office/drawing/2014/main" val="266495022"/>
                    </a:ext>
                  </a:extLst>
                </a:gridCol>
                <a:gridCol w="2648230">
                  <a:extLst>
                    <a:ext uri="{9D8B030D-6E8A-4147-A177-3AD203B41FA5}">
                      <a16:colId xmlns:a16="http://schemas.microsoft.com/office/drawing/2014/main" val="2792541595"/>
                    </a:ext>
                  </a:extLst>
                </a:gridCol>
                <a:gridCol w="2460560">
                  <a:extLst>
                    <a:ext uri="{9D8B030D-6E8A-4147-A177-3AD203B41FA5}">
                      <a16:colId xmlns:a16="http://schemas.microsoft.com/office/drawing/2014/main" val="1995283668"/>
                    </a:ext>
                  </a:extLst>
                </a:gridCol>
                <a:gridCol w="2414928">
                  <a:extLst>
                    <a:ext uri="{9D8B030D-6E8A-4147-A177-3AD203B41FA5}">
                      <a16:colId xmlns:a16="http://schemas.microsoft.com/office/drawing/2014/main" val="3516036936"/>
                    </a:ext>
                  </a:extLst>
                </a:gridCol>
              </a:tblGrid>
              <a:tr h="971110">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600" b="1" i="0" dirty="0">
                          <a:solidFill>
                            <a:schemeClr val="tx2"/>
                          </a:solidFill>
                          <a:latin typeface="Montserrat SemiBold" pitchFamily="2" charset="77"/>
                          <a:ea typeface="Roboto" charset="0"/>
                          <a:cs typeface="Poppins Bold" panose="02000000000000000000" pitchFamily="2" charset="77"/>
                        </a:rPr>
                        <a:t>Inputs</a:t>
                      </a:r>
                    </a:p>
                  </a:txBody>
                  <a:tcPr marL="137160" marR="137160" marT="68580" marB="68580" anchor="ctr">
                    <a:solidFill>
                      <a:schemeClr val="bg1">
                        <a:lumMod val="95000"/>
                        <a:alpha val="46000"/>
                      </a:schemeClr>
                    </a:solidFill>
                  </a:tcPr>
                </a:tc>
                <a:tc>
                  <a:txBody>
                    <a:bodyPr/>
                    <a:lstStyle/>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Business Strategy</a:t>
                      </a:r>
                    </a:p>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Industry Capability Map</a:t>
                      </a:r>
                    </a:p>
                  </a:txBody>
                  <a:tcPr anchor="ctr">
                    <a:solidFill>
                      <a:srgbClr val="2576B7">
                        <a:alpha val="33000"/>
                      </a:srgbClr>
                    </a:solidFill>
                  </a:tcPr>
                </a:tc>
                <a:tc>
                  <a:txBody>
                    <a:bodyPr/>
                    <a:lstStyle/>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Business Context Information </a:t>
                      </a:r>
                    </a:p>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Diagnostic Reports to Assess Current State</a:t>
                      </a:r>
                    </a:p>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Last Fiscal Strategy </a:t>
                      </a:r>
                    </a:p>
                  </a:txBody>
                  <a:tcPr anchor="ctr">
                    <a:solidFill>
                      <a:srgbClr val="5090C4">
                        <a:alpha val="28000"/>
                      </a:srgbClr>
                    </a:solidFill>
                  </a:tcPr>
                </a:tc>
                <a:tc>
                  <a:txBody>
                    <a:bodyPr/>
                    <a:lstStyle/>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Key Initiatives List</a:t>
                      </a:r>
                    </a:p>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Last Fiscal Operational Strategy </a:t>
                      </a:r>
                    </a:p>
                  </a:txBody>
                  <a:tcPr anchor="ctr">
                    <a:solidFill>
                      <a:srgbClr val="15466D">
                        <a:alpha val="32000"/>
                      </a:srgbClr>
                    </a:solidFill>
                  </a:tcPr>
                </a:tc>
                <a:tc>
                  <a:txBody>
                    <a:bodyPr/>
                    <a:lstStyle/>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Initiatives &amp; Roadmap </a:t>
                      </a:r>
                    </a:p>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Operational Strategy </a:t>
                      </a:r>
                    </a:p>
                  </a:txBody>
                  <a:tcPr anchor="ctr">
                    <a:solidFill>
                      <a:srgbClr val="299C47">
                        <a:alpha val="31000"/>
                      </a:srgbClr>
                    </a:solidFill>
                  </a:tcPr>
                </a:tc>
                <a:extLst>
                  <a:ext uri="{0D108BD9-81ED-4DB2-BD59-A6C34878D82A}">
                    <a16:rowId xmlns:a16="http://schemas.microsoft.com/office/drawing/2014/main" val="3355544440"/>
                  </a:ext>
                </a:extLst>
              </a:tr>
              <a:tr h="1500806">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600" b="1" i="0" dirty="0">
                          <a:solidFill>
                            <a:schemeClr val="tx2"/>
                          </a:solidFill>
                          <a:latin typeface="Montserrat SemiBold" pitchFamily="2" charset="77"/>
                          <a:ea typeface="Roboto" charset="0"/>
                          <a:cs typeface="Poppins Bold" panose="02000000000000000000" pitchFamily="2" charset="77"/>
                        </a:rPr>
                        <a:t>Outputs</a:t>
                      </a:r>
                    </a:p>
                  </a:txBody>
                  <a:tcPr marL="137160" marR="137160" marT="68580" marB="68580" anchor="ctr">
                    <a:solidFill>
                      <a:schemeClr val="bg1">
                        <a:lumMod val="95000"/>
                        <a:alpha val="46000"/>
                      </a:schemeClr>
                    </a:solidFill>
                  </a:tcPr>
                </a:tc>
                <a:tc>
                  <a:txBody>
                    <a:bodyPr/>
                    <a:lstStyle/>
                    <a:p>
                      <a:pPr marL="0" marR="0" indent="0" algn="l" defTabSz="1828343"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Roboto Condensed Light" panose="02000000000000000000" pitchFamily="2" charset="0"/>
                          <a:ea typeface="Roboto Condensed Light" panose="02000000000000000000" pitchFamily="2" charset="0"/>
                        </a:rPr>
                        <a:t>Business Context Information for Step 2: </a:t>
                      </a:r>
                    </a:p>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Business goals</a:t>
                      </a:r>
                    </a:p>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Organizational objectives &amp; initiatives</a:t>
                      </a:r>
                    </a:p>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Industry customized capability map</a:t>
                      </a:r>
                    </a:p>
                  </a:txBody>
                  <a:tcPr anchor="ctr">
                    <a:solidFill>
                      <a:srgbClr val="2576B7">
                        <a:alpha val="33000"/>
                      </a:srgbClr>
                    </a:solidFill>
                  </a:tcPr>
                </a:tc>
                <a:tc>
                  <a:txBody>
                    <a:bodyPr/>
                    <a:lstStyle/>
                    <a:p>
                      <a:pPr marL="0" marR="0" indent="0" algn="l" defTabSz="1828343"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Roboto Condensed Light" panose="02000000000000000000" pitchFamily="2" charset="0"/>
                          <a:ea typeface="Roboto Condensed Light" panose="02000000000000000000" pitchFamily="2" charset="0"/>
                        </a:rPr>
                        <a:t>IT Strategy Information for Approval:</a:t>
                      </a:r>
                    </a:p>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Strategy scope</a:t>
                      </a:r>
                    </a:p>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Year in review</a:t>
                      </a:r>
                    </a:p>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Key initiative plan &amp; profiles</a:t>
                      </a:r>
                    </a:p>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Goals cascade</a:t>
                      </a:r>
                    </a:p>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Roadmap </a:t>
                      </a:r>
                    </a:p>
                  </a:txBody>
                  <a:tcPr anchor="ctr">
                    <a:solidFill>
                      <a:srgbClr val="5090C4">
                        <a:alpha val="28000"/>
                      </a:srgbClr>
                    </a:solidFill>
                  </a:tcPr>
                </a:tc>
                <a:tc>
                  <a:txBody>
                    <a:bodyPr/>
                    <a:lstStyle/>
                    <a:p>
                      <a:pPr marL="0" marR="0" indent="0" algn="l" defTabSz="1828343"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Roboto Condensed Light" panose="02000000000000000000" pitchFamily="2" charset="0"/>
                          <a:ea typeface="Roboto Condensed Light" panose="02000000000000000000" pitchFamily="2" charset="0"/>
                        </a:rPr>
                        <a:t>Operational Strategy Information for Step 4:</a:t>
                      </a:r>
                    </a:p>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Stakeholder management </a:t>
                      </a:r>
                    </a:p>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Metrics &amp; targets </a:t>
                      </a:r>
                    </a:p>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Risk management </a:t>
                      </a:r>
                    </a:p>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Organizational changes </a:t>
                      </a:r>
                    </a:p>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Budget</a:t>
                      </a:r>
                    </a:p>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Functional roadmap &amp; next steps</a:t>
                      </a:r>
                    </a:p>
                  </a:txBody>
                  <a:tcPr anchor="ctr">
                    <a:solidFill>
                      <a:srgbClr val="15466D">
                        <a:alpha val="32000"/>
                      </a:srgbClr>
                    </a:solidFill>
                  </a:tcPr>
                </a:tc>
                <a:tc>
                  <a:txBody>
                    <a:bodyPr/>
                    <a:lstStyle/>
                    <a:p>
                      <a:pPr marL="0" marR="0" indent="0" algn="l" defTabSz="1828343"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Roboto Condensed Light" panose="02000000000000000000" pitchFamily="2" charset="0"/>
                          <a:ea typeface="Roboto Condensed Light" panose="02000000000000000000" pitchFamily="2" charset="0"/>
                        </a:rPr>
                        <a:t>Executive Presentations for:</a:t>
                      </a:r>
                    </a:p>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Business executives</a:t>
                      </a:r>
                    </a:p>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IT team</a:t>
                      </a:r>
                    </a:p>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Board </a:t>
                      </a:r>
                    </a:p>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latin typeface="Roboto Condensed Light" panose="02000000000000000000" pitchFamily="2" charset="0"/>
                          <a:ea typeface="Roboto Condensed Light" panose="02000000000000000000" pitchFamily="2" charset="0"/>
                        </a:rPr>
                        <a:t>Org-wide key highlights </a:t>
                      </a:r>
                    </a:p>
                  </a:txBody>
                  <a:tcPr anchor="ctr">
                    <a:solidFill>
                      <a:srgbClr val="299C47">
                        <a:alpha val="31000"/>
                      </a:srgbClr>
                    </a:solidFill>
                  </a:tcPr>
                </a:tc>
                <a:extLst>
                  <a:ext uri="{0D108BD9-81ED-4DB2-BD59-A6C34878D82A}">
                    <a16:rowId xmlns:a16="http://schemas.microsoft.com/office/drawing/2014/main" val="1997828559"/>
                  </a:ext>
                </a:extLst>
              </a:tr>
              <a:tr h="885986">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600" b="1" i="0" dirty="0">
                          <a:solidFill>
                            <a:schemeClr val="tx2"/>
                          </a:solidFill>
                          <a:latin typeface="Montserrat SemiBold" pitchFamily="2" charset="77"/>
                          <a:ea typeface="Roboto" charset="0"/>
                          <a:cs typeface="Poppins Bold" panose="02000000000000000000" pitchFamily="2" charset="77"/>
                        </a:rPr>
                        <a:t>Service</a:t>
                      </a:r>
                    </a:p>
                  </a:txBody>
                  <a:tcPr marL="137160" marR="137160" marT="68580" marB="68580" anchor="ctr">
                    <a:solidFill>
                      <a:schemeClr val="bg1">
                        <a:lumMod val="95000"/>
                        <a:alpha val="46000"/>
                      </a:schemeClr>
                    </a:solidFill>
                  </a:tcPr>
                </a:tc>
                <a:tc>
                  <a:txBody>
                    <a:bodyPr/>
                    <a:lstStyle/>
                    <a:p>
                      <a:pPr marL="0" marR="0" indent="0" algn="l" defTabSz="182834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rgbClr val="000000"/>
                        </a:solidFill>
                        <a:latin typeface="Arial" panose="020B0604020202020204" pitchFamily="34" charset="0"/>
                        <a:ea typeface="Roboto Light" panose="02000000000000000000" pitchFamily="2" charset="0"/>
                      </a:endParaRPr>
                    </a:p>
                  </a:txBody>
                  <a:tcPr anchor="ctr">
                    <a:solidFill>
                      <a:srgbClr val="2576B7">
                        <a:alpha val="33000"/>
                      </a:srgbClr>
                    </a:solidFill>
                  </a:tcPr>
                </a:tc>
                <a:tc>
                  <a:txBody>
                    <a:bodyPr/>
                    <a:lstStyle/>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rgbClr val="000000"/>
                        </a:solidFill>
                        <a:latin typeface="Arial" panose="020B0604020202020204" pitchFamily="34" charset="0"/>
                        <a:ea typeface="Roboto Light" panose="02000000000000000000" pitchFamily="2" charset="0"/>
                      </a:endParaRPr>
                    </a:p>
                  </a:txBody>
                  <a:tcPr anchor="ctr">
                    <a:solidFill>
                      <a:srgbClr val="5090C4">
                        <a:alpha val="28000"/>
                      </a:srgbClr>
                    </a:solidFill>
                  </a:tcPr>
                </a:tc>
                <a:tc>
                  <a:txBody>
                    <a:bodyPr/>
                    <a:lstStyle/>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rgbClr val="000000"/>
                        </a:solidFill>
                        <a:latin typeface="Arial" panose="020B0604020202020204" pitchFamily="34" charset="0"/>
                        <a:ea typeface="Roboto Light" panose="02000000000000000000" pitchFamily="2" charset="0"/>
                      </a:endParaRPr>
                    </a:p>
                  </a:txBody>
                  <a:tcPr anchor="ctr">
                    <a:solidFill>
                      <a:srgbClr val="15466D">
                        <a:alpha val="32000"/>
                      </a:srgbClr>
                    </a:solidFill>
                  </a:tcPr>
                </a:tc>
                <a:tc>
                  <a:txBody>
                    <a:bodyPr/>
                    <a:lstStyle/>
                    <a:p>
                      <a:pPr marL="285750" marR="0" indent="-285750" algn="l"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rgbClr val="000000"/>
                        </a:solidFill>
                        <a:latin typeface="Arial" panose="020B0604020202020204" pitchFamily="34" charset="0"/>
                        <a:ea typeface="Roboto Light" panose="02000000000000000000" pitchFamily="2" charset="0"/>
                      </a:endParaRPr>
                    </a:p>
                  </a:txBody>
                  <a:tcPr anchor="ctr">
                    <a:solidFill>
                      <a:srgbClr val="299C47">
                        <a:alpha val="31000"/>
                      </a:srgbClr>
                    </a:solidFill>
                  </a:tcPr>
                </a:tc>
                <a:extLst>
                  <a:ext uri="{0D108BD9-81ED-4DB2-BD59-A6C34878D82A}">
                    <a16:rowId xmlns:a16="http://schemas.microsoft.com/office/drawing/2014/main" val="3349625083"/>
                  </a:ext>
                </a:extLst>
              </a:tr>
            </a:tbl>
          </a:graphicData>
        </a:graphic>
      </p:graphicFrame>
      <p:sp>
        <p:nvSpPr>
          <p:cNvPr id="24" name="TextBox 23">
            <a:extLst>
              <a:ext uri="{FF2B5EF4-FFF2-40B4-BE49-F238E27FC236}">
                <a16:creationId xmlns:a16="http://schemas.microsoft.com/office/drawing/2014/main" id="{04DC7B52-6E3A-4BF9-A781-5DC7A84C44CA}"/>
              </a:ext>
            </a:extLst>
          </p:cNvPr>
          <p:cNvSpPr txBox="1"/>
          <p:nvPr/>
        </p:nvSpPr>
        <p:spPr>
          <a:xfrm>
            <a:off x="2272802" y="5541918"/>
            <a:ext cx="1697553" cy="581424"/>
          </a:xfrm>
          <a:prstGeom prst="rect">
            <a:avLst/>
          </a:prstGeom>
        </p:spPr>
        <p:txBody>
          <a:bodyPr wrap="none" lIns="0" tIns="0" rIns="0" bIns="0" numCol="1" spcCol="360000" rtlCol="0">
            <a:noAutofit/>
          </a:bodyPr>
          <a:lstStyle/>
          <a:p>
            <a:pPr algn="l">
              <a:lnSpc>
                <a:spcPct val="110000"/>
              </a:lnSpc>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Pre-Workshop </a:t>
            </a:r>
          </a:p>
          <a:p>
            <a:pPr algn="l">
              <a:lnSpc>
                <a:spcPct val="110000"/>
              </a:lnSpc>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Industry-Specific </a:t>
            </a:r>
          </a:p>
          <a:p>
            <a:pPr algn="l">
              <a:lnSpc>
                <a:spcPct val="110000"/>
              </a:lnSpc>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Guided Implementation</a:t>
            </a: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27" name="TextBox 26">
            <a:extLst>
              <a:ext uri="{FF2B5EF4-FFF2-40B4-BE49-F238E27FC236}">
                <a16:creationId xmlns:a16="http://schemas.microsoft.com/office/drawing/2014/main" id="{6AB9206D-FACF-41F4-A4CA-D7545020D665}"/>
              </a:ext>
            </a:extLst>
          </p:cNvPr>
          <p:cNvSpPr txBox="1"/>
          <p:nvPr/>
        </p:nvSpPr>
        <p:spPr>
          <a:xfrm>
            <a:off x="7536207" y="5711751"/>
            <a:ext cx="1697553" cy="581424"/>
          </a:xfrm>
          <a:prstGeom prst="rect">
            <a:avLst/>
          </a:prstGeom>
        </p:spPr>
        <p:txBody>
          <a:bodyPr wrap="none" lIns="0" tIns="0" rIns="0" bIns="0" numCol="1" spcCol="360000" rtlCol="0">
            <a:noAutofit/>
          </a:bodyPr>
          <a:lstStyle/>
          <a:p>
            <a:pPr algn="l">
              <a:lnSpc>
                <a:spcPct val="110000"/>
              </a:lnSpc>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IT Strategy Workshop</a:t>
            </a:r>
          </a:p>
        </p:txBody>
      </p:sp>
      <p:sp>
        <p:nvSpPr>
          <p:cNvPr id="28" name="TextBox 27">
            <a:extLst>
              <a:ext uri="{FF2B5EF4-FFF2-40B4-BE49-F238E27FC236}">
                <a16:creationId xmlns:a16="http://schemas.microsoft.com/office/drawing/2014/main" id="{A6755BD8-51AF-4093-BAF1-99DC6A0832A6}"/>
              </a:ext>
            </a:extLst>
          </p:cNvPr>
          <p:cNvSpPr txBox="1"/>
          <p:nvPr/>
        </p:nvSpPr>
        <p:spPr>
          <a:xfrm>
            <a:off x="5027169" y="5670416"/>
            <a:ext cx="1697553" cy="375049"/>
          </a:xfrm>
          <a:prstGeom prst="rect">
            <a:avLst/>
          </a:prstGeom>
        </p:spPr>
        <p:txBody>
          <a:bodyPr wrap="none" lIns="0" tIns="0" rIns="0" bIns="0" numCol="1" spcCol="360000" rtlCol="0">
            <a:noAutofit/>
          </a:bodyPr>
          <a:lstStyle/>
          <a:p>
            <a:pPr algn="l">
              <a:lnSpc>
                <a:spcPct val="110000"/>
              </a:lnSpc>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IT Strategy Workshop</a:t>
            </a:r>
          </a:p>
        </p:txBody>
      </p:sp>
      <p:pic>
        <p:nvPicPr>
          <p:cNvPr id="30" name="Picture 29">
            <a:extLst>
              <a:ext uri="{FF2B5EF4-FFF2-40B4-BE49-F238E27FC236}">
                <a16:creationId xmlns:a16="http://schemas.microsoft.com/office/drawing/2014/main" id="{222885ED-8B1D-4C66-B353-85B829E4A3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9560" y="5515130"/>
            <a:ext cx="635000" cy="635000"/>
          </a:xfrm>
          <a:prstGeom prst="rect">
            <a:avLst/>
          </a:prstGeom>
        </p:spPr>
      </p:pic>
      <p:pic>
        <p:nvPicPr>
          <p:cNvPr id="31" name="Picture 30">
            <a:extLst>
              <a:ext uri="{FF2B5EF4-FFF2-40B4-BE49-F238E27FC236}">
                <a16:creationId xmlns:a16="http://schemas.microsoft.com/office/drawing/2014/main" id="{990275CC-C09B-478B-A3EB-D8B86A9B46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1207" y="5506503"/>
            <a:ext cx="635000" cy="635000"/>
          </a:xfrm>
          <a:prstGeom prst="rect">
            <a:avLst/>
          </a:prstGeom>
        </p:spPr>
      </p:pic>
      <p:pic>
        <p:nvPicPr>
          <p:cNvPr id="33" name="Picture 32">
            <a:extLst>
              <a:ext uri="{FF2B5EF4-FFF2-40B4-BE49-F238E27FC236}">
                <a16:creationId xmlns:a16="http://schemas.microsoft.com/office/drawing/2014/main" id="{969D8742-945F-462B-AD7A-20067976FF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74227" y="5506503"/>
            <a:ext cx="635000" cy="635000"/>
          </a:xfrm>
          <a:prstGeom prst="rect">
            <a:avLst/>
          </a:prstGeom>
        </p:spPr>
      </p:pic>
      <p:sp>
        <p:nvSpPr>
          <p:cNvPr id="34" name="TextBox 33">
            <a:extLst>
              <a:ext uri="{FF2B5EF4-FFF2-40B4-BE49-F238E27FC236}">
                <a16:creationId xmlns:a16="http://schemas.microsoft.com/office/drawing/2014/main" id="{F02291E1-1E35-41B7-AA14-6EC0462BEE84}"/>
              </a:ext>
            </a:extLst>
          </p:cNvPr>
          <p:cNvSpPr txBox="1"/>
          <p:nvPr/>
        </p:nvSpPr>
        <p:spPr>
          <a:xfrm>
            <a:off x="9997790" y="5711751"/>
            <a:ext cx="1697553" cy="581424"/>
          </a:xfrm>
          <a:prstGeom prst="rect">
            <a:avLst/>
          </a:prstGeom>
        </p:spPr>
        <p:txBody>
          <a:bodyPr wrap="none" lIns="0" tIns="0" rIns="0" bIns="0" numCol="1" spcCol="360000" rtlCol="0">
            <a:noAutofit/>
          </a:bodyPr>
          <a:lstStyle/>
          <a:p>
            <a:pPr algn="l">
              <a:lnSpc>
                <a:spcPct val="110000"/>
              </a:lnSpc>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IT Strategy Workshop</a:t>
            </a:r>
          </a:p>
        </p:txBody>
      </p:sp>
      <p:pic>
        <p:nvPicPr>
          <p:cNvPr id="35" name="Picture 34">
            <a:extLst>
              <a:ext uri="{FF2B5EF4-FFF2-40B4-BE49-F238E27FC236}">
                <a16:creationId xmlns:a16="http://schemas.microsoft.com/office/drawing/2014/main" id="{F4CD79B5-843E-419C-8ADF-40814B34D7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2790" y="5506503"/>
            <a:ext cx="635000" cy="635000"/>
          </a:xfrm>
          <a:prstGeom prst="rect">
            <a:avLst/>
          </a:prstGeom>
        </p:spPr>
      </p:pic>
      <p:sp>
        <p:nvSpPr>
          <p:cNvPr id="32" name="Rectangle 31">
            <a:extLst>
              <a:ext uri="{FF2B5EF4-FFF2-40B4-BE49-F238E27FC236}">
                <a16:creationId xmlns:a16="http://schemas.microsoft.com/office/drawing/2014/main" id="{DB57D284-C2E2-439A-9669-0D3C6EBA99E3}"/>
              </a:ext>
            </a:extLst>
          </p:cNvPr>
          <p:cNvSpPr/>
          <p:nvPr/>
        </p:nvSpPr>
        <p:spPr>
          <a:xfrm flipV="1">
            <a:off x="303276" y="1388605"/>
            <a:ext cx="11536206" cy="83864"/>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pSp>
        <p:nvGrpSpPr>
          <p:cNvPr id="16" name="Group 15">
            <a:extLst>
              <a:ext uri="{FF2B5EF4-FFF2-40B4-BE49-F238E27FC236}">
                <a16:creationId xmlns:a16="http://schemas.microsoft.com/office/drawing/2014/main" id="{061AEBE1-70EE-4172-9D49-D8E203780937}"/>
              </a:ext>
            </a:extLst>
          </p:cNvPr>
          <p:cNvGrpSpPr/>
          <p:nvPr/>
        </p:nvGrpSpPr>
        <p:grpSpPr>
          <a:xfrm>
            <a:off x="2122961" y="1566250"/>
            <a:ext cx="1697555" cy="1388014"/>
            <a:chOff x="567985" y="2253344"/>
            <a:chExt cx="1865535" cy="1705127"/>
          </a:xfrm>
        </p:grpSpPr>
        <p:sp>
          <p:nvSpPr>
            <p:cNvPr id="4" name="Shape 46488">
              <a:extLst>
                <a:ext uri="{FF2B5EF4-FFF2-40B4-BE49-F238E27FC236}">
                  <a16:creationId xmlns:a16="http://schemas.microsoft.com/office/drawing/2014/main" id="{747FB149-86D8-4418-B26C-D047642E485F}"/>
                </a:ext>
              </a:extLst>
            </p:cNvPr>
            <p:cNvSpPr/>
            <p:nvPr/>
          </p:nvSpPr>
          <p:spPr>
            <a:xfrm rot="5400000" flipH="1">
              <a:off x="648189" y="2173140"/>
              <a:ext cx="1705127" cy="1865535"/>
            </a:xfrm>
            <a:custGeom>
              <a:avLst/>
              <a:gdLst/>
              <a:ahLst/>
              <a:cxnLst>
                <a:cxn ang="0">
                  <a:pos x="wd2" y="hd2"/>
                </a:cxn>
                <a:cxn ang="5400000">
                  <a:pos x="wd2" y="hd2"/>
                </a:cxn>
                <a:cxn ang="10800000">
                  <a:pos x="wd2" y="hd2"/>
                </a:cxn>
                <a:cxn ang="16200000">
                  <a:pos x="wd2" y="hd2"/>
                </a:cxn>
              </a:cxnLst>
              <a:rect l="0" t="0" r="r" b="b"/>
              <a:pathLst>
                <a:path w="21600" h="21600" extrusionOk="0">
                  <a:moveTo>
                    <a:pt x="4503" y="0"/>
                  </a:moveTo>
                  <a:cubicBezTo>
                    <a:pt x="3064" y="0"/>
                    <a:pt x="1896" y="1280"/>
                    <a:pt x="1896" y="2858"/>
                  </a:cubicBezTo>
                  <a:lnTo>
                    <a:pt x="1896" y="9446"/>
                  </a:lnTo>
                  <a:lnTo>
                    <a:pt x="0" y="10876"/>
                  </a:lnTo>
                  <a:lnTo>
                    <a:pt x="1896" y="12312"/>
                  </a:lnTo>
                  <a:lnTo>
                    <a:pt x="1896" y="18742"/>
                  </a:lnTo>
                  <a:cubicBezTo>
                    <a:pt x="1896" y="20320"/>
                    <a:pt x="3064" y="21600"/>
                    <a:pt x="4503" y="21600"/>
                  </a:cubicBezTo>
                  <a:lnTo>
                    <a:pt x="18993" y="21600"/>
                  </a:lnTo>
                  <a:cubicBezTo>
                    <a:pt x="20432" y="21600"/>
                    <a:pt x="21600" y="20320"/>
                    <a:pt x="21600" y="18742"/>
                  </a:cubicBezTo>
                  <a:lnTo>
                    <a:pt x="21600" y="2858"/>
                  </a:lnTo>
                  <a:cubicBezTo>
                    <a:pt x="21600" y="1280"/>
                    <a:pt x="20432" y="0"/>
                    <a:pt x="18993" y="0"/>
                  </a:cubicBezTo>
                  <a:lnTo>
                    <a:pt x="4503" y="0"/>
                  </a:lnTo>
                  <a:close/>
                </a:path>
              </a:pathLst>
            </a:custGeom>
            <a:solidFill>
              <a:srgbClr val="2576B7"/>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400" b="0" i="0" u="none" strike="noStrike" kern="0" cap="none" spc="0" normalizeH="0" baseline="0" noProof="0" dirty="0">
                <a:ln>
                  <a:noFill/>
                </a:ln>
                <a:solidFill>
                  <a:srgbClr val="494949"/>
                </a:solidFill>
                <a:effectLst/>
                <a:uLnTx/>
                <a:uFillTx/>
                <a:latin typeface="Montserrat SemiBold" panose="00000700000000000000" pitchFamily="2" charset="0"/>
              </a:endParaRPr>
            </a:p>
          </p:txBody>
        </p:sp>
        <p:sp>
          <p:nvSpPr>
            <p:cNvPr id="8" name="TextBox 7">
              <a:extLst>
                <a:ext uri="{FF2B5EF4-FFF2-40B4-BE49-F238E27FC236}">
                  <a16:creationId xmlns:a16="http://schemas.microsoft.com/office/drawing/2014/main" id="{E471F21B-C3A9-41F1-9E91-6DE4AB25BD4F}"/>
                </a:ext>
              </a:extLst>
            </p:cNvPr>
            <p:cNvSpPr txBox="1"/>
            <p:nvPr/>
          </p:nvSpPr>
          <p:spPr>
            <a:xfrm>
              <a:off x="1250424" y="2350543"/>
              <a:ext cx="500655" cy="560339"/>
            </a:xfrm>
            <a:prstGeom prst="rect">
              <a:avLst/>
            </a:prstGeom>
            <a:noFill/>
          </p:spPr>
          <p:txBody>
            <a:bodyPr wrap="none" rtlCol="0" anchor="ctr" anchorCtr="0">
              <a:spAutoFit/>
            </a:bodyPr>
            <a:lstStyle/>
            <a:p>
              <a:pPr algn="ctr">
                <a:lnSpc>
                  <a:spcPct val="110000"/>
                </a:lnSpc>
              </a:pPr>
              <a:r>
                <a:rPr lang="en-US" sz="2000" b="1" dirty="0">
                  <a:solidFill>
                    <a:srgbClr val="FFFFFF"/>
                  </a:solidFill>
                  <a:latin typeface="Montserrat SemiBold" panose="00000700000000000000" pitchFamily="2" charset="0"/>
                  <a:ea typeface="League Spartan" charset="0"/>
                  <a:cs typeface="Poppins" pitchFamily="2" charset="77"/>
                </a:rPr>
                <a:t>01</a:t>
              </a:r>
            </a:p>
          </p:txBody>
        </p:sp>
        <p:sp>
          <p:nvSpPr>
            <p:cNvPr id="9" name="Subtitle 2">
              <a:extLst>
                <a:ext uri="{FF2B5EF4-FFF2-40B4-BE49-F238E27FC236}">
                  <a16:creationId xmlns:a16="http://schemas.microsoft.com/office/drawing/2014/main" id="{6D9C0C49-489C-4F47-AAA1-FF7B86E7A934}"/>
                </a:ext>
              </a:extLst>
            </p:cNvPr>
            <p:cNvSpPr txBox="1">
              <a:spLocks/>
            </p:cNvSpPr>
            <p:nvPr/>
          </p:nvSpPr>
          <p:spPr>
            <a:xfrm>
              <a:off x="720088" y="2838461"/>
              <a:ext cx="1573629" cy="780860"/>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10000"/>
                </a:lnSpc>
              </a:pPr>
              <a:r>
                <a:rPr lang="en-US" sz="1600" dirty="0">
                  <a:solidFill>
                    <a:srgbClr val="FFFFFF"/>
                  </a:solidFill>
                  <a:latin typeface="Montserrat SemiBold" panose="00000700000000000000" pitchFamily="2" charset="0"/>
                  <a:ea typeface="Lato Light" panose="020F0502020204030203" pitchFamily="34" charset="0"/>
                  <a:cs typeface="Mukta ExtraLight" panose="020B0000000000000000" pitchFamily="34" charset="77"/>
                </a:rPr>
                <a:t>Business Context </a:t>
              </a:r>
            </a:p>
          </p:txBody>
        </p:sp>
      </p:grpSp>
      <p:grpSp>
        <p:nvGrpSpPr>
          <p:cNvPr id="17" name="Group 16">
            <a:extLst>
              <a:ext uri="{FF2B5EF4-FFF2-40B4-BE49-F238E27FC236}">
                <a16:creationId xmlns:a16="http://schemas.microsoft.com/office/drawing/2014/main" id="{7BE7B80A-6EA3-4D88-93D0-EAE63B4816B6}"/>
              </a:ext>
            </a:extLst>
          </p:cNvPr>
          <p:cNvGrpSpPr/>
          <p:nvPr/>
        </p:nvGrpSpPr>
        <p:grpSpPr>
          <a:xfrm>
            <a:off x="4732439" y="1566248"/>
            <a:ext cx="1697554" cy="1388013"/>
            <a:chOff x="3583317" y="2253342"/>
            <a:chExt cx="1865534" cy="1705127"/>
          </a:xfrm>
        </p:grpSpPr>
        <p:sp>
          <p:nvSpPr>
            <p:cNvPr id="5" name="Shape 46493">
              <a:extLst>
                <a:ext uri="{FF2B5EF4-FFF2-40B4-BE49-F238E27FC236}">
                  <a16:creationId xmlns:a16="http://schemas.microsoft.com/office/drawing/2014/main" id="{5457E20F-BD0D-48FC-B00C-0574274F5BB5}"/>
                </a:ext>
              </a:extLst>
            </p:cNvPr>
            <p:cNvSpPr/>
            <p:nvPr/>
          </p:nvSpPr>
          <p:spPr>
            <a:xfrm rot="5400000" flipH="1">
              <a:off x="3663520" y="2173139"/>
              <a:ext cx="1705127" cy="1865534"/>
            </a:xfrm>
            <a:custGeom>
              <a:avLst/>
              <a:gdLst/>
              <a:ahLst/>
              <a:cxnLst>
                <a:cxn ang="0">
                  <a:pos x="wd2" y="hd2"/>
                </a:cxn>
                <a:cxn ang="5400000">
                  <a:pos x="wd2" y="hd2"/>
                </a:cxn>
                <a:cxn ang="10800000">
                  <a:pos x="wd2" y="hd2"/>
                </a:cxn>
                <a:cxn ang="16200000">
                  <a:pos x="wd2" y="hd2"/>
                </a:cxn>
              </a:cxnLst>
              <a:rect l="0" t="0" r="r" b="b"/>
              <a:pathLst>
                <a:path w="21600" h="21600" extrusionOk="0">
                  <a:moveTo>
                    <a:pt x="4503" y="0"/>
                  </a:moveTo>
                  <a:cubicBezTo>
                    <a:pt x="3064" y="0"/>
                    <a:pt x="1896" y="1280"/>
                    <a:pt x="1896" y="2858"/>
                  </a:cubicBezTo>
                  <a:lnTo>
                    <a:pt x="1896" y="9446"/>
                  </a:lnTo>
                  <a:lnTo>
                    <a:pt x="0" y="10876"/>
                  </a:lnTo>
                  <a:lnTo>
                    <a:pt x="1896" y="12312"/>
                  </a:lnTo>
                  <a:lnTo>
                    <a:pt x="1896" y="18742"/>
                  </a:lnTo>
                  <a:cubicBezTo>
                    <a:pt x="1896" y="20320"/>
                    <a:pt x="3064" y="21600"/>
                    <a:pt x="4503" y="21600"/>
                  </a:cubicBezTo>
                  <a:lnTo>
                    <a:pt x="18993" y="21600"/>
                  </a:lnTo>
                  <a:cubicBezTo>
                    <a:pt x="20432" y="21600"/>
                    <a:pt x="21600" y="20320"/>
                    <a:pt x="21600" y="18742"/>
                  </a:cubicBezTo>
                  <a:lnTo>
                    <a:pt x="21600" y="2858"/>
                  </a:lnTo>
                  <a:cubicBezTo>
                    <a:pt x="21600" y="1280"/>
                    <a:pt x="20432" y="0"/>
                    <a:pt x="18993" y="0"/>
                  </a:cubicBezTo>
                  <a:lnTo>
                    <a:pt x="4503" y="0"/>
                  </a:lnTo>
                  <a:close/>
                </a:path>
              </a:pathLst>
            </a:custGeom>
            <a:solidFill>
              <a:srgbClr val="5090C4"/>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400" b="0" i="0" u="none" strike="noStrike" kern="0" cap="none" spc="0" normalizeH="0" baseline="0" noProof="0" dirty="0">
                <a:ln>
                  <a:noFill/>
                </a:ln>
                <a:solidFill>
                  <a:srgbClr val="494949"/>
                </a:solidFill>
                <a:effectLst/>
                <a:uLnTx/>
                <a:uFillTx/>
                <a:latin typeface="Montserrat SemiBold" panose="00000700000000000000" pitchFamily="2" charset="0"/>
              </a:endParaRPr>
            </a:p>
          </p:txBody>
        </p:sp>
        <p:sp>
          <p:nvSpPr>
            <p:cNvPr id="10" name="TextBox 9">
              <a:extLst>
                <a:ext uri="{FF2B5EF4-FFF2-40B4-BE49-F238E27FC236}">
                  <a16:creationId xmlns:a16="http://schemas.microsoft.com/office/drawing/2014/main" id="{98438CD2-7F59-4B81-8FCF-E97798A724B1}"/>
                </a:ext>
              </a:extLst>
            </p:cNvPr>
            <p:cNvSpPr txBox="1"/>
            <p:nvPr/>
          </p:nvSpPr>
          <p:spPr>
            <a:xfrm>
              <a:off x="4239916" y="2350542"/>
              <a:ext cx="557026" cy="560339"/>
            </a:xfrm>
            <a:prstGeom prst="rect">
              <a:avLst/>
            </a:prstGeom>
            <a:noFill/>
          </p:spPr>
          <p:txBody>
            <a:bodyPr wrap="none" rtlCol="0" anchor="ctr" anchorCtr="0">
              <a:spAutoFit/>
            </a:bodyPr>
            <a:lstStyle/>
            <a:p>
              <a:pPr algn="ctr">
                <a:lnSpc>
                  <a:spcPct val="110000"/>
                </a:lnSpc>
              </a:pPr>
              <a:r>
                <a:rPr lang="en-US" sz="2000" b="1" dirty="0">
                  <a:solidFill>
                    <a:srgbClr val="FFFFFF"/>
                  </a:solidFill>
                  <a:latin typeface="Montserrat SemiBold" panose="00000700000000000000" pitchFamily="2" charset="0"/>
                  <a:ea typeface="League Spartan" charset="0"/>
                  <a:cs typeface="Poppins" pitchFamily="2" charset="77"/>
                </a:rPr>
                <a:t>02</a:t>
              </a:r>
            </a:p>
          </p:txBody>
        </p:sp>
        <p:sp>
          <p:nvSpPr>
            <p:cNvPr id="11" name="Subtitle 2">
              <a:extLst>
                <a:ext uri="{FF2B5EF4-FFF2-40B4-BE49-F238E27FC236}">
                  <a16:creationId xmlns:a16="http://schemas.microsoft.com/office/drawing/2014/main" id="{BE8694D0-71A5-40D6-8220-027731D03331}"/>
                </a:ext>
              </a:extLst>
            </p:cNvPr>
            <p:cNvSpPr txBox="1">
              <a:spLocks/>
            </p:cNvSpPr>
            <p:nvPr/>
          </p:nvSpPr>
          <p:spPr>
            <a:xfrm>
              <a:off x="3664902" y="2841654"/>
              <a:ext cx="1719583" cy="78086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10000"/>
                </a:lnSpc>
              </a:pPr>
              <a:r>
                <a:rPr lang="en-US" sz="1600" dirty="0">
                  <a:solidFill>
                    <a:srgbClr val="FFFFFF"/>
                  </a:solidFill>
                  <a:latin typeface="Montserrat SemiBold" panose="00000700000000000000" pitchFamily="2" charset="0"/>
                  <a:ea typeface="Lato Light" panose="020F0502020204030203" pitchFamily="34" charset="0"/>
                  <a:cs typeface="Mukta ExtraLight" panose="020B0000000000000000" pitchFamily="34" charset="77"/>
                </a:rPr>
                <a:t>Key Initiative Plan</a:t>
              </a:r>
            </a:p>
          </p:txBody>
        </p:sp>
      </p:grpSp>
      <p:grpSp>
        <p:nvGrpSpPr>
          <p:cNvPr id="18" name="Group 17">
            <a:extLst>
              <a:ext uri="{FF2B5EF4-FFF2-40B4-BE49-F238E27FC236}">
                <a16:creationId xmlns:a16="http://schemas.microsoft.com/office/drawing/2014/main" id="{2E715986-3CD3-4739-AC81-601BBC47E871}"/>
              </a:ext>
            </a:extLst>
          </p:cNvPr>
          <p:cNvGrpSpPr/>
          <p:nvPr/>
        </p:nvGrpSpPr>
        <p:grpSpPr>
          <a:xfrm>
            <a:off x="7357584" y="1566250"/>
            <a:ext cx="1697554" cy="1388014"/>
            <a:chOff x="6554679" y="2253342"/>
            <a:chExt cx="1865534" cy="1705127"/>
          </a:xfrm>
        </p:grpSpPr>
        <p:sp>
          <p:nvSpPr>
            <p:cNvPr id="6" name="Shape 46498">
              <a:extLst>
                <a:ext uri="{FF2B5EF4-FFF2-40B4-BE49-F238E27FC236}">
                  <a16:creationId xmlns:a16="http://schemas.microsoft.com/office/drawing/2014/main" id="{1671B510-B2F8-43D7-AB33-F04BD172F9E0}"/>
                </a:ext>
              </a:extLst>
            </p:cNvPr>
            <p:cNvSpPr/>
            <p:nvPr/>
          </p:nvSpPr>
          <p:spPr>
            <a:xfrm rot="5400000" flipH="1">
              <a:off x="6634882" y="2173139"/>
              <a:ext cx="1705127" cy="1865534"/>
            </a:xfrm>
            <a:custGeom>
              <a:avLst/>
              <a:gdLst/>
              <a:ahLst/>
              <a:cxnLst>
                <a:cxn ang="0">
                  <a:pos x="wd2" y="hd2"/>
                </a:cxn>
                <a:cxn ang="5400000">
                  <a:pos x="wd2" y="hd2"/>
                </a:cxn>
                <a:cxn ang="10800000">
                  <a:pos x="wd2" y="hd2"/>
                </a:cxn>
                <a:cxn ang="16200000">
                  <a:pos x="wd2" y="hd2"/>
                </a:cxn>
              </a:cxnLst>
              <a:rect l="0" t="0" r="r" b="b"/>
              <a:pathLst>
                <a:path w="21600" h="21600" extrusionOk="0">
                  <a:moveTo>
                    <a:pt x="4503" y="0"/>
                  </a:moveTo>
                  <a:cubicBezTo>
                    <a:pt x="3064" y="0"/>
                    <a:pt x="1896" y="1280"/>
                    <a:pt x="1896" y="2858"/>
                  </a:cubicBezTo>
                  <a:lnTo>
                    <a:pt x="1896" y="9446"/>
                  </a:lnTo>
                  <a:lnTo>
                    <a:pt x="0" y="10876"/>
                  </a:lnTo>
                  <a:lnTo>
                    <a:pt x="1896" y="12312"/>
                  </a:lnTo>
                  <a:lnTo>
                    <a:pt x="1896" y="18742"/>
                  </a:lnTo>
                  <a:cubicBezTo>
                    <a:pt x="1896" y="20320"/>
                    <a:pt x="3064" y="21600"/>
                    <a:pt x="4503" y="21600"/>
                  </a:cubicBezTo>
                  <a:lnTo>
                    <a:pt x="18993" y="21600"/>
                  </a:lnTo>
                  <a:cubicBezTo>
                    <a:pt x="20432" y="21600"/>
                    <a:pt x="21600" y="20320"/>
                    <a:pt x="21600" y="18742"/>
                  </a:cubicBezTo>
                  <a:lnTo>
                    <a:pt x="21600" y="2858"/>
                  </a:lnTo>
                  <a:cubicBezTo>
                    <a:pt x="21600" y="1280"/>
                    <a:pt x="20432" y="0"/>
                    <a:pt x="18993" y="0"/>
                  </a:cubicBezTo>
                  <a:lnTo>
                    <a:pt x="4503" y="0"/>
                  </a:lnTo>
                  <a:close/>
                </a:path>
              </a:pathLst>
            </a:custGeom>
            <a:solidFill>
              <a:srgbClr val="15466D"/>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400" b="0" i="0" u="none" strike="noStrike" kern="0" cap="none" spc="0" normalizeH="0" baseline="0" noProof="0" dirty="0">
                <a:ln>
                  <a:noFill/>
                </a:ln>
                <a:solidFill>
                  <a:srgbClr val="494949"/>
                </a:solidFill>
                <a:effectLst/>
                <a:uLnTx/>
                <a:uFillTx/>
                <a:latin typeface="Montserrat SemiBold" panose="00000700000000000000" pitchFamily="2" charset="0"/>
              </a:endParaRPr>
            </a:p>
          </p:txBody>
        </p:sp>
        <p:sp>
          <p:nvSpPr>
            <p:cNvPr id="12" name="TextBox 11">
              <a:extLst>
                <a:ext uri="{FF2B5EF4-FFF2-40B4-BE49-F238E27FC236}">
                  <a16:creationId xmlns:a16="http://schemas.microsoft.com/office/drawing/2014/main" id="{C5B6BF85-9FE4-4550-997B-B96B680BC01C}"/>
                </a:ext>
              </a:extLst>
            </p:cNvPr>
            <p:cNvSpPr txBox="1"/>
            <p:nvPr/>
          </p:nvSpPr>
          <p:spPr>
            <a:xfrm>
              <a:off x="7202782" y="2350542"/>
              <a:ext cx="557026" cy="560339"/>
            </a:xfrm>
            <a:prstGeom prst="rect">
              <a:avLst/>
            </a:prstGeom>
            <a:noFill/>
          </p:spPr>
          <p:txBody>
            <a:bodyPr wrap="none" rtlCol="0" anchor="ctr" anchorCtr="0">
              <a:spAutoFit/>
            </a:bodyPr>
            <a:lstStyle/>
            <a:p>
              <a:pPr algn="ctr">
                <a:lnSpc>
                  <a:spcPct val="110000"/>
                </a:lnSpc>
              </a:pPr>
              <a:r>
                <a:rPr lang="en-US" sz="2000" b="1" dirty="0">
                  <a:solidFill>
                    <a:srgbClr val="FFFFFF"/>
                  </a:solidFill>
                  <a:latin typeface="Montserrat SemiBold" panose="00000700000000000000" pitchFamily="2" charset="0"/>
                  <a:ea typeface="League Spartan" charset="0"/>
                  <a:cs typeface="Poppins" pitchFamily="2" charset="77"/>
                </a:rPr>
                <a:t>03</a:t>
              </a:r>
            </a:p>
          </p:txBody>
        </p:sp>
        <p:sp>
          <p:nvSpPr>
            <p:cNvPr id="13" name="Subtitle 2">
              <a:extLst>
                <a:ext uri="{FF2B5EF4-FFF2-40B4-BE49-F238E27FC236}">
                  <a16:creationId xmlns:a16="http://schemas.microsoft.com/office/drawing/2014/main" id="{ABB24295-586B-482A-886A-60B2F7ECE7EA}"/>
                </a:ext>
              </a:extLst>
            </p:cNvPr>
            <p:cNvSpPr txBox="1">
              <a:spLocks/>
            </p:cNvSpPr>
            <p:nvPr/>
          </p:nvSpPr>
          <p:spPr>
            <a:xfrm>
              <a:off x="6700630" y="2838461"/>
              <a:ext cx="1573629" cy="780860"/>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10000"/>
                </a:lnSpc>
              </a:pPr>
              <a:r>
                <a:rPr lang="en-US" sz="1600" dirty="0">
                  <a:solidFill>
                    <a:srgbClr val="FFFFFF"/>
                  </a:solidFill>
                  <a:latin typeface="Montserrat SemiBold" panose="00000700000000000000" pitchFamily="2" charset="0"/>
                  <a:ea typeface="Lato Light" panose="020F0502020204030203" pitchFamily="34" charset="0"/>
                  <a:cs typeface="Mukta ExtraLight" panose="020B0000000000000000" pitchFamily="34" charset="77"/>
                </a:rPr>
                <a:t>Operational Strategy</a:t>
              </a:r>
            </a:p>
          </p:txBody>
        </p:sp>
      </p:grpSp>
      <p:grpSp>
        <p:nvGrpSpPr>
          <p:cNvPr id="19" name="Group 18">
            <a:extLst>
              <a:ext uri="{FF2B5EF4-FFF2-40B4-BE49-F238E27FC236}">
                <a16:creationId xmlns:a16="http://schemas.microsoft.com/office/drawing/2014/main" id="{B1D286D2-00D8-46E6-8726-7C5F6CDD3365}"/>
              </a:ext>
            </a:extLst>
          </p:cNvPr>
          <p:cNvGrpSpPr/>
          <p:nvPr/>
        </p:nvGrpSpPr>
        <p:grpSpPr>
          <a:xfrm>
            <a:off x="9769756" y="1566249"/>
            <a:ext cx="1697554" cy="1388014"/>
            <a:chOff x="9693834" y="2253342"/>
            <a:chExt cx="1865534" cy="1705127"/>
          </a:xfrm>
        </p:grpSpPr>
        <p:sp>
          <p:nvSpPr>
            <p:cNvPr id="7" name="Shape 46503">
              <a:extLst>
                <a:ext uri="{FF2B5EF4-FFF2-40B4-BE49-F238E27FC236}">
                  <a16:creationId xmlns:a16="http://schemas.microsoft.com/office/drawing/2014/main" id="{6D55DC42-422D-4050-ACA5-FBF0267386F0}"/>
                </a:ext>
              </a:extLst>
            </p:cNvPr>
            <p:cNvSpPr/>
            <p:nvPr/>
          </p:nvSpPr>
          <p:spPr>
            <a:xfrm rot="5400000" flipH="1">
              <a:off x="9774037" y="2173139"/>
              <a:ext cx="1705127" cy="1865534"/>
            </a:xfrm>
            <a:custGeom>
              <a:avLst/>
              <a:gdLst/>
              <a:ahLst/>
              <a:cxnLst>
                <a:cxn ang="0">
                  <a:pos x="wd2" y="hd2"/>
                </a:cxn>
                <a:cxn ang="5400000">
                  <a:pos x="wd2" y="hd2"/>
                </a:cxn>
                <a:cxn ang="10800000">
                  <a:pos x="wd2" y="hd2"/>
                </a:cxn>
                <a:cxn ang="16200000">
                  <a:pos x="wd2" y="hd2"/>
                </a:cxn>
              </a:cxnLst>
              <a:rect l="0" t="0" r="r" b="b"/>
              <a:pathLst>
                <a:path w="21600" h="21600" extrusionOk="0">
                  <a:moveTo>
                    <a:pt x="4503" y="0"/>
                  </a:moveTo>
                  <a:cubicBezTo>
                    <a:pt x="3064" y="0"/>
                    <a:pt x="1896" y="1280"/>
                    <a:pt x="1896" y="2858"/>
                  </a:cubicBezTo>
                  <a:lnTo>
                    <a:pt x="1896" y="9446"/>
                  </a:lnTo>
                  <a:lnTo>
                    <a:pt x="0" y="10876"/>
                  </a:lnTo>
                  <a:lnTo>
                    <a:pt x="1896" y="12312"/>
                  </a:lnTo>
                  <a:lnTo>
                    <a:pt x="1896" y="18742"/>
                  </a:lnTo>
                  <a:cubicBezTo>
                    <a:pt x="1896" y="20320"/>
                    <a:pt x="3064" y="21600"/>
                    <a:pt x="4503" y="21600"/>
                  </a:cubicBezTo>
                  <a:lnTo>
                    <a:pt x="18993" y="21600"/>
                  </a:lnTo>
                  <a:cubicBezTo>
                    <a:pt x="20432" y="21600"/>
                    <a:pt x="21600" y="20320"/>
                    <a:pt x="21600" y="18742"/>
                  </a:cubicBezTo>
                  <a:lnTo>
                    <a:pt x="21600" y="2858"/>
                  </a:lnTo>
                  <a:cubicBezTo>
                    <a:pt x="21600" y="1280"/>
                    <a:pt x="20432" y="0"/>
                    <a:pt x="18993" y="0"/>
                  </a:cubicBezTo>
                  <a:lnTo>
                    <a:pt x="4503" y="0"/>
                  </a:lnTo>
                  <a:close/>
                </a:path>
              </a:pathLst>
            </a:custGeom>
            <a:solidFill>
              <a:srgbClr val="299C47"/>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400" b="0" i="0" u="none" strike="noStrike" kern="0" cap="none" spc="0" normalizeH="0" baseline="0" noProof="0" dirty="0">
                <a:ln>
                  <a:noFill/>
                </a:ln>
                <a:solidFill>
                  <a:srgbClr val="494949"/>
                </a:solidFill>
                <a:effectLst/>
                <a:uLnTx/>
                <a:uFillTx/>
                <a:latin typeface="Montserrat SemiBold" panose="00000700000000000000" pitchFamily="2" charset="0"/>
              </a:endParaRPr>
            </a:p>
          </p:txBody>
        </p:sp>
        <p:sp>
          <p:nvSpPr>
            <p:cNvPr id="14" name="TextBox 13">
              <a:extLst>
                <a:ext uri="{FF2B5EF4-FFF2-40B4-BE49-F238E27FC236}">
                  <a16:creationId xmlns:a16="http://schemas.microsoft.com/office/drawing/2014/main" id="{65443938-2473-42ED-8429-AB8A796E66C9}"/>
                </a:ext>
              </a:extLst>
            </p:cNvPr>
            <p:cNvSpPr txBox="1"/>
            <p:nvPr/>
          </p:nvSpPr>
          <p:spPr>
            <a:xfrm>
              <a:off x="10321652" y="2350542"/>
              <a:ext cx="585213" cy="560338"/>
            </a:xfrm>
            <a:prstGeom prst="rect">
              <a:avLst/>
            </a:prstGeom>
            <a:noFill/>
          </p:spPr>
          <p:txBody>
            <a:bodyPr wrap="none" rtlCol="0" anchor="ctr" anchorCtr="0">
              <a:spAutoFit/>
            </a:bodyPr>
            <a:lstStyle/>
            <a:p>
              <a:pPr algn="ctr">
                <a:lnSpc>
                  <a:spcPct val="110000"/>
                </a:lnSpc>
              </a:pPr>
              <a:r>
                <a:rPr lang="en-US" sz="2000" b="1" dirty="0">
                  <a:solidFill>
                    <a:srgbClr val="FFFFFF"/>
                  </a:solidFill>
                  <a:latin typeface="Montserrat SemiBold" panose="00000700000000000000" pitchFamily="2" charset="0"/>
                  <a:ea typeface="League Spartan" charset="0"/>
                  <a:cs typeface="Poppins" pitchFamily="2" charset="77"/>
                </a:rPr>
                <a:t>04</a:t>
              </a:r>
            </a:p>
          </p:txBody>
        </p:sp>
        <p:sp>
          <p:nvSpPr>
            <p:cNvPr id="15" name="Subtitle 2">
              <a:extLst>
                <a:ext uri="{FF2B5EF4-FFF2-40B4-BE49-F238E27FC236}">
                  <a16:creationId xmlns:a16="http://schemas.microsoft.com/office/drawing/2014/main" id="{C9D029EF-AD83-4497-80EE-C22C0598B0EB}"/>
                </a:ext>
              </a:extLst>
            </p:cNvPr>
            <p:cNvSpPr txBox="1">
              <a:spLocks/>
            </p:cNvSpPr>
            <p:nvPr/>
          </p:nvSpPr>
          <p:spPr>
            <a:xfrm>
              <a:off x="9751372" y="2835754"/>
              <a:ext cx="1725773" cy="780860"/>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10000"/>
                </a:lnSpc>
              </a:pPr>
              <a:r>
                <a:rPr lang="en-US" sz="1600" dirty="0">
                  <a:solidFill>
                    <a:srgbClr val="FFFFFF"/>
                  </a:solidFill>
                  <a:latin typeface="Montserrat SemiBold" panose="00000700000000000000" pitchFamily="2" charset="0"/>
                  <a:ea typeface="Lato Light" panose="020F0502020204030203" pitchFamily="34" charset="0"/>
                  <a:cs typeface="Mukta ExtraLight" panose="020B0000000000000000" pitchFamily="34" charset="77"/>
                </a:rPr>
                <a:t>Executive Presentation</a:t>
              </a:r>
            </a:p>
          </p:txBody>
        </p:sp>
      </p:grpSp>
    </p:spTree>
    <p:extLst>
      <p:ext uri="{BB962C8B-B14F-4D97-AF65-F5344CB8AC3E}">
        <p14:creationId xmlns:p14="http://schemas.microsoft.com/office/powerpoint/2010/main" val="24767074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546744-5D6B-4704-8EE6-C9CF2BE5F086}"/>
              </a:ext>
            </a:extLst>
          </p:cNvPr>
          <p:cNvSpPr txBox="1">
            <a:spLocks/>
          </p:cNvSpPr>
          <p:nvPr/>
        </p:nvSpPr>
        <p:spPr>
          <a:xfrm>
            <a:off x="1551709" y="707304"/>
            <a:ext cx="10159999" cy="113018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r>
              <a:rPr lang="en-US" sz="3200" dirty="0"/>
              <a:t>Categorize your budget three ways to highlight IT spending   </a:t>
            </a:r>
            <a:endParaRPr lang="en-CA" sz="3200" i="1" dirty="0">
              <a:solidFill>
                <a:schemeClr val="accent1"/>
              </a:solidFill>
            </a:endParaRPr>
          </a:p>
        </p:txBody>
      </p:sp>
      <p:grpSp>
        <p:nvGrpSpPr>
          <p:cNvPr id="5" name="Group 4">
            <a:extLst>
              <a:ext uri="{FF2B5EF4-FFF2-40B4-BE49-F238E27FC236}">
                <a16:creationId xmlns:a16="http://schemas.microsoft.com/office/drawing/2014/main" id="{D39D561B-7518-45FA-A6DD-0AC86FD1D952}"/>
              </a:ext>
            </a:extLst>
          </p:cNvPr>
          <p:cNvGrpSpPr/>
          <p:nvPr/>
        </p:nvGrpSpPr>
        <p:grpSpPr>
          <a:xfrm>
            <a:off x="246522" y="418802"/>
            <a:ext cx="1091966" cy="1418690"/>
            <a:chOff x="6767395" y="3375891"/>
            <a:chExt cx="1091966" cy="1418690"/>
          </a:xfrm>
        </p:grpSpPr>
        <p:sp>
          <p:nvSpPr>
            <p:cNvPr id="6" name="Freeform 172">
              <a:extLst>
                <a:ext uri="{FF2B5EF4-FFF2-40B4-BE49-F238E27FC236}">
                  <a16:creationId xmlns:a16="http://schemas.microsoft.com/office/drawing/2014/main" id="{67EB3B45-90F8-4722-BD52-9F31211D6754}"/>
                </a:ext>
              </a:extLst>
            </p:cNvPr>
            <p:cNvSpPr>
              <a:spLocks noChangeArrowheads="1"/>
            </p:cNvSpPr>
            <p:nvPr/>
          </p:nvSpPr>
          <p:spPr bwMode="auto">
            <a:xfrm>
              <a:off x="6829310" y="3375891"/>
              <a:ext cx="968141" cy="968140"/>
            </a:xfrm>
            <a:custGeom>
              <a:avLst/>
              <a:gdLst>
                <a:gd name="T0" fmla="*/ 2649 w 2650"/>
                <a:gd name="T1" fmla="*/ 1324 h 2650"/>
                <a:gd name="T2" fmla="*/ 2649 w 2650"/>
                <a:gd name="T3" fmla="*/ 1324 h 2650"/>
                <a:gd name="T4" fmla="*/ 1325 w 2650"/>
                <a:gd name="T5" fmla="*/ 0 h 2650"/>
                <a:gd name="T6" fmla="*/ 1325 w 2650"/>
                <a:gd name="T7" fmla="*/ 0 h 2650"/>
                <a:gd name="T8" fmla="*/ 0 w 2650"/>
                <a:gd name="T9" fmla="*/ 1324 h 2650"/>
                <a:gd name="T10" fmla="*/ 0 w 2650"/>
                <a:gd name="T11" fmla="*/ 1324 h 2650"/>
                <a:gd name="T12" fmla="*/ 1325 w 2650"/>
                <a:gd name="T13" fmla="*/ 2649 h 2650"/>
                <a:gd name="T14" fmla="*/ 1325 w 2650"/>
                <a:gd name="T15" fmla="*/ 2649 h 2650"/>
                <a:gd name="T16" fmla="*/ 2649 w 2650"/>
                <a:gd name="T17" fmla="*/ 1324 h 2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0" h="2650">
                  <a:moveTo>
                    <a:pt x="2649" y="1324"/>
                  </a:moveTo>
                  <a:lnTo>
                    <a:pt x="2649" y="1324"/>
                  </a:lnTo>
                  <a:cubicBezTo>
                    <a:pt x="2649" y="593"/>
                    <a:pt x="2056" y="0"/>
                    <a:pt x="1325" y="0"/>
                  </a:cubicBezTo>
                  <a:lnTo>
                    <a:pt x="1325" y="0"/>
                  </a:lnTo>
                  <a:cubicBezTo>
                    <a:pt x="593" y="0"/>
                    <a:pt x="0" y="593"/>
                    <a:pt x="0" y="1324"/>
                  </a:cubicBezTo>
                  <a:lnTo>
                    <a:pt x="0" y="1324"/>
                  </a:lnTo>
                  <a:cubicBezTo>
                    <a:pt x="0" y="2056"/>
                    <a:pt x="593" y="2649"/>
                    <a:pt x="1325" y="2649"/>
                  </a:cubicBezTo>
                  <a:lnTo>
                    <a:pt x="1325" y="2649"/>
                  </a:lnTo>
                  <a:cubicBezTo>
                    <a:pt x="2056" y="2649"/>
                    <a:pt x="2649" y="2056"/>
                    <a:pt x="2649" y="1324"/>
                  </a:cubicBezTo>
                </a:path>
              </a:pathLst>
            </a:custGeom>
            <a:solidFill>
              <a:srgbClr val="15466D"/>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useBgFill="1">
          <p:nvSpPr>
            <p:cNvPr id="7" name="Freeform 173">
              <a:extLst>
                <a:ext uri="{FF2B5EF4-FFF2-40B4-BE49-F238E27FC236}">
                  <a16:creationId xmlns:a16="http://schemas.microsoft.com/office/drawing/2014/main" id="{6CD91ABD-8FFA-4003-9334-9AB5CA362644}"/>
                </a:ext>
              </a:extLst>
            </p:cNvPr>
            <p:cNvSpPr>
              <a:spLocks noChangeArrowheads="1"/>
            </p:cNvSpPr>
            <p:nvPr/>
          </p:nvSpPr>
          <p:spPr bwMode="auto">
            <a:xfrm>
              <a:off x="6941305" y="3487887"/>
              <a:ext cx="744146" cy="744146"/>
            </a:xfrm>
            <a:custGeom>
              <a:avLst/>
              <a:gdLst>
                <a:gd name="T0" fmla="*/ 1945 w 1946"/>
                <a:gd name="T1" fmla="*/ 972 h 1946"/>
                <a:gd name="T2" fmla="*/ 1945 w 1946"/>
                <a:gd name="T3" fmla="*/ 972 h 1946"/>
                <a:gd name="T4" fmla="*/ 973 w 1946"/>
                <a:gd name="T5" fmla="*/ 0 h 1946"/>
                <a:gd name="T6" fmla="*/ 973 w 1946"/>
                <a:gd name="T7" fmla="*/ 0 h 1946"/>
                <a:gd name="T8" fmla="*/ 0 w 1946"/>
                <a:gd name="T9" fmla="*/ 972 h 1946"/>
                <a:gd name="T10" fmla="*/ 0 w 1946"/>
                <a:gd name="T11" fmla="*/ 972 h 1946"/>
                <a:gd name="T12" fmla="*/ 973 w 1946"/>
                <a:gd name="T13" fmla="*/ 1945 h 1946"/>
                <a:gd name="T14" fmla="*/ 973 w 1946"/>
                <a:gd name="T15" fmla="*/ 1945 h 1946"/>
                <a:gd name="T16" fmla="*/ 1945 w 1946"/>
                <a:gd name="T17" fmla="*/ 97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6" h="1946">
                  <a:moveTo>
                    <a:pt x="1945" y="972"/>
                  </a:moveTo>
                  <a:lnTo>
                    <a:pt x="1945" y="972"/>
                  </a:lnTo>
                  <a:cubicBezTo>
                    <a:pt x="1945" y="435"/>
                    <a:pt x="1509" y="0"/>
                    <a:pt x="973" y="0"/>
                  </a:cubicBezTo>
                  <a:lnTo>
                    <a:pt x="973" y="0"/>
                  </a:lnTo>
                  <a:cubicBezTo>
                    <a:pt x="435" y="0"/>
                    <a:pt x="0" y="435"/>
                    <a:pt x="0" y="972"/>
                  </a:cubicBezTo>
                  <a:lnTo>
                    <a:pt x="0" y="972"/>
                  </a:lnTo>
                  <a:cubicBezTo>
                    <a:pt x="0" y="1510"/>
                    <a:pt x="435" y="1945"/>
                    <a:pt x="973" y="1945"/>
                  </a:cubicBezTo>
                  <a:lnTo>
                    <a:pt x="973" y="1945"/>
                  </a:lnTo>
                  <a:cubicBezTo>
                    <a:pt x="1509" y="1945"/>
                    <a:pt x="1945" y="1510"/>
                    <a:pt x="1945" y="972"/>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solidFill>
                  <a:srgbClr val="494949"/>
                </a:solidFill>
                <a:latin typeface="Arial" panose="020B0604020202020204" pitchFamily="34" charset="0"/>
              </a:endParaRPr>
            </a:p>
          </p:txBody>
        </p:sp>
        <p:sp>
          <p:nvSpPr>
            <p:cNvPr id="8" name="TextBox 7">
              <a:extLst>
                <a:ext uri="{FF2B5EF4-FFF2-40B4-BE49-F238E27FC236}">
                  <a16:creationId xmlns:a16="http://schemas.microsoft.com/office/drawing/2014/main" id="{196989B9-B6D0-44D7-A9D6-831648F54350}"/>
                </a:ext>
              </a:extLst>
            </p:cNvPr>
            <p:cNvSpPr txBox="1"/>
            <p:nvPr/>
          </p:nvSpPr>
          <p:spPr>
            <a:xfrm>
              <a:off x="6978991" y="3582961"/>
              <a:ext cx="668774" cy="553998"/>
            </a:xfrm>
            <a:prstGeom prst="rect">
              <a:avLst/>
            </a:prstGeom>
            <a:noFill/>
          </p:spPr>
          <p:txBody>
            <a:bodyPr wrap="none" rtlCol="0" anchor="ctr">
              <a:spAutoFit/>
            </a:bodyPr>
            <a:lstStyle/>
            <a:p>
              <a:pPr algn="ctr"/>
              <a:r>
                <a:rPr lang="en-US" sz="3000" b="1" dirty="0">
                  <a:solidFill>
                    <a:srgbClr val="494949"/>
                  </a:solidFill>
                  <a:latin typeface="Montserrat SemiBold" pitchFamily="2" charset="77"/>
                  <a:cs typeface="Poppins" pitchFamily="2" charset="77"/>
                </a:rPr>
                <a:t>03</a:t>
              </a:r>
            </a:p>
          </p:txBody>
        </p:sp>
        <p:sp>
          <p:nvSpPr>
            <p:cNvPr id="9" name="TextBox 8">
              <a:extLst>
                <a:ext uri="{FF2B5EF4-FFF2-40B4-BE49-F238E27FC236}">
                  <a16:creationId xmlns:a16="http://schemas.microsoft.com/office/drawing/2014/main" id="{1BE41865-B04B-44A9-AB72-B1DFCF330A37}"/>
                </a:ext>
              </a:extLst>
            </p:cNvPr>
            <p:cNvSpPr txBox="1"/>
            <p:nvPr/>
          </p:nvSpPr>
          <p:spPr>
            <a:xfrm>
              <a:off x="6767395" y="4456027"/>
              <a:ext cx="1091966" cy="338554"/>
            </a:xfrm>
            <a:prstGeom prst="rect">
              <a:avLst/>
            </a:prstGeom>
            <a:noFill/>
          </p:spPr>
          <p:txBody>
            <a:bodyPr wrap="none" rtlCol="0" anchor="ctr" anchorCtr="0">
              <a:spAutoFit/>
            </a:bodyPr>
            <a:lstStyle/>
            <a:p>
              <a:pPr algn="ctr"/>
              <a:r>
                <a:rPr lang="en-US" sz="1600" b="1" dirty="0">
                  <a:solidFill>
                    <a:srgbClr val="494949"/>
                  </a:solidFill>
                  <a:latin typeface="Montserrat SemiBold" pitchFamily="2" charset="77"/>
                  <a:ea typeface="League Spartan" charset="0"/>
                  <a:cs typeface="Poppins" pitchFamily="2" charset="77"/>
                </a:rPr>
                <a:t>BUDGET</a:t>
              </a:r>
            </a:p>
          </p:txBody>
        </p:sp>
      </p:grpSp>
      <p:sp>
        <p:nvSpPr>
          <p:cNvPr id="12" name="Arc 11">
            <a:extLst>
              <a:ext uri="{FF2B5EF4-FFF2-40B4-BE49-F238E27FC236}">
                <a16:creationId xmlns:a16="http://schemas.microsoft.com/office/drawing/2014/main" id="{5D49F1B9-7430-4EC8-8D26-9EF8275FEB53}"/>
              </a:ext>
            </a:extLst>
          </p:cNvPr>
          <p:cNvSpPr/>
          <p:nvPr/>
        </p:nvSpPr>
        <p:spPr>
          <a:xfrm>
            <a:off x="0" y="1985028"/>
            <a:ext cx="4159057" cy="4159057"/>
          </a:xfrm>
          <a:prstGeom prst="arc">
            <a:avLst>
              <a:gd name="adj1" fmla="val 16200000"/>
              <a:gd name="adj2" fmla="val 5453292"/>
            </a:avLst>
          </a:prstGeom>
          <a:noFill/>
          <a:ln w="38100" cap="rnd" cmpd="sng" algn="ctr">
            <a:solidFill>
              <a:srgbClr val="FFFFFF">
                <a:lumMod val="85000"/>
              </a:srgbClr>
            </a:solidFill>
            <a:prstDash val="dash"/>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13" name="Freeform 17">
            <a:extLst>
              <a:ext uri="{FF2B5EF4-FFF2-40B4-BE49-F238E27FC236}">
                <a16:creationId xmlns:a16="http://schemas.microsoft.com/office/drawing/2014/main" id="{BBD32A23-AD81-4C5F-A84B-95C2404ECDCB}"/>
              </a:ext>
            </a:extLst>
          </p:cNvPr>
          <p:cNvSpPr/>
          <p:nvPr/>
        </p:nvSpPr>
        <p:spPr>
          <a:xfrm>
            <a:off x="2068850" y="2249252"/>
            <a:ext cx="1815306" cy="3630611"/>
          </a:xfrm>
          <a:custGeom>
            <a:avLst/>
            <a:gdLst>
              <a:gd name="connsiteX0" fmla="*/ 0 w 4613275"/>
              <a:gd name="connsiteY0" fmla="*/ 0 h 9226550"/>
              <a:gd name="connsiteX1" fmla="*/ 4613275 w 4613275"/>
              <a:gd name="connsiteY1" fmla="*/ 4613275 h 9226550"/>
              <a:gd name="connsiteX2" fmla="*/ 0 w 4613275"/>
              <a:gd name="connsiteY2" fmla="*/ 9226550 h 9226550"/>
              <a:gd name="connsiteX3" fmla="*/ 0 w 4613275"/>
              <a:gd name="connsiteY3" fmla="*/ 8926779 h 9226550"/>
              <a:gd name="connsiteX4" fmla="*/ 4313504 w 4613275"/>
              <a:gd name="connsiteY4" fmla="*/ 4613275 h 9226550"/>
              <a:gd name="connsiteX5" fmla="*/ 0 w 4613275"/>
              <a:gd name="connsiteY5" fmla="*/ 299771 h 92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275" h="9226550">
                <a:moveTo>
                  <a:pt x="0" y="0"/>
                </a:moveTo>
                <a:cubicBezTo>
                  <a:pt x="2547841" y="0"/>
                  <a:pt x="4613275" y="2065434"/>
                  <a:pt x="4613275" y="4613275"/>
                </a:cubicBezTo>
                <a:cubicBezTo>
                  <a:pt x="4613275" y="7161116"/>
                  <a:pt x="2547841" y="9226550"/>
                  <a:pt x="0" y="9226550"/>
                </a:cubicBezTo>
                <a:lnTo>
                  <a:pt x="0" y="8926779"/>
                </a:lnTo>
                <a:cubicBezTo>
                  <a:pt x="2382282" y="8926779"/>
                  <a:pt x="4313504" y="6995557"/>
                  <a:pt x="4313504" y="4613275"/>
                </a:cubicBezTo>
                <a:cubicBezTo>
                  <a:pt x="4313504" y="2230993"/>
                  <a:pt x="2382282" y="299771"/>
                  <a:pt x="0" y="299771"/>
                </a:cubicBezTo>
                <a:close/>
              </a:path>
            </a:pathLst>
          </a:custGeom>
          <a:solidFill>
            <a:srgbClr val="FFFFFF">
              <a:lumMod val="8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14" name="Rounded Rectangle 57">
            <a:extLst>
              <a:ext uri="{FF2B5EF4-FFF2-40B4-BE49-F238E27FC236}">
                <a16:creationId xmlns:a16="http://schemas.microsoft.com/office/drawing/2014/main" id="{62A6445F-CA1E-4E18-A0EB-AF37429AD92E}"/>
              </a:ext>
            </a:extLst>
          </p:cNvPr>
          <p:cNvSpPr/>
          <p:nvPr/>
        </p:nvSpPr>
        <p:spPr>
          <a:xfrm>
            <a:off x="4423626" y="3677143"/>
            <a:ext cx="3228051" cy="774826"/>
          </a:xfrm>
          <a:prstGeom prst="roundRect">
            <a:avLst>
              <a:gd name="adj" fmla="val 50000"/>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C4D96262-6C9A-4C08-BE79-FA7FCA7B5E52}"/>
              </a:ext>
            </a:extLst>
          </p:cNvPr>
          <p:cNvSpPr/>
          <p:nvPr/>
        </p:nvSpPr>
        <p:spPr>
          <a:xfrm>
            <a:off x="4423626" y="3677143"/>
            <a:ext cx="774826" cy="774826"/>
          </a:xfrm>
          <a:prstGeom prst="ellipse">
            <a:avLst/>
          </a:prstGeom>
          <a:solidFill>
            <a:schemeClr val="accent4">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AAF8A5C1-E50C-4A66-B18D-11F7D190281A}"/>
              </a:ext>
            </a:extLst>
          </p:cNvPr>
          <p:cNvSpPr txBox="1"/>
          <p:nvPr/>
        </p:nvSpPr>
        <p:spPr>
          <a:xfrm>
            <a:off x="4605873" y="3780409"/>
            <a:ext cx="409087" cy="568297"/>
          </a:xfrm>
          <a:prstGeom prst="rect">
            <a:avLst/>
          </a:prstGeom>
          <a:noFill/>
        </p:spPr>
        <p:txBody>
          <a:bodyPr wrap="none" rtlCol="0" anchor="ctr">
            <a:spAutoFit/>
          </a:bodyPr>
          <a:lstStyle/>
          <a:p>
            <a:pPr algn="ctr">
              <a:lnSpc>
                <a:spcPct val="110000"/>
              </a:lnSpc>
            </a:pPr>
            <a:r>
              <a:rPr lang="en-US" sz="3000" b="1" dirty="0">
                <a:solidFill>
                  <a:srgbClr val="FFFFFF"/>
                </a:solidFill>
                <a:latin typeface="Montserrat SemiBold" pitchFamily="2" charset="77"/>
                <a:cs typeface="Poppins" pitchFamily="2" charset="77"/>
              </a:rPr>
              <a:t>2</a:t>
            </a:r>
          </a:p>
        </p:txBody>
      </p:sp>
      <p:sp>
        <p:nvSpPr>
          <p:cNvPr id="17" name="TextBox 16">
            <a:extLst>
              <a:ext uri="{FF2B5EF4-FFF2-40B4-BE49-F238E27FC236}">
                <a16:creationId xmlns:a16="http://schemas.microsoft.com/office/drawing/2014/main" id="{538639A3-2ABB-45F9-819B-5A0DAD8327D7}"/>
              </a:ext>
            </a:extLst>
          </p:cNvPr>
          <p:cNvSpPr txBox="1"/>
          <p:nvPr/>
        </p:nvSpPr>
        <p:spPr>
          <a:xfrm>
            <a:off x="5547539" y="3891495"/>
            <a:ext cx="1566454" cy="346120"/>
          </a:xfrm>
          <a:prstGeom prst="rect">
            <a:avLst/>
          </a:prstGeom>
          <a:noFill/>
        </p:spPr>
        <p:txBody>
          <a:bodyPr wrap="none" rtlCol="0" anchor="ctr" anchorCtr="0">
            <a:spAutoFit/>
          </a:bodyPr>
          <a:lstStyle/>
          <a:p>
            <a:pPr algn="ctr">
              <a:lnSpc>
                <a:spcPct val="110000"/>
              </a:lnSpc>
            </a:pPr>
            <a:r>
              <a:rPr lang="en-US" sz="1600" b="1" dirty="0">
                <a:solidFill>
                  <a:srgbClr val="FFFFFF"/>
                </a:solidFill>
                <a:latin typeface="Montserrat SemiBold" pitchFamily="2" charset="77"/>
                <a:ea typeface="League Spartan" charset="0"/>
                <a:cs typeface="Poppins" pitchFamily="2" charset="77"/>
              </a:rPr>
              <a:t>IT Excellence</a:t>
            </a:r>
          </a:p>
        </p:txBody>
      </p:sp>
      <p:sp>
        <p:nvSpPr>
          <p:cNvPr id="18" name="Rounded Rectangle 71">
            <a:extLst>
              <a:ext uri="{FF2B5EF4-FFF2-40B4-BE49-F238E27FC236}">
                <a16:creationId xmlns:a16="http://schemas.microsoft.com/office/drawing/2014/main" id="{30C40E7B-46D0-4CC8-B34C-6043E53E3C57}"/>
              </a:ext>
            </a:extLst>
          </p:cNvPr>
          <p:cNvSpPr/>
          <p:nvPr/>
        </p:nvSpPr>
        <p:spPr>
          <a:xfrm>
            <a:off x="3884156" y="5501370"/>
            <a:ext cx="3228051" cy="774826"/>
          </a:xfrm>
          <a:prstGeom prst="roundRect">
            <a:avLst>
              <a:gd name="adj" fmla="val 50000"/>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9" name="Oval 18">
            <a:extLst>
              <a:ext uri="{FF2B5EF4-FFF2-40B4-BE49-F238E27FC236}">
                <a16:creationId xmlns:a16="http://schemas.microsoft.com/office/drawing/2014/main" id="{1F980145-460A-4D5C-B921-8EFBEE06C628}"/>
              </a:ext>
            </a:extLst>
          </p:cNvPr>
          <p:cNvSpPr/>
          <p:nvPr/>
        </p:nvSpPr>
        <p:spPr>
          <a:xfrm>
            <a:off x="3884155" y="5501370"/>
            <a:ext cx="774826" cy="774826"/>
          </a:xfrm>
          <a:prstGeom prst="ellipse">
            <a:avLst/>
          </a:prstGeom>
          <a:solidFill>
            <a:schemeClr val="accent3">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500968F4-4515-4434-88BD-96157FA7E1D4}"/>
              </a:ext>
            </a:extLst>
          </p:cNvPr>
          <p:cNvSpPr txBox="1"/>
          <p:nvPr/>
        </p:nvSpPr>
        <p:spPr>
          <a:xfrm>
            <a:off x="4066402" y="5604636"/>
            <a:ext cx="409087" cy="568297"/>
          </a:xfrm>
          <a:prstGeom prst="rect">
            <a:avLst/>
          </a:prstGeom>
          <a:noFill/>
        </p:spPr>
        <p:txBody>
          <a:bodyPr wrap="none" rtlCol="0" anchor="ctr">
            <a:spAutoFit/>
          </a:bodyPr>
          <a:lstStyle/>
          <a:p>
            <a:pPr algn="ctr">
              <a:lnSpc>
                <a:spcPct val="110000"/>
              </a:lnSpc>
            </a:pPr>
            <a:r>
              <a:rPr lang="en-US" sz="3000" b="1" dirty="0">
                <a:solidFill>
                  <a:srgbClr val="FFFFFF"/>
                </a:solidFill>
                <a:latin typeface="Montserrat SemiBold" pitchFamily="2" charset="77"/>
                <a:cs typeface="Poppins" pitchFamily="2" charset="77"/>
              </a:rPr>
              <a:t>3</a:t>
            </a:r>
          </a:p>
        </p:txBody>
      </p:sp>
      <p:sp>
        <p:nvSpPr>
          <p:cNvPr id="21" name="TextBox 20">
            <a:extLst>
              <a:ext uri="{FF2B5EF4-FFF2-40B4-BE49-F238E27FC236}">
                <a16:creationId xmlns:a16="http://schemas.microsoft.com/office/drawing/2014/main" id="{6A215D0E-858E-4722-B42C-CA9486C0F532}"/>
              </a:ext>
            </a:extLst>
          </p:cNvPr>
          <p:cNvSpPr txBox="1"/>
          <p:nvPr/>
        </p:nvSpPr>
        <p:spPr>
          <a:xfrm>
            <a:off x="5126692" y="5715722"/>
            <a:ext cx="1329210" cy="346120"/>
          </a:xfrm>
          <a:prstGeom prst="rect">
            <a:avLst/>
          </a:prstGeom>
          <a:noFill/>
        </p:spPr>
        <p:txBody>
          <a:bodyPr wrap="none" rtlCol="0" anchor="ctr" anchorCtr="0">
            <a:spAutoFit/>
          </a:bodyPr>
          <a:lstStyle/>
          <a:p>
            <a:pPr algn="ctr">
              <a:lnSpc>
                <a:spcPct val="110000"/>
              </a:lnSpc>
            </a:pPr>
            <a:r>
              <a:rPr lang="en-US" sz="1600" b="1" dirty="0">
                <a:solidFill>
                  <a:srgbClr val="FFFFFF"/>
                </a:solidFill>
                <a:latin typeface="Montserrat SemiBold" pitchFamily="2" charset="77"/>
                <a:ea typeface="League Spartan" charset="0"/>
                <a:cs typeface="Poppins" pitchFamily="2" charset="77"/>
              </a:rPr>
              <a:t>Innovation</a:t>
            </a:r>
          </a:p>
        </p:txBody>
      </p:sp>
      <p:sp>
        <p:nvSpPr>
          <p:cNvPr id="22" name="Rounded Rectangle 78">
            <a:extLst>
              <a:ext uri="{FF2B5EF4-FFF2-40B4-BE49-F238E27FC236}">
                <a16:creationId xmlns:a16="http://schemas.microsoft.com/office/drawing/2014/main" id="{AE6D3865-20DA-4BB6-93CD-678DC5038845}"/>
              </a:ext>
            </a:extLst>
          </p:cNvPr>
          <p:cNvSpPr/>
          <p:nvPr/>
        </p:nvSpPr>
        <p:spPr>
          <a:xfrm>
            <a:off x="3894078" y="2045997"/>
            <a:ext cx="3228051" cy="774826"/>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3" name="Oval 22">
            <a:extLst>
              <a:ext uri="{FF2B5EF4-FFF2-40B4-BE49-F238E27FC236}">
                <a16:creationId xmlns:a16="http://schemas.microsoft.com/office/drawing/2014/main" id="{B71AE13D-88A6-472E-81DF-82B6465EBEBC}"/>
              </a:ext>
            </a:extLst>
          </p:cNvPr>
          <p:cNvSpPr/>
          <p:nvPr/>
        </p:nvSpPr>
        <p:spPr>
          <a:xfrm>
            <a:off x="3894077" y="2045997"/>
            <a:ext cx="774826" cy="774826"/>
          </a:xfrm>
          <a:prstGeom prst="ellipse">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93F2B1F7-3001-4C84-BB3D-739EB01CD7FF}"/>
              </a:ext>
            </a:extLst>
          </p:cNvPr>
          <p:cNvSpPr txBox="1"/>
          <p:nvPr/>
        </p:nvSpPr>
        <p:spPr>
          <a:xfrm>
            <a:off x="4115597" y="2149263"/>
            <a:ext cx="330540" cy="568297"/>
          </a:xfrm>
          <a:prstGeom prst="rect">
            <a:avLst/>
          </a:prstGeom>
          <a:noFill/>
        </p:spPr>
        <p:txBody>
          <a:bodyPr wrap="none" rtlCol="0" anchor="ctr">
            <a:spAutoFit/>
          </a:bodyPr>
          <a:lstStyle/>
          <a:p>
            <a:pPr algn="ctr">
              <a:lnSpc>
                <a:spcPct val="110000"/>
              </a:lnSpc>
            </a:pPr>
            <a:r>
              <a:rPr lang="en-US" sz="3000" b="1" dirty="0">
                <a:solidFill>
                  <a:srgbClr val="FFFFFF"/>
                </a:solidFill>
                <a:latin typeface="Montserrat SemiBold" pitchFamily="2" charset="77"/>
                <a:cs typeface="Poppins" pitchFamily="2" charset="77"/>
              </a:rPr>
              <a:t>1</a:t>
            </a:r>
          </a:p>
        </p:txBody>
      </p:sp>
      <p:sp>
        <p:nvSpPr>
          <p:cNvPr id="25" name="TextBox 24">
            <a:extLst>
              <a:ext uri="{FF2B5EF4-FFF2-40B4-BE49-F238E27FC236}">
                <a16:creationId xmlns:a16="http://schemas.microsoft.com/office/drawing/2014/main" id="{5EB677FE-F276-4EF2-98B1-3320C1A8D5D8}"/>
              </a:ext>
            </a:extLst>
          </p:cNvPr>
          <p:cNvSpPr txBox="1"/>
          <p:nvPr/>
        </p:nvSpPr>
        <p:spPr>
          <a:xfrm>
            <a:off x="4781546" y="2260349"/>
            <a:ext cx="2039341" cy="346120"/>
          </a:xfrm>
          <a:prstGeom prst="rect">
            <a:avLst/>
          </a:prstGeom>
          <a:noFill/>
        </p:spPr>
        <p:txBody>
          <a:bodyPr wrap="none" rtlCol="0" anchor="ctr" anchorCtr="0">
            <a:spAutoFit/>
          </a:bodyPr>
          <a:lstStyle/>
          <a:p>
            <a:pPr algn="ctr">
              <a:lnSpc>
                <a:spcPct val="110000"/>
              </a:lnSpc>
            </a:pPr>
            <a:r>
              <a:rPr lang="en-US" sz="1600" b="1" dirty="0">
                <a:solidFill>
                  <a:srgbClr val="FFFFFF"/>
                </a:solidFill>
                <a:latin typeface="Montserrat SemiBold" pitchFamily="2" charset="77"/>
                <a:ea typeface="League Spartan" charset="0"/>
                <a:cs typeface="Poppins" pitchFamily="2" charset="77"/>
              </a:rPr>
              <a:t>Business Support</a:t>
            </a:r>
          </a:p>
        </p:txBody>
      </p:sp>
      <p:sp>
        <p:nvSpPr>
          <p:cNvPr id="26" name="Oval 25">
            <a:extLst>
              <a:ext uri="{FF2B5EF4-FFF2-40B4-BE49-F238E27FC236}">
                <a16:creationId xmlns:a16="http://schemas.microsoft.com/office/drawing/2014/main" id="{CC478693-7C00-44C8-A77A-9611A8C21C32}"/>
              </a:ext>
            </a:extLst>
          </p:cNvPr>
          <p:cNvSpPr>
            <a:spLocks noChangeAspect="1"/>
          </p:cNvSpPr>
          <p:nvPr/>
        </p:nvSpPr>
        <p:spPr>
          <a:xfrm>
            <a:off x="3716032" y="3950256"/>
            <a:ext cx="228600" cy="228600"/>
          </a:xfrm>
          <a:prstGeom prst="ellipse">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7" name="Oval 26">
            <a:extLst>
              <a:ext uri="{FF2B5EF4-FFF2-40B4-BE49-F238E27FC236}">
                <a16:creationId xmlns:a16="http://schemas.microsoft.com/office/drawing/2014/main" id="{045E2FB7-84AE-487E-875D-36462083AF5D}"/>
              </a:ext>
            </a:extLst>
          </p:cNvPr>
          <p:cNvSpPr>
            <a:spLocks noChangeAspect="1"/>
          </p:cNvSpPr>
          <p:nvPr/>
        </p:nvSpPr>
        <p:spPr>
          <a:xfrm>
            <a:off x="2944849" y="5364825"/>
            <a:ext cx="228600" cy="228600"/>
          </a:xfrm>
          <a:prstGeom prst="ellipse">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8" name="Oval 27">
            <a:extLst>
              <a:ext uri="{FF2B5EF4-FFF2-40B4-BE49-F238E27FC236}">
                <a16:creationId xmlns:a16="http://schemas.microsoft.com/office/drawing/2014/main" id="{50FB53C2-7F51-4839-9CEC-E747B5F311B1}"/>
              </a:ext>
            </a:extLst>
          </p:cNvPr>
          <p:cNvSpPr>
            <a:spLocks noChangeAspect="1"/>
          </p:cNvSpPr>
          <p:nvPr/>
        </p:nvSpPr>
        <p:spPr>
          <a:xfrm>
            <a:off x="2944849" y="2530018"/>
            <a:ext cx="228600" cy="2286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A1F09E6A-3257-4428-8C5E-EA8DCC10FBE4}"/>
              </a:ext>
            </a:extLst>
          </p:cNvPr>
          <p:cNvSpPr txBox="1"/>
          <p:nvPr/>
        </p:nvSpPr>
        <p:spPr>
          <a:xfrm>
            <a:off x="431214" y="3196289"/>
            <a:ext cx="2908287" cy="568297"/>
          </a:xfrm>
          <a:prstGeom prst="rect">
            <a:avLst/>
          </a:prstGeom>
          <a:noFill/>
        </p:spPr>
        <p:txBody>
          <a:bodyPr wrap="square" rtlCol="0" anchor="ctr">
            <a:spAutoFit/>
          </a:bodyPr>
          <a:lstStyle/>
          <a:p>
            <a:pPr algn="ctr">
              <a:lnSpc>
                <a:spcPct val="110000"/>
              </a:lnSpc>
            </a:pPr>
            <a:r>
              <a:rPr lang="en-US" sz="3000" b="1" dirty="0">
                <a:solidFill>
                  <a:srgbClr val="494949"/>
                </a:solidFill>
                <a:latin typeface="Montserrat SemiBold" pitchFamily="2" charset="77"/>
                <a:cs typeface="Poppins" pitchFamily="2" charset="77"/>
              </a:rPr>
              <a:t>IT Budget</a:t>
            </a:r>
          </a:p>
        </p:txBody>
      </p:sp>
      <p:sp>
        <p:nvSpPr>
          <p:cNvPr id="30" name="TextBox 29">
            <a:extLst>
              <a:ext uri="{FF2B5EF4-FFF2-40B4-BE49-F238E27FC236}">
                <a16:creationId xmlns:a16="http://schemas.microsoft.com/office/drawing/2014/main" id="{A8013872-7DAD-4CC5-9221-4A120E7A0F5C}"/>
              </a:ext>
            </a:extLst>
          </p:cNvPr>
          <p:cNvSpPr txBox="1"/>
          <p:nvPr/>
        </p:nvSpPr>
        <p:spPr>
          <a:xfrm>
            <a:off x="5464912" y="2796780"/>
            <a:ext cx="656371"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4800" b="0" i="0" u="none" strike="noStrike" kern="0" cap="none" spc="0" normalizeH="0" baseline="0" noProof="0" dirty="0">
                <a:ln>
                  <a:noFill/>
                </a:ln>
                <a:effectLst/>
                <a:uLnTx/>
                <a:uFillTx/>
                <a:latin typeface="Arial" panose="020B0604020202020204" pitchFamily="34" charset="0"/>
              </a:rPr>
              <a:t>+</a:t>
            </a:r>
            <a:endParaRPr kumimoji="0" lang="en-US" sz="3600" b="0" i="0" u="none" strike="noStrike" kern="0" cap="none" spc="0" normalizeH="0" baseline="0" noProof="0" dirty="0">
              <a:ln>
                <a:noFill/>
              </a:ln>
              <a:effectLst/>
              <a:uLnTx/>
              <a:uFillTx/>
              <a:latin typeface="Arial" panose="020B0604020202020204" pitchFamily="34" charset="0"/>
            </a:endParaRPr>
          </a:p>
        </p:txBody>
      </p:sp>
      <p:sp>
        <p:nvSpPr>
          <p:cNvPr id="31" name="TextBox 30">
            <a:extLst>
              <a:ext uri="{FF2B5EF4-FFF2-40B4-BE49-F238E27FC236}">
                <a16:creationId xmlns:a16="http://schemas.microsoft.com/office/drawing/2014/main" id="{A3773271-C9E8-442E-BE33-8D4F6B2E2A35}"/>
              </a:ext>
            </a:extLst>
          </p:cNvPr>
          <p:cNvSpPr txBox="1"/>
          <p:nvPr/>
        </p:nvSpPr>
        <p:spPr>
          <a:xfrm>
            <a:off x="5464912" y="4534792"/>
            <a:ext cx="656371"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4800" b="0" i="0" u="none" strike="noStrike" kern="0" cap="none" spc="0" normalizeH="0" baseline="0" noProof="0" dirty="0">
                <a:ln>
                  <a:noFill/>
                </a:ln>
                <a:effectLst/>
                <a:uLnTx/>
                <a:uFillTx/>
                <a:latin typeface="Arial" panose="020B0604020202020204" pitchFamily="34" charset="0"/>
              </a:rPr>
              <a:t>+</a:t>
            </a:r>
            <a:endParaRPr kumimoji="0" lang="en-US" sz="3600" b="0" i="0" u="none" strike="noStrike" kern="0" cap="none" spc="0" normalizeH="0" baseline="0" noProof="0" dirty="0">
              <a:ln>
                <a:noFill/>
              </a:ln>
              <a:effectLst/>
              <a:uLnTx/>
              <a:uFillTx/>
              <a:latin typeface="Arial" panose="020B0604020202020204" pitchFamily="34" charset="0"/>
            </a:endParaRPr>
          </a:p>
        </p:txBody>
      </p:sp>
      <p:sp>
        <p:nvSpPr>
          <p:cNvPr id="32" name="TextBox 31">
            <a:extLst>
              <a:ext uri="{FF2B5EF4-FFF2-40B4-BE49-F238E27FC236}">
                <a16:creationId xmlns:a16="http://schemas.microsoft.com/office/drawing/2014/main" id="{3FD245A5-BA66-4EB6-B565-9AB98E2107BE}"/>
              </a:ext>
            </a:extLst>
          </p:cNvPr>
          <p:cNvSpPr txBox="1"/>
          <p:nvPr/>
        </p:nvSpPr>
        <p:spPr>
          <a:xfrm>
            <a:off x="458118" y="3939829"/>
            <a:ext cx="2713226" cy="992772"/>
          </a:xfrm>
          <a:prstGeom prst="rect">
            <a:avLst/>
          </a:prstGeom>
          <a:noFill/>
        </p:spPr>
        <p:txBody>
          <a:bodyPr wrap="square" rtlCol="0" anchor="t">
            <a:spAutoFit/>
          </a:bodyPr>
          <a:lstStyle/>
          <a:p>
            <a:pPr algn="ctr" defTabSz="914217">
              <a:lnSpc>
                <a:spcPts val="1750"/>
              </a:lnSpc>
            </a:pPr>
            <a:r>
              <a:rPr lang="en-US" sz="1200" dirty="0">
                <a:latin typeface="Montserrat Light" panose="00000400000000000000" pitchFamily="2" charset="0"/>
                <a:ea typeface="Lato Light" panose="020F0502020204030203" pitchFamily="34" charset="0"/>
                <a:cs typeface="Lato Light" panose="020F0502020204030203" pitchFamily="34" charset="0"/>
              </a:rPr>
              <a:t>Your budget must collectively support the business goals and corporate initiatives and improve the delivery of IT services.</a:t>
            </a:r>
          </a:p>
        </p:txBody>
      </p:sp>
      <p:sp>
        <p:nvSpPr>
          <p:cNvPr id="33" name="TextBox 32">
            <a:extLst>
              <a:ext uri="{FF2B5EF4-FFF2-40B4-BE49-F238E27FC236}">
                <a16:creationId xmlns:a16="http://schemas.microsoft.com/office/drawing/2014/main" id="{387B3B36-F37F-430F-BCED-CECABDDA4F53}"/>
              </a:ext>
            </a:extLst>
          </p:cNvPr>
          <p:cNvSpPr txBox="1"/>
          <p:nvPr/>
        </p:nvSpPr>
        <p:spPr>
          <a:xfrm>
            <a:off x="7227964" y="2148472"/>
            <a:ext cx="4811636" cy="534313"/>
          </a:xfrm>
          <a:prstGeom prst="rect">
            <a:avLst/>
          </a:prstGeom>
          <a:noFill/>
        </p:spPr>
        <p:txBody>
          <a:bodyPr wrap="square" rtlCol="0" anchor="t">
            <a:spAutoFit/>
          </a:bodyPr>
          <a:lstStyle/>
          <a:p>
            <a:pPr defTabSz="914217">
              <a:lnSpc>
                <a:spcPts val="1750"/>
              </a:lnSpc>
            </a:pPr>
            <a:r>
              <a:rPr lang="en-US" sz="1200" dirty="0">
                <a:latin typeface="Roboto Condensed Light" panose="02000000000000000000" pitchFamily="2" charset="0"/>
                <a:ea typeface="Roboto Condensed Light" panose="02000000000000000000" pitchFamily="2" charset="0"/>
                <a:cs typeface="Lato Light" panose="020F0502020204030203" pitchFamily="34" charset="0"/>
              </a:rPr>
              <a:t>This is likely the largest portion of IT’s budget given most strategic initiatives must align back to the business strategy. </a:t>
            </a:r>
          </a:p>
        </p:txBody>
      </p:sp>
      <p:sp>
        <p:nvSpPr>
          <p:cNvPr id="34" name="TextBox 33">
            <a:extLst>
              <a:ext uri="{FF2B5EF4-FFF2-40B4-BE49-F238E27FC236}">
                <a16:creationId xmlns:a16="http://schemas.microsoft.com/office/drawing/2014/main" id="{5B22647C-60EE-4FA1-8A6F-5C921740E1CD}"/>
              </a:ext>
            </a:extLst>
          </p:cNvPr>
          <p:cNvSpPr txBox="1"/>
          <p:nvPr/>
        </p:nvSpPr>
        <p:spPr>
          <a:xfrm>
            <a:off x="7227964" y="1576433"/>
            <a:ext cx="3990097" cy="584775"/>
          </a:xfrm>
          <a:prstGeom prst="rect">
            <a:avLst/>
          </a:prstGeom>
          <a:noFill/>
        </p:spPr>
        <p:txBody>
          <a:bodyPr wrap="square" rtlCol="0" anchor="b">
            <a:spAutoFit/>
          </a:bodyPr>
          <a:lstStyle/>
          <a:p>
            <a:pPr defTabSz="914217"/>
            <a:r>
              <a:rPr lang="en-US" sz="1600" b="1" dirty="0">
                <a:solidFill>
                  <a:srgbClr val="1C2835"/>
                </a:solidFill>
                <a:latin typeface="Montserrat Medium" panose="00000600000000000000" pitchFamily="2" charset="0"/>
                <a:ea typeface="Lato Light" panose="020F0502020204030203" pitchFamily="34" charset="0"/>
                <a:cs typeface="Poppins" pitchFamily="2" charset="77"/>
              </a:rPr>
              <a:t>Budget to Support Major Business Initiatives</a:t>
            </a:r>
          </a:p>
        </p:txBody>
      </p:sp>
      <p:sp>
        <p:nvSpPr>
          <p:cNvPr id="35" name="TextBox 34">
            <a:extLst>
              <a:ext uri="{FF2B5EF4-FFF2-40B4-BE49-F238E27FC236}">
                <a16:creationId xmlns:a16="http://schemas.microsoft.com/office/drawing/2014/main" id="{A898094E-D172-4734-A014-23450D80FEE1}"/>
              </a:ext>
            </a:extLst>
          </p:cNvPr>
          <p:cNvSpPr txBox="1"/>
          <p:nvPr/>
        </p:nvSpPr>
        <p:spPr>
          <a:xfrm>
            <a:off x="7732657" y="3863941"/>
            <a:ext cx="3816542" cy="765018"/>
          </a:xfrm>
          <a:prstGeom prst="rect">
            <a:avLst/>
          </a:prstGeom>
          <a:noFill/>
        </p:spPr>
        <p:txBody>
          <a:bodyPr wrap="square" rtlCol="0" anchor="t">
            <a:spAutoFit/>
          </a:bodyPr>
          <a:lstStyle/>
          <a:p>
            <a:pPr defTabSz="914217">
              <a:lnSpc>
                <a:spcPts val="1750"/>
              </a:lnSpc>
            </a:pPr>
            <a:r>
              <a:rPr lang="en-US" sz="1200" dirty="0">
                <a:latin typeface="Roboto Condensed Light" panose="02000000000000000000" pitchFamily="2" charset="0"/>
                <a:ea typeface="Roboto Condensed Light" panose="02000000000000000000" pitchFamily="2" charset="0"/>
                <a:cs typeface="Lato Light" panose="020F0502020204030203" pitchFamily="34" charset="0"/>
              </a:rPr>
              <a:t>This portion of your budget must include spending to “keep the lights on” while targeting any additional operational excellence initiatives to improve the products and services IT offers. </a:t>
            </a:r>
          </a:p>
        </p:txBody>
      </p:sp>
      <p:sp>
        <p:nvSpPr>
          <p:cNvPr id="36" name="TextBox 35">
            <a:extLst>
              <a:ext uri="{FF2B5EF4-FFF2-40B4-BE49-F238E27FC236}">
                <a16:creationId xmlns:a16="http://schemas.microsoft.com/office/drawing/2014/main" id="{AECC2A26-82D5-4E66-B675-E791AF5950C6}"/>
              </a:ext>
            </a:extLst>
          </p:cNvPr>
          <p:cNvSpPr txBox="1"/>
          <p:nvPr/>
        </p:nvSpPr>
        <p:spPr>
          <a:xfrm>
            <a:off x="7721611" y="3330733"/>
            <a:ext cx="3990097" cy="584775"/>
          </a:xfrm>
          <a:prstGeom prst="rect">
            <a:avLst/>
          </a:prstGeom>
          <a:noFill/>
        </p:spPr>
        <p:txBody>
          <a:bodyPr wrap="square" rtlCol="0" anchor="b">
            <a:spAutoFit/>
          </a:bodyPr>
          <a:lstStyle/>
          <a:p>
            <a:pPr defTabSz="914217"/>
            <a:r>
              <a:rPr lang="en-US" sz="1600" b="1" dirty="0">
                <a:solidFill>
                  <a:srgbClr val="1C2835"/>
                </a:solidFill>
                <a:latin typeface="Montserrat Medium" panose="00000600000000000000" pitchFamily="2" charset="0"/>
                <a:ea typeface="Lato Light" panose="020F0502020204030203" pitchFamily="34" charset="0"/>
                <a:cs typeface="Poppins" pitchFamily="2" charset="77"/>
              </a:rPr>
              <a:t>Budget to Reduce Risk and Improve IT Operational Excellence</a:t>
            </a:r>
          </a:p>
        </p:txBody>
      </p:sp>
      <p:sp>
        <p:nvSpPr>
          <p:cNvPr id="37" name="TextBox 36">
            <a:extLst>
              <a:ext uri="{FF2B5EF4-FFF2-40B4-BE49-F238E27FC236}">
                <a16:creationId xmlns:a16="http://schemas.microsoft.com/office/drawing/2014/main" id="{979BD9F7-03B2-4613-ABD9-1D0805E50E4A}"/>
              </a:ext>
            </a:extLst>
          </p:cNvPr>
          <p:cNvSpPr txBox="1"/>
          <p:nvPr/>
        </p:nvSpPr>
        <p:spPr>
          <a:xfrm>
            <a:off x="7139639" y="5593713"/>
            <a:ext cx="4811636" cy="534185"/>
          </a:xfrm>
          <a:prstGeom prst="rect">
            <a:avLst/>
          </a:prstGeom>
          <a:noFill/>
        </p:spPr>
        <p:txBody>
          <a:bodyPr wrap="square" rtlCol="0" anchor="t">
            <a:spAutoFit/>
          </a:bodyPr>
          <a:lstStyle/>
          <a:p>
            <a:pPr defTabSz="914217">
              <a:lnSpc>
                <a:spcPts val="1750"/>
              </a:lnSpc>
            </a:pPr>
            <a:r>
              <a:rPr lang="en-US" sz="1200" dirty="0">
                <a:latin typeface="Roboto Condensed Light" panose="02000000000000000000" pitchFamily="2" charset="0"/>
                <a:ea typeface="Roboto Condensed Light" panose="02000000000000000000" pitchFamily="2" charset="0"/>
                <a:cs typeface="Lato Light" panose="020F0502020204030203" pitchFamily="34" charset="0"/>
              </a:rPr>
              <a:t>Ensure IT is always highlighting innovation as a key budget line item. This improves trust with the business that organizational enablement is IT’s #1 goal.</a:t>
            </a:r>
          </a:p>
        </p:txBody>
      </p:sp>
      <p:sp>
        <p:nvSpPr>
          <p:cNvPr id="38" name="TextBox 37">
            <a:extLst>
              <a:ext uri="{FF2B5EF4-FFF2-40B4-BE49-F238E27FC236}">
                <a16:creationId xmlns:a16="http://schemas.microsoft.com/office/drawing/2014/main" id="{71F5C920-D10F-4609-B7DF-4C9C921AD761}"/>
              </a:ext>
            </a:extLst>
          </p:cNvPr>
          <p:cNvSpPr txBox="1"/>
          <p:nvPr/>
        </p:nvSpPr>
        <p:spPr>
          <a:xfrm>
            <a:off x="7128832" y="5285684"/>
            <a:ext cx="4326505" cy="338554"/>
          </a:xfrm>
          <a:prstGeom prst="rect">
            <a:avLst/>
          </a:prstGeom>
          <a:noFill/>
        </p:spPr>
        <p:txBody>
          <a:bodyPr wrap="square" rtlCol="0" anchor="b">
            <a:spAutoFit/>
          </a:bodyPr>
          <a:lstStyle/>
          <a:p>
            <a:pPr defTabSz="914217"/>
            <a:r>
              <a:rPr lang="en-US" sz="1600" b="1" dirty="0">
                <a:solidFill>
                  <a:srgbClr val="1C2835"/>
                </a:solidFill>
                <a:latin typeface="Montserrat Medium" panose="00000600000000000000" pitchFamily="2" charset="0"/>
                <a:ea typeface="Lato Light" panose="020F0502020204030203" pitchFamily="34" charset="0"/>
                <a:cs typeface="Poppins" pitchFamily="2" charset="77"/>
              </a:rPr>
              <a:t>Budget to Drive Technology Innovation</a:t>
            </a:r>
          </a:p>
        </p:txBody>
      </p:sp>
      <p:sp>
        <p:nvSpPr>
          <p:cNvPr id="40" name="Text Placeholder 3">
            <a:extLst>
              <a:ext uri="{FF2B5EF4-FFF2-40B4-BE49-F238E27FC236}">
                <a16:creationId xmlns:a16="http://schemas.microsoft.com/office/drawing/2014/main" id="{AFA86561-FAC5-480A-9805-048B825C00FB}"/>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2.3 Additional Year-in-Review Data</a:t>
            </a:r>
          </a:p>
        </p:txBody>
      </p:sp>
    </p:spTree>
    <p:extLst>
      <p:ext uri="{BB962C8B-B14F-4D97-AF65-F5344CB8AC3E}">
        <p14:creationId xmlns:p14="http://schemas.microsoft.com/office/powerpoint/2010/main" val="22874803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4BD0E-F4BE-4A9A-A100-B986AC8BFB8F}"/>
              </a:ext>
            </a:extLst>
          </p:cNvPr>
          <p:cNvSpPr>
            <a:spLocks noGrp="1"/>
          </p:cNvSpPr>
          <p:nvPr>
            <p:ph type="title"/>
          </p:nvPr>
        </p:nvSpPr>
        <p:spPr>
          <a:xfrm>
            <a:off x="1551709" y="725967"/>
            <a:ext cx="10159999" cy="1130188"/>
          </a:xfrm>
        </p:spPr>
        <p:txBody>
          <a:bodyPr/>
          <a:lstStyle/>
          <a:p>
            <a:r>
              <a:rPr lang="en-US" sz="3200" dirty="0"/>
              <a:t>Business stakeholders care whether IT can complete projects on time and </a:t>
            </a:r>
            <a:r>
              <a:rPr lang="en-US" sz="3200" i="1" dirty="0">
                <a:solidFill>
                  <a:schemeClr val="accent1"/>
                </a:solidFill>
              </a:rPr>
              <a:t>on budget</a:t>
            </a:r>
            <a:endParaRPr lang="en-CA" sz="3200" i="1" dirty="0">
              <a:solidFill>
                <a:schemeClr val="accent1"/>
              </a:solidFill>
            </a:endParaRPr>
          </a:p>
        </p:txBody>
      </p:sp>
      <p:sp>
        <p:nvSpPr>
          <p:cNvPr id="3" name="Text Placeholder 2">
            <a:extLst>
              <a:ext uri="{FF2B5EF4-FFF2-40B4-BE49-F238E27FC236}">
                <a16:creationId xmlns:a16="http://schemas.microsoft.com/office/drawing/2014/main" id="{38D0C002-9938-41A3-89E9-C77097EF9E31}"/>
              </a:ext>
            </a:extLst>
          </p:cNvPr>
          <p:cNvSpPr>
            <a:spLocks noGrp="1"/>
          </p:cNvSpPr>
          <p:nvPr>
            <p:ph type="body" sz="quarter" idx="10"/>
          </p:nvPr>
        </p:nvSpPr>
        <p:spPr>
          <a:xfrm>
            <a:off x="324861" y="2161894"/>
            <a:ext cx="3938147" cy="3178505"/>
          </a:xfrm>
        </p:spPr>
        <p:txBody>
          <a:bodyPr/>
          <a:lstStyle/>
          <a:p>
            <a:r>
              <a:rPr lang="en-US" dirty="0">
                <a:solidFill>
                  <a:schemeClr val="tx1"/>
                </a:solidFill>
                <a:latin typeface="Roboto Condensed Light" panose="02000000000000000000" pitchFamily="2" charset="0"/>
                <a:ea typeface="Roboto Condensed Light" panose="02000000000000000000" pitchFamily="2" charset="0"/>
              </a:rPr>
              <a:t>It is important to communicate IT’s success within the parameters set out for the strategic year. This include the timeline and budget within which IT promised to deliver. </a:t>
            </a:r>
          </a:p>
          <a:p>
            <a:r>
              <a:rPr lang="en-CA" dirty="0">
                <a:solidFill>
                  <a:schemeClr val="tx1"/>
                </a:solidFill>
                <a:latin typeface="Roboto Condensed Light" panose="02000000000000000000" pitchFamily="2" charset="0"/>
                <a:ea typeface="Roboto Condensed Light" panose="02000000000000000000" pitchFamily="2" charset="0"/>
              </a:rPr>
              <a:t>Communicating a succinct story around budget will require financial data from the past two fiscal years: </a:t>
            </a:r>
          </a:p>
          <a:p>
            <a:pPr marL="171450" indent="-171450">
              <a:buFont typeface="Arial" panose="020B0604020202020204" pitchFamily="34" charset="0"/>
              <a:buChar char="•"/>
            </a:pPr>
            <a:r>
              <a:rPr lang="en-CA" dirty="0">
                <a:solidFill>
                  <a:schemeClr val="tx1"/>
                </a:solidFill>
                <a:latin typeface="Roboto Condensed Light" panose="02000000000000000000" pitchFamily="2" charset="0"/>
                <a:ea typeface="Roboto Condensed Light" panose="02000000000000000000" pitchFamily="2" charset="0"/>
              </a:rPr>
              <a:t>Budgeted amount for the past fiscal year</a:t>
            </a:r>
          </a:p>
          <a:p>
            <a:pPr marL="171450" indent="-171450">
              <a:buFont typeface="Arial" panose="020B0604020202020204" pitchFamily="34" charset="0"/>
              <a:buChar char="•"/>
            </a:pPr>
            <a:r>
              <a:rPr lang="en-CA" dirty="0">
                <a:solidFill>
                  <a:schemeClr val="tx1"/>
                </a:solidFill>
                <a:latin typeface="Roboto Condensed Light" panose="02000000000000000000" pitchFamily="2" charset="0"/>
                <a:ea typeface="Roboto Condensed Light" panose="02000000000000000000" pitchFamily="2" charset="0"/>
              </a:rPr>
              <a:t>Actuals from the past two fiscal years </a:t>
            </a:r>
          </a:p>
          <a:p>
            <a:pPr marL="171450" indent="-171450">
              <a:buFont typeface="Arial" panose="020B0604020202020204" pitchFamily="34" charset="0"/>
              <a:buChar char="•"/>
            </a:pPr>
            <a:r>
              <a:rPr lang="en-CA" dirty="0">
                <a:solidFill>
                  <a:schemeClr val="tx1"/>
                </a:solidFill>
                <a:latin typeface="Roboto Condensed Light" panose="02000000000000000000" pitchFamily="2" charset="0"/>
                <a:ea typeface="Roboto Condensed Light" panose="02000000000000000000" pitchFamily="2" charset="0"/>
              </a:rPr>
              <a:t>Financials categorized by the type of initiative it supports (business support, IT excellence, innovation)</a:t>
            </a:r>
          </a:p>
          <a:p>
            <a:r>
              <a:rPr lang="en-CA" dirty="0">
                <a:solidFill>
                  <a:schemeClr val="tx1"/>
                </a:solidFill>
                <a:latin typeface="Roboto Condensed Light" panose="02000000000000000000" pitchFamily="2" charset="0"/>
                <a:ea typeface="Roboto Condensed Light" panose="02000000000000000000" pitchFamily="2" charset="0"/>
              </a:rPr>
              <a:t>The goal is to communicate that IT kept the budget within X% +/- for the fiscal year. This is important when making the budget request for the upcoming strategic year and gives IT credibility with business stakeholders and/or the board.</a:t>
            </a:r>
          </a:p>
          <a:p>
            <a:r>
              <a:rPr lang="en-CA" dirty="0">
                <a:solidFill>
                  <a:schemeClr val="tx1"/>
                </a:solidFill>
                <a:latin typeface="Roboto Condensed Light" panose="02000000000000000000" pitchFamily="2" charset="0"/>
                <a:ea typeface="Roboto Condensed Light" panose="02000000000000000000" pitchFamily="2" charset="0"/>
              </a:rPr>
              <a:t>The comparison of actuals from the past two fiscal years should validate IT’s ask for any budget increases.</a:t>
            </a:r>
          </a:p>
          <a:p>
            <a:r>
              <a:rPr lang="en-CA" dirty="0">
                <a:solidFill>
                  <a:schemeClr val="tx1"/>
                </a:solidFill>
                <a:latin typeface="Roboto Condensed Light" panose="02000000000000000000" pitchFamily="2" charset="0"/>
                <a:ea typeface="Roboto Condensed Light" panose="02000000000000000000" pitchFamily="2" charset="0"/>
              </a:rPr>
              <a:t>The variance in budgeted vs. actuals ideally will communicate that IT is cost conscious. </a:t>
            </a:r>
            <a:endParaRPr lang="en-US" dirty="0">
              <a:solidFill>
                <a:schemeClr val="tx1"/>
              </a:solidFill>
              <a:latin typeface="Roboto Condensed Light" panose="02000000000000000000" pitchFamily="2" charset="0"/>
              <a:ea typeface="Roboto Condensed Light" panose="02000000000000000000" pitchFamily="2" charset="0"/>
            </a:endParaRPr>
          </a:p>
        </p:txBody>
      </p:sp>
      <p:grpSp>
        <p:nvGrpSpPr>
          <p:cNvPr id="8" name="Group 7">
            <a:extLst>
              <a:ext uri="{FF2B5EF4-FFF2-40B4-BE49-F238E27FC236}">
                <a16:creationId xmlns:a16="http://schemas.microsoft.com/office/drawing/2014/main" id="{53AE00CA-AD35-4528-81B4-D3BA9BFD1BB2}"/>
              </a:ext>
            </a:extLst>
          </p:cNvPr>
          <p:cNvGrpSpPr/>
          <p:nvPr/>
        </p:nvGrpSpPr>
        <p:grpSpPr>
          <a:xfrm>
            <a:off x="246522" y="437465"/>
            <a:ext cx="1091966" cy="1418690"/>
            <a:chOff x="6767395" y="3375891"/>
            <a:chExt cx="1091966" cy="1418690"/>
          </a:xfrm>
        </p:grpSpPr>
        <p:sp>
          <p:nvSpPr>
            <p:cNvPr id="4" name="Freeform 172">
              <a:extLst>
                <a:ext uri="{FF2B5EF4-FFF2-40B4-BE49-F238E27FC236}">
                  <a16:creationId xmlns:a16="http://schemas.microsoft.com/office/drawing/2014/main" id="{A524AB1F-6A4C-476A-A214-63CEF1BBDA00}"/>
                </a:ext>
              </a:extLst>
            </p:cNvPr>
            <p:cNvSpPr>
              <a:spLocks noChangeArrowheads="1"/>
            </p:cNvSpPr>
            <p:nvPr/>
          </p:nvSpPr>
          <p:spPr bwMode="auto">
            <a:xfrm>
              <a:off x="6829310" y="3375891"/>
              <a:ext cx="968141" cy="968140"/>
            </a:xfrm>
            <a:custGeom>
              <a:avLst/>
              <a:gdLst>
                <a:gd name="T0" fmla="*/ 2649 w 2650"/>
                <a:gd name="T1" fmla="*/ 1324 h 2650"/>
                <a:gd name="T2" fmla="*/ 2649 w 2650"/>
                <a:gd name="T3" fmla="*/ 1324 h 2650"/>
                <a:gd name="T4" fmla="*/ 1325 w 2650"/>
                <a:gd name="T5" fmla="*/ 0 h 2650"/>
                <a:gd name="T6" fmla="*/ 1325 w 2650"/>
                <a:gd name="T7" fmla="*/ 0 h 2650"/>
                <a:gd name="T8" fmla="*/ 0 w 2650"/>
                <a:gd name="T9" fmla="*/ 1324 h 2650"/>
                <a:gd name="T10" fmla="*/ 0 w 2650"/>
                <a:gd name="T11" fmla="*/ 1324 h 2650"/>
                <a:gd name="T12" fmla="*/ 1325 w 2650"/>
                <a:gd name="T13" fmla="*/ 2649 h 2650"/>
                <a:gd name="T14" fmla="*/ 1325 w 2650"/>
                <a:gd name="T15" fmla="*/ 2649 h 2650"/>
                <a:gd name="T16" fmla="*/ 2649 w 2650"/>
                <a:gd name="T17" fmla="*/ 1324 h 2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0" h="2650">
                  <a:moveTo>
                    <a:pt x="2649" y="1324"/>
                  </a:moveTo>
                  <a:lnTo>
                    <a:pt x="2649" y="1324"/>
                  </a:lnTo>
                  <a:cubicBezTo>
                    <a:pt x="2649" y="593"/>
                    <a:pt x="2056" y="0"/>
                    <a:pt x="1325" y="0"/>
                  </a:cubicBezTo>
                  <a:lnTo>
                    <a:pt x="1325" y="0"/>
                  </a:lnTo>
                  <a:cubicBezTo>
                    <a:pt x="593" y="0"/>
                    <a:pt x="0" y="593"/>
                    <a:pt x="0" y="1324"/>
                  </a:cubicBezTo>
                  <a:lnTo>
                    <a:pt x="0" y="1324"/>
                  </a:lnTo>
                  <a:cubicBezTo>
                    <a:pt x="0" y="2056"/>
                    <a:pt x="593" y="2649"/>
                    <a:pt x="1325" y="2649"/>
                  </a:cubicBezTo>
                  <a:lnTo>
                    <a:pt x="1325" y="2649"/>
                  </a:lnTo>
                  <a:cubicBezTo>
                    <a:pt x="2056" y="2649"/>
                    <a:pt x="2649" y="2056"/>
                    <a:pt x="2649" y="1324"/>
                  </a:cubicBezTo>
                </a:path>
              </a:pathLst>
            </a:custGeom>
            <a:solidFill>
              <a:srgbClr val="15466D"/>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useBgFill="1">
          <p:nvSpPr>
            <p:cNvPr id="5" name="Freeform 173">
              <a:extLst>
                <a:ext uri="{FF2B5EF4-FFF2-40B4-BE49-F238E27FC236}">
                  <a16:creationId xmlns:a16="http://schemas.microsoft.com/office/drawing/2014/main" id="{192A322A-346A-442C-A566-E78E303355FA}"/>
                </a:ext>
              </a:extLst>
            </p:cNvPr>
            <p:cNvSpPr>
              <a:spLocks noChangeArrowheads="1"/>
            </p:cNvSpPr>
            <p:nvPr/>
          </p:nvSpPr>
          <p:spPr bwMode="auto">
            <a:xfrm>
              <a:off x="6941305" y="3487887"/>
              <a:ext cx="744146" cy="744146"/>
            </a:xfrm>
            <a:custGeom>
              <a:avLst/>
              <a:gdLst>
                <a:gd name="T0" fmla="*/ 1945 w 1946"/>
                <a:gd name="T1" fmla="*/ 972 h 1946"/>
                <a:gd name="T2" fmla="*/ 1945 w 1946"/>
                <a:gd name="T3" fmla="*/ 972 h 1946"/>
                <a:gd name="T4" fmla="*/ 973 w 1946"/>
                <a:gd name="T5" fmla="*/ 0 h 1946"/>
                <a:gd name="T6" fmla="*/ 973 w 1946"/>
                <a:gd name="T7" fmla="*/ 0 h 1946"/>
                <a:gd name="T8" fmla="*/ 0 w 1946"/>
                <a:gd name="T9" fmla="*/ 972 h 1946"/>
                <a:gd name="T10" fmla="*/ 0 w 1946"/>
                <a:gd name="T11" fmla="*/ 972 h 1946"/>
                <a:gd name="T12" fmla="*/ 973 w 1946"/>
                <a:gd name="T13" fmla="*/ 1945 h 1946"/>
                <a:gd name="T14" fmla="*/ 973 w 1946"/>
                <a:gd name="T15" fmla="*/ 1945 h 1946"/>
                <a:gd name="T16" fmla="*/ 1945 w 1946"/>
                <a:gd name="T17" fmla="*/ 97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6" h="1946">
                  <a:moveTo>
                    <a:pt x="1945" y="972"/>
                  </a:moveTo>
                  <a:lnTo>
                    <a:pt x="1945" y="972"/>
                  </a:lnTo>
                  <a:cubicBezTo>
                    <a:pt x="1945" y="435"/>
                    <a:pt x="1509" y="0"/>
                    <a:pt x="973" y="0"/>
                  </a:cubicBezTo>
                  <a:lnTo>
                    <a:pt x="973" y="0"/>
                  </a:lnTo>
                  <a:cubicBezTo>
                    <a:pt x="435" y="0"/>
                    <a:pt x="0" y="435"/>
                    <a:pt x="0" y="972"/>
                  </a:cubicBezTo>
                  <a:lnTo>
                    <a:pt x="0" y="972"/>
                  </a:lnTo>
                  <a:cubicBezTo>
                    <a:pt x="0" y="1510"/>
                    <a:pt x="435" y="1945"/>
                    <a:pt x="973" y="1945"/>
                  </a:cubicBezTo>
                  <a:lnTo>
                    <a:pt x="973" y="1945"/>
                  </a:lnTo>
                  <a:cubicBezTo>
                    <a:pt x="1509" y="1945"/>
                    <a:pt x="1945" y="1510"/>
                    <a:pt x="1945" y="972"/>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solidFill>
                  <a:srgbClr val="494949"/>
                </a:solidFill>
                <a:latin typeface="Arial" panose="020B0604020202020204" pitchFamily="34" charset="0"/>
              </a:endParaRPr>
            </a:p>
          </p:txBody>
        </p:sp>
        <p:sp>
          <p:nvSpPr>
            <p:cNvPr id="6" name="TextBox 5">
              <a:extLst>
                <a:ext uri="{FF2B5EF4-FFF2-40B4-BE49-F238E27FC236}">
                  <a16:creationId xmlns:a16="http://schemas.microsoft.com/office/drawing/2014/main" id="{859B99E5-486C-4115-8743-085B10C57AA0}"/>
                </a:ext>
              </a:extLst>
            </p:cNvPr>
            <p:cNvSpPr txBox="1"/>
            <p:nvPr/>
          </p:nvSpPr>
          <p:spPr>
            <a:xfrm>
              <a:off x="6978991" y="3582961"/>
              <a:ext cx="668774" cy="553998"/>
            </a:xfrm>
            <a:prstGeom prst="rect">
              <a:avLst/>
            </a:prstGeom>
            <a:noFill/>
          </p:spPr>
          <p:txBody>
            <a:bodyPr wrap="none" rtlCol="0" anchor="ctr">
              <a:spAutoFit/>
            </a:bodyPr>
            <a:lstStyle/>
            <a:p>
              <a:pPr algn="ctr"/>
              <a:r>
                <a:rPr lang="en-US" sz="3000" b="1" dirty="0">
                  <a:solidFill>
                    <a:srgbClr val="494949"/>
                  </a:solidFill>
                  <a:latin typeface="Montserrat SemiBold" pitchFamily="2" charset="77"/>
                  <a:cs typeface="Poppins" pitchFamily="2" charset="77"/>
                </a:rPr>
                <a:t>03</a:t>
              </a:r>
            </a:p>
          </p:txBody>
        </p:sp>
        <p:sp>
          <p:nvSpPr>
            <p:cNvPr id="7" name="TextBox 6">
              <a:extLst>
                <a:ext uri="{FF2B5EF4-FFF2-40B4-BE49-F238E27FC236}">
                  <a16:creationId xmlns:a16="http://schemas.microsoft.com/office/drawing/2014/main" id="{9FA15421-5703-4594-BBE3-270060E25317}"/>
                </a:ext>
              </a:extLst>
            </p:cNvPr>
            <p:cNvSpPr txBox="1"/>
            <p:nvPr/>
          </p:nvSpPr>
          <p:spPr>
            <a:xfrm>
              <a:off x="6767395" y="4456027"/>
              <a:ext cx="1091966" cy="338554"/>
            </a:xfrm>
            <a:prstGeom prst="rect">
              <a:avLst/>
            </a:prstGeom>
            <a:noFill/>
          </p:spPr>
          <p:txBody>
            <a:bodyPr wrap="none" rtlCol="0" anchor="ctr" anchorCtr="0">
              <a:spAutoFit/>
            </a:bodyPr>
            <a:lstStyle/>
            <a:p>
              <a:pPr algn="ctr"/>
              <a:r>
                <a:rPr lang="en-US" sz="1600" b="1" dirty="0">
                  <a:solidFill>
                    <a:srgbClr val="494949"/>
                  </a:solidFill>
                  <a:latin typeface="Montserrat SemiBold" pitchFamily="2" charset="77"/>
                  <a:ea typeface="League Spartan" charset="0"/>
                  <a:cs typeface="Poppins" pitchFamily="2" charset="77"/>
                </a:rPr>
                <a:t>BUDGET</a:t>
              </a:r>
            </a:p>
          </p:txBody>
        </p:sp>
      </p:grpSp>
      <p:sp>
        <p:nvSpPr>
          <p:cNvPr id="16" name="Text Placeholder 3">
            <a:extLst>
              <a:ext uri="{FF2B5EF4-FFF2-40B4-BE49-F238E27FC236}">
                <a16:creationId xmlns:a16="http://schemas.microsoft.com/office/drawing/2014/main" id="{9D569EEB-353B-4215-928B-A4BE6B654D96}"/>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2.3 Additional Year-in-Review Data</a:t>
            </a:r>
          </a:p>
        </p:txBody>
      </p:sp>
      <p:pic>
        <p:nvPicPr>
          <p:cNvPr id="15" name="Picture 14">
            <a:extLst>
              <a:ext uri="{FF2B5EF4-FFF2-40B4-BE49-F238E27FC236}">
                <a16:creationId xmlns:a16="http://schemas.microsoft.com/office/drawing/2014/main" id="{5CA5C2AC-3A53-48CA-A509-F6C5EC6F8A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83818" y="3136883"/>
            <a:ext cx="7382556" cy="1987377"/>
          </a:xfrm>
          <a:prstGeom prst="rect">
            <a:avLst/>
          </a:prstGeom>
        </p:spPr>
      </p:pic>
    </p:spTree>
    <p:extLst>
      <p:ext uri="{BB962C8B-B14F-4D97-AF65-F5344CB8AC3E}">
        <p14:creationId xmlns:p14="http://schemas.microsoft.com/office/powerpoint/2010/main" val="25166678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35115-42C6-4E78-82E8-8E33106DECE6}"/>
              </a:ext>
            </a:extLst>
          </p:cNvPr>
          <p:cNvSpPr>
            <a:spLocks noGrp="1"/>
          </p:cNvSpPr>
          <p:nvPr>
            <p:ph type="title"/>
          </p:nvPr>
        </p:nvSpPr>
        <p:spPr>
          <a:xfrm>
            <a:off x="2032432" y="632662"/>
            <a:ext cx="9697749" cy="1130188"/>
          </a:xfrm>
        </p:spPr>
        <p:txBody>
          <a:bodyPr/>
          <a:lstStyle/>
          <a:p>
            <a:r>
              <a:rPr lang="en-US" sz="3200" dirty="0"/>
              <a:t>Communicate any major pain points resolved with further stakeholder feedback </a:t>
            </a:r>
            <a:endParaRPr lang="en-CA" sz="3200" dirty="0"/>
          </a:p>
        </p:txBody>
      </p:sp>
      <p:grpSp>
        <p:nvGrpSpPr>
          <p:cNvPr id="8" name="Group 7">
            <a:extLst>
              <a:ext uri="{FF2B5EF4-FFF2-40B4-BE49-F238E27FC236}">
                <a16:creationId xmlns:a16="http://schemas.microsoft.com/office/drawing/2014/main" id="{83876EB1-7369-419D-B8EC-D959CC2C7228}"/>
              </a:ext>
            </a:extLst>
          </p:cNvPr>
          <p:cNvGrpSpPr/>
          <p:nvPr/>
        </p:nvGrpSpPr>
        <p:grpSpPr>
          <a:xfrm>
            <a:off x="3243" y="345574"/>
            <a:ext cx="1935628" cy="1552913"/>
            <a:chOff x="8957658" y="3392533"/>
            <a:chExt cx="1935628" cy="1552913"/>
          </a:xfrm>
        </p:grpSpPr>
        <p:sp>
          <p:nvSpPr>
            <p:cNvPr id="4" name="Freeform 172">
              <a:extLst>
                <a:ext uri="{FF2B5EF4-FFF2-40B4-BE49-F238E27FC236}">
                  <a16:creationId xmlns:a16="http://schemas.microsoft.com/office/drawing/2014/main" id="{9298CE0A-DEEF-47BB-B856-6B021882F807}"/>
                </a:ext>
              </a:extLst>
            </p:cNvPr>
            <p:cNvSpPr>
              <a:spLocks noChangeArrowheads="1"/>
            </p:cNvSpPr>
            <p:nvPr/>
          </p:nvSpPr>
          <p:spPr bwMode="auto">
            <a:xfrm>
              <a:off x="9442636" y="3392533"/>
              <a:ext cx="968141" cy="968140"/>
            </a:xfrm>
            <a:custGeom>
              <a:avLst/>
              <a:gdLst>
                <a:gd name="T0" fmla="*/ 2649 w 2650"/>
                <a:gd name="T1" fmla="*/ 1324 h 2650"/>
                <a:gd name="T2" fmla="*/ 2649 w 2650"/>
                <a:gd name="T3" fmla="*/ 1324 h 2650"/>
                <a:gd name="T4" fmla="*/ 1325 w 2650"/>
                <a:gd name="T5" fmla="*/ 0 h 2650"/>
                <a:gd name="T6" fmla="*/ 1325 w 2650"/>
                <a:gd name="T7" fmla="*/ 0 h 2650"/>
                <a:gd name="T8" fmla="*/ 0 w 2650"/>
                <a:gd name="T9" fmla="*/ 1324 h 2650"/>
                <a:gd name="T10" fmla="*/ 0 w 2650"/>
                <a:gd name="T11" fmla="*/ 1324 h 2650"/>
                <a:gd name="T12" fmla="*/ 1325 w 2650"/>
                <a:gd name="T13" fmla="*/ 2649 h 2650"/>
                <a:gd name="T14" fmla="*/ 1325 w 2650"/>
                <a:gd name="T15" fmla="*/ 2649 h 2650"/>
                <a:gd name="T16" fmla="*/ 2649 w 2650"/>
                <a:gd name="T17" fmla="*/ 1324 h 2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0" h="2650">
                  <a:moveTo>
                    <a:pt x="2649" y="1324"/>
                  </a:moveTo>
                  <a:lnTo>
                    <a:pt x="2649" y="1324"/>
                  </a:lnTo>
                  <a:cubicBezTo>
                    <a:pt x="2649" y="593"/>
                    <a:pt x="2056" y="0"/>
                    <a:pt x="1325" y="0"/>
                  </a:cubicBezTo>
                  <a:lnTo>
                    <a:pt x="1325" y="0"/>
                  </a:lnTo>
                  <a:cubicBezTo>
                    <a:pt x="593" y="0"/>
                    <a:pt x="0" y="593"/>
                    <a:pt x="0" y="1324"/>
                  </a:cubicBezTo>
                  <a:lnTo>
                    <a:pt x="0" y="1324"/>
                  </a:lnTo>
                  <a:cubicBezTo>
                    <a:pt x="0" y="2056"/>
                    <a:pt x="593" y="2649"/>
                    <a:pt x="1325" y="2649"/>
                  </a:cubicBezTo>
                  <a:lnTo>
                    <a:pt x="1325" y="2649"/>
                  </a:lnTo>
                  <a:cubicBezTo>
                    <a:pt x="2056" y="2649"/>
                    <a:pt x="2649" y="2056"/>
                    <a:pt x="2649" y="1324"/>
                  </a:cubicBezTo>
                </a:path>
              </a:pathLst>
            </a:custGeom>
            <a:solidFill>
              <a:srgbClr val="299C47"/>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useBgFill="1">
          <p:nvSpPr>
            <p:cNvPr id="5" name="Freeform 173">
              <a:extLst>
                <a:ext uri="{FF2B5EF4-FFF2-40B4-BE49-F238E27FC236}">
                  <a16:creationId xmlns:a16="http://schemas.microsoft.com/office/drawing/2014/main" id="{B59EE881-437A-4658-B4F4-B29E5EB9C3BD}"/>
                </a:ext>
              </a:extLst>
            </p:cNvPr>
            <p:cNvSpPr>
              <a:spLocks noChangeArrowheads="1"/>
            </p:cNvSpPr>
            <p:nvPr/>
          </p:nvSpPr>
          <p:spPr bwMode="auto">
            <a:xfrm>
              <a:off x="9554632" y="3504529"/>
              <a:ext cx="744146" cy="744146"/>
            </a:xfrm>
            <a:custGeom>
              <a:avLst/>
              <a:gdLst>
                <a:gd name="T0" fmla="*/ 1945 w 1946"/>
                <a:gd name="T1" fmla="*/ 972 h 1946"/>
                <a:gd name="T2" fmla="*/ 1945 w 1946"/>
                <a:gd name="T3" fmla="*/ 972 h 1946"/>
                <a:gd name="T4" fmla="*/ 973 w 1946"/>
                <a:gd name="T5" fmla="*/ 0 h 1946"/>
                <a:gd name="T6" fmla="*/ 973 w 1946"/>
                <a:gd name="T7" fmla="*/ 0 h 1946"/>
                <a:gd name="T8" fmla="*/ 0 w 1946"/>
                <a:gd name="T9" fmla="*/ 972 h 1946"/>
                <a:gd name="T10" fmla="*/ 0 w 1946"/>
                <a:gd name="T11" fmla="*/ 972 h 1946"/>
                <a:gd name="T12" fmla="*/ 973 w 1946"/>
                <a:gd name="T13" fmla="*/ 1945 h 1946"/>
                <a:gd name="T14" fmla="*/ 973 w 1946"/>
                <a:gd name="T15" fmla="*/ 1945 h 1946"/>
                <a:gd name="T16" fmla="*/ 1945 w 1946"/>
                <a:gd name="T17" fmla="*/ 97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6" h="1946">
                  <a:moveTo>
                    <a:pt x="1945" y="972"/>
                  </a:moveTo>
                  <a:lnTo>
                    <a:pt x="1945" y="972"/>
                  </a:lnTo>
                  <a:cubicBezTo>
                    <a:pt x="1945" y="435"/>
                    <a:pt x="1509" y="0"/>
                    <a:pt x="973" y="0"/>
                  </a:cubicBezTo>
                  <a:lnTo>
                    <a:pt x="973" y="0"/>
                  </a:lnTo>
                  <a:cubicBezTo>
                    <a:pt x="435" y="0"/>
                    <a:pt x="0" y="435"/>
                    <a:pt x="0" y="972"/>
                  </a:cubicBezTo>
                  <a:lnTo>
                    <a:pt x="0" y="972"/>
                  </a:lnTo>
                  <a:cubicBezTo>
                    <a:pt x="0" y="1510"/>
                    <a:pt x="435" y="1945"/>
                    <a:pt x="973" y="1945"/>
                  </a:cubicBezTo>
                  <a:lnTo>
                    <a:pt x="973" y="1945"/>
                  </a:lnTo>
                  <a:cubicBezTo>
                    <a:pt x="1509" y="1945"/>
                    <a:pt x="1945" y="1510"/>
                    <a:pt x="1945" y="972"/>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solidFill>
                  <a:srgbClr val="494949"/>
                </a:solidFill>
                <a:latin typeface="Arial" panose="020B0604020202020204" pitchFamily="34" charset="0"/>
              </a:endParaRPr>
            </a:p>
          </p:txBody>
        </p:sp>
        <p:sp>
          <p:nvSpPr>
            <p:cNvPr id="6" name="TextBox 5">
              <a:extLst>
                <a:ext uri="{FF2B5EF4-FFF2-40B4-BE49-F238E27FC236}">
                  <a16:creationId xmlns:a16="http://schemas.microsoft.com/office/drawing/2014/main" id="{E237D9F7-A13B-4FD6-966F-55688CE3D566}"/>
                </a:ext>
              </a:extLst>
            </p:cNvPr>
            <p:cNvSpPr txBox="1"/>
            <p:nvPr/>
          </p:nvSpPr>
          <p:spPr>
            <a:xfrm>
              <a:off x="9572651" y="3582961"/>
              <a:ext cx="705642" cy="553998"/>
            </a:xfrm>
            <a:prstGeom prst="rect">
              <a:avLst/>
            </a:prstGeom>
            <a:noFill/>
          </p:spPr>
          <p:txBody>
            <a:bodyPr wrap="none" rtlCol="0" anchor="ctr">
              <a:spAutoFit/>
            </a:bodyPr>
            <a:lstStyle/>
            <a:p>
              <a:pPr algn="ctr"/>
              <a:r>
                <a:rPr lang="en-US" sz="3000" b="1" dirty="0">
                  <a:solidFill>
                    <a:srgbClr val="494949"/>
                  </a:solidFill>
                  <a:latin typeface="Montserrat SemiBold" pitchFamily="2" charset="77"/>
                  <a:cs typeface="Poppins" pitchFamily="2" charset="77"/>
                </a:rPr>
                <a:t>04</a:t>
              </a:r>
            </a:p>
          </p:txBody>
        </p:sp>
        <p:sp>
          <p:nvSpPr>
            <p:cNvPr id="7" name="TextBox 6">
              <a:extLst>
                <a:ext uri="{FF2B5EF4-FFF2-40B4-BE49-F238E27FC236}">
                  <a16:creationId xmlns:a16="http://schemas.microsoft.com/office/drawing/2014/main" id="{FA402DCB-0D94-4FD3-9703-F326AC045363}"/>
                </a:ext>
              </a:extLst>
            </p:cNvPr>
            <p:cNvSpPr txBox="1"/>
            <p:nvPr/>
          </p:nvSpPr>
          <p:spPr>
            <a:xfrm>
              <a:off x="8957658" y="4360671"/>
              <a:ext cx="1935628" cy="584775"/>
            </a:xfrm>
            <a:prstGeom prst="rect">
              <a:avLst/>
            </a:prstGeom>
            <a:noFill/>
          </p:spPr>
          <p:txBody>
            <a:bodyPr wrap="square" rtlCol="0" anchor="ctr" anchorCtr="0">
              <a:spAutoFit/>
            </a:bodyPr>
            <a:lstStyle/>
            <a:p>
              <a:pPr algn="ctr"/>
              <a:r>
                <a:rPr lang="en-US" sz="1600" b="1" dirty="0">
                  <a:solidFill>
                    <a:srgbClr val="494949"/>
                  </a:solidFill>
                  <a:latin typeface="Montserrat SemiBold" pitchFamily="2" charset="77"/>
                  <a:ea typeface="League Spartan" charset="0"/>
                  <a:cs typeface="Poppins" pitchFamily="2" charset="77"/>
                </a:rPr>
                <a:t>OTHER DIAGNOSTICS</a:t>
              </a:r>
            </a:p>
          </p:txBody>
        </p:sp>
      </p:grpSp>
      <p:pic>
        <p:nvPicPr>
          <p:cNvPr id="10" name="Picture 9">
            <a:extLst>
              <a:ext uri="{FF2B5EF4-FFF2-40B4-BE49-F238E27FC236}">
                <a16:creationId xmlns:a16="http://schemas.microsoft.com/office/drawing/2014/main" id="{C2DDAFDF-EC21-48B7-8750-672D2176924E}"/>
              </a:ext>
            </a:extLst>
          </p:cNvPr>
          <p:cNvPicPr>
            <a:picLocks noChangeAspect="1"/>
          </p:cNvPicPr>
          <p:nvPr/>
        </p:nvPicPr>
        <p:blipFill>
          <a:blip r:embed="rId2"/>
          <a:stretch>
            <a:fillRect/>
          </a:stretch>
        </p:blipFill>
        <p:spPr>
          <a:xfrm>
            <a:off x="1456362" y="2468645"/>
            <a:ext cx="8848725" cy="3771900"/>
          </a:xfrm>
          <a:prstGeom prst="rect">
            <a:avLst/>
          </a:prstGeom>
        </p:spPr>
      </p:pic>
      <p:sp>
        <p:nvSpPr>
          <p:cNvPr id="11" name="Speech Bubble: Rectangle 10">
            <a:extLst>
              <a:ext uri="{FF2B5EF4-FFF2-40B4-BE49-F238E27FC236}">
                <a16:creationId xmlns:a16="http://schemas.microsoft.com/office/drawing/2014/main" id="{2824C6DC-050D-4FEF-9720-F485926C06F0}"/>
              </a:ext>
            </a:extLst>
          </p:cNvPr>
          <p:cNvSpPr/>
          <p:nvPr/>
        </p:nvSpPr>
        <p:spPr>
          <a:xfrm>
            <a:off x="120209" y="2613243"/>
            <a:ext cx="1665840" cy="911114"/>
          </a:xfrm>
          <a:prstGeom prst="wedgeRectCallout">
            <a:avLst>
              <a:gd name="adj1" fmla="val 59649"/>
              <a:gd name="adj2" fmla="val -177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Condensed Light" panose="02000000000000000000" pitchFamily="2" charset="0"/>
                <a:ea typeface="Roboto Condensed Light" panose="02000000000000000000" pitchFamily="2" charset="0"/>
              </a:rPr>
              <a:t>Find out what users really think of IT services and measure any improvements in satisfaction with IT. </a:t>
            </a:r>
            <a:endParaRPr lang="en-CA" dirty="0">
              <a:solidFill>
                <a:schemeClr val="tx1"/>
              </a:solidFill>
              <a:latin typeface="Roboto Condensed Light" panose="02000000000000000000" pitchFamily="2" charset="0"/>
              <a:ea typeface="Roboto Condensed Light" panose="02000000000000000000" pitchFamily="2" charset="0"/>
            </a:endParaRPr>
          </a:p>
        </p:txBody>
      </p:sp>
      <p:sp>
        <p:nvSpPr>
          <p:cNvPr id="12" name="Speech Bubble: Rectangle 11">
            <a:extLst>
              <a:ext uri="{FF2B5EF4-FFF2-40B4-BE49-F238E27FC236}">
                <a16:creationId xmlns:a16="http://schemas.microsoft.com/office/drawing/2014/main" id="{0035DE7F-A00A-49C5-A0B6-0E8C95A8DBD0}"/>
              </a:ext>
            </a:extLst>
          </p:cNvPr>
          <p:cNvSpPr/>
          <p:nvPr/>
        </p:nvSpPr>
        <p:spPr>
          <a:xfrm>
            <a:off x="919831" y="5491182"/>
            <a:ext cx="1665840" cy="911114"/>
          </a:xfrm>
          <a:prstGeom prst="wedgeRectCallout">
            <a:avLst>
              <a:gd name="adj1" fmla="val 59095"/>
              <a:gd name="adj2" fmla="val -7451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Condensed Light" panose="02000000000000000000" pitchFamily="2" charset="0"/>
                <a:ea typeface="Roboto Condensed Light" panose="02000000000000000000" pitchFamily="2" charset="0"/>
              </a:rPr>
              <a:t>Business leaders need reliable and effective data to deliver results. Measure whether IT is effectively enabling it. </a:t>
            </a:r>
            <a:endParaRPr lang="en-CA" dirty="0">
              <a:solidFill>
                <a:schemeClr val="tx1"/>
              </a:solidFill>
              <a:latin typeface="Roboto Condensed Light" panose="02000000000000000000" pitchFamily="2" charset="0"/>
              <a:ea typeface="Roboto Condensed Light" panose="02000000000000000000" pitchFamily="2" charset="0"/>
            </a:endParaRPr>
          </a:p>
        </p:txBody>
      </p:sp>
      <p:sp>
        <p:nvSpPr>
          <p:cNvPr id="13" name="Speech Bubble: Rectangle 12">
            <a:extLst>
              <a:ext uri="{FF2B5EF4-FFF2-40B4-BE49-F238E27FC236}">
                <a16:creationId xmlns:a16="http://schemas.microsoft.com/office/drawing/2014/main" id="{F78C2F56-B61B-446F-9F59-4F754F20BC5B}"/>
              </a:ext>
            </a:extLst>
          </p:cNvPr>
          <p:cNvSpPr/>
          <p:nvPr/>
        </p:nvSpPr>
        <p:spPr>
          <a:xfrm>
            <a:off x="4031247" y="1498397"/>
            <a:ext cx="2014321" cy="911114"/>
          </a:xfrm>
          <a:prstGeom prst="wedgeRectCallout">
            <a:avLst>
              <a:gd name="adj1" fmla="val -22965"/>
              <a:gd name="adj2" fmla="val 704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Condensed Light" panose="02000000000000000000" pitchFamily="2" charset="0"/>
                <a:ea typeface="Roboto Condensed Light" panose="02000000000000000000" pitchFamily="2" charset="0"/>
              </a:rPr>
              <a:t>Collect the data you need to effectively manage IT security and measure stakeholder confidence and satisfaction with any strategic initiatives to do so.</a:t>
            </a:r>
            <a:endParaRPr lang="en-CA" dirty="0">
              <a:solidFill>
                <a:schemeClr val="tx1"/>
              </a:solidFill>
              <a:latin typeface="Roboto Condensed Light" panose="02000000000000000000" pitchFamily="2" charset="0"/>
              <a:ea typeface="Roboto Condensed Light" panose="02000000000000000000" pitchFamily="2" charset="0"/>
            </a:endParaRPr>
          </a:p>
        </p:txBody>
      </p:sp>
      <p:sp>
        <p:nvSpPr>
          <p:cNvPr id="14" name="Speech Bubble: Rectangle 13">
            <a:extLst>
              <a:ext uri="{FF2B5EF4-FFF2-40B4-BE49-F238E27FC236}">
                <a16:creationId xmlns:a16="http://schemas.microsoft.com/office/drawing/2014/main" id="{47586763-E275-4647-A68C-D6EF22AB0ED9}"/>
              </a:ext>
            </a:extLst>
          </p:cNvPr>
          <p:cNvSpPr/>
          <p:nvPr/>
        </p:nvSpPr>
        <p:spPr>
          <a:xfrm>
            <a:off x="6501974" y="1498397"/>
            <a:ext cx="2014321" cy="911114"/>
          </a:xfrm>
          <a:prstGeom prst="wedgeRectCallout">
            <a:avLst>
              <a:gd name="adj1" fmla="val -22965"/>
              <a:gd name="adj2" fmla="val 704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Condensed Light" panose="02000000000000000000" pitchFamily="2" charset="0"/>
                <a:ea typeface="Roboto Condensed Light" panose="02000000000000000000" pitchFamily="2" charset="0"/>
              </a:rPr>
              <a:t>If project and portfolio processes were labeled low maturity, collect the data you need to understand and optimize your PPM practices.</a:t>
            </a:r>
            <a:endParaRPr lang="en-CA" dirty="0">
              <a:solidFill>
                <a:schemeClr val="tx1"/>
              </a:solidFill>
              <a:latin typeface="Roboto Condensed Light" panose="02000000000000000000" pitchFamily="2" charset="0"/>
              <a:ea typeface="Roboto Condensed Light" panose="02000000000000000000" pitchFamily="2" charset="0"/>
            </a:endParaRPr>
          </a:p>
        </p:txBody>
      </p:sp>
      <p:sp>
        <p:nvSpPr>
          <p:cNvPr id="15" name="Speech Bubble: Rectangle 14">
            <a:extLst>
              <a:ext uri="{FF2B5EF4-FFF2-40B4-BE49-F238E27FC236}">
                <a16:creationId xmlns:a16="http://schemas.microsoft.com/office/drawing/2014/main" id="{383A1928-0857-4AD8-AD89-4DD001473D3B}"/>
              </a:ext>
            </a:extLst>
          </p:cNvPr>
          <p:cNvSpPr/>
          <p:nvPr/>
        </p:nvSpPr>
        <p:spPr>
          <a:xfrm>
            <a:off x="10004992" y="1874982"/>
            <a:ext cx="1673963" cy="1333072"/>
          </a:xfrm>
          <a:prstGeom prst="wedgeRectCallout">
            <a:avLst>
              <a:gd name="adj1" fmla="val -61023"/>
              <a:gd name="adj2" fmla="val 2888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Condensed Light" panose="02000000000000000000" pitchFamily="2" charset="0"/>
                <a:ea typeface="Roboto Condensed Light" panose="02000000000000000000" pitchFamily="2" charset="0"/>
              </a:rPr>
              <a:t>Making technology enhancements is part of any strategic plan. Find out what users really think of IT’s business applications that were high priority in the last fiscal year.</a:t>
            </a:r>
            <a:endParaRPr lang="en-CA" dirty="0">
              <a:solidFill>
                <a:schemeClr val="tx1"/>
              </a:solidFill>
              <a:latin typeface="Roboto Condensed Light" panose="02000000000000000000" pitchFamily="2" charset="0"/>
              <a:ea typeface="Roboto Condensed Light" panose="02000000000000000000" pitchFamily="2" charset="0"/>
            </a:endParaRPr>
          </a:p>
        </p:txBody>
      </p:sp>
      <p:sp>
        <p:nvSpPr>
          <p:cNvPr id="16" name="Speech Bubble: Rectangle 15">
            <a:extLst>
              <a:ext uri="{FF2B5EF4-FFF2-40B4-BE49-F238E27FC236}">
                <a16:creationId xmlns:a16="http://schemas.microsoft.com/office/drawing/2014/main" id="{24A2A0C6-7AEC-4836-B514-5501CF5165F1}"/>
              </a:ext>
            </a:extLst>
          </p:cNvPr>
          <p:cNvSpPr/>
          <p:nvPr/>
        </p:nvSpPr>
        <p:spPr>
          <a:xfrm>
            <a:off x="9494982" y="4339663"/>
            <a:ext cx="2475345" cy="1229864"/>
          </a:xfrm>
          <a:prstGeom prst="wedgeRectCallout">
            <a:avLst>
              <a:gd name="adj1" fmla="val -75691"/>
              <a:gd name="adj2" fmla="val 478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Condensed Light" panose="02000000000000000000" pitchFamily="2" charset="0"/>
                <a:ea typeface="Roboto Condensed Light" panose="02000000000000000000" pitchFamily="2" charset="0"/>
              </a:rPr>
              <a:t>The Project Dashboard enables you to collect feedback to ensure your key projects are on track and to measure and communicate success. Refer to this tool when communicating the success of all major strategic initiatives/projects. </a:t>
            </a:r>
            <a:endParaRPr lang="en-CA" dirty="0">
              <a:solidFill>
                <a:schemeClr val="tx1"/>
              </a:solidFill>
              <a:latin typeface="Roboto Condensed Light" panose="02000000000000000000" pitchFamily="2" charset="0"/>
              <a:ea typeface="Roboto Condensed Light" panose="02000000000000000000" pitchFamily="2" charset="0"/>
            </a:endParaRPr>
          </a:p>
        </p:txBody>
      </p:sp>
      <p:sp>
        <p:nvSpPr>
          <p:cNvPr id="17" name="Speech Bubble: Rectangle 16">
            <a:extLst>
              <a:ext uri="{FF2B5EF4-FFF2-40B4-BE49-F238E27FC236}">
                <a16:creationId xmlns:a16="http://schemas.microsoft.com/office/drawing/2014/main" id="{6BAE43C3-3511-4BF4-9B2A-080B1EC25F5A}"/>
              </a:ext>
            </a:extLst>
          </p:cNvPr>
          <p:cNvSpPr/>
          <p:nvPr/>
        </p:nvSpPr>
        <p:spPr>
          <a:xfrm>
            <a:off x="5264726" y="6137867"/>
            <a:ext cx="3977885" cy="558235"/>
          </a:xfrm>
          <a:prstGeom prst="wedgeRectCallout">
            <a:avLst>
              <a:gd name="adj1" fmla="val -22048"/>
              <a:gd name="adj2" fmla="val -7190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Condensed Light" panose="02000000000000000000" pitchFamily="2" charset="0"/>
                <a:ea typeface="Roboto Condensed Light" panose="02000000000000000000" pitchFamily="2" charset="0"/>
              </a:rPr>
              <a:t>Get a report showing the business' most-pressing reporting and analytics needs so you can focus your improvement efforts to meet their needs and highlight any problem areas solved in the last fiscal year.</a:t>
            </a:r>
            <a:endParaRPr lang="en-CA" dirty="0">
              <a:solidFill>
                <a:schemeClr val="tx1"/>
              </a:solidFill>
              <a:latin typeface="Roboto Condensed Light" panose="02000000000000000000" pitchFamily="2" charset="0"/>
              <a:ea typeface="Roboto Condensed Light" panose="02000000000000000000" pitchFamily="2" charset="0"/>
            </a:endParaRPr>
          </a:p>
        </p:txBody>
      </p:sp>
      <p:sp>
        <p:nvSpPr>
          <p:cNvPr id="19" name="Text Placeholder 3">
            <a:extLst>
              <a:ext uri="{FF2B5EF4-FFF2-40B4-BE49-F238E27FC236}">
                <a16:creationId xmlns:a16="http://schemas.microsoft.com/office/drawing/2014/main" id="{7858FF49-069B-4F08-B0AB-D31B8900FCD1}"/>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2.3 Additional Year-in-Review Data</a:t>
            </a:r>
          </a:p>
        </p:txBody>
      </p:sp>
    </p:spTree>
    <p:extLst>
      <p:ext uri="{BB962C8B-B14F-4D97-AF65-F5344CB8AC3E}">
        <p14:creationId xmlns:p14="http://schemas.microsoft.com/office/powerpoint/2010/main" val="18768927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7598516" y="1282586"/>
            <a:ext cx="4240966" cy="3654853"/>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4248314494"/>
              </p:ext>
            </p:extLst>
          </p:nvPr>
        </p:nvGraphicFramePr>
        <p:xfrm>
          <a:off x="7529804" y="1114751"/>
          <a:ext cx="4309678" cy="5017111"/>
        </p:xfrm>
        <a:graphic>
          <a:graphicData uri="http://schemas.openxmlformats.org/drawingml/2006/table">
            <a:tbl>
              <a:tblPr firstRow="1" bandRow="1">
                <a:effectLst/>
                <a:tableStyleId>{5C22544A-7EE6-4342-B048-85BDC9FD1C3A}</a:tableStyleId>
              </a:tblPr>
              <a:tblGrid>
                <a:gridCol w="2369976">
                  <a:extLst>
                    <a:ext uri="{9D8B030D-6E8A-4147-A177-3AD203B41FA5}">
                      <a16:colId xmlns:a16="http://schemas.microsoft.com/office/drawing/2014/main" val="866264451"/>
                    </a:ext>
                  </a:extLst>
                </a:gridCol>
                <a:gridCol w="1939702">
                  <a:extLst>
                    <a:ext uri="{9D8B030D-6E8A-4147-A177-3AD203B41FA5}">
                      <a16:colId xmlns:a16="http://schemas.microsoft.com/office/drawing/2014/main" val="2703970457"/>
                    </a:ext>
                  </a:extLst>
                </a:gridCol>
              </a:tblGrid>
              <a:tr h="0">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950001">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Metrics, KPI, targets </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Major initiatives summaries </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Financials </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Optional diagnostic reports </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Success stories from last fiscal </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Important data visuals to communicate</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676449">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563563">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Collaboration/ brainstorming tool (whiteboard, flip chart, digital equivalent) </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Sticky dots</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Senior IT Team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10812125" cy="1130188"/>
          </a:xfrm>
        </p:spPr>
        <p:txBody>
          <a:bodyPr/>
          <a:lstStyle/>
          <a:p>
            <a:r>
              <a:rPr lang="en-US" sz="2800" dirty="0">
                <a:solidFill>
                  <a:srgbClr val="2576B7"/>
                </a:solidFill>
              </a:rPr>
              <a:t>2.3 </a:t>
            </a:r>
            <a:r>
              <a:rPr lang="en-US" sz="2800" dirty="0"/>
              <a:t>Compile and prioritize additional year-in-review data</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54106" y="1569336"/>
            <a:ext cx="4116208" cy="669978"/>
          </a:xfrm>
        </p:spPr>
        <p:txBody>
          <a:bodyPr/>
          <a:lstStyle/>
          <a:p>
            <a:r>
              <a:rPr lang="en-US" sz="1600" dirty="0">
                <a:latin typeface="Exo" panose="02000503000000000000" pitchFamily="2" charset="77"/>
              </a:rPr>
              <a:t>60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54106" y="1904325"/>
            <a:ext cx="7071416" cy="5013518"/>
          </a:xfrm>
          <a:prstGeom prst="rect">
            <a:avLst/>
          </a:prstGeom>
        </p:spPr>
        <p:txBody>
          <a:bodyPr lIns="0" tIns="0" rIns="0" bIns="0" numCol="1" spcCol="292608" anchor="t"/>
          <a:lstStyle/>
          <a:p>
            <a:pPr marL="177800" indent="-177800">
              <a:lnSpc>
                <a:spcPct val="100000"/>
              </a:lnSpc>
              <a:buFont typeface="+mj-lt"/>
              <a:buAutoNum type="arabicPeriod"/>
            </a:pPr>
            <a:r>
              <a:rPr lang="en-US" sz="1300" dirty="0">
                <a:latin typeface="Roboto Condensed Light"/>
                <a:ea typeface="Roboto Condensed Light"/>
              </a:rPr>
              <a:t>Split into small groups and review all additional year-in-review data. </a:t>
            </a:r>
          </a:p>
          <a:p>
            <a:pPr marL="177800" indent="-177800">
              <a:lnSpc>
                <a:spcPct val="100000"/>
              </a:lnSpc>
              <a:buFont typeface="+mj-lt"/>
              <a:buAutoNum type="arabicPeriod"/>
            </a:pPr>
            <a:r>
              <a:rPr lang="en-US" sz="1300" dirty="0">
                <a:latin typeface="Roboto Condensed Light"/>
                <a:ea typeface="Roboto Condensed Light"/>
              </a:rPr>
              <a:t>Identify the following:</a:t>
            </a:r>
          </a:p>
          <a:p>
            <a:pPr marL="735012" lvl="1" indent="-285750">
              <a:lnSpc>
                <a:spcPct val="100000"/>
              </a:lnSpc>
              <a:buFont typeface="Wingdings" panose="05000000000000000000" pitchFamily="2" charset="2"/>
              <a:buChar char="q"/>
            </a:pPr>
            <a:r>
              <a:rPr lang="en-US" sz="1300" dirty="0">
                <a:latin typeface="Roboto Condensed Light"/>
                <a:ea typeface="Roboto Condensed Light"/>
              </a:rPr>
              <a:t>Success stories from last fiscal year </a:t>
            </a:r>
          </a:p>
          <a:p>
            <a:pPr marL="735012" lvl="1" indent="-285750">
              <a:lnSpc>
                <a:spcPct val="100000"/>
              </a:lnSpc>
              <a:buFont typeface="Wingdings" panose="05000000000000000000" pitchFamily="2" charset="2"/>
              <a:buChar char="q"/>
            </a:pPr>
            <a:r>
              <a:rPr lang="en-US" sz="1300" dirty="0">
                <a:latin typeface="Roboto Condensed Light"/>
                <a:ea typeface="Roboto Condensed Light"/>
              </a:rPr>
              <a:t>Challenges successfully addressed and deltas in data</a:t>
            </a:r>
          </a:p>
          <a:p>
            <a:pPr marL="735012" lvl="1" indent="-285750">
              <a:lnSpc>
                <a:spcPct val="100000"/>
              </a:lnSpc>
              <a:buFont typeface="Wingdings" panose="05000000000000000000" pitchFamily="2" charset="2"/>
              <a:buChar char="q"/>
            </a:pPr>
            <a:r>
              <a:rPr lang="en-US" sz="1300" dirty="0">
                <a:latin typeface="Roboto Condensed Light"/>
                <a:ea typeface="Roboto Condensed Light"/>
              </a:rPr>
              <a:t>Reflections on action plans and strategic initiatives </a:t>
            </a:r>
          </a:p>
          <a:p>
            <a:pPr marL="735012" lvl="1" indent="-285750">
              <a:lnSpc>
                <a:spcPct val="100000"/>
              </a:lnSpc>
              <a:buFont typeface="Wingdings" panose="05000000000000000000" pitchFamily="2" charset="2"/>
              <a:buChar char="q"/>
            </a:pPr>
            <a:r>
              <a:rPr lang="en-US" sz="1300" dirty="0">
                <a:latin typeface="Roboto Condensed Light"/>
                <a:ea typeface="Roboto Condensed Light"/>
              </a:rPr>
              <a:t>Things to incorporate into strategy for upcoming year </a:t>
            </a:r>
          </a:p>
          <a:p>
            <a:pPr marL="735012" lvl="1" indent="-285750">
              <a:lnSpc>
                <a:spcPct val="100000"/>
              </a:lnSpc>
              <a:buFont typeface="Wingdings" panose="05000000000000000000" pitchFamily="2" charset="2"/>
              <a:buChar char="q"/>
            </a:pPr>
            <a:r>
              <a:rPr lang="en-US" sz="1300" dirty="0">
                <a:latin typeface="Roboto Condensed Light"/>
                <a:ea typeface="Roboto Condensed Light"/>
              </a:rPr>
              <a:t>Other insights from the data that are worth highlighting for IT’s success</a:t>
            </a:r>
          </a:p>
          <a:p>
            <a:pPr marL="177800" indent="-177800">
              <a:lnSpc>
                <a:spcPct val="100000"/>
              </a:lnSpc>
              <a:buFont typeface="+mj-lt"/>
              <a:buAutoNum type="arabicPeriod"/>
            </a:pPr>
            <a:r>
              <a:rPr lang="en-US" sz="1300" dirty="0">
                <a:latin typeface="Roboto Condensed Light"/>
                <a:ea typeface="Roboto Condensed Light"/>
              </a:rPr>
              <a:t>Regroup as a larger group and share your findings and perspectives. Document one success story per sheet of paper and add it to the whiteboard. </a:t>
            </a:r>
          </a:p>
          <a:p>
            <a:pPr marL="177800" indent="-177800">
              <a:lnSpc>
                <a:spcPct val="100000"/>
              </a:lnSpc>
              <a:buFont typeface="+mj-lt"/>
              <a:buAutoNum type="arabicPeriod"/>
            </a:pPr>
            <a:r>
              <a:rPr lang="en-US" sz="1300" dirty="0">
                <a:latin typeface="Roboto Condensed Light"/>
                <a:ea typeface="Roboto Condensed Light"/>
              </a:rPr>
              <a:t>After creating a number of scenarios around success stories, provide each participant with a number of voting dots. Three to five dots is usually sufficient.</a:t>
            </a:r>
          </a:p>
          <a:p>
            <a:pPr marL="177800" indent="-177800">
              <a:lnSpc>
                <a:spcPct val="100000"/>
              </a:lnSpc>
              <a:buFont typeface="+mj-lt"/>
              <a:buAutoNum type="arabicPeriod"/>
            </a:pPr>
            <a:r>
              <a:rPr lang="en-US" sz="1300" dirty="0">
                <a:latin typeface="Roboto Condensed Light"/>
                <a:ea typeface="Roboto Condensed Light"/>
              </a:rPr>
              <a:t>Instruct each participant to use their dots to vote for the success stories most important to them. Participants can spread dots amongst multiple topics or put all dots on one topic.</a:t>
            </a:r>
          </a:p>
          <a:p>
            <a:pPr marL="177800" indent="-177800">
              <a:lnSpc>
                <a:spcPct val="100000"/>
              </a:lnSpc>
              <a:buFont typeface="+mj-lt"/>
              <a:buAutoNum type="arabicPeriod"/>
            </a:pPr>
            <a:r>
              <a:rPr lang="en-US" sz="1300" dirty="0">
                <a:latin typeface="Roboto Condensed Light"/>
                <a:ea typeface="Roboto Condensed Light"/>
              </a:rPr>
              <a:t>Tally up results to help guide and prioritize future discussion. </a:t>
            </a:r>
          </a:p>
          <a:p>
            <a:pPr marL="177800" indent="-177800">
              <a:lnSpc>
                <a:spcPct val="100000"/>
              </a:lnSpc>
              <a:buFont typeface="+mj-lt"/>
              <a:buAutoNum type="arabicPeriod"/>
            </a:pPr>
            <a:r>
              <a:rPr lang="en-US" sz="1300" dirty="0">
                <a:latin typeface="Roboto Condensed Light"/>
                <a:ea typeface="Roboto Condensed Light"/>
              </a:rPr>
              <a:t>Evaluate which of these findings and analyses will be beneficial to highlight in the year-in-review section of your strategy and communicate IT’s performance and successes. </a:t>
            </a:r>
          </a:p>
          <a:p>
            <a:pPr marL="177800" indent="-177800">
              <a:lnSpc>
                <a:spcPct val="100000"/>
              </a:lnSpc>
              <a:buFont typeface="+mj-lt"/>
              <a:buAutoNum type="arabicPeriod"/>
            </a:pPr>
            <a:r>
              <a:rPr lang="en-US" sz="1300" dirty="0">
                <a:latin typeface="Roboto Condensed Light"/>
                <a:ea typeface="Roboto Condensed Light"/>
              </a:rPr>
              <a:t>Document your final and agreed upon outputs in your </a:t>
            </a:r>
            <a:r>
              <a:rPr lang="en-US" sz="1300" i="1" dirty="0">
                <a:latin typeface="Roboto Condensed Light"/>
                <a:ea typeface="Roboto Condensed Light"/>
              </a:rPr>
              <a:t>IT Strategy Presentation Template </a:t>
            </a:r>
            <a:r>
              <a:rPr lang="en-US" sz="1300" dirty="0">
                <a:latin typeface="Roboto Condensed Light"/>
                <a:ea typeface="Roboto Condensed Light"/>
              </a:rPr>
              <a:t>under section 4.</a:t>
            </a:r>
          </a:p>
          <a:p>
            <a:pPr marL="0" indent="0">
              <a:lnSpc>
                <a:spcPct val="100000"/>
              </a:lnSpc>
              <a:buNone/>
            </a:pPr>
            <a:endParaRPr lang="en-US" sz="1300" dirty="0">
              <a:latin typeface="Roboto Condensed Light"/>
              <a:ea typeface="Roboto Condensed Light"/>
            </a:endParaRPr>
          </a:p>
        </p:txBody>
      </p:sp>
      <p:sp>
        <p:nvSpPr>
          <p:cNvPr id="11" name="Text Placeholder 3">
            <a:extLst>
              <a:ext uri="{FF2B5EF4-FFF2-40B4-BE49-F238E27FC236}">
                <a16:creationId xmlns:a16="http://schemas.microsoft.com/office/drawing/2014/main" id="{4731E508-3AE0-4A69-BD8A-AD6F6D4FE628}"/>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2.3 Additional Year-in-Review Data</a:t>
            </a:r>
          </a:p>
        </p:txBody>
      </p:sp>
      <p:sp>
        <p:nvSpPr>
          <p:cNvPr id="12" name="Text Placeholder 6">
            <a:extLst>
              <a:ext uri="{FF2B5EF4-FFF2-40B4-BE49-F238E27FC236}">
                <a16:creationId xmlns:a16="http://schemas.microsoft.com/office/drawing/2014/main" id="{3B6AB90C-5783-4745-BDFE-C493C9280ECC}"/>
              </a:ext>
            </a:extLst>
          </p:cNvPr>
          <p:cNvSpPr txBox="1">
            <a:spLocks/>
          </p:cNvSpPr>
          <p:nvPr/>
        </p:nvSpPr>
        <p:spPr>
          <a:xfrm>
            <a:off x="354106" y="993327"/>
            <a:ext cx="7071416" cy="507213"/>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Objective: Use dot voting to obtain consensus on decisions and/or data, by ranking a list of IT success stories to communicate in your strategy.</a:t>
            </a:r>
          </a:p>
        </p:txBody>
      </p:sp>
      <p:grpSp>
        <p:nvGrpSpPr>
          <p:cNvPr id="9" name="Group 8">
            <a:extLst>
              <a:ext uri="{FF2B5EF4-FFF2-40B4-BE49-F238E27FC236}">
                <a16:creationId xmlns:a16="http://schemas.microsoft.com/office/drawing/2014/main" id="{3CCE3461-74BA-45B1-91E1-031B8C40E9FD}"/>
              </a:ext>
            </a:extLst>
          </p:cNvPr>
          <p:cNvGrpSpPr/>
          <p:nvPr/>
        </p:nvGrpSpPr>
        <p:grpSpPr>
          <a:xfrm>
            <a:off x="7430597" y="5916524"/>
            <a:ext cx="4632202" cy="468000"/>
            <a:chOff x="957666" y="5628818"/>
            <a:chExt cx="4097109" cy="554000"/>
          </a:xfrm>
        </p:grpSpPr>
        <p:sp>
          <p:nvSpPr>
            <p:cNvPr id="10" name="Rectangle 9">
              <a:extLst>
                <a:ext uri="{FF2B5EF4-FFF2-40B4-BE49-F238E27FC236}">
                  <a16:creationId xmlns:a16="http://schemas.microsoft.com/office/drawing/2014/main" id="{0F2B0FAD-CD48-4D93-BF51-8BCEACBEE601}"/>
                </a:ext>
              </a:extLst>
            </p:cNvPr>
            <p:cNvSpPr/>
            <p:nvPr/>
          </p:nvSpPr>
          <p:spPr>
            <a:xfrm>
              <a:off x="1391483" y="5628818"/>
              <a:ext cx="3663292"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Download the </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IT Strategy Presentation Template </a:t>
              </a:r>
              <a:r>
                <a:rPr kumimoji="0" lang="en-US" sz="1200" b="0" u="none" strike="noStrike" kern="1200" cap="none" spc="0" normalizeH="0" baseline="0" noProof="0" dirty="0">
                  <a:ln>
                    <a:noFill/>
                  </a:ln>
                  <a:solidFill>
                    <a:srgbClr val="FFFFFF"/>
                  </a:solidFill>
                  <a:effectLst/>
                  <a:uLnTx/>
                  <a:uFillTx/>
                  <a:latin typeface="Exo" panose="02000503000000000000" pitchFamily="2" charset="77"/>
                  <a:ea typeface="+mn-ea"/>
                  <a:cs typeface="+mn-cs"/>
                </a:rPr>
                <a:t>and</a:t>
              </a: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 document your year-in-review data in section 4.</a:t>
              </a:r>
            </a:p>
          </p:txBody>
        </p:sp>
        <p:sp>
          <p:nvSpPr>
            <p:cNvPr id="13" name="Rectangle 12">
              <a:extLst>
                <a:ext uri="{FF2B5EF4-FFF2-40B4-BE49-F238E27FC236}">
                  <a16:creationId xmlns:a16="http://schemas.microsoft.com/office/drawing/2014/main" id="{B0A7BBF5-1C08-4E75-8955-8D9089E21F51}"/>
                </a:ext>
              </a:extLst>
            </p:cNvPr>
            <p:cNvSpPr>
              <a:spLocks noChangeAspect="1"/>
            </p:cNvSpPr>
            <p:nvPr/>
          </p:nvSpPr>
          <p:spPr>
            <a:xfrm>
              <a:off x="957666" y="5628818"/>
              <a:ext cx="551119"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grpSp>
      <p:pic>
        <p:nvPicPr>
          <p:cNvPr id="14" name="Picture 13">
            <a:extLst>
              <a:ext uri="{FF2B5EF4-FFF2-40B4-BE49-F238E27FC236}">
                <a16:creationId xmlns:a16="http://schemas.microsoft.com/office/drawing/2014/main" id="{CD2A0F2A-B98D-48B5-9BF0-4D23AF5F64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5522" y="5833024"/>
            <a:ext cx="635000" cy="635000"/>
          </a:xfrm>
          <a:prstGeom prst="rect">
            <a:avLst/>
          </a:prstGeom>
        </p:spPr>
      </p:pic>
    </p:spTree>
    <p:extLst>
      <p:ext uri="{BB962C8B-B14F-4D97-AF65-F5344CB8AC3E}">
        <p14:creationId xmlns:p14="http://schemas.microsoft.com/office/powerpoint/2010/main" val="16412169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22C03-7810-4EA6-9EAA-047E2A2AFA40}"/>
              </a:ext>
            </a:extLst>
          </p:cNvPr>
          <p:cNvSpPr>
            <a:spLocks noGrp="1"/>
          </p:cNvSpPr>
          <p:nvPr>
            <p:ph type="title"/>
          </p:nvPr>
        </p:nvSpPr>
        <p:spPr>
          <a:xfrm>
            <a:off x="354106" y="530021"/>
            <a:ext cx="11283712" cy="1130188"/>
          </a:xfrm>
        </p:spPr>
        <p:txBody>
          <a:bodyPr/>
          <a:lstStyle/>
          <a:p>
            <a:r>
              <a:rPr lang="en-US" sz="4000" dirty="0">
                <a:solidFill>
                  <a:srgbClr val="2576B7"/>
                </a:solidFill>
              </a:rPr>
              <a:t>2.4 </a:t>
            </a:r>
            <a:r>
              <a:rPr lang="en-US" dirty="0"/>
              <a:t>Finalize your year-in-review</a:t>
            </a:r>
            <a:endParaRPr lang="en-CA" dirty="0"/>
          </a:p>
        </p:txBody>
      </p:sp>
      <p:sp>
        <p:nvSpPr>
          <p:cNvPr id="3" name="Text Placeholder 2">
            <a:extLst>
              <a:ext uri="{FF2B5EF4-FFF2-40B4-BE49-F238E27FC236}">
                <a16:creationId xmlns:a16="http://schemas.microsoft.com/office/drawing/2014/main" id="{9969FC76-8BD4-40ED-A9C5-1DF3F8E9FD8C}"/>
              </a:ext>
            </a:extLst>
          </p:cNvPr>
          <p:cNvSpPr>
            <a:spLocks noGrp="1"/>
          </p:cNvSpPr>
          <p:nvPr>
            <p:ph type="body" sz="quarter" idx="10"/>
          </p:nvPr>
        </p:nvSpPr>
        <p:spPr>
          <a:xfrm>
            <a:off x="480726" y="1777791"/>
            <a:ext cx="4136002" cy="3440754"/>
          </a:xfrm>
        </p:spPr>
        <p:txBody>
          <a:bodyPr/>
          <a:lstStyle/>
          <a:p>
            <a:r>
              <a:rPr lang="en-US" dirty="0">
                <a:solidFill>
                  <a:schemeClr val="tx1"/>
                </a:solidFill>
              </a:rPr>
              <a:t>Your year-in-review section of the IT strategy deliverable helps communicate the value realized and the operational performance of your team.</a:t>
            </a:r>
          </a:p>
          <a:p>
            <a:r>
              <a:rPr lang="en-US" dirty="0">
                <a:solidFill>
                  <a:schemeClr val="tx1"/>
                </a:solidFill>
              </a:rPr>
              <a:t>Why is this important? </a:t>
            </a:r>
          </a:p>
          <a:p>
            <a:pPr marL="171450" indent="-171450">
              <a:buFont typeface="Arial" panose="020B0604020202020204" pitchFamily="34" charset="0"/>
              <a:buChar char="•"/>
            </a:pPr>
            <a:r>
              <a:rPr lang="en-CA" sz="1400" dirty="0">
                <a:solidFill>
                  <a:schemeClr val="tx1"/>
                </a:solidFill>
                <a:latin typeface="Roboto Condensed Light" panose="02000000000000000000" pitchFamily="2" charset="0"/>
                <a:ea typeface="Roboto Condensed Light" panose="02000000000000000000" pitchFamily="2" charset="0"/>
              </a:rPr>
              <a:t>A retrospective approach to your team’s performance helps communicate the impact that IT has had toward the success of the organization. </a:t>
            </a:r>
          </a:p>
          <a:p>
            <a:pPr marL="171450" indent="-171450">
              <a:buFont typeface="Arial" panose="020B0604020202020204" pitchFamily="34" charset="0"/>
              <a:buChar char="•"/>
            </a:pPr>
            <a:r>
              <a:rPr lang="en-CA" sz="1400" dirty="0">
                <a:solidFill>
                  <a:schemeClr val="tx1"/>
                </a:solidFill>
                <a:latin typeface="Roboto Condensed Light" panose="02000000000000000000" pitchFamily="2" charset="0"/>
                <a:ea typeface="Roboto Condensed Light" panose="02000000000000000000" pitchFamily="2" charset="0"/>
              </a:rPr>
              <a:t>It empowers your team and celebrates the value delivered by IT thus far. </a:t>
            </a:r>
          </a:p>
          <a:p>
            <a:pPr marL="171450" indent="-171450">
              <a:buFont typeface="Arial" panose="020B0604020202020204" pitchFamily="34" charset="0"/>
              <a:buChar char="•"/>
            </a:pPr>
            <a:r>
              <a:rPr lang="en-CA" sz="1400" dirty="0">
                <a:solidFill>
                  <a:schemeClr val="tx1"/>
                </a:solidFill>
                <a:latin typeface="Roboto Condensed Light" panose="02000000000000000000" pitchFamily="2" charset="0"/>
                <a:ea typeface="Roboto Condensed Light" panose="02000000000000000000" pitchFamily="2" charset="0"/>
              </a:rPr>
              <a:t>It sets the course for the upcoming strategy by highlighting what your team is capable of.  </a:t>
            </a:r>
          </a:p>
          <a:p>
            <a:pPr marL="171450" indent="-171450">
              <a:buFont typeface="Arial" panose="020B0604020202020204" pitchFamily="34" charset="0"/>
              <a:buChar char="•"/>
            </a:pPr>
            <a:r>
              <a:rPr lang="en-CA" sz="1400" dirty="0">
                <a:solidFill>
                  <a:schemeClr val="tx1"/>
                </a:solidFill>
                <a:latin typeface="Roboto Condensed Light" panose="02000000000000000000" pitchFamily="2" charset="0"/>
                <a:ea typeface="Roboto Condensed Light" panose="02000000000000000000" pitchFamily="2" charset="0"/>
              </a:rPr>
              <a:t>It builds credibility with business stakeholders by showcasing how IT can be a strategic business partner. </a:t>
            </a:r>
          </a:p>
        </p:txBody>
      </p:sp>
      <p:grpSp>
        <p:nvGrpSpPr>
          <p:cNvPr id="24" name="Group 23">
            <a:extLst>
              <a:ext uri="{FF2B5EF4-FFF2-40B4-BE49-F238E27FC236}">
                <a16:creationId xmlns:a16="http://schemas.microsoft.com/office/drawing/2014/main" id="{F09C1403-DC90-4397-9F32-CB14FD0FBB16}"/>
              </a:ext>
            </a:extLst>
          </p:cNvPr>
          <p:cNvGrpSpPr/>
          <p:nvPr/>
        </p:nvGrpSpPr>
        <p:grpSpPr>
          <a:xfrm>
            <a:off x="4849129" y="1567208"/>
            <a:ext cx="7073481" cy="3804969"/>
            <a:chOff x="1719537" y="1773795"/>
            <a:chExt cx="8754515" cy="4703206"/>
          </a:xfrm>
        </p:grpSpPr>
        <p:grpSp>
          <p:nvGrpSpPr>
            <p:cNvPr id="4" name="Group 3">
              <a:extLst>
                <a:ext uri="{FF2B5EF4-FFF2-40B4-BE49-F238E27FC236}">
                  <a16:creationId xmlns:a16="http://schemas.microsoft.com/office/drawing/2014/main" id="{B9AF41EF-4734-4DCB-8869-B872D07545B9}"/>
                </a:ext>
              </a:extLst>
            </p:cNvPr>
            <p:cNvGrpSpPr/>
            <p:nvPr/>
          </p:nvGrpSpPr>
          <p:grpSpPr>
            <a:xfrm>
              <a:off x="1719537" y="3977588"/>
              <a:ext cx="2976162" cy="2499413"/>
              <a:chOff x="1520824" y="3282018"/>
              <a:chExt cx="5568694" cy="4676649"/>
            </a:xfrm>
          </p:grpSpPr>
          <p:sp>
            <p:nvSpPr>
              <p:cNvPr id="5" name="Freeform 1">
                <a:extLst>
                  <a:ext uri="{FF2B5EF4-FFF2-40B4-BE49-F238E27FC236}">
                    <a16:creationId xmlns:a16="http://schemas.microsoft.com/office/drawing/2014/main" id="{079093BE-3A10-42B1-987C-87E0EC537F3C}"/>
                  </a:ext>
                </a:extLst>
              </p:cNvPr>
              <p:cNvSpPr>
                <a:spLocks noChangeArrowheads="1"/>
              </p:cNvSpPr>
              <p:nvPr/>
            </p:nvSpPr>
            <p:spPr bwMode="auto">
              <a:xfrm>
                <a:off x="1520824" y="3282018"/>
                <a:ext cx="5568694" cy="4676649"/>
              </a:xfrm>
              <a:custGeom>
                <a:avLst/>
                <a:gdLst>
                  <a:gd name="T0" fmla="*/ 5541 w 8396"/>
                  <a:gd name="T1" fmla="*/ 0 h 7053"/>
                  <a:gd name="T2" fmla="*/ 2855 w 8396"/>
                  <a:gd name="T3" fmla="*/ 0 h 7053"/>
                  <a:gd name="T4" fmla="*/ 2855 w 8396"/>
                  <a:gd name="T5" fmla="*/ 0 h 7053"/>
                  <a:gd name="T6" fmla="*/ 0 w 8396"/>
                  <a:gd name="T7" fmla="*/ 2854 h 7053"/>
                  <a:gd name="T8" fmla="*/ 0 w 8396"/>
                  <a:gd name="T9" fmla="*/ 2854 h 7053"/>
                  <a:gd name="T10" fmla="*/ 2855 w 8396"/>
                  <a:gd name="T11" fmla="*/ 5708 h 7053"/>
                  <a:gd name="T12" fmla="*/ 5541 w 8396"/>
                  <a:gd name="T13" fmla="*/ 5708 h 7053"/>
                  <a:gd name="T14" fmla="*/ 5541 w 8396"/>
                  <a:gd name="T15" fmla="*/ 5708 h 7053"/>
                  <a:gd name="T16" fmla="*/ 8216 w 8396"/>
                  <a:gd name="T17" fmla="*/ 6964 h 7053"/>
                  <a:gd name="T18" fmla="*/ 8216 w 8396"/>
                  <a:gd name="T19" fmla="*/ 6964 h 7053"/>
                  <a:gd name="T20" fmla="*/ 8395 w 8396"/>
                  <a:gd name="T21" fmla="*/ 6920 h 7053"/>
                  <a:gd name="T22" fmla="*/ 8395 w 8396"/>
                  <a:gd name="T23" fmla="*/ 2854 h 7053"/>
                  <a:gd name="T24" fmla="*/ 8395 w 8396"/>
                  <a:gd name="T25" fmla="*/ 2854 h 7053"/>
                  <a:gd name="T26" fmla="*/ 5541 w 8396"/>
                  <a:gd name="T27" fmla="*/ 0 h 7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96" h="7053">
                    <a:moveTo>
                      <a:pt x="5541" y="0"/>
                    </a:moveTo>
                    <a:lnTo>
                      <a:pt x="2855" y="0"/>
                    </a:lnTo>
                    <a:lnTo>
                      <a:pt x="2855" y="0"/>
                    </a:lnTo>
                    <a:cubicBezTo>
                      <a:pt x="1278" y="0"/>
                      <a:pt x="0" y="1278"/>
                      <a:pt x="0" y="2854"/>
                    </a:cubicBezTo>
                    <a:lnTo>
                      <a:pt x="0" y="2854"/>
                    </a:lnTo>
                    <a:cubicBezTo>
                      <a:pt x="0" y="4430"/>
                      <a:pt x="1278" y="5708"/>
                      <a:pt x="2855" y="5708"/>
                    </a:cubicBezTo>
                    <a:lnTo>
                      <a:pt x="5541" y="5708"/>
                    </a:lnTo>
                    <a:lnTo>
                      <a:pt x="5541" y="5708"/>
                    </a:lnTo>
                    <a:cubicBezTo>
                      <a:pt x="7253" y="5708"/>
                      <a:pt x="7942" y="6436"/>
                      <a:pt x="8216" y="6964"/>
                    </a:cubicBezTo>
                    <a:lnTo>
                      <a:pt x="8216" y="6964"/>
                    </a:lnTo>
                    <a:cubicBezTo>
                      <a:pt x="8262" y="7052"/>
                      <a:pt x="8395" y="7019"/>
                      <a:pt x="8395" y="6920"/>
                    </a:cubicBezTo>
                    <a:lnTo>
                      <a:pt x="8395" y="2854"/>
                    </a:lnTo>
                    <a:lnTo>
                      <a:pt x="8395" y="2854"/>
                    </a:lnTo>
                    <a:cubicBezTo>
                      <a:pt x="8395" y="1278"/>
                      <a:pt x="7117" y="0"/>
                      <a:pt x="5541" y="0"/>
                    </a:cubicBezTo>
                  </a:path>
                </a:pathLst>
              </a:custGeom>
              <a:solidFill>
                <a:srgbClr val="2576B7"/>
              </a:solidFill>
              <a:ln>
                <a:noFill/>
              </a:ln>
              <a:effectLst/>
            </p:spPr>
            <p:txBody>
              <a:bodyPr wrap="none" anchor="ct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panose="02000000000000000000" pitchFamily="2" charset="0"/>
                  <a:ea typeface="Roboto" panose="02000000000000000000" pitchFamily="2" charset="0"/>
                </a:endParaRPr>
              </a:p>
            </p:txBody>
          </p:sp>
          <p:sp useBgFill="1">
            <p:nvSpPr>
              <p:cNvPr id="6" name="Freeform 2">
                <a:extLst>
                  <a:ext uri="{FF2B5EF4-FFF2-40B4-BE49-F238E27FC236}">
                    <a16:creationId xmlns:a16="http://schemas.microsoft.com/office/drawing/2014/main" id="{6DEBB989-4B94-464F-82F6-F1CB8FC14D0B}"/>
                  </a:ext>
                </a:extLst>
              </p:cNvPr>
              <p:cNvSpPr>
                <a:spLocks noChangeArrowheads="1"/>
              </p:cNvSpPr>
              <p:nvPr/>
            </p:nvSpPr>
            <p:spPr bwMode="auto">
              <a:xfrm>
                <a:off x="2058975" y="3872814"/>
                <a:ext cx="1845506" cy="2605937"/>
              </a:xfrm>
              <a:custGeom>
                <a:avLst/>
                <a:gdLst>
                  <a:gd name="T0" fmla="*/ 2783 w 2784"/>
                  <a:gd name="T1" fmla="*/ 3929 h 3930"/>
                  <a:gd name="T2" fmla="*/ 1965 w 2784"/>
                  <a:gd name="T3" fmla="*/ 3929 h 3930"/>
                  <a:gd name="T4" fmla="*/ 1965 w 2784"/>
                  <a:gd name="T5" fmla="*/ 3929 h 3930"/>
                  <a:gd name="T6" fmla="*/ 0 w 2784"/>
                  <a:gd name="T7" fmla="*/ 1965 h 3930"/>
                  <a:gd name="T8" fmla="*/ 0 w 2784"/>
                  <a:gd name="T9" fmla="*/ 1965 h 3930"/>
                  <a:gd name="T10" fmla="*/ 1965 w 2784"/>
                  <a:gd name="T11" fmla="*/ 0 h 3930"/>
                  <a:gd name="T12" fmla="*/ 2783 w 2784"/>
                  <a:gd name="T13" fmla="*/ 0 h 3930"/>
                  <a:gd name="T14" fmla="*/ 2783 w 2784"/>
                  <a:gd name="T15" fmla="*/ 3929 h 39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4" h="3930">
                    <a:moveTo>
                      <a:pt x="2783" y="3929"/>
                    </a:moveTo>
                    <a:lnTo>
                      <a:pt x="1965" y="3929"/>
                    </a:lnTo>
                    <a:lnTo>
                      <a:pt x="1965" y="3929"/>
                    </a:lnTo>
                    <a:cubicBezTo>
                      <a:pt x="880" y="3929"/>
                      <a:pt x="0" y="3050"/>
                      <a:pt x="0" y="1965"/>
                    </a:cubicBezTo>
                    <a:lnTo>
                      <a:pt x="0" y="1965"/>
                    </a:lnTo>
                    <a:cubicBezTo>
                      <a:pt x="0" y="880"/>
                      <a:pt x="880" y="0"/>
                      <a:pt x="1965" y="0"/>
                    </a:cubicBezTo>
                    <a:lnTo>
                      <a:pt x="2783" y="0"/>
                    </a:lnTo>
                    <a:lnTo>
                      <a:pt x="2783" y="3929"/>
                    </a:ln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panose="02000000000000000000" pitchFamily="2" charset="0"/>
                  <a:ea typeface="Roboto" panose="02000000000000000000" pitchFamily="2" charset="0"/>
                </a:endParaRPr>
              </a:p>
            </p:txBody>
          </p:sp>
        </p:grpSp>
        <p:grpSp>
          <p:nvGrpSpPr>
            <p:cNvPr id="7" name="Group 6">
              <a:extLst>
                <a:ext uri="{FF2B5EF4-FFF2-40B4-BE49-F238E27FC236}">
                  <a16:creationId xmlns:a16="http://schemas.microsoft.com/office/drawing/2014/main" id="{EDEA1DDB-DC03-41D5-9D08-5626ED88C345}"/>
                </a:ext>
              </a:extLst>
            </p:cNvPr>
            <p:cNvGrpSpPr/>
            <p:nvPr/>
          </p:nvGrpSpPr>
          <p:grpSpPr>
            <a:xfrm>
              <a:off x="2644989" y="1773795"/>
              <a:ext cx="2976162" cy="2499413"/>
              <a:chOff x="7481431" y="3282018"/>
              <a:chExt cx="5568694" cy="4676649"/>
            </a:xfrm>
          </p:grpSpPr>
          <p:sp>
            <p:nvSpPr>
              <p:cNvPr id="8" name="Freeform 9">
                <a:extLst>
                  <a:ext uri="{FF2B5EF4-FFF2-40B4-BE49-F238E27FC236}">
                    <a16:creationId xmlns:a16="http://schemas.microsoft.com/office/drawing/2014/main" id="{B22E69C5-FC09-4AC4-9D4E-EE0CCBE99735}"/>
                  </a:ext>
                </a:extLst>
              </p:cNvPr>
              <p:cNvSpPr>
                <a:spLocks noChangeArrowheads="1"/>
              </p:cNvSpPr>
              <p:nvPr/>
            </p:nvSpPr>
            <p:spPr bwMode="auto">
              <a:xfrm>
                <a:off x="7481431" y="3282018"/>
                <a:ext cx="5568694" cy="4676649"/>
              </a:xfrm>
              <a:custGeom>
                <a:avLst/>
                <a:gdLst>
                  <a:gd name="T0" fmla="*/ 5540 w 8395"/>
                  <a:gd name="T1" fmla="*/ 0 h 7053"/>
                  <a:gd name="T2" fmla="*/ 2854 w 8395"/>
                  <a:gd name="T3" fmla="*/ 0 h 7053"/>
                  <a:gd name="T4" fmla="*/ 2854 w 8395"/>
                  <a:gd name="T5" fmla="*/ 0 h 7053"/>
                  <a:gd name="T6" fmla="*/ 0 w 8395"/>
                  <a:gd name="T7" fmla="*/ 2854 h 7053"/>
                  <a:gd name="T8" fmla="*/ 0 w 8395"/>
                  <a:gd name="T9" fmla="*/ 2854 h 7053"/>
                  <a:gd name="T10" fmla="*/ 2854 w 8395"/>
                  <a:gd name="T11" fmla="*/ 5708 h 7053"/>
                  <a:gd name="T12" fmla="*/ 5540 w 8395"/>
                  <a:gd name="T13" fmla="*/ 5708 h 7053"/>
                  <a:gd name="T14" fmla="*/ 5540 w 8395"/>
                  <a:gd name="T15" fmla="*/ 5708 h 7053"/>
                  <a:gd name="T16" fmla="*/ 8216 w 8395"/>
                  <a:gd name="T17" fmla="*/ 6964 h 7053"/>
                  <a:gd name="T18" fmla="*/ 8216 w 8395"/>
                  <a:gd name="T19" fmla="*/ 6964 h 7053"/>
                  <a:gd name="T20" fmla="*/ 8394 w 8395"/>
                  <a:gd name="T21" fmla="*/ 6920 h 7053"/>
                  <a:gd name="T22" fmla="*/ 8394 w 8395"/>
                  <a:gd name="T23" fmla="*/ 2854 h 7053"/>
                  <a:gd name="T24" fmla="*/ 8394 w 8395"/>
                  <a:gd name="T25" fmla="*/ 2854 h 7053"/>
                  <a:gd name="T26" fmla="*/ 5540 w 8395"/>
                  <a:gd name="T27" fmla="*/ 0 h 7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95" h="7053">
                    <a:moveTo>
                      <a:pt x="5540" y="0"/>
                    </a:moveTo>
                    <a:lnTo>
                      <a:pt x="2854" y="0"/>
                    </a:lnTo>
                    <a:lnTo>
                      <a:pt x="2854" y="0"/>
                    </a:lnTo>
                    <a:cubicBezTo>
                      <a:pt x="1278" y="0"/>
                      <a:pt x="0" y="1278"/>
                      <a:pt x="0" y="2854"/>
                    </a:cubicBezTo>
                    <a:lnTo>
                      <a:pt x="0" y="2854"/>
                    </a:lnTo>
                    <a:cubicBezTo>
                      <a:pt x="0" y="4430"/>
                      <a:pt x="1278" y="5708"/>
                      <a:pt x="2854" y="5708"/>
                    </a:cubicBezTo>
                    <a:lnTo>
                      <a:pt x="5540" y="5708"/>
                    </a:lnTo>
                    <a:lnTo>
                      <a:pt x="5540" y="5708"/>
                    </a:lnTo>
                    <a:cubicBezTo>
                      <a:pt x="7252" y="5708"/>
                      <a:pt x="7941" y="6436"/>
                      <a:pt x="8216" y="6964"/>
                    </a:cubicBezTo>
                    <a:lnTo>
                      <a:pt x="8216" y="6964"/>
                    </a:lnTo>
                    <a:cubicBezTo>
                      <a:pt x="8262" y="7052"/>
                      <a:pt x="8394" y="7019"/>
                      <a:pt x="8394" y="6920"/>
                    </a:cubicBezTo>
                    <a:lnTo>
                      <a:pt x="8394" y="2854"/>
                    </a:lnTo>
                    <a:lnTo>
                      <a:pt x="8394" y="2854"/>
                    </a:lnTo>
                    <a:cubicBezTo>
                      <a:pt x="8394" y="1278"/>
                      <a:pt x="7117" y="0"/>
                      <a:pt x="5540" y="0"/>
                    </a:cubicBezTo>
                  </a:path>
                </a:pathLst>
              </a:custGeom>
              <a:solidFill>
                <a:srgbClr val="5090C4"/>
              </a:solidFill>
              <a:ln>
                <a:noFill/>
              </a:ln>
              <a:effectLst/>
            </p:spPr>
            <p:txBody>
              <a:bodyPr wrap="none" anchor="ct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panose="02000000000000000000" pitchFamily="2" charset="0"/>
                  <a:ea typeface="Roboto" panose="02000000000000000000" pitchFamily="2" charset="0"/>
                </a:endParaRPr>
              </a:p>
            </p:txBody>
          </p:sp>
          <p:sp useBgFill="1">
            <p:nvSpPr>
              <p:cNvPr id="9" name="Freeform 10">
                <a:extLst>
                  <a:ext uri="{FF2B5EF4-FFF2-40B4-BE49-F238E27FC236}">
                    <a16:creationId xmlns:a16="http://schemas.microsoft.com/office/drawing/2014/main" id="{6E930123-7850-4B88-ADC1-BEE3A92EEC56}"/>
                  </a:ext>
                </a:extLst>
              </p:cNvPr>
              <p:cNvSpPr>
                <a:spLocks noChangeArrowheads="1"/>
              </p:cNvSpPr>
              <p:nvPr/>
            </p:nvSpPr>
            <p:spPr bwMode="auto">
              <a:xfrm>
                <a:off x="8019583" y="3872814"/>
                <a:ext cx="1845506" cy="2605937"/>
              </a:xfrm>
              <a:custGeom>
                <a:avLst/>
                <a:gdLst>
                  <a:gd name="T0" fmla="*/ 2782 w 2783"/>
                  <a:gd name="T1" fmla="*/ 3929 h 3930"/>
                  <a:gd name="T2" fmla="*/ 1965 w 2783"/>
                  <a:gd name="T3" fmla="*/ 3929 h 3930"/>
                  <a:gd name="T4" fmla="*/ 1965 w 2783"/>
                  <a:gd name="T5" fmla="*/ 3929 h 3930"/>
                  <a:gd name="T6" fmla="*/ 0 w 2783"/>
                  <a:gd name="T7" fmla="*/ 1965 h 3930"/>
                  <a:gd name="T8" fmla="*/ 0 w 2783"/>
                  <a:gd name="T9" fmla="*/ 1965 h 3930"/>
                  <a:gd name="T10" fmla="*/ 1965 w 2783"/>
                  <a:gd name="T11" fmla="*/ 0 h 3930"/>
                  <a:gd name="T12" fmla="*/ 2782 w 2783"/>
                  <a:gd name="T13" fmla="*/ 0 h 3930"/>
                  <a:gd name="T14" fmla="*/ 2782 w 2783"/>
                  <a:gd name="T15" fmla="*/ 3929 h 39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3930">
                    <a:moveTo>
                      <a:pt x="2782" y="3929"/>
                    </a:moveTo>
                    <a:lnTo>
                      <a:pt x="1965" y="3929"/>
                    </a:lnTo>
                    <a:lnTo>
                      <a:pt x="1965" y="3929"/>
                    </a:lnTo>
                    <a:cubicBezTo>
                      <a:pt x="880" y="3929"/>
                      <a:pt x="0" y="3050"/>
                      <a:pt x="0" y="1965"/>
                    </a:cubicBezTo>
                    <a:lnTo>
                      <a:pt x="0" y="1965"/>
                    </a:lnTo>
                    <a:cubicBezTo>
                      <a:pt x="0" y="880"/>
                      <a:pt x="880" y="0"/>
                      <a:pt x="1965" y="0"/>
                    </a:cubicBezTo>
                    <a:lnTo>
                      <a:pt x="2782" y="0"/>
                    </a:lnTo>
                    <a:lnTo>
                      <a:pt x="2782" y="3929"/>
                    </a:ln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panose="02000000000000000000" pitchFamily="2" charset="0"/>
                  <a:ea typeface="Roboto" panose="02000000000000000000" pitchFamily="2" charset="0"/>
                </a:endParaRPr>
              </a:p>
            </p:txBody>
          </p:sp>
        </p:grpSp>
        <p:grpSp>
          <p:nvGrpSpPr>
            <p:cNvPr id="10" name="Group 9">
              <a:extLst>
                <a:ext uri="{FF2B5EF4-FFF2-40B4-BE49-F238E27FC236}">
                  <a16:creationId xmlns:a16="http://schemas.microsoft.com/office/drawing/2014/main" id="{7399958C-1604-408B-A88A-CB37F0C01885}"/>
                </a:ext>
              </a:extLst>
            </p:cNvPr>
            <p:cNvGrpSpPr/>
            <p:nvPr/>
          </p:nvGrpSpPr>
          <p:grpSpPr>
            <a:xfrm flipH="1">
              <a:off x="7497680" y="3977588"/>
              <a:ext cx="2976372" cy="2499413"/>
              <a:chOff x="1520824" y="3282018"/>
              <a:chExt cx="5568694" cy="4676649"/>
            </a:xfrm>
          </p:grpSpPr>
          <p:sp>
            <p:nvSpPr>
              <p:cNvPr id="11" name="Freeform 1">
                <a:extLst>
                  <a:ext uri="{FF2B5EF4-FFF2-40B4-BE49-F238E27FC236}">
                    <a16:creationId xmlns:a16="http://schemas.microsoft.com/office/drawing/2014/main" id="{1352DA4C-A65F-444A-9773-7533CB40E71E}"/>
                  </a:ext>
                </a:extLst>
              </p:cNvPr>
              <p:cNvSpPr>
                <a:spLocks noChangeArrowheads="1"/>
              </p:cNvSpPr>
              <p:nvPr/>
            </p:nvSpPr>
            <p:spPr bwMode="auto">
              <a:xfrm>
                <a:off x="1520824" y="3282018"/>
                <a:ext cx="5568694" cy="4676649"/>
              </a:xfrm>
              <a:custGeom>
                <a:avLst/>
                <a:gdLst>
                  <a:gd name="T0" fmla="*/ 5541 w 8396"/>
                  <a:gd name="T1" fmla="*/ 0 h 7053"/>
                  <a:gd name="T2" fmla="*/ 2855 w 8396"/>
                  <a:gd name="T3" fmla="*/ 0 h 7053"/>
                  <a:gd name="T4" fmla="*/ 2855 w 8396"/>
                  <a:gd name="T5" fmla="*/ 0 h 7053"/>
                  <a:gd name="T6" fmla="*/ 0 w 8396"/>
                  <a:gd name="T7" fmla="*/ 2854 h 7053"/>
                  <a:gd name="T8" fmla="*/ 0 w 8396"/>
                  <a:gd name="T9" fmla="*/ 2854 h 7053"/>
                  <a:gd name="T10" fmla="*/ 2855 w 8396"/>
                  <a:gd name="T11" fmla="*/ 5708 h 7053"/>
                  <a:gd name="T12" fmla="*/ 5541 w 8396"/>
                  <a:gd name="T13" fmla="*/ 5708 h 7053"/>
                  <a:gd name="T14" fmla="*/ 5541 w 8396"/>
                  <a:gd name="T15" fmla="*/ 5708 h 7053"/>
                  <a:gd name="T16" fmla="*/ 8216 w 8396"/>
                  <a:gd name="T17" fmla="*/ 6964 h 7053"/>
                  <a:gd name="T18" fmla="*/ 8216 w 8396"/>
                  <a:gd name="T19" fmla="*/ 6964 h 7053"/>
                  <a:gd name="T20" fmla="*/ 8395 w 8396"/>
                  <a:gd name="T21" fmla="*/ 6920 h 7053"/>
                  <a:gd name="T22" fmla="*/ 8395 w 8396"/>
                  <a:gd name="T23" fmla="*/ 2854 h 7053"/>
                  <a:gd name="T24" fmla="*/ 8395 w 8396"/>
                  <a:gd name="T25" fmla="*/ 2854 h 7053"/>
                  <a:gd name="T26" fmla="*/ 5541 w 8396"/>
                  <a:gd name="T27" fmla="*/ 0 h 7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96" h="7053">
                    <a:moveTo>
                      <a:pt x="5541" y="0"/>
                    </a:moveTo>
                    <a:lnTo>
                      <a:pt x="2855" y="0"/>
                    </a:lnTo>
                    <a:lnTo>
                      <a:pt x="2855" y="0"/>
                    </a:lnTo>
                    <a:cubicBezTo>
                      <a:pt x="1278" y="0"/>
                      <a:pt x="0" y="1278"/>
                      <a:pt x="0" y="2854"/>
                    </a:cubicBezTo>
                    <a:lnTo>
                      <a:pt x="0" y="2854"/>
                    </a:lnTo>
                    <a:cubicBezTo>
                      <a:pt x="0" y="4430"/>
                      <a:pt x="1278" y="5708"/>
                      <a:pt x="2855" y="5708"/>
                    </a:cubicBezTo>
                    <a:lnTo>
                      <a:pt x="5541" y="5708"/>
                    </a:lnTo>
                    <a:lnTo>
                      <a:pt x="5541" y="5708"/>
                    </a:lnTo>
                    <a:cubicBezTo>
                      <a:pt x="7253" y="5708"/>
                      <a:pt x="7942" y="6436"/>
                      <a:pt x="8216" y="6964"/>
                    </a:cubicBezTo>
                    <a:lnTo>
                      <a:pt x="8216" y="6964"/>
                    </a:lnTo>
                    <a:cubicBezTo>
                      <a:pt x="8262" y="7052"/>
                      <a:pt x="8395" y="7019"/>
                      <a:pt x="8395" y="6920"/>
                    </a:cubicBezTo>
                    <a:lnTo>
                      <a:pt x="8395" y="2854"/>
                    </a:lnTo>
                    <a:lnTo>
                      <a:pt x="8395" y="2854"/>
                    </a:lnTo>
                    <a:cubicBezTo>
                      <a:pt x="8395" y="1278"/>
                      <a:pt x="7117" y="0"/>
                      <a:pt x="5541" y="0"/>
                    </a:cubicBezTo>
                  </a:path>
                </a:pathLst>
              </a:custGeom>
              <a:solidFill>
                <a:srgbClr val="299C47"/>
              </a:solidFill>
              <a:ln>
                <a:noFill/>
              </a:ln>
              <a:effectLst/>
            </p:spPr>
            <p:txBody>
              <a:bodyPr wrap="none" anchor="ct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panose="02000000000000000000" pitchFamily="2" charset="0"/>
                  <a:ea typeface="Roboto" panose="02000000000000000000" pitchFamily="2" charset="0"/>
                </a:endParaRPr>
              </a:p>
            </p:txBody>
          </p:sp>
          <p:sp useBgFill="1">
            <p:nvSpPr>
              <p:cNvPr id="12" name="Freeform 2">
                <a:extLst>
                  <a:ext uri="{FF2B5EF4-FFF2-40B4-BE49-F238E27FC236}">
                    <a16:creationId xmlns:a16="http://schemas.microsoft.com/office/drawing/2014/main" id="{D7F61311-E25B-4A6A-B167-3AFB0462F4F1}"/>
                  </a:ext>
                </a:extLst>
              </p:cNvPr>
              <p:cNvSpPr>
                <a:spLocks noChangeArrowheads="1"/>
              </p:cNvSpPr>
              <p:nvPr/>
            </p:nvSpPr>
            <p:spPr bwMode="auto">
              <a:xfrm>
                <a:off x="2058975" y="3872814"/>
                <a:ext cx="1845506" cy="2605937"/>
              </a:xfrm>
              <a:custGeom>
                <a:avLst/>
                <a:gdLst>
                  <a:gd name="T0" fmla="*/ 2783 w 2784"/>
                  <a:gd name="T1" fmla="*/ 3929 h 3930"/>
                  <a:gd name="T2" fmla="*/ 1965 w 2784"/>
                  <a:gd name="T3" fmla="*/ 3929 h 3930"/>
                  <a:gd name="T4" fmla="*/ 1965 w 2784"/>
                  <a:gd name="T5" fmla="*/ 3929 h 3930"/>
                  <a:gd name="T6" fmla="*/ 0 w 2784"/>
                  <a:gd name="T7" fmla="*/ 1965 h 3930"/>
                  <a:gd name="T8" fmla="*/ 0 w 2784"/>
                  <a:gd name="T9" fmla="*/ 1965 h 3930"/>
                  <a:gd name="T10" fmla="*/ 1965 w 2784"/>
                  <a:gd name="T11" fmla="*/ 0 h 3930"/>
                  <a:gd name="T12" fmla="*/ 2783 w 2784"/>
                  <a:gd name="T13" fmla="*/ 0 h 3930"/>
                  <a:gd name="T14" fmla="*/ 2783 w 2784"/>
                  <a:gd name="T15" fmla="*/ 3929 h 39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4" h="3930">
                    <a:moveTo>
                      <a:pt x="2783" y="3929"/>
                    </a:moveTo>
                    <a:lnTo>
                      <a:pt x="1965" y="3929"/>
                    </a:lnTo>
                    <a:lnTo>
                      <a:pt x="1965" y="3929"/>
                    </a:lnTo>
                    <a:cubicBezTo>
                      <a:pt x="880" y="3929"/>
                      <a:pt x="0" y="3050"/>
                      <a:pt x="0" y="1965"/>
                    </a:cubicBezTo>
                    <a:lnTo>
                      <a:pt x="0" y="1965"/>
                    </a:lnTo>
                    <a:cubicBezTo>
                      <a:pt x="0" y="880"/>
                      <a:pt x="880" y="0"/>
                      <a:pt x="1965" y="0"/>
                    </a:cubicBezTo>
                    <a:lnTo>
                      <a:pt x="2783" y="0"/>
                    </a:lnTo>
                    <a:lnTo>
                      <a:pt x="2783" y="3929"/>
                    </a:ln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panose="02000000000000000000" pitchFamily="2" charset="0"/>
                  <a:ea typeface="Roboto" panose="02000000000000000000" pitchFamily="2" charset="0"/>
                </a:endParaRPr>
              </a:p>
            </p:txBody>
          </p:sp>
        </p:grpSp>
        <p:grpSp>
          <p:nvGrpSpPr>
            <p:cNvPr id="13" name="Group 12">
              <a:extLst>
                <a:ext uri="{FF2B5EF4-FFF2-40B4-BE49-F238E27FC236}">
                  <a16:creationId xmlns:a16="http://schemas.microsoft.com/office/drawing/2014/main" id="{E5761B6B-B3B8-4DA1-8F70-F39D1440394A}"/>
                </a:ext>
              </a:extLst>
            </p:cNvPr>
            <p:cNvGrpSpPr/>
            <p:nvPr/>
          </p:nvGrpSpPr>
          <p:grpSpPr>
            <a:xfrm flipH="1">
              <a:off x="6572439" y="1773795"/>
              <a:ext cx="2976372" cy="2499413"/>
              <a:chOff x="7481431" y="3282018"/>
              <a:chExt cx="5568694" cy="4676649"/>
            </a:xfrm>
          </p:grpSpPr>
          <p:sp>
            <p:nvSpPr>
              <p:cNvPr id="14" name="Freeform 9">
                <a:extLst>
                  <a:ext uri="{FF2B5EF4-FFF2-40B4-BE49-F238E27FC236}">
                    <a16:creationId xmlns:a16="http://schemas.microsoft.com/office/drawing/2014/main" id="{7F5790A8-D336-4D5D-9F97-7F2CBD8D8932}"/>
                  </a:ext>
                </a:extLst>
              </p:cNvPr>
              <p:cNvSpPr>
                <a:spLocks noChangeArrowheads="1"/>
              </p:cNvSpPr>
              <p:nvPr/>
            </p:nvSpPr>
            <p:spPr bwMode="auto">
              <a:xfrm>
                <a:off x="7481431" y="3282018"/>
                <a:ext cx="5568694" cy="4676649"/>
              </a:xfrm>
              <a:custGeom>
                <a:avLst/>
                <a:gdLst>
                  <a:gd name="T0" fmla="*/ 5540 w 8395"/>
                  <a:gd name="T1" fmla="*/ 0 h 7053"/>
                  <a:gd name="T2" fmla="*/ 2854 w 8395"/>
                  <a:gd name="T3" fmla="*/ 0 h 7053"/>
                  <a:gd name="T4" fmla="*/ 2854 w 8395"/>
                  <a:gd name="T5" fmla="*/ 0 h 7053"/>
                  <a:gd name="T6" fmla="*/ 0 w 8395"/>
                  <a:gd name="T7" fmla="*/ 2854 h 7053"/>
                  <a:gd name="T8" fmla="*/ 0 w 8395"/>
                  <a:gd name="T9" fmla="*/ 2854 h 7053"/>
                  <a:gd name="T10" fmla="*/ 2854 w 8395"/>
                  <a:gd name="T11" fmla="*/ 5708 h 7053"/>
                  <a:gd name="T12" fmla="*/ 5540 w 8395"/>
                  <a:gd name="T13" fmla="*/ 5708 h 7053"/>
                  <a:gd name="T14" fmla="*/ 5540 w 8395"/>
                  <a:gd name="T15" fmla="*/ 5708 h 7053"/>
                  <a:gd name="T16" fmla="*/ 8216 w 8395"/>
                  <a:gd name="T17" fmla="*/ 6964 h 7053"/>
                  <a:gd name="T18" fmla="*/ 8216 w 8395"/>
                  <a:gd name="T19" fmla="*/ 6964 h 7053"/>
                  <a:gd name="T20" fmla="*/ 8394 w 8395"/>
                  <a:gd name="T21" fmla="*/ 6920 h 7053"/>
                  <a:gd name="T22" fmla="*/ 8394 w 8395"/>
                  <a:gd name="T23" fmla="*/ 2854 h 7053"/>
                  <a:gd name="T24" fmla="*/ 8394 w 8395"/>
                  <a:gd name="T25" fmla="*/ 2854 h 7053"/>
                  <a:gd name="T26" fmla="*/ 5540 w 8395"/>
                  <a:gd name="T27" fmla="*/ 0 h 7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95" h="7053">
                    <a:moveTo>
                      <a:pt x="5540" y="0"/>
                    </a:moveTo>
                    <a:lnTo>
                      <a:pt x="2854" y="0"/>
                    </a:lnTo>
                    <a:lnTo>
                      <a:pt x="2854" y="0"/>
                    </a:lnTo>
                    <a:cubicBezTo>
                      <a:pt x="1278" y="0"/>
                      <a:pt x="0" y="1278"/>
                      <a:pt x="0" y="2854"/>
                    </a:cubicBezTo>
                    <a:lnTo>
                      <a:pt x="0" y="2854"/>
                    </a:lnTo>
                    <a:cubicBezTo>
                      <a:pt x="0" y="4430"/>
                      <a:pt x="1278" y="5708"/>
                      <a:pt x="2854" y="5708"/>
                    </a:cubicBezTo>
                    <a:lnTo>
                      <a:pt x="5540" y="5708"/>
                    </a:lnTo>
                    <a:lnTo>
                      <a:pt x="5540" y="5708"/>
                    </a:lnTo>
                    <a:cubicBezTo>
                      <a:pt x="7252" y="5708"/>
                      <a:pt x="7941" y="6436"/>
                      <a:pt x="8216" y="6964"/>
                    </a:cubicBezTo>
                    <a:lnTo>
                      <a:pt x="8216" y="6964"/>
                    </a:lnTo>
                    <a:cubicBezTo>
                      <a:pt x="8262" y="7052"/>
                      <a:pt x="8394" y="7019"/>
                      <a:pt x="8394" y="6920"/>
                    </a:cubicBezTo>
                    <a:lnTo>
                      <a:pt x="8394" y="2854"/>
                    </a:lnTo>
                    <a:lnTo>
                      <a:pt x="8394" y="2854"/>
                    </a:lnTo>
                    <a:cubicBezTo>
                      <a:pt x="8394" y="1278"/>
                      <a:pt x="7117" y="0"/>
                      <a:pt x="5540" y="0"/>
                    </a:cubicBezTo>
                  </a:path>
                </a:pathLst>
              </a:custGeom>
              <a:solidFill>
                <a:srgbClr val="15466D"/>
              </a:solidFill>
              <a:ln>
                <a:noFill/>
              </a:ln>
              <a:effectLst/>
            </p:spPr>
            <p:txBody>
              <a:bodyPr wrap="none" anchor="ct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panose="02000000000000000000" pitchFamily="2" charset="0"/>
                  <a:ea typeface="Roboto" panose="02000000000000000000" pitchFamily="2" charset="0"/>
                </a:endParaRPr>
              </a:p>
            </p:txBody>
          </p:sp>
          <p:sp useBgFill="1">
            <p:nvSpPr>
              <p:cNvPr id="15" name="Freeform 10">
                <a:extLst>
                  <a:ext uri="{FF2B5EF4-FFF2-40B4-BE49-F238E27FC236}">
                    <a16:creationId xmlns:a16="http://schemas.microsoft.com/office/drawing/2014/main" id="{443196FB-A064-43DC-BACB-4381844FD4DD}"/>
                  </a:ext>
                </a:extLst>
              </p:cNvPr>
              <p:cNvSpPr>
                <a:spLocks noChangeArrowheads="1"/>
              </p:cNvSpPr>
              <p:nvPr/>
            </p:nvSpPr>
            <p:spPr bwMode="auto">
              <a:xfrm>
                <a:off x="8019583" y="3872814"/>
                <a:ext cx="1845506" cy="2605937"/>
              </a:xfrm>
              <a:custGeom>
                <a:avLst/>
                <a:gdLst>
                  <a:gd name="T0" fmla="*/ 2782 w 2783"/>
                  <a:gd name="T1" fmla="*/ 3929 h 3930"/>
                  <a:gd name="T2" fmla="*/ 1965 w 2783"/>
                  <a:gd name="T3" fmla="*/ 3929 h 3930"/>
                  <a:gd name="T4" fmla="*/ 1965 w 2783"/>
                  <a:gd name="T5" fmla="*/ 3929 h 3930"/>
                  <a:gd name="T6" fmla="*/ 0 w 2783"/>
                  <a:gd name="T7" fmla="*/ 1965 h 3930"/>
                  <a:gd name="T8" fmla="*/ 0 w 2783"/>
                  <a:gd name="T9" fmla="*/ 1965 h 3930"/>
                  <a:gd name="T10" fmla="*/ 1965 w 2783"/>
                  <a:gd name="T11" fmla="*/ 0 h 3930"/>
                  <a:gd name="T12" fmla="*/ 2782 w 2783"/>
                  <a:gd name="T13" fmla="*/ 0 h 3930"/>
                  <a:gd name="T14" fmla="*/ 2782 w 2783"/>
                  <a:gd name="T15" fmla="*/ 3929 h 39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3930">
                    <a:moveTo>
                      <a:pt x="2782" y="3929"/>
                    </a:moveTo>
                    <a:lnTo>
                      <a:pt x="1965" y="3929"/>
                    </a:lnTo>
                    <a:lnTo>
                      <a:pt x="1965" y="3929"/>
                    </a:lnTo>
                    <a:cubicBezTo>
                      <a:pt x="880" y="3929"/>
                      <a:pt x="0" y="3050"/>
                      <a:pt x="0" y="1965"/>
                    </a:cubicBezTo>
                    <a:lnTo>
                      <a:pt x="0" y="1965"/>
                    </a:lnTo>
                    <a:cubicBezTo>
                      <a:pt x="0" y="880"/>
                      <a:pt x="880" y="0"/>
                      <a:pt x="1965" y="0"/>
                    </a:cubicBezTo>
                    <a:lnTo>
                      <a:pt x="2782" y="0"/>
                    </a:lnTo>
                    <a:lnTo>
                      <a:pt x="2782" y="3929"/>
                    </a:ln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panose="02000000000000000000" pitchFamily="2" charset="0"/>
                  <a:ea typeface="Roboto" panose="02000000000000000000" pitchFamily="2" charset="0"/>
                </a:endParaRPr>
              </a:p>
            </p:txBody>
          </p:sp>
        </p:grpSp>
        <p:sp>
          <p:nvSpPr>
            <p:cNvPr id="16" name="Freeform 1021">
              <a:extLst>
                <a:ext uri="{FF2B5EF4-FFF2-40B4-BE49-F238E27FC236}">
                  <a16:creationId xmlns:a16="http://schemas.microsoft.com/office/drawing/2014/main" id="{02244006-5C4C-4645-AC7B-D115341C029E}"/>
                </a:ext>
              </a:extLst>
            </p:cNvPr>
            <p:cNvSpPr>
              <a:spLocks noChangeAspect="1" noChangeArrowheads="1"/>
            </p:cNvSpPr>
            <p:nvPr/>
          </p:nvSpPr>
          <p:spPr bwMode="auto">
            <a:xfrm>
              <a:off x="2275069" y="4702295"/>
              <a:ext cx="574813" cy="574813"/>
            </a:xfrm>
            <a:custGeom>
              <a:avLst/>
              <a:gdLst>
                <a:gd name="T0" fmla="*/ 19108361 w 290150"/>
                <a:gd name="T1" fmla="*/ 33564603 h 290152"/>
                <a:gd name="T2" fmla="*/ 28010790 w 290150"/>
                <a:gd name="T3" fmla="*/ 28790608 h 290152"/>
                <a:gd name="T4" fmla="*/ 33603522 w 290150"/>
                <a:gd name="T5" fmla="*/ 33565165 h 290152"/>
                <a:gd name="T6" fmla="*/ 33950478 w 290150"/>
                <a:gd name="T7" fmla="*/ 28876532 h 290152"/>
                <a:gd name="T8" fmla="*/ 27100419 w 290150"/>
                <a:gd name="T9" fmla="*/ 34640317 h 290152"/>
                <a:gd name="T10" fmla="*/ 28010790 w 290150"/>
                <a:gd name="T11" fmla="*/ 28790608 h 290152"/>
                <a:gd name="T12" fmla="*/ 1021859 w 290150"/>
                <a:gd name="T13" fmla="*/ 33565165 h 290152"/>
                <a:gd name="T14" fmla="*/ 6513562 w 290150"/>
                <a:gd name="T15" fmla="*/ 28790608 h 290152"/>
                <a:gd name="T16" fmla="*/ 7407729 w 290150"/>
                <a:gd name="T17" fmla="*/ 34640317 h 290152"/>
                <a:gd name="T18" fmla="*/ 723990 w 290150"/>
                <a:gd name="T19" fmla="*/ 28876532 h 290152"/>
                <a:gd name="T20" fmla="*/ 22250567 w 290150"/>
                <a:gd name="T21" fmla="*/ 30423091 h 290152"/>
                <a:gd name="T22" fmla="*/ 29272760 w 290150"/>
                <a:gd name="T23" fmla="*/ 26723260 h 290152"/>
                <a:gd name="T24" fmla="*/ 3937393 w 290150"/>
                <a:gd name="T25" fmla="*/ 25478853 h 290152"/>
                <a:gd name="T26" fmla="*/ 3937393 w 290150"/>
                <a:gd name="T27" fmla="*/ 25478853 h 290152"/>
                <a:gd name="T28" fmla="*/ 28242667 w 290150"/>
                <a:gd name="T29" fmla="*/ 26723260 h 290152"/>
                <a:gd name="T30" fmla="*/ 3937393 w 290150"/>
                <a:gd name="T31" fmla="*/ 28954763 h 290152"/>
                <a:gd name="T32" fmla="*/ 15750977 w 290150"/>
                <a:gd name="T33" fmla="*/ 27281629 h 290152"/>
                <a:gd name="T34" fmla="*/ 20959335 w 290150"/>
                <a:gd name="T35" fmla="*/ 19578348 h 290152"/>
                <a:gd name="T36" fmla="*/ 22035386 w 290150"/>
                <a:gd name="T37" fmla="*/ 20611168 h 290152"/>
                <a:gd name="T38" fmla="*/ 13641923 w 290150"/>
                <a:gd name="T39" fmla="*/ 21687027 h 290152"/>
                <a:gd name="T40" fmla="*/ 2148419 w 290150"/>
                <a:gd name="T41" fmla="*/ 11940077 h 290152"/>
                <a:gd name="T42" fmla="*/ 2443292 w 290150"/>
                <a:gd name="T43" fmla="*/ 23604758 h 290152"/>
                <a:gd name="T44" fmla="*/ 0 w 290150"/>
                <a:gd name="T45" fmla="*/ 14135216 h 290152"/>
                <a:gd name="T46" fmla="*/ 33472552 w 290150"/>
                <a:gd name="T47" fmla="*/ 20872448 h 290152"/>
                <a:gd name="T48" fmla="*/ 32447376 w 290150"/>
                <a:gd name="T49" fmla="*/ 20530028 h 290152"/>
                <a:gd name="T50" fmla="*/ 24176082 w 290150"/>
                <a:gd name="T51" fmla="*/ 16221779 h 290152"/>
                <a:gd name="T52" fmla="*/ 17197137 w 290150"/>
                <a:gd name="T53" fmla="*/ 11311420 h 290152"/>
                <a:gd name="T54" fmla="*/ 8046409 w 290150"/>
                <a:gd name="T55" fmla="*/ 17297506 h 290152"/>
                <a:gd name="T56" fmla="*/ 14718073 w 290150"/>
                <a:gd name="T57" fmla="*/ 22719889 h 290152"/>
                <a:gd name="T58" fmla="*/ 15750977 w 290150"/>
                <a:gd name="T59" fmla="*/ 20611168 h 290152"/>
                <a:gd name="T60" fmla="*/ 20959335 w 290150"/>
                <a:gd name="T61" fmla="*/ 18545511 h 290152"/>
                <a:gd name="T62" fmla="*/ 19926305 w 290150"/>
                <a:gd name="T63" fmla="*/ 27281629 h 290152"/>
                <a:gd name="T64" fmla="*/ 17300627 w 290150"/>
                <a:gd name="T65" fmla="*/ 8045311 h 290152"/>
                <a:gd name="T66" fmla="*/ 23326608 w 290150"/>
                <a:gd name="T67" fmla="*/ 27927007 h 290152"/>
                <a:gd name="T68" fmla="*/ 21734094 w 290150"/>
                <a:gd name="T69" fmla="*/ 32015416 h 290152"/>
                <a:gd name="T70" fmla="*/ 12996443 w 290150"/>
                <a:gd name="T71" fmla="*/ 31455816 h 290152"/>
                <a:gd name="T72" fmla="*/ 10026357 w 290150"/>
                <a:gd name="T73" fmla="*/ 24570337 h 290152"/>
                <a:gd name="T74" fmla="*/ 28097509 w 290150"/>
                <a:gd name="T75" fmla="*/ 5072913 h 290152"/>
                <a:gd name="T76" fmla="*/ 33603522 w 290150"/>
                <a:gd name="T77" fmla="*/ 6406433 h 290152"/>
                <a:gd name="T78" fmla="*/ 34643864 w 290150"/>
                <a:gd name="T79" fmla="*/ 6406433 h 290152"/>
                <a:gd name="T80" fmla="*/ 26536638 w 290150"/>
                <a:gd name="T81" fmla="*/ 9675421 h 290152"/>
                <a:gd name="T82" fmla="*/ 1405026 w 290150"/>
                <a:gd name="T83" fmla="*/ 4384759 h 290152"/>
                <a:gd name="T84" fmla="*/ 6896651 w 290150"/>
                <a:gd name="T85" fmla="*/ 9159078 h 290152"/>
                <a:gd name="T86" fmla="*/ 7237277 w 290150"/>
                <a:gd name="T87" fmla="*/ 4427438 h 290152"/>
                <a:gd name="T88" fmla="*/ 510547 w 290150"/>
                <a:gd name="T89" fmla="*/ 10191473 h 290152"/>
                <a:gd name="T90" fmla="*/ 1405026 w 290150"/>
                <a:gd name="T91" fmla="*/ 4384759 h 290152"/>
                <a:gd name="T92" fmla="*/ 31718903 w 290150"/>
                <a:gd name="T93" fmla="*/ 2253079 h 290152"/>
                <a:gd name="T94" fmla="*/ 3937393 w 290150"/>
                <a:gd name="T95" fmla="*/ 3485819 h 290152"/>
                <a:gd name="T96" fmla="*/ 23534097 w 290150"/>
                <a:gd name="T97" fmla="*/ 1956947 h 290152"/>
                <a:gd name="T98" fmla="*/ 23102419 w 290150"/>
                <a:gd name="T99" fmla="*/ 2850784 h 290152"/>
                <a:gd name="T100" fmla="*/ 8642448 w 290150"/>
                <a:gd name="T101" fmla="*/ 3148629 h 290152"/>
                <a:gd name="T102" fmla="*/ 30517365 w 290150"/>
                <a:gd name="T103" fmla="*/ 4506129 h 290152"/>
                <a:gd name="T104" fmla="*/ 6211951 w 290150"/>
                <a:gd name="T105" fmla="*/ 2253079 h 29015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0150" h="290152">
                  <a:moveTo>
                    <a:pt x="117499" y="263478"/>
                  </a:moveTo>
                  <a:lnTo>
                    <a:pt x="117499" y="268164"/>
                  </a:lnTo>
                  <a:cubicBezTo>
                    <a:pt x="117499" y="275373"/>
                    <a:pt x="123627" y="281140"/>
                    <a:pt x="130837" y="281140"/>
                  </a:cubicBezTo>
                  <a:lnTo>
                    <a:pt x="160037" y="281140"/>
                  </a:lnTo>
                  <a:cubicBezTo>
                    <a:pt x="167247" y="281140"/>
                    <a:pt x="173015" y="275373"/>
                    <a:pt x="173015" y="268164"/>
                  </a:cubicBezTo>
                  <a:lnTo>
                    <a:pt x="173015" y="263478"/>
                  </a:lnTo>
                  <a:lnTo>
                    <a:pt x="117499" y="263478"/>
                  </a:lnTo>
                  <a:close/>
                  <a:moveTo>
                    <a:pt x="234596" y="241153"/>
                  </a:moveTo>
                  <a:cubicBezTo>
                    <a:pt x="236774" y="242955"/>
                    <a:pt x="236774" y="245477"/>
                    <a:pt x="235322" y="247278"/>
                  </a:cubicBezTo>
                  <a:cubicBezTo>
                    <a:pt x="232417" y="250521"/>
                    <a:pt x="231328" y="254124"/>
                    <a:pt x="231328" y="258447"/>
                  </a:cubicBezTo>
                  <a:lnTo>
                    <a:pt x="231328" y="281145"/>
                  </a:lnTo>
                  <a:lnTo>
                    <a:pt x="281436" y="281145"/>
                  </a:lnTo>
                  <a:lnTo>
                    <a:pt x="281436" y="258447"/>
                  </a:lnTo>
                  <a:cubicBezTo>
                    <a:pt x="281436" y="254124"/>
                    <a:pt x="279983" y="250521"/>
                    <a:pt x="277442" y="247278"/>
                  </a:cubicBezTo>
                  <a:cubicBezTo>
                    <a:pt x="275626" y="245477"/>
                    <a:pt x="275989" y="242955"/>
                    <a:pt x="278168" y="241153"/>
                  </a:cubicBezTo>
                  <a:cubicBezTo>
                    <a:pt x="279983" y="239712"/>
                    <a:pt x="282525" y="239712"/>
                    <a:pt x="284341" y="241874"/>
                  </a:cubicBezTo>
                  <a:cubicBezTo>
                    <a:pt x="287972" y="246558"/>
                    <a:pt x="290150" y="252322"/>
                    <a:pt x="290150" y="258447"/>
                  </a:cubicBezTo>
                  <a:lnTo>
                    <a:pt x="290150" y="285829"/>
                  </a:lnTo>
                  <a:cubicBezTo>
                    <a:pt x="290150" y="287990"/>
                    <a:pt x="288335" y="290152"/>
                    <a:pt x="285793" y="290152"/>
                  </a:cubicBezTo>
                  <a:lnTo>
                    <a:pt x="226971" y="290152"/>
                  </a:lnTo>
                  <a:cubicBezTo>
                    <a:pt x="224429" y="290152"/>
                    <a:pt x="222250" y="287990"/>
                    <a:pt x="222250" y="285829"/>
                  </a:cubicBezTo>
                  <a:lnTo>
                    <a:pt x="222250" y="258447"/>
                  </a:lnTo>
                  <a:cubicBezTo>
                    <a:pt x="222250" y="252322"/>
                    <a:pt x="224429" y="246558"/>
                    <a:pt x="228423" y="241874"/>
                  </a:cubicBezTo>
                  <a:cubicBezTo>
                    <a:pt x="229875" y="239712"/>
                    <a:pt x="232780" y="239712"/>
                    <a:pt x="234596" y="241153"/>
                  </a:cubicBezTo>
                  <a:close/>
                  <a:moveTo>
                    <a:pt x="11766" y="241153"/>
                  </a:moveTo>
                  <a:cubicBezTo>
                    <a:pt x="13905" y="242955"/>
                    <a:pt x="14262" y="245477"/>
                    <a:pt x="12479" y="247278"/>
                  </a:cubicBezTo>
                  <a:cubicBezTo>
                    <a:pt x="9983" y="250521"/>
                    <a:pt x="8557" y="254124"/>
                    <a:pt x="8557" y="258447"/>
                  </a:cubicBezTo>
                  <a:lnTo>
                    <a:pt x="8557" y="281145"/>
                  </a:lnTo>
                  <a:lnTo>
                    <a:pt x="57761" y="281145"/>
                  </a:lnTo>
                  <a:lnTo>
                    <a:pt x="57761" y="258447"/>
                  </a:lnTo>
                  <a:cubicBezTo>
                    <a:pt x="57761" y="254124"/>
                    <a:pt x="56335" y="250521"/>
                    <a:pt x="53839" y="247278"/>
                  </a:cubicBezTo>
                  <a:cubicBezTo>
                    <a:pt x="52413" y="245477"/>
                    <a:pt x="52413" y="242955"/>
                    <a:pt x="54552" y="241153"/>
                  </a:cubicBezTo>
                  <a:cubicBezTo>
                    <a:pt x="56335" y="239712"/>
                    <a:pt x="59188" y="239712"/>
                    <a:pt x="60614" y="241874"/>
                  </a:cubicBezTo>
                  <a:cubicBezTo>
                    <a:pt x="64179" y="246558"/>
                    <a:pt x="66319" y="252322"/>
                    <a:pt x="66319" y="258447"/>
                  </a:cubicBezTo>
                  <a:lnTo>
                    <a:pt x="66319" y="285829"/>
                  </a:lnTo>
                  <a:cubicBezTo>
                    <a:pt x="66319" y="287990"/>
                    <a:pt x="64536" y="290152"/>
                    <a:pt x="62040" y="290152"/>
                  </a:cubicBezTo>
                  <a:lnTo>
                    <a:pt x="4278" y="290152"/>
                  </a:lnTo>
                  <a:cubicBezTo>
                    <a:pt x="1783" y="290152"/>
                    <a:pt x="0" y="287990"/>
                    <a:pt x="0" y="285829"/>
                  </a:cubicBezTo>
                  <a:lnTo>
                    <a:pt x="0" y="258447"/>
                  </a:lnTo>
                  <a:cubicBezTo>
                    <a:pt x="0" y="252322"/>
                    <a:pt x="2139" y="246558"/>
                    <a:pt x="6061" y="241874"/>
                  </a:cubicBezTo>
                  <a:cubicBezTo>
                    <a:pt x="7487" y="239712"/>
                    <a:pt x="9983" y="239712"/>
                    <a:pt x="11766" y="241153"/>
                  </a:cubicBezTo>
                  <a:close/>
                  <a:moveTo>
                    <a:pt x="104160" y="237525"/>
                  </a:moveTo>
                  <a:lnTo>
                    <a:pt x="104160" y="254827"/>
                  </a:lnTo>
                  <a:lnTo>
                    <a:pt x="186353" y="254827"/>
                  </a:lnTo>
                  <a:lnTo>
                    <a:pt x="186353" y="237525"/>
                  </a:lnTo>
                  <a:lnTo>
                    <a:pt x="104160" y="237525"/>
                  </a:lnTo>
                  <a:close/>
                  <a:moveTo>
                    <a:pt x="255588" y="213414"/>
                  </a:moveTo>
                  <a:cubicBezTo>
                    <a:pt x="249837" y="213414"/>
                    <a:pt x="245165" y="218086"/>
                    <a:pt x="245165" y="223837"/>
                  </a:cubicBezTo>
                  <a:cubicBezTo>
                    <a:pt x="245165" y="229229"/>
                    <a:pt x="249837" y="233901"/>
                    <a:pt x="255588" y="233901"/>
                  </a:cubicBezTo>
                  <a:cubicBezTo>
                    <a:pt x="260980" y="233901"/>
                    <a:pt x="265652" y="229229"/>
                    <a:pt x="265652" y="223837"/>
                  </a:cubicBezTo>
                  <a:cubicBezTo>
                    <a:pt x="265652" y="218086"/>
                    <a:pt x="260980" y="213414"/>
                    <a:pt x="255588" y="213414"/>
                  </a:cubicBezTo>
                  <a:close/>
                  <a:moveTo>
                    <a:pt x="32978" y="213414"/>
                  </a:moveTo>
                  <a:cubicBezTo>
                    <a:pt x="27587" y="213414"/>
                    <a:pt x="22914" y="218086"/>
                    <a:pt x="22914" y="223837"/>
                  </a:cubicBezTo>
                  <a:cubicBezTo>
                    <a:pt x="22914" y="229229"/>
                    <a:pt x="27587" y="233901"/>
                    <a:pt x="32978" y="233901"/>
                  </a:cubicBezTo>
                  <a:cubicBezTo>
                    <a:pt x="38729" y="233901"/>
                    <a:pt x="43402" y="229229"/>
                    <a:pt x="43402" y="223837"/>
                  </a:cubicBezTo>
                  <a:cubicBezTo>
                    <a:pt x="43402" y="218086"/>
                    <a:pt x="38729" y="213414"/>
                    <a:pt x="32978" y="213414"/>
                  </a:cubicBezTo>
                  <a:close/>
                  <a:moveTo>
                    <a:pt x="255588" y="204787"/>
                  </a:moveTo>
                  <a:cubicBezTo>
                    <a:pt x="266012" y="204787"/>
                    <a:pt x="274279" y="213414"/>
                    <a:pt x="274279" y="223837"/>
                  </a:cubicBezTo>
                  <a:cubicBezTo>
                    <a:pt x="274279" y="234261"/>
                    <a:pt x="266012" y="242528"/>
                    <a:pt x="255588" y="242528"/>
                  </a:cubicBezTo>
                  <a:cubicBezTo>
                    <a:pt x="245165" y="242528"/>
                    <a:pt x="236538" y="234261"/>
                    <a:pt x="236538" y="223837"/>
                  </a:cubicBezTo>
                  <a:cubicBezTo>
                    <a:pt x="236538" y="213414"/>
                    <a:pt x="245165" y="204787"/>
                    <a:pt x="255588" y="204787"/>
                  </a:cubicBezTo>
                  <a:close/>
                  <a:moveTo>
                    <a:pt x="32978" y="204787"/>
                  </a:moveTo>
                  <a:cubicBezTo>
                    <a:pt x="43402" y="204787"/>
                    <a:pt x="52028" y="213414"/>
                    <a:pt x="52028" y="223837"/>
                  </a:cubicBezTo>
                  <a:cubicBezTo>
                    <a:pt x="52028" y="234261"/>
                    <a:pt x="43402" y="242528"/>
                    <a:pt x="32978" y="242528"/>
                  </a:cubicBezTo>
                  <a:cubicBezTo>
                    <a:pt x="22555" y="242528"/>
                    <a:pt x="14288" y="234261"/>
                    <a:pt x="14288" y="223837"/>
                  </a:cubicBezTo>
                  <a:cubicBezTo>
                    <a:pt x="14288" y="213414"/>
                    <a:pt x="22555" y="204787"/>
                    <a:pt x="32978" y="204787"/>
                  </a:cubicBezTo>
                  <a:close/>
                  <a:moveTo>
                    <a:pt x="131918" y="190305"/>
                  </a:moveTo>
                  <a:lnTo>
                    <a:pt x="131918" y="228513"/>
                  </a:lnTo>
                  <a:lnTo>
                    <a:pt x="158235" y="228513"/>
                  </a:lnTo>
                  <a:lnTo>
                    <a:pt x="158235" y="190305"/>
                  </a:lnTo>
                  <a:lnTo>
                    <a:pt x="131918" y="190305"/>
                  </a:lnTo>
                  <a:close/>
                  <a:moveTo>
                    <a:pt x="175538" y="163991"/>
                  </a:moveTo>
                  <a:cubicBezTo>
                    <a:pt x="171212" y="163991"/>
                    <a:pt x="166886" y="168317"/>
                    <a:pt x="166886" y="172642"/>
                  </a:cubicBezTo>
                  <a:lnTo>
                    <a:pt x="166886" y="181654"/>
                  </a:lnTo>
                  <a:lnTo>
                    <a:pt x="175538" y="181654"/>
                  </a:lnTo>
                  <a:cubicBezTo>
                    <a:pt x="180585" y="181654"/>
                    <a:pt x="184551" y="177689"/>
                    <a:pt x="184551" y="172642"/>
                  </a:cubicBezTo>
                  <a:cubicBezTo>
                    <a:pt x="184551" y="168317"/>
                    <a:pt x="180585" y="163991"/>
                    <a:pt x="175538" y="163991"/>
                  </a:cubicBezTo>
                  <a:close/>
                  <a:moveTo>
                    <a:pt x="114254" y="163991"/>
                  </a:moveTo>
                  <a:cubicBezTo>
                    <a:pt x="109568" y="163991"/>
                    <a:pt x="105602" y="168317"/>
                    <a:pt x="105602" y="172642"/>
                  </a:cubicBezTo>
                  <a:cubicBezTo>
                    <a:pt x="105602" y="177689"/>
                    <a:pt x="109568" y="181654"/>
                    <a:pt x="114254" y="181654"/>
                  </a:cubicBezTo>
                  <a:lnTo>
                    <a:pt x="123267" y="181654"/>
                  </a:lnTo>
                  <a:lnTo>
                    <a:pt x="123267" y="172642"/>
                  </a:lnTo>
                  <a:cubicBezTo>
                    <a:pt x="123267" y="168317"/>
                    <a:pt x="119301" y="163991"/>
                    <a:pt x="114254" y="163991"/>
                  </a:cubicBezTo>
                  <a:close/>
                  <a:moveTo>
                    <a:pt x="17991" y="100012"/>
                  </a:moveTo>
                  <a:lnTo>
                    <a:pt x="25047" y="125249"/>
                  </a:lnTo>
                  <a:lnTo>
                    <a:pt x="16580" y="123086"/>
                  </a:lnTo>
                  <a:cubicBezTo>
                    <a:pt x="12700" y="146160"/>
                    <a:pt x="14816" y="169955"/>
                    <a:pt x="22930" y="191948"/>
                  </a:cubicBezTo>
                  <a:cubicBezTo>
                    <a:pt x="23636" y="194471"/>
                    <a:pt x="22578" y="196995"/>
                    <a:pt x="20461" y="197716"/>
                  </a:cubicBezTo>
                  <a:cubicBezTo>
                    <a:pt x="19755" y="198077"/>
                    <a:pt x="19403" y="198077"/>
                    <a:pt x="18697" y="198077"/>
                  </a:cubicBezTo>
                  <a:cubicBezTo>
                    <a:pt x="17286" y="198077"/>
                    <a:pt x="15522" y="196995"/>
                    <a:pt x="14816" y="195192"/>
                  </a:cubicBezTo>
                  <a:cubicBezTo>
                    <a:pt x="5997" y="171397"/>
                    <a:pt x="3880" y="145800"/>
                    <a:pt x="8114" y="120923"/>
                  </a:cubicBezTo>
                  <a:lnTo>
                    <a:pt x="0" y="118399"/>
                  </a:lnTo>
                  <a:lnTo>
                    <a:pt x="17991" y="100012"/>
                  </a:lnTo>
                  <a:close/>
                  <a:moveTo>
                    <a:pt x="270322" y="95609"/>
                  </a:moveTo>
                  <a:cubicBezTo>
                    <a:pt x="272469" y="95250"/>
                    <a:pt x="274615" y="95967"/>
                    <a:pt x="275689" y="98476"/>
                  </a:cubicBezTo>
                  <a:cubicBezTo>
                    <a:pt x="284275" y="123211"/>
                    <a:pt x="285706" y="149020"/>
                    <a:pt x="280339" y="174830"/>
                  </a:cubicBezTo>
                  <a:lnTo>
                    <a:pt x="288568" y="176980"/>
                  </a:lnTo>
                  <a:lnTo>
                    <a:pt x="269249" y="194904"/>
                  </a:lnTo>
                  <a:lnTo>
                    <a:pt x="263525" y="169453"/>
                  </a:lnTo>
                  <a:lnTo>
                    <a:pt x="271753" y="171962"/>
                  </a:lnTo>
                  <a:cubicBezTo>
                    <a:pt x="276762" y="148662"/>
                    <a:pt x="275331" y="124286"/>
                    <a:pt x="267460" y="101344"/>
                  </a:cubicBezTo>
                  <a:cubicBezTo>
                    <a:pt x="266745" y="99193"/>
                    <a:pt x="267818" y="96326"/>
                    <a:pt x="270322" y="95609"/>
                  </a:cubicBezTo>
                  <a:close/>
                  <a:moveTo>
                    <a:pt x="144030" y="85725"/>
                  </a:moveTo>
                  <a:cubicBezTo>
                    <a:pt x="173615" y="85725"/>
                    <a:pt x="197788" y="107012"/>
                    <a:pt x="202479" y="135875"/>
                  </a:cubicBezTo>
                  <a:cubicBezTo>
                    <a:pt x="202839" y="138401"/>
                    <a:pt x="201396" y="140205"/>
                    <a:pt x="198871" y="140926"/>
                  </a:cubicBezTo>
                  <a:cubicBezTo>
                    <a:pt x="198510" y="140926"/>
                    <a:pt x="198149" y="140926"/>
                    <a:pt x="198149" y="140926"/>
                  </a:cubicBezTo>
                  <a:cubicBezTo>
                    <a:pt x="195984" y="140926"/>
                    <a:pt x="194180" y="139483"/>
                    <a:pt x="193820" y="137319"/>
                  </a:cubicBezTo>
                  <a:cubicBezTo>
                    <a:pt x="190212" y="112785"/>
                    <a:pt x="168925" y="94745"/>
                    <a:pt x="144030" y="94745"/>
                  </a:cubicBezTo>
                  <a:cubicBezTo>
                    <a:pt x="141865" y="94745"/>
                    <a:pt x="139700" y="92580"/>
                    <a:pt x="139700" y="90416"/>
                  </a:cubicBezTo>
                  <a:cubicBezTo>
                    <a:pt x="139700" y="87890"/>
                    <a:pt x="141865" y="85725"/>
                    <a:pt x="144030" y="85725"/>
                  </a:cubicBezTo>
                  <a:close/>
                  <a:moveTo>
                    <a:pt x="144896" y="67388"/>
                  </a:moveTo>
                  <a:cubicBezTo>
                    <a:pt x="102358" y="67388"/>
                    <a:pt x="67390" y="102353"/>
                    <a:pt x="67390" y="144887"/>
                  </a:cubicBezTo>
                  <a:cubicBezTo>
                    <a:pt x="67390" y="165433"/>
                    <a:pt x="75681" y="184898"/>
                    <a:pt x="89741" y="199677"/>
                  </a:cubicBezTo>
                  <a:cubicBezTo>
                    <a:pt x="97672" y="207607"/>
                    <a:pt x="102718" y="217700"/>
                    <a:pt x="103800" y="228513"/>
                  </a:cubicBezTo>
                  <a:lnTo>
                    <a:pt x="123267" y="228513"/>
                  </a:lnTo>
                  <a:lnTo>
                    <a:pt x="123267" y="190305"/>
                  </a:lnTo>
                  <a:lnTo>
                    <a:pt x="114254" y="190305"/>
                  </a:lnTo>
                  <a:cubicBezTo>
                    <a:pt x="104881" y="190305"/>
                    <a:pt x="96590" y="182375"/>
                    <a:pt x="96590" y="172642"/>
                  </a:cubicBezTo>
                  <a:cubicBezTo>
                    <a:pt x="96590" y="163270"/>
                    <a:pt x="104881" y="155340"/>
                    <a:pt x="114254" y="155340"/>
                  </a:cubicBezTo>
                  <a:cubicBezTo>
                    <a:pt x="123988" y="155340"/>
                    <a:pt x="131918" y="163270"/>
                    <a:pt x="131918" y="172642"/>
                  </a:cubicBezTo>
                  <a:lnTo>
                    <a:pt x="131918" y="181654"/>
                  </a:lnTo>
                  <a:lnTo>
                    <a:pt x="158235" y="181654"/>
                  </a:lnTo>
                  <a:lnTo>
                    <a:pt x="158235" y="172642"/>
                  </a:lnTo>
                  <a:cubicBezTo>
                    <a:pt x="158235" y="163270"/>
                    <a:pt x="166165" y="155340"/>
                    <a:pt x="175538" y="155340"/>
                  </a:cubicBezTo>
                  <a:cubicBezTo>
                    <a:pt x="185272" y="155340"/>
                    <a:pt x="193202" y="163270"/>
                    <a:pt x="193202" y="172642"/>
                  </a:cubicBezTo>
                  <a:cubicBezTo>
                    <a:pt x="193202" y="182375"/>
                    <a:pt x="185272" y="190305"/>
                    <a:pt x="175538" y="190305"/>
                  </a:cubicBezTo>
                  <a:lnTo>
                    <a:pt x="166886" y="190305"/>
                  </a:lnTo>
                  <a:lnTo>
                    <a:pt x="166886" y="228513"/>
                  </a:lnTo>
                  <a:lnTo>
                    <a:pt x="187074" y="228513"/>
                  </a:lnTo>
                  <a:cubicBezTo>
                    <a:pt x="187795" y="217339"/>
                    <a:pt x="192842" y="207246"/>
                    <a:pt x="200412" y="199316"/>
                  </a:cubicBezTo>
                  <a:cubicBezTo>
                    <a:pt x="214832" y="184537"/>
                    <a:pt x="222402" y="165433"/>
                    <a:pt x="222402" y="144887"/>
                  </a:cubicBezTo>
                  <a:cubicBezTo>
                    <a:pt x="222402" y="102353"/>
                    <a:pt x="187795" y="67388"/>
                    <a:pt x="144896" y="67388"/>
                  </a:cubicBezTo>
                  <a:close/>
                  <a:moveTo>
                    <a:pt x="144896" y="58737"/>
                  </a:moveTo>
                  <a:cubicBezTo>
                    <a:pt x="192481" y="58737"/>
                    <a:pt x="231415" y="97306"/>
                    <a:pt x="231415" y="144887"/>
                  </a:cubicBezTo>
                  <a:cubicBezTo>
                    <a:pt x="231415" y="167596"/>
                    <a:pt x="222763" y="189223"/>
                    <a:pt x="206901" y="205444"/>
                  </a:cubicBezTo>
                  <a:cubicBezTo>
                    <a:pt x="199331" y="213014"/>
                    <a:pt x="195365" y="223106"/>
                    <a:pt x="195365" y="233920"/>
                  </a:cubicBezTo>
                  <a:lnTo>
                    <a:pt x="195365" y="254827"/>
                  </a:lnTo>
                  <a:cubicBezTo>
                    <a:pt x="195365" y="259513"/>
                    <a:pt x="191400" y="263478"/>
                    <a:pt x="186353" y="263478"/>
                  </a:cubicBezTo>
                  <a:lnTo>
                    <a:pt x="182027" y="263478"/>
                  </a:lnTo>
                  <a:lnTo>
                    <a:pt x="182027" y="268164"/>
                  </a:lnTo>
                  <a:cubicBezTo>
                    <a:pt x="182027" y="280059"/>
                    <a:pt x="171933" y="290152"/>
                    <a:pt x="160037" y="290152"/>
                  </a:cubicBezTo>
                  <a:lnTo>
                    <a:pt x="130837" y="290152"/>
                  </a:lnTo>
                  <a:cubicBezTo>
                    <a:pt x="118580" y="290152"/>
                    <a:pt x="108847" y="280059"/>
                    <a:pt x="108847" y="268164"/>
                  </a:cubicBezTo>
                  <a:lnTo>
                    <a:pt x="108847" y="263478"/>
                  </a:lnTo>
                  <a:lnTo>
                    <a:pt x="104521" y="263478"/>
                  </a:lnTo>
                  <a:cubicBezTo>
                    <a:pt x="99474" y="263478"/>
                    <a:pt x="95509" y="259513"/>
                    <a:pt x="95509" y="254827"/>
                  </a:cubicBezTo>
                  <a:lnTo>
                    <a:pt x="95509" y="234641"/>
                  </a:lnTo>
                  <a:cubicBezTo>
                    <a:pt x="95509" y="223467"/>
                    <a:pt x="91543" y="213374"/>
                    <a:pt x="83973" y="205804"/>
                  </a:cubicBezTo>
                  <a:cubicBezTo>
                    <a:pt x="67751" y="189584"/>
                    <a:pt x="58738" y="167956"/>
                    <a:pt x="58738" y="144887"/>
                  </a:cubicBezTo>
                  <a:cubicBezTo>
                    <a:pt x="58738" y="97306"/>
                    <a:pt x="97672" y="58737"/>
                    <a:pt x="144896" y="58737"/>
                  </a:cubicBezTo>
                  <a:close/>
                  <a:moveTo>
                    <a:pt x="234596" y="36726"/>
                  </a:moveTo>
                  <a:cubicBezTo>
                    <a:pt x="236774" y="38167"/>
                    <a:pt x="236774" y="40689"/>
                    <a:pt x="235322" y="42491"/>
                  </a:cubicBezTo>
                  <a:cubicBezTo>
                    <a:pt x="232417" y="45733"/>
                    <a:pt x="231328" y="49696"/>
                    <a:pt x="231328" y="53660"/>
                  </a:cubicBezTo>
                  <a:lnTo>
                    <a:pt x="231328" y="76718"/>
                  </a:lnTo>
                  <a:lnTo>
                    <a:pt x="281436" y="76718"/>
                  </a:lnTo>
                  <a:lnTo>
                    <a:pt x="281436" y="53660"/>
                  </a:lnTo>
                  <a:cubicBezTo>
                    <a:pt x="281436" y="49696"/>
                    <a:pt x="279983" y="45733"/>
                    <a:pt x="277442" y="42491"/>
                  </a:cubicBezTo>
                  <a:cubicBezTo>
                    <a:pt x="275626" y="40689"/>
                    <a:pt x="275989" y="38167"/>
                    <a:pt x="278168" y="36726"/>
                  </a:cubicBezTo>
                  <a:cubicBezTo>
                    <a:pt x="279983" y="34925"/>
                    <a:pt x="282525" y="35285"/>
                    <a:pt x="284341" y="37086"/>
                  </a:cubicBezTo>
                  <a:cubicBezTo>
                    <a:pt x="287972" y="41770"/>
                    <a:pt x="290150" y="47895"/>
                    <a:pt x="290150" y="53660"/>
                  </a:cubicBezTo>
                  <a:lnTo>
                    <a:pt x="290150" y="81042"/>
                  </a:lnTo>
                  <a:cubicBezTo>
                    <a:pt x="290150" y="83203"/>
                    <a:pt x="288335" y="85365"/>
                    <a:pt x="285793" y="85365"/>
                  </a:cubicBezTo>
                  <a:lnTo>
                    <a:pt x="226971" y="85365"/>
                  </a:lnTo>
                  <a:cubicBezTo>
                    <a:pt x="224429" y="85365"/>
                    <a:pt x="222250" y="83203"/>
                    <a:pt x="222250" y="81042"/>
                  </a:cubicBezTo>
                  <a:lnTo>
                    <a:pt x="222250" y="53660"/>
                  </a:lnTo>
                  <a:cubicBezTo>
                    <a:pt x="222250" y="47895"/>
                    <a:pt x="224429" y="41770"/>
                    <a:pt x="228423" y="37086"/>
                  </a:cubicBezTo>
                  <a:cubicBezTo>
                    <a:pt x="229875" y="35285"/>
                    <a:pt x="232780" y="34925"/>
                    <a:pt x="234596" y="36726"/>
                  </a:cubicBezTo>
                  <a:close/>
                  <a:moveTo>
                    <a:pt x="11766" y="36726"/>
                  </a:moveTo>
                  <a:cubicBezTo>
                    <a:pt x="13905" y="38167"/>
                    <a:pt x="14262" y="40689"/>
                    <a:pt x="12479" y="42491"/>
                  </a:cubicBezTo>
                  <a:cubicBezTo>
                    <a:pt x="9983" y="45733"/>
                    <a:pt x="8557" y="49696"/>
                    <a:pt x="8557" y="53660"/>
                  </a:cubicBezTo>
                  <a:lnTo>
                    <a:pt x="8557" y="76718"/>
                  </a:lnTo>
                  <a:lnTo>
                    <a:pt x="57761" y="76718"/>
                  </a:lnTo>
                  <a:lnTo>
                    <a:pt x="57761" y="53660"/>
                  </a:lnTo>
                  <a:cubicBezTo>
                    <a:pt x="57761" y="49696"/>
                    <a:pt x="56335" y="45733"/>
                    <a:pt x="53839" y="42491"/>
                  </a:cubicBezTo>
                  <a:cubicBezTo>
                    <a:pt x="52413" y="40689"/>
                    <a:pt x="52413" y="38167"/>
                    <a:pt x="54552" y="36726"/>
                  </a:cubicBezTo>
                  <a:cubicBezTo>
                    <a:pt x="56335" y="34925"/>
                    <a:pt x="59188" y="35285"/>
                    <a:pt x="60614" y="37086"/>
                  </a:cubicBezTo>
                  <a:cubicBezTo>
                    <a:pt x="64179" y="41770"/>
                    <a:pt x="66319" y="47895"/>
                    <a:pt x="66319" y="53660"/>
                  </a:cubicBezTo>
                  <a:lnTo>
                    <a:pt x="66319" y="81042"/>
                  </a:lnTo>
                  <a:cubicBezTo>
                    <a:pt x="66319" y="83203"/>
                    <a:pt x="64536" y="85365"/>
                    <a:pt x="62040" y="85365"/>
                  </a:cubicBezTo>
                  <a:lnTo>
                    <a:pt x="4278" y="85365"/>
                  </a:lnTo>
                  <a:cubicBezTo>
                    <a:pt x="1783" y="85365"/>
                    <a:pt x="0" y="83203"/>
                    <a:pt x="0" y="81042"/>
                  </a:cubicBezTo>
                  <a:lnTo>
                    <a:pt x="0" y="53660"/>
                  </a:lnTo>
                  <a:cubicBezTo>
                    <a:pt x="0" y="47895"/>
                    <a:pt x="2139" y="41770"/>
                    <a:pt x="6061" y="37086"/>
                  </a:cubicBezTo>
                  <a:cubicBezTo>
                    <a:pt x="7487" y="35285"/>
                    <a:pt x="9983" y="34925"/>
                    <a:pt x="11766" y="36726"/>
                  </a:cubicBezTo>
                  <a:close/>
                  <a:moveTo>
                    <a:pt x="255588" y="8902"/>
                  </a:moveTo>
                  <a:cubicBezTo>
                    <a:pt x="249837" y="8902"/>
                    <a:pt x="245165" y="13531"/>
                    <a:pt x="245165" y="18872"/>
                  </a:cubicBezTo>
                  <a:cubicBezTo>
                    <a:pt x="245165" y="24569"/>
                    <a:pt x="249837" y="29198"/>
                    <a:pt x="255588" y="29198"/>
                  </a:cubicBezTo>
                  <a:cubicBezTo>
                    <a:pt x="260980" y="29198"/>
                    <a:pt x="265652" y="24569"/>
                    <a:pt x="265652" y="18872"/>
                  </a:cubicBezTo>
                  <a:cubicBezTo>
                    <a:pt x="265652" y="13531"/>
                    <a:pt x="260980" y="8902"/>
                    <a:pt x="255588" y="8902"/>
                  </a:cubicBezTo>
                  <a:close/>
                  <a:moveTo>
                    <a:pt x="32978" y="8902"/>
                  </a:moveTo>
                  <a:cubicBezTo>
                    <a:pt x="27587" y="8902"/>
                    <a:pt x="22914" y="13531"/>
                    <a:pt x="22914" y="18872"/>
                  </a:cubicBezTo>
                  <a:cubicBezTo>
                    <a:pt x="22914" y="24569"/>
                    <a:pt x="27587" y="29198"/>
                    <a:pt x="32978" y="29198"/>
                  </a:cubicBezTo>
                  <a:cubicBezTo>
                    <a:pt x="38729" y="29198"/>
                    <a:pt x="43402" y="24569"/>
                    <a:pt x="43402" y="18872"/>
                  </a:cubicBezTo>
                  <a:cubicBezTo>
                    <a:pt x="43402" y="13531"/>
                    <a:pt x="38729" y="8902"/>
                    <a:pt x="32978" y="8902"/>
                  </a:cubicBezTo>
                  <a:close/>
                  <a:moveTo>
                    <a:pt x="133521" y="6815"/>
                  </a:moveTo>
                  <a:cubicBezTo>
                    <a:pt x="154896" y="5078"/>
                    <a:pt x="176676" y="8197"/>
                    <a:pt x="197102" y="16393"/>
                  </a:cubicBezTo>
                  <a:lnTo>
                    <a:pt x="201078" y="8553"/>
                  </a:lnTo>
                  <a:lnTo>
                    <a:pt x="215539" y="30292"/>
                  </a:lnTo>
                  <a:lnTo>
                    <a:pt x="189149" y="31717"/>
                  </a:lnTo>
                  <a:lnTo>
                    <a:pt x="193487" y="23877"/>
                  </a:lnTo>
                  <a:cubicBezTo>
                    <a:pt x="155167" y="9266"/>
                    <a:pt x="112147" y="12829"/>
                    <a:pt x="77080" y="33856"/>
                  </a:cubicBezTo>
                  <a:cubicBezTo>
                    <a:pt x="76357" y="34212"/>
                    <a:pt x="75634" y="34568"/>
                    <a:pt x="74911" y="34568"/>
                  </a:cubicBezTo>
                  <a:cubicBezTo>
                    <a:pt x="73465" y="34568"/>
                    <a:pt x="72019" y="33856"/>
                    <a:pt x="70935" y="32430"/>
                  </a:cubicBezTo>
                  <a:cubicBezTo>
                    <a:pt x="69850" y="30292"/>
                    <a:pt x="70212" y="27441"/>
                    <a:pt x="72381" y="26372"/>
                  </a:cubicBezTo>
                  <a:cubicBezTo>
                    <a:pt x="91179" y="15146"/>
                    <a:pt x="112147" y="8553"/>
                    <a:pt x="133521" y="6815"/>
                  </a:cubicBezTo>
                  <a:close/>
                  <a:moveTo>
                    <a:pt x="255588" y="0"/>
                  </a:moveTo>
                  <a:cubicBezTo>
                    <a:pt x="266012" y="0"/>
                    <a:pt x="274279" y="8546"/>
                    <a:pt x="274279" y="18872"/>
                  </a:cubicBezTo>
                  <a:cubicBezTo>
                    <a:pt x="274279" y="29198"/>
                    <a:pt x="266012" y="37744"/>
                    <a:pt x="255588" y="37744"/>
                  </a:cubicBezTo>
                  <a:cubicBezTo>
                    <a:pt x="245165" y="37744"/>
                    <a:pt x="236538" y="29198"/>
                    <a:pt x="236538" y="18872"/>
                  </a:cubicBezTo>
                  <a:cubicBezTo>
                    <a:pt x="236538" y="8546"/>
                    <a:pt x="245165" y="0"/>
                    <a:pt x="255588" y="0"/>
                  </a:cubicBezTo>
                  <a:close/>
                  <a:moveTo>
                    <a:pt x="32978" y="0"/>
                  </a:moveTo>
                  <a:cubicBezTo>
                    <a:pt x="43402" y="0"/>
                    <a:pt x="52028" y="8546"/>
                    <a:pt x="52028" y="18872"/>
                  </a:cubicBezTo>
                  <a:cubicBezTo>
                    <a:pt x="52028" y="29198"/>
                    <a:pt x="43402" y="37744"/>
                    <a:pt x="32978" y="37744"/>
                  </a:cubicBezTo>
                  <a:cubicBezTo>
                    <a:pt x="22555" y="37744"/>
                    <a:pt x="14288" y="29198"/>
                    <a:pt x="14288" y="18872"/>
                  </a:cubicBezTo>
                  <a:cubicBezTo>
                    <a:pt x="14288" y="8546"/>
                    <a:pt x="22555" y="0"/>
                    <a:pt x="32978" y="0"/>
                  </a:cubicBezTo>
                  <a:close/>
                </a:path>
              </a:pathLst>
            </a:custGeom>
            <a:solidFill>
              <a:srgbClr val="494949"/>
            </a:solidFill>
            <a:ln>
              <a:noFill/>
            </a:ln>
            <a:effectLst/>
          </p:spPr>
          <p:txBody>
            <a:bodyPr anchor="ct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Roboto" panose="02000000000000000000" pitchFamily="2" charset="0"/>
                <a:ea typeface="Roboto" panose="02000000000000000000" pitchFamily="2" charset="0"/>
              </a:endParaRPr>
            </a:p>
          </p:txBody>
        </p:sp>
        <p:sp>
          <p:nvSpPr>
            <p:cNvPr id="17" name="Freeform 1004">
              <a:extLst>
                <a:ext uri="{FF2B5EF4-FFF2-40B4-BE49-F238E27FC236}">
                  <a16:creationId xmlns:a16="http://schemas.microsoft.com/office/drawing/2014/main" id="{D52026D1-993A-4B8A-A815-A3876AB10685}"/>
                </a:ext>
              </a:extLst>
            </p:cNvPr>
            <p:cNvSpPr>
              <a:spLocks noChangeAspect="1" noChangeArrowheads="1"/>
            </p:cNvSpPr>
            <p:nvPr/>
          </p:nvSpPr>
          <p:spPr bwMode="auto">
            <a:xfrm>
              <a:off x="3185803" y="2501965"/>
              <a:ext cx="567887" cy="567887"/>
            </a:xfrm>
            <a:custGeom>
              <a:avLst/>
              <a:gdLst>
                <a:gd name="T0" fmla="*/ 27113387 w 286976"/>
                <a:gd name="T1" fmla="*/ 32202509 h 286978"/>
                <a:gd name="T2" fmla="*/ 27113387 w 286976"/>
                <a:gd name="T3" fmla="*/ 27120173 h 286978"/>
                <a:gd name="T4" fmla="*/ 10117877 w 286976"/>
                <a:gd name="T5" fmla="*/ 28477831 h 286978"/>
                <a:gd name="T6" fmla="*/ 11353690 w 286976"/>
                <a:gd name="T7" fmla="*/ 24174369 h 286978"/>
                <a:gd name="T8" fmla="*/ 13953066 w 286976"/>
                <a:gd name="T9" fmla="*/ 25324800 h 286978"/>
                <a:gd name="T10" fmla="*/ 30699991 w 286976"/>
                <a:gd name="T11" fmla="*/ 11391325 h 286978"/>
                <a:gd name="T12" fmla="*/ 4608292 w 286976"/>
                <a:gd name="T13" fmla="*/ 8838947 h 286978"/>
                <a:gd name="T14" fmla="*/ 22149921 w 286976"/>
                <a:gd name="T15" fmla="*/ 9350217 h 286978"/>
                <a:gd name="T16" fmla="*/ 5121765 w 286976"/>
                <a:gd name="T17" fmla="*/ 9861410 h 286978"/>
                <a:gd name="T18" fmla="*/ 15133321 w 286976"/>
                <a:gd name="T19" fmla="*/ 15356925 h 286978"/>
                <a:gd name="T20" fmla="*/ 15133321 w 286976"/>
                <a:gd name="T21" fmla="*/ 16379348 h 286978"/>
                <a:gd name="T22" fmla="*/ 5121765 w 286976"/>
                <a:gd name="T23" fmla="*/ 28648565 h 286978"/>
                <a:gd name="T24" fmla="*/ 7945467 w 286976"/>
                <a:gd name="T25" fmla="*/ 29202329 h 286978"/>
                <a:gd name="T26" fmla="*/ 4608292 w 286976"/>
                <a:gd name="T27" fmla="*/ 29670991 h 286978"/>
                <a:gd name="T28" fmla="*/ 4137607 w 286976"/>
                <a:gd name="T29" fmla="*/ 9350217 h 286978"/>
                <a:gd name="T30" fmla="*/ 27163123 w 286976"/>
                <a:gd name="T31" fmla="*/ 7812055 h 286978"/>
                <a:gd name="T32" fmla="*/ 13228503 w 286976"/>
                <a:gd name="T33" fmla="*/ 24600430 h 286978"/>
                <a:gd name="T34" fmla="*/ 27163123 w 286976"/>
                <a:gd name="T35" fmla="*/ 7812055 h 286978"/>
                <a:gd name="T36" fmla="*/ 28995476 w 286976"/>
                <a:gd name="T37" fmla="*/ 6022435 h 286978"/>
                <a:gd name="T38" fmla="*/ 31424505 w 286976"/>
                <a:gd name="T39" fmla="*/ 10666965 h 286978"/>
                <a:gd name="T40" fmla="*/ 32788022 w 286976"/>
                <a:gd name="T41" fmla="*/ 9005217 h 286978"/>
                <a:gd name="T42" fmla="*/ 30188692 w 286976"/>
                <a:gd name="T43" fmla="*/ 6022435 h 286978"/>
                <a:gd name="T44" fmla="*/ 29549564 w 286976"/>
                <a:gd name="T45" fmla="*/ 4701619 h 286978"/>
                <a:gd name="T46" fmla="*/ 33256848 w 286976"/>
                <a:gd name="T47" fmla="*/ 7641463 h 286978"/>
                <a:gd name="T48" fmla="*/ 33256848 w 286976"/>
                <a:gd name="T49" fmla="*/ 10283360 h 286978"/>
                <a:gd name="T50" fmla="*/ 32319224 w 286976"/>
                <a:gd name="T51" fmla="*/ 11519130 h 286978"/>
                <a:gd name="T52" fmla="*/ 31978460 w 286976"/>
                <a:gd name="T53" fmla="*/ 12413972 h 286978"/>
                <a:gd name="T54" fmla="*/ 31424505 w 286976"/>
                <a:gd name="T55" fmla="*/ 12115704 h 286978"/>
                <a:gd name="T56" fmla="*/ 15529801 w 286976"/>
                <a:gd name="T57" fmla="*/ 28009198 h 286978"/>
                <a:gd name="T58" fmla="*/ 9350916 w 286976"/>
                <a:gd name="T59" fmla="*/ 29670855 h 286978"/>
                <a:gd name="T60" fmla="*/ 8882123 w 286976"/>
                <a:gd name="T61" fmla="*/ 29074406 h 286978"/>
                <a:gd name="T62" fmla="*/ 10714424 w 286976"/>
                <a:gd name="T63" fmla="*/ 22853415 h 286978"/>
                <a:gd name="T64" fmla="*/ 26310800 w 286976"/>
                <a:gd name="T65" fmla="*/ 6959890 h 286978"/>
                <a:gd name="T66" fmla="*/ 27035319 w 286976"/>
                <a:gd name="T67" fmla="*/ 6235391 h 286978"/>
                <a:gd name="T68" fmla="*/ 28271075 w 286976"/>
                <a:gd name="T69" fmla="*/ 5297937 h 286978"/>
                <a:gd name="T70" fmla="*/ 27364818 w 286976"/>
                <a:gd name="T71" fmla="*/ 2444843 h 286978"/>
                <a:gd name="T72" fmla="*/ 27364818 w 286976"/>
                <a:gd name="T73" fmla="*/ 3345970 h 286978"/>
                <a:gd name="T74" fmla="*/ 27364818 w 286976"/>
                <a:gd name="T75" fmla="*/ 2444843 h 286978"/>
                <a:gd name="T76" fmla="*/ 30430373 w 286976"/>
                <a:gd name="T77" fmla="*/ 2437317 h 286978"/>
                <a:gd name="T78" fmla="*/ 30430373 w 286976"/>
                <a:gd name="T79" fmla="*/ 3204481 h 286978"/>
                <a:gd name="T80" fmla="*/ 29708076 w 286976"/>
                <a:gd name="T81" fmla="*/ 3204481 h 286978"/>
                <a:gd name="T82" fmla="*/ 29708076 w 286976"/>
                <a:gd name="T83" fmla="*/ 2437317 h 286978"/>
                <a:gd name="T84" fmla="*/ 24941535 w 286976"/>
                <a:gd name="T85" fmla="*/ 2437317 h 286978"/>
                <a:gd name="T86" fmla="*/ 24941535 w 286976"/>
                <a:gd name="T87" fmla="*/ 3204481 h 286978"/>
                <a:gd name="T88" fmla="*/ 24290616 w 286976"/>
                <a:gd name="T89" fmla="*/ 3204481 h 286978"/>
                <a:gd name="T90" fmla="*/ 24290616 w 286976"/>
                <a:gd name="T91" fmla="*/ 2437317 h 286978"/>
                <a:gd name="T92" fmla="*/ 33528157 w 286976"/>
                <a:gd name="T93" fmla="*/ 0 h 286978"/>
                <a:gd name="T94" fmla="*/ 33998524 w 286976"/>
                <a:gd name="T95" fmla="*/ 5338718 h 286978"/>
                <a:gd name="T96" fmla="*/ 32972213 w 286976"/>
                <a:gd name="T97" fmla="*/ 5338718 h 286978"/>
                <a:gd name="T98" fmla="*/ 1026347 w 286976"/>
                <a:gd name="T99" fmla="*/ 1025043 h 286978"/>
                <a:gd name="T100" fmla="*/ 25231718 w 286976"/>
                <a:gd name="T101" fmla="*/ 4783577 h 286978"/>
                <a:gd name="T102" fmla="*/ 25231718 w 286976"/>
                <a:gd name="T103" fmla="*/ 5808598 h 286978"/>
                <a:gd name="T104" fmla="*/ 1026347 w 286976"/>
                <a:gd name="T105" fmla="*/ 32971259 h 286978"/>
                <a:gd name="T106" fmla="*/ 26087040 w 286976"/>
                <a:gd name="T107" fmla="*/ 26564917 h 286978"/>
                <a:gd name="T108" fmla="*/ 32972213 w 286976"/>
                <a:gd name="T109" fmla="*/ 26052464 h 286978"/>
                <a:gd name="T110" fmla="*/ 33528157 w 286976"/>
                <a:gd name="T111" fmla="*/ 13068988 h 286978"/>
                <a:gd name="T112" fmla="*/ 33998524 w 286976"/>
                <a:gd name="T113" fmla="*/ 26564917 h 286978"/>
                <a:gd name="T114" fmla="*/ 26985072 w 286976"/>
                <a:gd name="T115" fmla="*/ 33825565 h 286978"/>
                <a:gd name="T116" fmla="*/ 512900 w 286976"/>
                <a:gd name="T117" fmla="*/ 33996302 h 286978"/>
                <a:gd name="T118" fmla="*/ 0 w 286976"/>
                <a:gd name="T119" fmla="*/ 555334 h 2869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6976" h="286978">
                  <a:moveTo>
                    <a:pt x="228859" y="228933"/>
                  </a:moveTo>
                  <a:lnTo>
                    <a:pt x="228859" y="271836"/>
                  </a:lnTo>
                  <a:lnTo>
                    <a:pt x="272176" y="228933"/>
                  </a:lnTo>
                  <a:lnTo>
                    <a:pt x="228859" y="228933"/>
                  </a:lnTo>
                  <a:close/>
                  <a:moveTo>
                    <a:pt x="95834" y="204066"/>
                  </a:moveTo>
                  <a:lnTo>
                    <a:pt x="85403" y="240394"/>
                  </a:lnTo>
                  <a:lnTo>
                    <a:pt x="121372" y="229963"/>
                  </a:lnTo>
                  <a:lnTo>
                    <a:pt x="95834" y="204066"/>
                  </a:lnTo>
                  <a:close/>
                  <a:moveTo>
                    <a:pt x="247623" y="83930"/>
                  </a:moveTo>
                  <a:lnTo>
                    <a:pt x="117775" y="213777"/>
                  </a:lnTo>
                  <a:lnTo>
                    <a:pt x="130005" y="226007"/>
                  </a:lnTo>
                  <a:lnTo>
                    <a:pt x="259133" y="96159"/>
                  </a:lnTo>
                  <a:lnTo>
                    <a:pt x="247623" y="83930"/>
                  </a:lnTo>
                  <a:close/>
                  <a:moveTo>
                    <a:pt x="38898" y="74613"/>
                  </a:moveTo>
                  <a:lnTo>
                    <a:pt x="182269" y="74613"/>
                  </a:lnTo>
                  <a:cubicBezTo>
                    <a:pt x="184797" y="74613"/>
                    <a:pt x="186964" y="76411"/>
                    <a:pt x="186964" y="78929"/>
                  </a:cubicBezTo>
                  <a:cubicBezTo>
                    <a:pt x="186964" y="81446"/>
                    <a:pt x="184797" y="83244"/>
                    <a:pt x="182269" y="83244"/>
                  </a:cubicBezTo>
                  <a:lnTo>
                    <a:pt x="43231" y="83244"/>
                  </a:lnTo>
                  <a:lnTo>
                    <a:pt x="43231" y="129634"/>
                  </a:lnTo>
                  <a:lnTo>
                    <a:pt x="127738" y="129634"/>
                  </a:lnTo>
                  <a:cubicBezTo>
                    <a:pt x="129543" y="129634"/>
                    <a:pt x="131710" y="131433"/>
                    <a:pt x="131710" y="133590"/>
                  </a:cubicBezTo>
                  <a:cubicBezTo>
                    <a:pt x="131710" y="136108"/>
                    <a:pt x="129543" y="138265"/>
                    <a:pt x="127738" y="138265"/>
                  </a:cubicBezTo>
                  <a:lnTo>
                    <a:pt x="43231" y="138265"/>
                  </a:lnTo>
                  <a:lnTo>
                    <a:pt x="43231" y="241835"/>
                  </a:lnTo>
                  <a:lnTo>
                    <a:pt x="62733" y="241835"/>
                  </a:lnTo>
                  <a:cubicBezTo>
                    <a:pt x="64900" y="241835"/>
                    <a:pt x="67066" y="243992"/>
                    <a:pt x="67066" y="246510"/>
                  </a:cubicBezTo>
                  <a:cubicBezTo>
                    <a:pt x="67066" y="249027"/>
                    <a:pt x="64900" y="250466"/>
                    <a:pt x="62733" y="250466"/>
                  </a:cubicBezTo>
                  <a:lnTo>
                    <a:pt x="38898" y="250466"/>
                  </a:lnTo>
                  <a:cubicBezTo>
                    <a:pt x="36731" y="250466"/>
                    <a:pt x="34925" y="249027"/>
                    <a:pt x="34925" y="246510"/>
                  </a:cubicBezTo>
                  <a:lnTo>
                    <a:pt x="34925" y="78929"/>
                  </a:lnTo>
                  <a:cubicBezTo>
                    <a:pt x="34925" y="76411"/>
                    <a:pt x="36731" y="74613"/>
                    <a:pt x="38898" y="74613"/>
                  </a:cubicBezTo>
                  <a:close/>
                  <a:moveTo>
                    <a:pt x="229279" y="65945"/>
                  </a:moveTo>
                  <a:lnTo>
                    <a:pt x="99431" y="195433"/>
                  </a:lnTo>
                  <a:lnTo>
                    <a:pt x="111660" y="207663"/>
                  </a:lnTo>
                  <a:lnTo>
                    <a:pt x="241508" y="77815"/>
                  </a:lnTo>
                  <a:lnTo>
                    <a:pt x="229279" y="65945"/>
                  </a:lnTo>
                  <a:close/>
                  <a:moveTo>
                    <a:pt x="249422" y="48320"/>
                  </a:moveTo>
                  <a:cubicBezTo>
                    <a:pt x="247623" y="48320"/>
                    <a:pt x="245825" y="49399"/>
                    <a:pt x="244746" y="50838"/>
                  </a:cubicBezTo>
                  <a:lnTo>
                    <a:pt x="235394" y="59830"/>
                  </a:lnTo>
                  <a:lnTo>
                    <a:pt x="265248" y="90044"/>
                  </a:lnTo>
                  <a:lnTo>
                    <a:pt x="274600" y="80693"/>
                  </a:lnTo>
                  <a:cubicBezTo>
                    <a:pt x="276039" y="79614"/>
                    <a:pt x="276758" y="77455"/>
                    <a:pt x="276758" y="76017"/>
                  </a:cubicBezTo>
                  <a:cubicBezTo>
                    <a:pt x="276758" y="73858"/>
                    <a:pt x="276039" y="72420"/>
                    <a:pt x="274600" y="70621"/>
                  </a:cubicBezTo>
                  <a:lnTo>
                    <a:pt x="254817" y="50838"/>
                  </a:lnTo>
                  <a:cubicBezTo>
                    <a:pt x="253018" y="49399"/>
                    <a:pt x="251580" y="48320"/>
                    <a:pt x="249422" y="48320"/>
                  </a:cubicBezTo>
                  <a:close/>
                  <a:moveTo>
                    <a:pt x="249422" y="39688"/>
                  </a:moveTo>
                  <a:cubicBezTo>
                    <a:pt x="253738" y="39688"/>
                    <a:pt x="257694" y="41846"/>
                    <a:pt x="260572" y="44724"/>
                  </a:cubicBezTo>
                  <a:lnTo>
                    <a:pt x="280715" y="64506"/>
                  </a:lnTo>
                  <a:cubicBezTo>
                    <a:pt x="283592" y="67744"/>
                    <a:pt x="285391" y="71700"/>
                    <a:pt x="285391" y="76017"/>
                  </a:cubicBezTo>
                  <a:cubicBezTo>
                    <a:pt x="285391" y="79973"/>
                    <a:pt x="283592" y="83930"/>
                    <a:pt x="280715" y="86807"/>
                  </a:cubicBezTo>
                  <a:lnTo>
                    <a:pt x="271722" y="96159"/>
                  </a:lnTo>
                  <a:lnTo>
                    <a:pt x="272801" y="97238"/>
                  </a:lnTo>
                  <a:cubicBezTo>
                    <a:pt x="274600" y="98677"/>
                    <a:pt x="274600" y="101555"/>
                    <a:pt x="272801" y="103713"/>
                  </a:cubicBezTo>
                  <a:cubicBezTo>
                    <a:pt x="271722" y="104432"/>
                    <a:pt x="271003" y="104792"/>
                    <a:pt x="269924" y="104792"/>
                  </a:cubicBezTo>
                  <a:cubicBezTo>
                    <a:pt x="268485" y="104792"/>
                    <a:pt x="267406" y="104432"/>
                    <a:pt x="267046" y="103713"/>
                  </a:cubicBezTo>
                  <a:lnTo>
                    <a:pt x="265248" y="102274"/>
                  </a:lnTo>
                  <a:lnTo>
                    <a:pt x="132522" y="234999"/>
                  </a:lnTo>
                  <a:cubicBezTo>
                    <a:pt x="132163" y="236078"/>
                    <a:pt x="131803" y="236438"/>
                    <a:pt x="131084" y="236438"/>
                  </a:cubicBezTo>
                  <a:lnTo>
                    <a:pt x="80367" y="250465"/>
                  </a:lnTo>
                  <a:cubicBezTo>
                    <a:pt x="79648" y="250465"/>
                    <a:pt x="79288" y="250465"/>
                    <a:pt x="78929" y="250465"/>
                  </a:cubicBezTo>
                  <a:cubicBezTo>
                    <a:pt x="77849" y="250465"/>
                    <a:pt x="76770" y="250106"/>
                    <a:pt x="76051" y="249746"/>
                  </a:cubicBezTo>
                  <a:cubicBezTo>
                    <a:pt x="74972" y="248667"/>
                    <a:pt x="74612" y="246869"/>
                    <a:pt x="74972" y="245430"/>
                  </a:cubicBezTo>
                  <a:lnTo>
                    <a:pt x="89000" y="194714"/>
                  </a:lnTo>
                  <a:cubicBezTo>
                    <a:pt x="89719" y="193994"/>
                    <a:pt x="90079" y="193275"/>
                    <a:pt x="90439" y="192915"/>
                  </a:cubicBezTo>
                  <a:lnTo>
                    <a:pt x="223164" y="59830"/>
                  </a:lnTo>
                  <a:lnTo>
                    <a:pt x="222085" y="58751"/>
                  </a:lnTo>
                  <a:cubicBezTo>
                    <a:pt x="220287" y="57313"/>
                    <a:pt x="220287" y="54435"/>
                    <a:pt x="222085" y="52637"/>
                  </a:cubicBezTo>
                  <a:cubicBezTo>
                    <a:pt x="223884" y="51198"/>
                    <a:pt x="226761" y="51198"/>
                    <a:pt x="228200" y="52637"/>
                  </a:cubicBezTo>
                  <a:lnTo>
                    <a:pt x="229279" y="53716"/>
                  </a:lnTo>
                  <a:lnTo>
                    <a:pt x="238631" y="44724"/>
                  </a:lnTo>
                  <a:cubicBezTo>
                    <a:pt x="241508" y="41846"/>
                    <a:pt x="245465" y="39688"/>
                    <a:pt x="249422" y="39688"/>
                  </a:cubicBezTo>
                  <a:close/>
                  <a:moveTo>
                    <a:pt x="230981" y="20638"/>
                  </a:moveTo>
                  <a:cubicBezTo>
                    <a:pt x="232966" y="20638"/>
                    <a:pt x="234619" y="22291"/>
                    <a:pt x="234619" y="24606"/>
                  </a:cubicBezTo>
                  <a:cubicBezTo>
                    <a:pt x="234619" y="26921"/>
                    <a:pt x="232966" y="28244"/>
                    <a:pt x="230981" y="28244"/>
                  </a:cubicBezTo>
                  <a:cubicBezTo>
                    <a:pt x="228666" y="28244"/>
                    <a:pt x="227012" y="26921"/>
                    <a:pt x="227012" y="24606"/>
                  </a:cubicBezTo>
                  <a:cubicBezTo>
                    <a:pt x="227012" y="22291"/>
                    <a:pt x="228666" y="20638"/>
                    <a:pt x="230981" y="20638"/>
                  </a:cubicBezTo>
                  <a:close/>
                  <a:moveTo>
                    <a:pt x="250761" y="20574"/>
                  </a:moveTo>
                  <a:cubicBezTo>
                    <a:pt x="252285" y="19050"/>
                    <a:pt x="255333" y="19050"/>
                    <a:pt x="256857" y="20574"/>
                  </a:cubicBezTo>
                  <a:cubicBezTo>
                    <a:pt x="258000" y="21336"/>
                    <a:pt x="258381" y="22860"/>
                    <a:pt x="258381" y="24003"/>
                  </a:cubicBezTo>
                  <a:cubicBezTo>
                    <a:pt x="258381" y="25146"/>
                    <a:pt x="258000" y="26289"/>
                    <a:pt x="256857" y="27051"/>
                  </a:cubicBezTo>
                  <a:cubicBezTo>
                    <a:pt x="256095" y="27813"/>
                    <a:pt x="255333" y="28194"/>
                    <a:pt x="254190" y="28194"/>
                  </a:cubicBezTo>
                  <a:cubicBezTo>
                    <a:pt x="252285" y="28194"/>
                    <a:pt x="251523" y="27813"/>
                    <a:pt x="250761" y="27051"/>
                  </a:cubicBezTo>
                  <a:cubicBezTo>
                    <a:pt x="249618" y="26289"/>
                    <a:pt x="249237" y="24765"/>
                    <a:pt x="249237" y="24003"/>
                  </a:cubicBezTo>
                  <a:cubicBezTo>
                    <a:pt x="249237" y="22860"/>
                    <a:pt x="249618" y="21336"/>
                    <a:pt x="250761" y="20574"/>
                  </a:cubicBezTo>
                  <a:close/>
                  <a:moveTo>
                    <a:pt x="205032" y="20574"/>
                  </a:moveTo>
                  <a:cubicBezTo>
                    <a:pt x="206497" y="19050"/>
                    <a:pt x="209428" y="19050"/>
                    <a:pt x="210527" y="20574"/>
                  </a:cubicBezTo>
                  <a:cubicBezTo>
                    <a:pt x="211626" y="21336"/>
                    <a:pt x="212359" y="22860"/>
                    <a:pt x="212359" y="24003"/>
                  </a:cubicBezTo>
                  <a:cubicBezTo>
                    <a:pt x="212359" y="25146"/>
                    <a:pt x="211626" y="26289"/>
                    <a:pt x="210527" y="27051"/>
                  </a:cubicBezTo>
                  <a:cubicBezTo>
                    <a:pt x="210161" y="27813"/>
                    <a:pt x="209062" y="28194"/>
                    <a:pt x="207230" y="28194"/>
                  </a:cubicBezTo>
                  <a:cubicBezTo>
                    <a:pt x="206497" y="28194"/>
                    <a:pt x="205398" y="27813"/>
                    <a:pt x="205032" y="27051"/>
                  </a:cubicBezTo>
                  <a:cubicBezTo>
                    <a:pt x="203567" y="26289"/>
                    <a:pt x="203200" y="25146"/>
                    <a:pt x="203200" y="24003"/>
                  </a:cubicBezTo>
                  <a:cubicBezTo>
                    <a:pt x="203200" y="22860"/>
                    <a:pt x="203567" y="21336"/>
                    <a:pt x="205032" y="20574"/>
                  </a:cubicBezTo>
                  <a:close/>
                  <a:moveTo>
                    <a:pt x="4332" y="0"/>
                  </a:moveTo>
                  <a:lnTo>
                    <a:pt x="283006" y="0"/>
                  </a:lnTo>
                  <a:cubicBezTo>
                    <a:pt x="285171" y="0"/>
                    <a:pt x="286976" y="2163"/>
                    <a:pt x="286976" y="4687"/>
                  </a:cubicBezTo>
                  <a:lnTo>
                    <a:pt x="286976" y="45065"/>
                  </a:lnTo>
                  <a:cubicBezTo>
                    <a:pt x="286976" y="47229"/>
                    <a:pt x="285171" y="49031"/>
                    <a:pt x="283006" y="49031"/>
                  </a:cubicBezTo>
                  <a:cubicBezTo>
                    <a:pt x="280479" y="49031"/>
                    <a:pt x="278313" y="47229"/>
                    <a:pt x="278313" y="45065"/>
                  </a:cubicBezTo>
                  <a:lnTo>
                    <a:pt x="278313" y="8652"/>
                  </a:lnTo>
                  <a:lnTo>
                    <a:pt x="8663" y="8652"/>
                  </a:lnTo>
                  <a:lnTo>
                    <a:pt x="8663" y="40379"/>
                  </a:lnTo>
                  <a:lnTo>
                    <a:pt x="212976" y="40379"/>
                  </a:lnTo>
                  <a:cubicBezTo>
                    <a:pt x="215503" y="40379"/>
                    <a:pt x="217308" y="42542"/>
                    <a:pt x="217308" y="45065"/>
                  </a:cubicBezTo>
                  <a:cubicBezTo>
                    <a:pt x="217308" y="47229"/>
                    <a:pt x="215503" y="49031"/>
                    <a:pt x="212976" y="49031"/>
                  </a:cubicBezTo>
                  <a:lnTo>
                    <a:pt x="8663" y="49031"/>
                  </a:lnTo>
                  <a:lnTo>
                    <a:pt x="8663" y="278325"/>
                  </a:lnTo>
                  <a:lnTo>
                    <a:pt x="220196" y="278325"/>
                  </a:lnTo>
                  <a:lnTo>
                    <a:pt x="220196" y="224246"/>
                  </a:lnTo>
                  <a:cubicBezTo>
                    <a:pt x="220196" y="222083"/>
                    <a:pt x="222362" y="219920"/>
                    <a:pt x="224527" y="219920"/>
                  </a:cubicBezTo>
                  <a:lnTo>
                    <a:pt x="278313" y="219920"/>
                  </a:lnTo>
                  <a:lnTo>
                    <a:pt x="278313" y="114286"/>
                  </a:lnTo>
                  <a:cubicBezTo>
                    <a:pt x="278313" y="111763"/>
                    <a:pt x="280479" y="110321"/>
                    <a:pt x="283006" y="110321"/>
                  </a:cubicBezTo>
                  <a:cubicBezTo>
                    <a:pt x="285171" y="110321"/>
                    <a:pt x="286976" y="111763"/>
                    <a:pt x="286976" y="114286"/>
                  </a:cubicBezTo>
                  <a:lnTo>
                    <a:pt x="286976" y="224246"/>
                  </a:lnTo>
                  <a:cubicBezTo>
                    <a:pt x="286976" y="225688"/>
                    <a:pt x="286615" y="226770"/>
                    <a:pt x="285532" y="227131"/>
                  </a:cubicBezTo>
                  <a:lnTo>
                    <a:pt x="227776" y="285536"/>
                  </a:lnTo>
                  <a:cubicBezTo>
                    <a:pt x="227415" y="285896"/>
                    <a:pt x="225610" y="286978"/>
                    <a:pt x="224527" y="286978"/>
                  </a:cubicBezTo>
                  <a:lnTo>
                    <a:pt x="4332" y="286978"/>
                  </a:lnTo>
                  <a:cubicBezTo>
                    <a:pt x="1805" y="286978"/>
                    <a:pt x="0" y="284814"/>
                    <a:pt x="0" y="282291"/>
                  </a:cubicBezTo>
                  <a:lnTo>
                    <a:pt x="0" y="4687"/>
                  </a:lnTo>
                  <a:cubicBezTo>
                    <a:pt x="0" y="2163"/>
                    <a:pt x="1805" y="0"/>
                    <a:pt x="4332" y="0"/>
                  </a:cubicBezTo>
                  <a:close/>
                </a:path>
              </a:pathLst>
            </a:custGeom>
            <a:solidFill>
              <a:srgbClr val="494949"/>
            </a:solidFill>
            <a:ln>
              <a:noFill/>
            </a:ln>
            <a:effectLst/>
          </p:spPr>
          <p:txBody>
            <a:bodyPr anchor="ct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Roboto" panose="02000000000000000000" pitchFamily="2" charset="0"/>
                <a:ea typeface="Roboto" panose="02000000000000000000" pitchFamily="2" charset="0"/>
              </a:endParaRPr>
            </a:p>
          </p:txBody>
        </p:sp>
        <p:sp>
          <p:nvSpPr>
            <p:cNvPr id="18" name="Freeform 1066">
              <a:extLst>
                <a:ext uri="{FF2B5EF4-FFF2-40B4-BE49-F238E27FC236}">
                  <a16:creationId xmlns:a16="http://schemas.microsoft.com/office/drawing/2014/main" id="{4FE41363-0B9F-4C8E-A5CA-B830D207B13B}"/>
                </a:ext>
              </a:extLst>
            </p:cNvPr>
            <p:cNvSpPr>
              <a:spLocks noChangeAspect="1" noChangeArrowheads="1"/>
            </p:cNvSpPr>
            <p:nvPr/>
          </p:nvSpPr>
          <p:spPr bwMode="auto">
            <a:xfrm>
              <a:off x="8417980" y="2503697"/>
              <a:ext cx="567887" cy="566155"/>
            </a:xfrm>
            <a:custGeom>
              <a:avLst/>
              <a:gdLst>
                <a:gd name="T0" fmla="*/ 26965827 w 286978"/>
                <a:gd name="T1" fmla="*/ 30702655 h 285394"/>
                <a:gd name="T2" fmla="*/ 32752427 w 286978"/>
                <a:gd name="T3" fmla="*/ 30702655 h 285394"/>
                <a:gd name="T4" fmla="*/ 33090247 w 286978"/>
                <a:gd name="T5" fmla="*/ 28725308 h 285394"/>
                <a:gd name="T6" fmla="*/ 33259150 w 286978"/>
                <a:gd name="T7" fmla="*/ 34399134 h 285394"/>
                <a:gd name="T8" fmla="*/ 25952135 w 286978"/>
                <a:gd name="T9" fmla="*/ 30702655 h 285394"/>
                <a:gd name="T10" fmla="*/ 11228194 w 286978"/>
                <a:gd name="T11" fmla="*/ 28510520 h 285394"/>
                <a:gd name="T12" fmla="*/ 14535827 w 286978"/>
                <a:gd name="T13" fmla="*/ 29612552 h 285394"/>
                <a:gd name="T14" fmla="*/ 11228194 w 286978"/>
                <a:gd name="T15" fmla="*/ 28510520 h 285394"/>
                <a:gd name="T16" fmla="*/ 8232606 w 286978"/>
                <a:gd name="T17" fmla="*/ 29061621 h 285394"/>
                <a:gd name="T18" fmla="*/ 3761210 w 286978"/>
                <a:gd name="T19" fmla="*/ 29061621 h 285394"/>
                <a:gd name="T20" fmla="*/ 28821303 w 286978"/>
                <a:gd name="T21" fmla="*/ 26766356 h 285394"/>
                <a:gd name="T22" fmla="*/ 30067907 w 286978"/>
                <a:gd name="T23" fmla="*/ 25585453 h 285394"/>
                <a:gd name="T24" fmla="*/ 30067907 w 286978"/>
                <a:gd name="T25" fmla="*/ 29040709 h 285394"/>
                <a:gd name="T26" fmla="*/ 13859859 w 286978"/>
                <a:gd name="T27" fmla="*/ 23726804 h 285394"/>
                <a:gd name="T28" fmla="*/ 17921876 w 286978"/>
                <a:gd name="T29" fmla="*/ 24829014 h 285394"/>
                <a:gd name="T30" fmla="*/ 13859859 w 286978"/>
                <a:gd name="T31" fmla="*/ 23726804 h 285394"/>
                <a:gd name="T32" fmla="*/ 10864854 w 286978"/>
                <a:gd name="T33" fmla="*/ 24231843 h 285394"/>
                <a:gd name="T34" fmla="*/ 3761210 w 286978"/>
                <a:gd name="T35" fmla="*/ 24231843 h 285394"/>
                <a:gd name="T36" fmla="*/ 1022677 w 286978"/>
                <a:gd name="T37" fmla="*/ 33358575 h 285394"/>
                <a:gd name="T38" fmla="*/ 20026561 w 286978"/>
                <a:gd name="T39" fmla="*/ 19835428 h 285394"/>
                <a:gd name="T40" fmla="*/ 20324740 w 286978"/>
                <a:gd name="T41" fmla="*/ 18751827 h 285394"/>
                <a:gd name="T42" fmla="*/ 24884069 w 286978"/>
                <a:gd name="T43" fmla="*/ 26900218 h 285394"/>
                <a:gd name="T44" fmla="*/ 554044 w 286978"/>
                <a:gd name="T45" fmla="*/ 34398750 h 285394"/>
                <a:gd name="T46" fmla="*/ 554044 w 286978"/>
                <a:gd name="T47" fmla="*/ 18751827 h 285394"/>
                <a:gd name="T48" fmla="*/ 26661907 w 286978"/>
                <a:gd name="T49" fmla="*/ 10309714 h 285394"/>
                <a:gd name="T50" fmla="*/ 16173039 w 286978"/>
                <a:gd name="T51" fmla="*/ 10309714 h 285394"/>
                <a:gd name="T52" fmla="*/ 29584503 w 286978"/>
                <a:gd name="T53" fmla="*/ 4975142 h 285394"/>
                <a:gd name="T54" fmla="*/ 24200132 w 286978"/>
                <a:gd name="T55" fmla="*/ 5891761 h 285394"/>
                <a:gd name="T56" fmla="*/ 16676645 w 286978"/>
                <a:gd name="T57" fmla="*/ 4975142 h 285394"/>
                <a:gd name="T58" fmla="*/ 20747029 w 286978"/>
                <a:gd name="T59" fmla="*/ 5891761 h 285394"/>
                <a:gd name="T60" fmla="*/ 16676645 w 286978"/>
                <a:gd name="T61" fmla="*/ 4975142 h 285394"/>
                <a:gd name="T62" fmla="*/ 1019255 w 286978"/>
                <a:gd name="T63" fmla="*/ 6412187 h 285394"/>
                <a:gd name="T64" fmla="*/ 6836871 w 286978"/>
                <a:gd name="T65" fmla="*/ 6412187 h 285394"/>
                <a:gd name="T66" fmla="*/ 7134355 w 286978"/>
                <a:gd name="T67" fmla="*/ 4429834 h 285394"/>
                <a:gd name="T68" fmla="*/ 7304094 w 286978"/>
                <a:gd name="T69" fmla="*/ 10288523 h 285394"/>
                <a:gd name="T70" fmla="*/ 0 w 286978"/>
                <a:gd name="T71" fmla="*/ 6412187 h 285394"/>
                <a:gd name="T72" fmla="*/ 15286739 w 286978"/>
                <a:gd name="T73" fmla="*/ 1040341 h 285394"/>
                <a:gd name="T74" fmla="*/ 32930553 w 286978"/>
                <a:gd name="T75" fmla="*/ 14650029 h 285394"/>
                <a:gd name="T76" fmla="*/ 4072667 w 286978"/>
                <a:gd name="T77" fmla="*/ 1039901 h 285394"/>
                <a:gd name="T78" fmla="*/ 5276420 w 286978"/>
                <a:gd name="T79" fmla="*/ 2296235 h 285394"/>
                <a:gd name="T80" fmla="*/ 33441916 w 286978"/>
                <a:gd name="T81" fmla="*/ 0 h 285394"/>
                <a:gd name="T82" fmla="*/ 33441916 w 286978"/>
                <a:gd name="T83" fmla="*/ 15646970 h 285394"/>
                <a:gd name="T84" fmla="*/ 10428668 w 286978"/>
                <a:gd name="T85" fmla="*/ 8105042 h 285394"/>
                <a:gd name="T86" fmla="*/ 14988611 w 286978"/>
                <a:gd name="T87" fmla="*/ 0 h 285394"/>
                <a:gd name="T88" fmla="*/ 4072667 w 286978"/>
                <a:gd name="T89" fmla="*/ 4548741 h 28539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6978" h="285394">
                  <a:moveTo>
                    <a:pt x="231198" y="237608"/>
                  </a:moveTo>
                  <a:cubicBezTo>
                    <a:pt x="232624" y="239391"/>
                    <a:pt x="233337" y="242244"/>
                    <a:pt x="231554" y="244027"/>
                  </a:cubicBezTo>
                  <a:cubicBezTo>
                    <a:pt x="229058" y="246880"/>
                    <a:pt x="227632" y="250446"/>
                    <a:pt x="227632" y="254725"/>
                  </a:cubicBezTo>
                  <a:lnTo>
                    <a:pt x="227632" y="276835"/>
                  </a:lnTo>
                  <a:lnTo>
                    <a:pt x="276480" y="276835"/>
                  </a:lnTo>
                  <a:lnTo>
                    <a:pt x="276480" y="254725"/>
                  </a:lnTo>
                  <a:cubicBezTo>
                    <a:pt x="276480" y="250446"/>
                    <a:pt x="275054" y="246880"/>
                    <a:pt x="272201" y="244027"/>
                  </a:cubicBezTo>
                  <a:cubicBezTo>
                    <a:pt x="271131" y="242244"/>
                    <a:pt x="271131" y="239391"/>
                    <a:pt x="273271" y="237608"/>
                  </a:cubicBezTo>
                  <a:cubicBezTo>
                    <a:pt x="275054" y="236538"/>
                    <a:pt x="277549" y="236538"/>
                    <a:pt x="279332" y="238321"/>
                  </a:cubicBezTo>
                  <a:cubicBezTo>
                    <a:pt x="282898" y="242957"/>
                    <a:pt x="285394" y="248663"/>
                    <a:pt x="285394" y="254725"/>
                  </a:cubicBezTo>
                  <a:lnTo>
                    <a:pt x="285394" y="281114"/>
                  </a:lnTo>
                  <a:cubicBezTo>
                    <a:pt x="285394" y="283611"/>
                    <a:pt x="283254" y="285394"/>
                    <a:pt x="280758" y="285394"/>
                  </a:cubicBezTo>
                  <a:lnTo>
                    <a:pt x="223354" y="285394"/>
                  </a:lnTo>
                  <a:cubicBezTo>
                    <a:pt x="221214" y="285394"/>
                    <a:pt x="219075" y="283611"/>
                    <a:pt x="219075" y="281114"/>
                  </a:cubicBezTo>
                  <a:lnTo>
                    <a:pt x="219075" y="254725"/>
                  </a:lnTo>
                  <a:cubicBezTo>
                    <a:pt x="219075" y="248663"/>
                    <a:pt x="221214" y="242957"/>
                    <a:pt x="225136" y="238321"/>
                  </a:cubicBezTo>
                  <a:cubicBezTo>
                    <a:pt x="226206" y="236538"/>
                    <a:pt x="229058" y="236538"/>
                    <a:pt x="231198" y="237608"/>
                  </a:cubicBezTo>
                  <a:close/>
                  <a:moveTo>
                    <a:pt x="94784" y="236538"/>
                  </a:moveTo>
                  <a:lnTo>
                    <a:pt x="122705" y="236538"/>
                  </a:lnTo>
                  <a:cubicBezTo>
                    <a:pt x="125210" y="236538"/>
                    <a:pt x="126642" y="238824"/>
                    <a:pt x="126642" y="241110"/>
                  </a:cubicBezTo>
                  <a:cubicBezTo>
                    <a:pt x="126642" y="243396"/>
                    <a:pt x="125210" y="245682"/>
                    <a:pt x="122705" y="245682"/>
                  </a:cubicBezTo>
                  <a:lnTo>
                    <a:pt x="94784" y="245682"/>
                  </a:lnTo>
                  <a:cubicBezTo>
                    <a:pt x="92278" y="245682"/>
                    <a:pt x="90488" y="243396"/>
                    <a:pt x="90488" y="241110"/>
                  </a:cubicBezTo>
                  <a:cubicBezTo>
                    <a:pt x="90488" y="238824"/>
                    <a:pt x="92278" y="236538"/>
                    <a:pt x="94784" y="236538"/>
                  </a:cubicBezTo>
                  <a:close/>
                  <a:moveTo>
                    <a:pt x="35983" y="236538"/>
                  </a:moveTo>
                  <a:lnTo>
                    <a:pt x="64911" y="236538"/>
                  </a:lnTo>
                  <a:cubicBezTo>
                    <a:pt x="67381" y="236538"/>
                    <a:pt x="69497" y="238824"/>
                    <a:pt x="69497" y="241110"/>
                  </a:cubicBezTo>
                  <a:cubicBezTo>
                    <a:pt x="69497" y="243396"/>
                    <a:pt x="67381" y="245682"/>
                    <a:pt x="64911" y="245682"/>
                  </a:cubicBezTo>
                  <a:lnTo>
                    <a:pt x="35983" y="245682"/>
                  </a:lnTo>
                  <a:cubicBezTo>
                    <a:pt x="33514" y="245682"/>
                    <a:pt x="31750" y="243396"/>
                    <a:pt x="31750" y="241110"/>
                  </a:cubicBezTo>
                  <a:cubicBezTo>
                    <a:pt x="31750" y="238824"/>
                    <a:pt x="33514" y="236538"/>
                    <a:pt x="35983" y="236538"/>
                  </a:cubicBezTo>
                  <a:close/>
                  <a:moveTo>
                    <a:pt x="253819" y="212271"/>
                  </a:moveTo>
                  <a:cubicBezTo>
                    <a:pt x="248013" y="212271"/>
                    <a:pt x="243296" y="216625"/>
                    <a:pt x="243296" y="222068"/>
                  </a:cubicBezTo>
                  <a:cubicBezTo>
                    <a:pt x="243296" y="227874"/>
                    <a:pt x="248013" y="232228"/>
                    <a:pt x="253819" y="232228"/>
                  </a:cubicBezTo>
                  <a:cubicBezTo>
                    <a:pt x="258899" y="232228"/>
                    <a:pt x="263616" y="227874"/>
                    <a:pt x="263616" y="222068"/>
                  </a:cubicBezTo>
                  <a:cubicBezTo>
                    <a:pt x="263616" y="216625"/>
                    <a:pt x="258899" y="212271"/>
                    <a:pt x="253819" y="212271"/>
                  </a:cubicBezTo>
                  <a:close/>
                  <a:moveTo>
                    <a:pt x="253819" y="203200"/>
                  </a:moveTo>
                  <a:cubicBezTo>
                    <a:pt x="263979" y="203200"/>
                    <a:pt x="272687" y="211545"/>
                    <a:pt x="272687" y="222068"/>
                  </a:cubicBezTo>
                  <a:cubicBezTo>
                    <a:pt x="272687" y="232228"/>
                    <a:pt x="263979" y="240937"/>
                    <a:pt x="253819" y="240937"/>
                  </a:cubicBezTo>
                  <a:cubicBezTo>
                    <a:pt x="243296" y="240937"/>
                    <a:pt x="234950" y="232228"/>
                    <a:pt x="234950" y="222068"/>
                  </a:cubicBezTo>
                  <a:cubicBezTo>
                    <a:pt x="234950" y="211545"/>
                    <a:pt x="243296" y="203200"/>
                    <a:pt x="253819" y="203200"/>
                  </a:cubicBezTo>
                  <a:close/>
                  <a:moveTo>
                    <a:pt x="116999" y="196850"/>
                  </a:moveTo>
                  <a:lnTo>
                    <a:pt x="151289" y="196850"/>
                  </a:lnTo>
                  <a:cubicBezTo>
                    <a:pt x="153789" y="196850"/>
                    <a:pt x="155218" y="198374"/>
                    <a:pt x="155218" y="201041"/>
                  </a:cubicBezTo>
                  <a:cubicBezTo>
                    <a:pt x="155218" y="203708"/>
                    <a:pt x="153789" y="205994"/>
                    <a:pt x="151289" y="205994"/>
                  </a:cubicBezTo>
                  <a:lnTo>
                    <a:pt x="116999" y="205994"/>
                  </a:lnTo>
                  <a:cubicBezTo>
                    <a:pt x="114499" y="205994"/>
                    <a:pt x="112713" y="203708"/>
                    <a:pt x="112713" y="201041"/>
                  </a:cubicBezTo>
                  <a:cubicBezTo>
                    <a:pt x="112713" y="198374"/>
                    <a:pt x="114499" y="196850"/>
                    <a:pt x="116999" y="196850"/>
                  </a:cubicBezTo>
                  <a:close/>
                  <a:moveTo>
                    <a:pt x="36033" y="196850"/>
                  </a:moveTo>
                  <a:lnTo>
                    <a:pt x="87792" y="196850"/>
                  </a:lnTo>
                  <a:cubicBezTo>
                    <a:pt x="89933" y="196850"/>
                    <a:pt x="91718" y="198374"/>
                    <a:pt x="91718" y="201041"/>
                  </a:cubicBezTo>
                  <a:cubicBezTo>
                    <a:pt x="91718" y="203708"/>
                    <a:pt x="89933" y="205994"/>
                    <a:pt x="87792" y="205994"/>
                  </a:cubicBezTo>
                  <a:lnTo>
                    <a:pt x="36033" y="205994"/>
                  </a:lnTo>
                  <a:cubicBezTo>
                    <a:pt x="33535" y="205994"/>
                    <a:pt x="31750" y="203708"/>
                    <a:pt x="31750" y="201041"/>
                  </a:cubicBezTo>
                  <a:cubicBezTo>
                    <a:pt x="31750" y="198374"/>
                    <a:pt x="33535" y="196850"/>
                    <a:pt x="36033" y="196850"/>
                  </a:cubicBezTo>
                  <a:close/>
                  <a:moveTo>
                    <a:pt x="8632" y="164565"/>
                  </a:moveTo>
                  <a:lnTo>
                    <a:pt x="8632" y="276760"/>
                  </a:lnTo>
                  <a:lnTo>
                    <a:pt x="169054" y="276760"/>
                  </a:lnTo>
                  <a:lnTo>
                    <a:pt x="201067" y="220662"/>
                  </a:lnTo>
                  <a:lnTo>
                    <a:pt x="169054" y="164565"/>
                  </a:lnTo>
                  <a:lnTo>
                    <a:pt x="8632" y="164565"/>
                  </a:lnTo>
                  <a:close/>
                  <a:moveTo>
                    <a:pt x="4676" y="155575"/>
                  </a:moveTo>
                  <a:lnTo>
                    <a:pt x="171572" y="155575"/>
                  </a:lnTo>
                  <a:cubicBezTo>
                    <a:pt x="173011" y="155575"/>
                    <a:pt x="174809" y="156654"/>
                    <a:pt x="175529" y="158092"/>
                  </a:cubicBezTo>
                  <a:lnTo>
                    <a:pt x="210059" y="218505"/>
                  </a:lnTo>
                  <a:cubicBezTo>
                    <a:pt x="210778" y="219943"/>
                    <a:pt x="210778" y="221381"/>
                    <a:pt x="210059" y="223179"/>
                  </a:cubicBezTo>
                  <a:lnTo>
                    <a:pt x="175529" y="283233"/>
                  </a:lnTo>
                  <a:cubicBezTo>
                    <a:pt x="174809" y="285031"/>
                    <a:pt x="173011" y="285391"/>
                    <a:pt x="171572" y="285391"/>
                  </a:cubicBezTo>
                  <a:lnTo>
                    <a:pt x="4676" y="285391"/>
                  </a:lnTo>
                  <a:cubicBezTo>
                    <a:pt x="2158" y="285391"/>
                    <a:pt x="0" y="283593"/>
                    <a:pt x="0" y="281075"/>
                  </a:cubicBezTo>
                  <a:lnTo>
                    <a:pt x="0" y="159890"/>
                  </a:lnTo>
                  <a:cubicBezTo>
                    <a:pt x="0" y="157373"/>
                    <a:pt x="2158" y="155575"/>
                    <a:pt x="4676" y="155575"/>
                  </a:cubicBezTo>
                  <a:close/>
                  <a:moveTo>
                    <a:pt x="140809" y="80963"/>
                  </a:moveTo>
                  <a:lnTo>
                    <a:pt x="221141" y="80963"/>
                  </a:lnTo>
                  <a:cubicBezTo>
                    <a:pt x="223283" y="80963"/>
                    <a:pt x="225068" y="82868"/>
                    <a:pt x="225068" y="85535"/>
                  </a:cubicBezTo>
                  <a:cubicBezTo>
                    <a:pt x="225068" y="88202"/>
                    <a:pt x="223283" y="90107"/>
                    <a:pt x="221141" y="90107"/>
                  </a:cubicBezTo>
                  <a:lnTo>
                    <a:pt x="140809" y="90107"/>
                  </a:lnTo>
                  <a:cubicBezTo>
                    <a:pt x="138667" y="90107"/>
                    <a:pt x="136525" y="88202"/>
                    <a:pt x="136525" y="85535"/>
                  </a:cubicBezTo>
                  <a:cubicBezTo>
                    <a:pt x="136525" y="82868"/>
                    <a:pt x="138667" y="80963"/>
                    <a:pt x="140809" y="80963"/>
                  </a:cubicBezTo>
                  <a:close/>
                  <a:moveTo>
                    <a:pt x="204286" y="41275"/>
                  </a:moveTo>
                  <a:lnTo>
                    <a:pt x="249739" y="41275"/>
                  </a:lnTo>
                  <a:cubicBezTo>
                    <a:pt x="252225" y="41275"/>
                    <a:pt x="253645" y="42929"/>
                    <a:pt x="253645" y="45244"/>
                  </a:cubicBezTo>
                  <a:cubicBezTo>
                    <a:pt x="253645" y="47559"/>
                    <a:pt x="252225" y="48882"/>
                    <a:pt x="249739" y="48882"/>
                  </a:cubicBezTo>
                  <a:lnTo>
                    <a:pt x="204286" y="48882"/>
                  </a:lnTo>
                  <a:cubicBezTo>
                    <a:pt x="201445" y="48882"/>
                    <a:pt x="200025" y="47559"/>
                    <a:pt x="200025" y="45244"/>
                  </a:cubicBezTo>
                  <a:cubicBezTo>
                    <a:pt x="200025" y="42929"/>
                    <a:pt x="201445" y="41275"/>
                    <a:pt x="204286" y="41275"/>
                  </a:cubicBezTo>
                  <a:close/>
                  <a:moveTo>
                    <a:pt x="140776" y="41275"/>
                  </a:moveTo>
                  <a:lnTo>
                    <a:pt x="175137" y="41275"/>
                  </a:lnTo>
                  <a:cubicBezTo>
                    <a:pt x="176908" y="41275"/>
                    <a:pt x="179034" y="42929"/>
                    <a:pt x="179034" y="45244"/>
                  </a:cubicBezTo>
                  <a:cubicBezTo>
                    <a:pt x="179034" y="47559"/>
                    <a:pt x="176908" y="48882"/>
                    <a:pt x="175137" y="48882"/>
                  </a:cubicBezTo>
                  <a:lnTo>
                    <a:pt x="140776" y="48882"/>
                  </a:lnTo>
                  <a:cubicBezTo>
                    <a:pt x="138651" y="48882"/>
                    <a:pt x="136525" y="47559"/>
                    <a:pt x="136525" y="45244"/>
                  </a:cubicBezTo>
                  <a:cubicBezTo>
                    <a:pt x="136525" y="42929"/>
                    <a:pt x="138651" y="41275"/>
                    <a:pt x="140776" y="41275"/>
                  </a:cubicBezTo>
                  <a:close/>
                  <a:moveTo>
                    <a:pt x="11829" y="36021"/>
                  </a:moveTo>
                  <a:cubicBezTo>
                    <a:pt x="13980" y="37483"/>
                    <a:pt x="13980" y="40041"/>
                    <a:pt x="12546" y="42234"/>
                  </a:cubicBezTo>
                  <a:cubicBezTo>
                    <a:pt x="9679" y="45523"/>
                    <a:pt x="8603" y="49178"/>
                    <a:pt x="8603" y="53198"/>
                  </a:cubicBezTo>
                  <a:lnTo>
                    <a:pt x="8603" y="76588"/>
                  </a:lnTo>
                  <a:lnTo>
                    <a:pt x="57713" y="76588"/>
                  </a:lnTo>
                  <a:lnTo>
                    <a:pt x="57713" y="53198"/>
                  </a:lnTo>
                  <a:cubicBezTo>
                    <a:pt x="57713" y="49178"/>
                    <a:pt x="55921" y="45523"/>
                    <a:pt x="53770" y="42234"/>
                  </a:cubicBezTo>
                  <a:cubicBezTo>
                    <a:pt x="51978" y="40041"/>
                    <a:pt x="52336" y="37483"/>
                    <a:pt x="54487" y="36021"/>
                  </a:cubicBezTo>
                  <a:cubicBezTo>
                    <a:pt x="55921" y="34925"/>
                    <a:pt x="58789" y="35290"/>
                    <a:pt x="60223" y="36752"/>
                  </a:cubicBezTo>
                  <a:cubicBezTo>
                    <a:pt x="64166" y="41503"/>
                    <a:pt x="66317" y="47716"/>
                    <a:pt x="66317" y="53198"/>
                  </a:cubicBezTo>
                  <a:lnTo>
                    <a:pt x="66317" y="80608"/>
                  </a:lnTo>
                  <a:cubicBezTo>
                    <a:pt x="66317" y="83166"/>
                    <a:pt x="64166" y="85359"/>
                    <a:pt x="61657" y="85359"/>
                  </a:cubicBezTo>
                  <a:lnTo>
                    <a:pt x="4660" y="85359"/>
                  </a:lnTo>
                  <a:cubicBezTo>
                    <a:pt x="2151" y="85359"/>
                    <a:pt x="0" y="83166"/>
                    <a:pt x="0" y="80608"/>
                  </a:cubicBezTo>
                  <a:lnTo>
                    <a:pt x="0" y="53198"/>
                  </a:lnTo>
                  <a:cubicBezTo>
                    <a:pt x="0" y="47716"/>
                    <a:pt x="2151" y="41503"/>
                    <a:pt x="5735" y="36752"/>
                  </a:cubicBezTo>
                  <a:cubicBezTo>
                    <a:pt x="7528" y="35290"/>
                    <a:pt x="10037" y="34925"/>
                    <a:pt x="11829" y="36021"/>
                  </a:cubicBezTo>
                  <a:close/>
                  <a:moveTo>
                    <a:pt x="129045" y="8630"/>
                  </a:moveTo>
                  <a:lnTo>
                    <a:pt x="96667" y="64728"/>
                  </a:lnTo>
                  <a:lnTo>
                    <a:pt x="129045" y="121544"/>
                  </a:lnTo>
                  <a:lnTo>
                    <a:pt x="277984" y="121544"/>
                  </a:lnTo>
                  <a:lnTo>
                    <a:pt x="277984" y="8630"/>
                  </a:lnTo>
                  <a:lnTo>
                    <a:pt x="129045" y="8630"/>
                  </a:lnTo>
                  <a:close/>
                  <a:moveTo>
                    <a:pt x="34381" y="8626"/>
                  </a:moveTo>
                  <a:cubicBezTo>
                    <a:pt x="28938" y="8626"/>
                    <a:pt x="24584" y="13299"/>
                    <a:pt x="24584" y="19050"/>
                  </a:cubicBezTo>
                  <a:cubicBezTo>
                    <a:pt x="24584" y="24441"/>
                    <a:pt x="28938" y="29114"/>
                    <a:pt x="34381" y="29114"/>
                  </a:cubicBezTo>
                  <a:cubicBezTo>
                    <a:pt x="40186" y="29114"/>
                    <a:pt x="44541" y="24441"/>
                    <a:pt x="44541" y="19050"/>
                  </a:cubicBezTo>
                  <a:cubicBezTo>
                    <a:pt x="44541" y="13299"/>
                    <a:pt x="40186" y="8626"/>
                    <a:pt x="34381" y="8626"/>
                  </a:cubicBezTo>
                  <a:close/>
                  <a:moveTo>
                    <a:pt x="126527" y="0"/>
                  </a:moveTo>
                  <a:lnTo>
                    <a:pt x="282301" y="0"/>
                  </a:lnTo>
                  <a:cubicBezTo>
                    <a:pt x="284820" y="0"/>
                    <a:pt x="286978" y="2157"/>
                    <a:pt x="286978" y="4675"/>
                  </a:cubicBezTo>
                  <a:lnTo>
                    <a:pt x="286978" y="125500"/>
                  </a:lnTo>
                  <a:cubicBezTo>
                    <a:pt x="286978" y="128017"/>
                    <a:pt x="284820" y="129815"/>
                    <a:pt x="282301" y="129815"/>
                  </a:cubicBezTo>
                  <a:lnTo>
                    <a:pt x="126527" y="129815"/>
                  </a:lnTo>
                  <a:cubicBezTo>
                    <a:pt x="124728" y="129815"/>
                    <a:pt x="123649" y="129096"/>
                    <a:pt x="122929" y="128017"/>
                  </a:cubicBezTo>
                  <a:lnTo>
                    <a:pt x="88033" y="67245"/>
                  </a:lnTo>
                  <a:cubicBezTo>
                    <a:pt x="87313" y="66166"/>
                    <a:pt x="87313" y="64008"/>
                    <a:pt x="88033" y="62930"/>
                  </a:cubicBezTo>
                  <a:lnTo>
                    <a:pt x="122929" y="2157"/>
                  </a:lnTo>
                  <a:cubicBezTo>
                    <a:pt x="123649" y="1079"/>
                    <a:pt x="124728" y="0"/>
                    <a:pt x="126527" y="0"/>
                  </a:cubicBezTo>
                  <a:close/>
                  <a:moveTo>
                    <a:pt x="34381" y="0"/>
                  </a:moveTo>
                  <a:cubicBezTo>
                    <a:pt x="44904" y="0"/>
                    <a:pt x="53612" y="8626"/>
                    <a:pt x="53612" y="19050"/>
                  </a:cubicBezTo>
                  <a:cubicBezTo>
                    <a:pt x="53612" y="29473"/>
                    <a:pt x="44904" y="37740"/>
                    <a:pt x="34381" y="37740"/>
                  </a:cubicBezTo>
                  <a:cubicBezTo>
                    <a:pt x="24221" y="37740"/>
                    <a:pt x="15875" y="29473"/>
                    <a:pt x="15875" y="19050"/>
                  </a:cubicBezTo>
                  <a:cubicBezTo>
                    <a:pt x="15875" y="8626"/>
                    <a:pt x="24221" y="0"/>
                    <a:pt x="34381" y="0"/>
                  </a:cubicBezTo>
                  <a:close/>
                </a:path>
              </a:pathLst>
            </a:custGeom>
            <a:solidFill>
              <a:srgbClr val="494949"/>
            </a:solidFill>
            <a:ln>
              <a:noFill/>
            </a:ln>
            <a:effectLst/>
          </p:spPr>
          <p:txBody>
            <a:bodyPr anchor="ct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Roboto" panose="02000000000000000000" pitchFamily="2" charset="0"/>
                <a:ea typeface="Roboto" panose="02000000000000000000" pitchFamily="2" charset="0"/>
              </a:endParaRPr>
            </a:p>
          </p:txBody>
        </p:sp>
        <p:sp>
          <p:nvSpPr>
            <p:cNvPr id="19" name="Freeform 970">
              <a:extLst>
                <a:ext uri="{FF2B5EF4-FFF2-40B4-BE49-F238E27FC236}">
                  <a16:creationId xmlns:a16="http://schemas.microsoft.com/office/drawing/2014/main" id="{51C92595-B6CC-40CF-90D3-52DD58F0EAD1}"/>
                </a:ext>
              </a:extLst>
            </p:cNvPr>
            <p:cNvSpPr>
              <a:spLocks noChangeAspect="1" noChangeArrowheads="1"/>
            </p:cNvSpPr>
            <p:nvPr/>
          </p:nvSpPr>
          <p:spPr bwMode="auto">
            <a:xfrm>
              <a:off x="9388725" y="4702294"/>
              <a:ext cx="529796" cy="580006"/>
            </a:xfrm>
            <a:custGeom>
              <a:avLst/>
              <a:gdLst>
                <a:gd name="T0" fmla="*/ 12516314 w 267928"/>
                <a:gd name="T1" fmla="*/ 32134122 h 293327"/>
                <a:gd name="T2" fmla="*/ 17554108 w 267928"/>
                <a:gd name="T3" fmla="*/ 33494188 h 293327"/>
                <a:gd name="T4" fmla="*/ 19162737 w 267928"/>
                <a:gd name="T5" fmla="*/ 31751577 h 293327"/>
                <a:gd name="T6" fmla="*/ 10949878 w 267928"/>
                <a:gd name="T7" fmla="*/ 28308523 h 293327"/>
                <a:gd name="T8" fmla="*/ 11500336 w 267928"/>
                <a:gd name="T9" fmla="*/ 30688936 h 293327"/>
                <a:gd name="T10" fmla="*/ 20686674 w 267928"/>
                <a:gd name="T11" fmla="*/ 30178702 h 293327"/>
                <a:gd name="T12" fmla="*/ 10949878 w 267928"/>
                <a:gd name="T13" fmla="*/ 28308523 h 293327"/>
                <a:gd name="T14" fmla="*/ 25766886 w 267928"/>
                <a:gd name="T15" fmla="*/ 12555330 h 293327"/>
                <a:gd name="T16" fmla="*/ 16078964 w 267928"/>
                <a:gd name="T17" fmla="*/ 22979059 h 293327"/>
                <a:gd name="T18" fmla="*/ 15359810 w 267928"/>
                <a:gd name="T19" fmla="*/ 22979059 h 293327"/>
                <a:gd name="T20" fmla="*/ 11213848 w 267928"/>
                <a:gd name="T21" fmla="*/ 18148699 h 293327"/>
                <a:gd name="T22" fmla="*/ 15698306 w 267928"/>
                <a:gd name="T23" fmla="*/ 21877339 h 293327"/>
                <a:gd name="T24" fmla="*/ 15739489 w 267928"/>
                <a:gd name="T25" fmla="*/ 8790036 h 293327"/>
                <a:gd name="T26" fmla="*/ 15739489 w 267928"/>
                <a:gd name="T27" fmla="*/ 9845840 h 293327"/>
                <a:gd name="T28" fmla="*/ 9387153 w 267928"/>
                <a:gd name="T29" fmla="*/ 15293819 h 293327"/>
                <a:gd name="T30" fmla="*/ 8924544 w 267928"/>
                <a:gd name="T31" fmla="*/ 14744703 h 293327"/>
                <a:gd name="T32" fmla="*/ 15860575 w 267928"/>
                <a:gd name="T33" fmla="*/ 5610795 h 293327"/>
                <a:gd name="T34" fmla="*/ 23988593 w 267928"/>
                <a:gd name="T35" fmla="*/ 10456421 h 293327"/>
                <a:gd name="T36" fmla="*/ 15860575 w 267928"/>
                <a:gd name="T37" fmla="*/ 6673371 h 293327"/>
                <a:gd name="T38" fmla="*/ 9256617 w 267928"/>
                <a:gd name="T39" fmla="*/ 22272825 h 293327"/>
                <a:gd name="T40" fmla="*/ 10949878 w 267928"/>
                <a:gd name="T41" fmla="*/ 27245891 h 293327"/>
                <a:gd name="T42" fmla="*/ 20686674 w 267928"/>
                <a:gd name="T43" fmla="*/ 26310907 h 293327"/>
                <a:gd name="T44" fmla="*/ 24962347 w 267928"/>
                <a:gd name="T45" fmla="*/ 17342138 h 293327"/>
                <a:gd name="T46" fmla="*/ 25978240 w 267928"/>
                <a:gd name="T47" fmla="*/ 17469573 h 293327"/>
                <a:gd name="T48" fmla="*/ 21744860 w 267928"/>
                <a:gd name="T49" fmla="*/ 26310907 h 293327"/>
                <a:gd name="T50" fmla="*/ 20178792 w 267928"/>
                <a:gd name="T51" fmla="*/ 31751577 h 293327"/>
                <a:gd name="T52" fmla="*/ 20136332 w 267928"/>
                <a:gd name="T53" fmla="*/ 32134122 h 293327"/>
                <a:gd name="T54" fmla="*/ 14082692 w 267928"/>
                <a:gd name="T55" fmla="*/ 34556757 h 293327"/>
                <a:gd name="T56" fmla="*/ 11500336 w 267928"/>
                <a:gd name="T57" fmla="*/ 31751577 h 293327"/>
                <a:gd name="T58" fmla="*/ 9891715 w 267928"/>
                <a:gd name="T59" fmla="*/ 26268204 h 293327"/>
                <a:gd name="T60" fmla="*/ 5615998 w 267928"/>
                <a:gd name="T61" fmla="*/ 15854551 h 293327"/>
                <a:gd name="T62" fmla="*/ 15797206 w 267928"/>
                <a:gd name="T63" fmla="*/ 0 h 293327"/>
                <a:gd name="T64" fmla="*/ 24775751 w 267928"/>
                <a:gd name="T65" fmla="*/ 28729787 h 293327"/>
                <a:gd name="T66" fmla="*/ 24182765 w 267928"/>
                <a:gd name="T67" fmla="*/ 27925896 h 293327"/>
                <a:gd name="T68" fmla="*/ 15797206 w 267928"/>
                <a:gd name="T69" fmla="*/ 1015758 h 293327"/>
                <a:gd name="T70" fmla="*/ 1058748 w 267928"/>
                <a:gd name="T71" fmla="*/ 30506849 h 293327"/>
                <a:gd name="T72" fmla="*/ 7453905 w 267928"/>
                <a:gd name="T73" fmla="*/ 31056833 h 293327"/>
                <a:gd name="T74" fmla="*/ 550429 w 267928"/>
                <a:gd name="T75" fmla="*/ 31564726 h 293327"/>
                <a:gd name="T76" fmla="*/ 0 w 267928"/>
                <a:gd name="T77" fmla="*/ 15782245 h 2933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67928" h="293327">
                  <a:moveTo>
                    <a:pt x="106142" y="269515"/>
                  </a:moveTo>
                  <a:lnTo>
                    <a:pt x="106142" y="272762"/>
                  </a:lnTo>
                  <a:cubicBezTo>
                    <a:pt x="106142" y="279256"/>
                    <a:pt x="112245" y="284307"/>
                    <a:pt x="119425" y="284307"/>
                  </a:cubicBezTo>
                  <a:lnTo>
                    <a:pt x="148863" y="284307"/>
                  </a:lnTo>
                  <a:cubicBezTo>
                    <a:pt x="156402" y="284307"/>
                    <a:pt x="162505" y="279256"/>
                    <a:pt x="162505" y="272762"/>
                  </a:cubicBezTo>
                  <a:lnTo>
                    <a:pt x="162505" y="269515"/>
                  </a:lnTo>
                  <a:lnTo>
                    <a:pt x="106142" y="269515"/>
                  </a:lnTo>
                  <a:close/>
                  <a:moveTo>
                    <a:pt x="92858" y="240290"/>
                  </a:moveTo>
                  <a:lnTo>
                    <a:pt x="92858" y="256165"/>
                  </a:lnTo>
                  <a:cubicBezTo>
                    <a:pt x="92858" y="258691"/>
                    <a:pt x="95013" y="260495"/>
                    <a:pt x="97526" y="260495"/>
                  </a:cubicBezTo>
                  <a:lnTo>
                    <a:pt x="171121" y="260495"/>
                  </a:lnTo>
                  <a:cubicBezTo>
                    <a:pt x="173634" y="260495"/>
                    <a:pt x="175429" y="258691"/>
                    <a:pt x="175429" y="256165"/>
                  </a:cubicBezTo>
                  <a:lnTo>
                    <a:pt x="175429" y="240290"/>
                  </a:lnTo>
                  <a:lnTo>
                    <a:pt x="92858" y="240290"/>
                  </a:lnTo>
                  <a:close/>
                  <a:moveTo>
                    <a:pt x="212411" y="106573"/>
                  </a:moveTo>
                  <a:cubicBezTo>
                    <a:pt x="214205" y="104775"/>
                    <a:pt x="216716" y="104775"/>
                    <a:pt x="218510" y="106573"/>
                  </a:cubicBezTo>
                  <a:cubicBezTo>
                    <a:pt x="220303" y="108012"/>
                    <a:pt x="220303" y="110889"/>
                    <a:pt x="218510" y="113047"/>
                  </a:cubicBezTo>
                  <a:lnTo>
                    <a:pt x="136354" y="195052"/>
                  </a:lnTo>
                  <a:cubicBezTo>
                    <a:pt x="135278" y="196490"/>
                    <a:pt x="134202" y="196490"/>
                    <a:pt x="133126" y="196490"/>
                  </a:cubicBezTo>
                  <a:cubicBezTo>
                    <a:pt x="132049" y="196490"/>
                    <a:pt x="130973" y="196490"/>
                    <a:pt x="130255" y="195052"/>
                  </a:cubicBezTo>
                  <a:lnTo>
                    <a:pt x="95097" y="160524"/>
                  </a:lnTo>
                  <a:cubicBezTo>
                    <a:pt x="93662" y="158366"/>
                    <a:pt x="93662" y="155488"/>
                    <a:pt x="95097" y="154050"/>
                  </a:cubicBezTo>
                  <a:cubicBezTo>
                    <a:pt x="96891" y="152251"/>
                    <a:pt x="99761" y="152251"/>
                    <a:pt x="101196" y="154050"/>
                  </a:cubicBezTo>
                  <a:lnTo>
                    <a:pt x="133126" y="185700"/>
                  </a:lnTo>
                  <a:lnTo>
                    <a:pt x="212411" y="106573"/>
                  </a:lnTo>
                  <a:close/>
                  <a:moveTo>
                    <a:pt x="133475" y="74613"/>
                  </a:moveTo>
                  <a:cubicBezTo>
                    <a:pt x="135972" y="74613"/>
                    <a:pt x="137756" y="76764"/>
                    <a:pt x="137756" y="79273"/>
                  </a:cubicBezTo>
                  <a:cubicBezTo>
                    <a:pt x="137756" y="81782"/>
                    <a:pt x="135972" y="83575"/>
                    <a:pt x="133475" y="83575"/>
                  </a:cubicBezTo>
                  <a:cubicBezTo>
                    <a:pt x="108503" y="83575"/>
                    <a:pt x="87811" y="101498"/>
                    <a:pt x="83887" y="126232"/>
                  </a:cubicBezTo>
                  <a:cubicBezTo>
                    <a:pt x="83530" y="128383"/>
                    <a:pt x="81747" y="129817"/>
                    <a:pt x="79606" y="129817"/>
                  </a:cubicBezTo>
                  <a:cubicBezTo>
                    <a:pt x="79606" y="129817"/>
                    <a:pt x="79249" y="129817"/>
                    <a:pt x="78893" y="129817"/>
                  </a:cubicBezTo>
                  <a:cubicBezTo>
                    <a:pt x="76395" y="129458"/>
                    <a:pt x="74612" y="127666"/>
                    <a:pt x="75682" y="125157"/>
                  </a:cubicBezTo>
                  <a:cubicBezTo>
                    <a:pt x="79963" y="95762"/>
                    <a:pt x="104222" y="74613"/>
                    <a:pt x="133475" y="74613"/>
                  </a:cubicBezTo>
                  <a:close/>
                  <a:moveTo>
                    <a:pt x="134503" y="47625"/>
                  </a:moveTo>
                  <a:cubicBezTo>
                    <a:pt x="162505" y="47625"/>
                    <a:pt x="187634" y="60253"/>
                    <a:pt x="204148" y="82622"/>
                  </a:cubicBezTo>
                  <a:cubicBezTo>
                    <a:pt x="205584" y="84065"/>
                    <a:pt x="204866" y="86952"/>
                    <a:pt x="203430" y="88756"/>
                  </a:cubicBezTo>
                  <a:cubicBezTo>
                    <a:pt x="201276" y="89838"/>
                    <a:pt x="198404" y="89477"/>
                    <a:pt x="196968" y="88034"/>
                  </a:cubicBezTo>
                  <a:cubicBezTo>
                    <a:pt x="182249" y="67469"/>
                    <a:pt x="159274" y="56645"/>
                    <a:pt x="134503" y="56645"/>
                  </a:cubicBezTo>
                  <a:cubicBezTo>
                    <a:pt x="91781" y="56645"/>
                    <a:pt x="56241" y="91281"/>
                    <a:pt x="56241" y="134577"/>
                  </a:cubicBezTo>
                  <a:cubicBezTo>
                    <a:pt x="56241" y="155142"/>
                    <a:pt x="64498" y="174625"/>
                    <a:pt x="78499" y="189057"/>
                  </a:cubicBezTo>
                  <a:cubicBezTo>
                    <a:pt x="87474" y="198438"/>
                    <a:pt x="92858" y="210705"/>
                    <a:pt x="92858" y="222972"/>
                  </a:cubicBezTo>
                  <a:lnTo>
                    <a:pt x="92858" y="231270"/>
                  </a:lnTo>
                  <a:lnTo>
                    <a:pt x="175429" y="231270"/>
                  </a:lnTo>
                  <a:lnTo>
                    <a:pt x="175429" y="223333"/>
                  </a:lnTo>
                  <a:cubicBezTo>
                    <a:pt x="175429" y="211066"/>
                    <a:pt x="180813" y="199520"/>
                    <a:pt x="190147" y="189418"/>
                  </a:cubicBezTo>
                  <a:cubicBezTo>
                    <a:pt x="201276" y="177872"/>
                    <a:pt x="209174" y="163080"/>
                    <a:pt x="211687" y="147205"/>
                  </a:cubicBezTo>
                  <a:cubicBezTo>
                    <a:pt x="212046" y="144679"/>
                    <a:pt x="213841" y="142875"/>
                    <a:pt x="216354" y="143597"/>
                  </a:cubicBezTo>
                  <a:cubicBezTo>
                    <a:pt x="218867" y="143597"/>
                    <a:pt x="220303" y="145762"/>
                    <a:pt x="220303" y="148287"/>
                  </a:cubicBezTo>
                  <a:cubicBezTo>
                    <a:pt x="217431" y="166327"/>
                    <a:pt x="209174" y="182563"/>
                    <a:pt x="196250" y="195551"/>
                  </a:cubicBezTo>
                  <a:cubicBezTo>
                    <a:pt x="188711" y="203850"/>
                    <a:pt x="184403" y="213591"/>
                    <a:pt x="184403" y="223333"/>
                  </a:cubicBezTo>
                  <a:lnTo>
                    <a:pt x="184403" y="256165"/>
                  </a:lnTo>
                  <a:cubicBezTo>
                    <a:pt x="184403" y="263381"/>
                    <a:pt x="178300" y="269515"/>
                    <a:pt x="171121" y="269515"/>
                  </a:cubicBezTo>
                  <a:lnTo>
                    <a:pt x="170762" y="269515"/>
                  </a:lnTo>
                  <a:lnTo>
                    <a:pt x="170762" y="272762"/>
                  </a:lnTo>
                  <a:cubicBezTo>
                    <a:pt x="170762" y="284307"/>
                    <a:pt x="161069" y="293327"/>
                    <a:pt x="148863" y="293327"/>
                  </a:cubicBezTo>
                  <a:lnTo>
                    <a:pt x="119425" y="293327"/>
                  </a:lnTo>
                  <a:cubicBezTo>
                    <a:pt x="107219" y="293327"/>
                    <a:pt x="97526" y="284307"/>
                    <a:pt x="97526" y="272762"/>
                  </a:cubicBezTo>
                  <a:lnTo>
                    <a:pt x="97526" y="269515"/>
                  </a:lnTo>
                  <a:cubicBezTo>
                    <a:pt x="89628" y="269515"/>
                    <a:pt x="83884" y="263381"/>
                    <a:pt x="83884" y="256165"/>
                  </a:cubicBezTo>
                  <a:lnTo>
                    <a:pt x="83884" y="222972"/>
                  </a:lnTo>
                  <a:cubicBezTo>
                    <a:pt x="83884" y="212870"/>
                    <a:pt x="79935" y="203489"/>
                    <a:pt x="72037" y="195191"/>
                  </a:cubicBezTo>
                  <a:cubicBezTo>
                    <a:pt x="56241" y="178955"/>
                    <a:pt x="47625" y="157307"/>
                    <a:pt x="47625" y="134577"/>
                  </a:cubicBezTo>
                  <a:cubicBezTo>
                    <a:pt x="47625" y="86591"/>
                    <a:pt x="86756" y="47625"/>
                    <a:pt x="134503" y="47625"/>
                  </a:cubicBezTo>
                  <a:close/>
                  <a:moveTo>
                    <a:pt x="133964" y="0"/>
                  </a:moveTo>
                  <a:cubicBezTo>
                    <a:pt x="207950" y="0"/>
                    <a:pt x="267928" y="60338"/>
                    <a:pt x="267928" y="133964"/>
                  </a:cubicBezTo>
                  <a:cubicBezTo>
                    <a:pt x="267928" y="177781"/>
                    <a:pt x="246020" y="218725"/>
                    <a:pt x="210105" y="243866"/>
                  </a:cubicBezTo>
                  <a:cubicBezTo>
                    <a:pt x="208309" y="245661"/>
                    <a:pt x="205436" y="244943"/>
                    <a:pt x="203999" y="243147"/>
                  </a:cubicBezTo>
                  <a:cubicBezTo>
                    <a:pt x="202562" y="240992"/>
                    <a:pt x="202921" y="238478"/>
                    <a:pt x="205076" y="237042"/>
                  </a:cubicBezTo>
                  <a:cubicBezTo>
                    <a:pt x="238837" y="212978"/>
                    <a:pt x="258949" y="174908"/>
                    <a:pt x="258949" y="133964"/>
                  </a:cubicBezTo>
                  <a:cubicBezTo>
                    <a:pt x="258949" y="65366"/>
                    <a:pt x="202921" y="8620"/>
                    <a:pt x="133964" y="8620"/>
                  </a:cubicBezTo>
                  <a:cubicBezTo>
                    <a:pt x="65006" y="8620"/>
                    <a:pt x="8979" y="65366"/>
                    <a:pt x="8979" y="133964"/>
                  </a:cubicBezTo>
                  <a:lnTo>
                    <a:pt x="8979" y="258950"/>
                  </a:lnTo>
                  <a:lnTo>
                    <a:pt x="58542" y="258950"/>
                  </a:lnTo>
                  <a:cubicBezTo>
                    <a:pt x="61056" y="258950"/>
                    <a:pt x="63211" y="261105"/>
                    <a:pt x="63211" y="263619"/>
                  </a:cubicBezTo>
                  <a:cubicBezTo>
                    <a:pt x="63211" y="266133"/>
                    <a:pt x="61056" y="267929"/>
                    <a:pt x="58542" y="267929"/>
                  </a:cubicBezTo>
                  <a:lnTo>
                    <a:pt x="4669" y="267929"/>
                  </a:lnTo>
                  <a:cubicBezTo>
                    <a:pt x="2155" y="267929"/>
                    <a:pt x="0" y="266133"/>
                    <a:pt x="0" y="263619"/>
                  </a:cubicBezTo>
                  <a:lnTo>
                    <a:pt x="0" y="133964"/>
                  </a:lnTo>
                  <a:cubicBezTo>
                    <a:pt x="0" y="60338"/>
                    <a:pt x="59978" y="0"/>
                    <a:pt x="133964" y="0"/>
                  </a:cubicBezTo>
                  <a:close/>
                </a:path>
              </a:pathLst>
            </a:custGeom>
            <a:solidFill>
              <a:srgbClr val="494949"/>
            </a:solidFill>
            <a:ln>
              <a:noFill/>
            </a:ln>
            <a:effectLst/>
          </p:spPr>
          <p:txBody>
            <a:bodyPr anchor="ct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Roboto" panose="02000000000000000000" pitchFamily="2" charset="0"/>
                <a:ea typeface="Roboto" panose="02000000000000000000" pitchFamily="2" charset="0"/>
              </a:endParaRPr>
            </a:p>
          </p:txBody>
        </p:sp>
        <p:sp>
          <p:nvSpPr>
            <p:cNvPr id="20" name="Subtitle 2">
              <a:extLst>
                <a:ext uri="{FF2B5EF4-FFF2-40B4-BE49-F238E27FC236}">
                  <a16:creationId xmlns:a16="http://schemas.microsoft.com/office/drawing/2014/main" id="{F0D38266-A715-4D8A-AF08-FEF465B88883}"/>
                </a:ext>
              </a:extLst>
            </p:cNvPr>
            <p:cNvSpPr txBox="1">
              <a:spLocks/>
            </p:cNvSpPr>
            <p:nvPr/>
          </p:nvSpPr>
          <p:spPr>
            <a:xfrm>
              <a:off x="4065414" y="2390455"/>
              <a:ext cx="1290018" cy="790905"/>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10000"/>
                </a:lnSpc>
                <a:spcBef>
                  <a:spcPts val="0"/>
                </a:spcBef>
              </a:pPr>
              <a:r>
                <a:rPr lang="en-US" sz="1200" dirty="0">
                  <a:solidFill>
                    <a:srgbClr val="FFFFFF"/>
                  </a:solidFill>
                  <a:latin typeface="Roboto" panose="02000000000000000000" pitchFamily="2" charset="0"/>
                  <a:ea typeface="Roboto" panose="02000000000000000000" pitchFamily="2" charset="0"/>
                  <a:cs typeface="Lato" panose="020F0502020204030203" pitchFamily="34" charset="0"/>
                </a:rPr>
                <a:t>Budget Adherence Information </a:t>
              </a:r>
            </a:p>
          </p:txBody>
        </p:sp>
        <p:sp>
          <p:nvSpPr>
            <p:cNvPr id="21" name="Subtitle 2">
              <a:extLst>
                <a:ext uri="{FF2B5EF4-FFF2-40B4-BE49-F238E27FC236}">
                  <a16:creationId xmlns:a16="http://schemas.microsoft.com/office/drawing/2014/main" id="{411F1D35-C6B2-4CA7-8129-E9ACB90CAA6C}"/>
                </a:ext>
              </a:extLst>
            </p:cNvPr>
            <p:cNvSpPr txBox="1">
              <a:spLocks/>
            </p:cNvSpPr>
            <p:nvPr/>
          </p:nvSpPr>
          <p:spPr>
            <a:xfrm>
              <a:off x="3168214" y="4468706"/>
              <a:ext cx="1290018" cy="1041992"/>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10000"/>
                </a:lnSpc>
                <a:spcBef>
                  <a:spcPts val="0"/>
                </a:spcBef>
              </a:pPr>
              <a:r>
                <a:rPr lang="en-US" sz="1200" dirty="0">
                  <a:solidFill>
                    <a:srgbClr val="FFFFFF"/>
                  </a:solidFill>
                  <a:latin typeface="Roboto" panose="02000000000000000000" pitchFamily="2" charset="0"/>
                  <a:ea typeface="Roboto" panose="02000000000000000000" pitchFamily="2" charset="0"/>
                  <a:cs typeface="Lato" panose="020F0502020204030203" pitchFamily="34" charset="0"/>
                </a:rPr>
                <a:t>Stakeholder Feedback &amp; Diagnostic Data Analysis</a:t>
              </a:r>
            </a:p>
          </p:txBody>
        </p:sp>
        <p:sp>
          <p:nvSpPr>
            <p:cNvPr id="22" name="Subtitle 2">
              <a:extLst>
                <a:ext uri="{FF2B5EF4-FFF2-40B4-BE49-F238E27FC236}">
                  <a16:creationId xmlns:a16="http://schemas.microsoft.com/office/drawing/2014/main" id="{C3BBF95D-F375-47E7-A44B-2970929FE877}"/>
                </a:ext>
              </a:extLst>
            </p:cNvPr>
            <p:cNvSpPr txBox="1">
              <a:spLocks/>
            </p:cNvSpPr>
            <p:nvPr/>
          </p:nvSpPr>
          <p:spPr>
            <a:xfrm>
              <a:off x="7732420" y="4594247"/>
              <a:ext cx="1290018" cy="790905"/>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10000"/>
                </a:lnSpc>
                <a:spcBef>
                  <a:spcPts val="0"/>
                </a:spcBef>
              </a:pPr>
              <a:r>
                <a:rPr lang="en-US" sz="1200" dirty="0">
                  <a:solidFill>
                    <a:srgbClr val="FFFFFF"/>
                  </a:solidFill>
                  <a:latin typeface="Roboto" panose="02000000000000000000" pitchFamily="2" charset="0"/>
                  <a:ea typeface="Roboto" panose="02000000000000000000" pitchFamily="2" charset="0"/>
                  <a:cs typeface="Lato" panose="020F0502020204030203" pitchFamily="34" charset="0"/>
                </a:rPr>
                <a:t>Benefits &amp; Value Realization</a:t>
              </a:r>
            </a:p>
          </p:txBody>
        </p:sp>
        <p:sp>
          <p:nvSpPr>
            <p:cNvPr id="23" name="Subtitle 2">
              <a:extLst>
                <a:ext uri="{FF2B5EF4-FFF2-40B4-BE49-F238E27FC236}">
                  <a16:creationId xmlns:a16="http://schemas.microsoft.com/office/drawing/2014/main" id="{B679C519-E976-4A7C-910E-30F75750A1E6}"/>
                </a:ext>
              </a:extLst>
            </p:cNvPr>
            <p:cNvSpPr txBox="1">
              <a:spLocks/>
            </p:cNvSpPr>
            <p:nvPr/>
          </p:nvSpPr>
          <p:spPr>
            <a:xfrm>
              <a:off x="6572439" y="2390455"/>
              <a:ext cx="1527973" cy="790905"/>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10000"/>
                </a:lnSpc>
                <a:spcBef>
                  <a:spcPts val="0"/>
                </a:spcBef>
              </a:pPr>
              <a:r>
                <a:rPr lang="en-US" sz="1200" dirty="0">
                  <a:solidFill>
                    <a:srgbClr val="FFFFFF"/>
                  </a:solidFill>
                  <a:latin typeface="Roboto" panose="02000000000000000000" pitchFamily="2" charset="0"/>
                  <a:ea typeface="Roboto" panose="02000000000000000000" pitchFamily="2" charset="0"/>
                  <a:cs typeface="Lato" panose="020F0502020204030203" pitchFamily="34" charset="0"/>
                </a:rPr>
                <a:t>IT Goal-Specific Metrics &amp; Measurements </a:t>
              </a:r>
            </a:p>
          </p:txBody>
        </p:sp>
      </p:grpSp>
      <p:grpSp>
        <p:nvGrpSpPr>
          <p:cNvPr id="25" name="Group 24">
            <a:extLst>
              <a:ext uri="{FF2B5EF4-FFF2-40B4-BE49-F238E27FC236}">
                <a16:creationId xmlns:a16="http://schemas.microsoft.com/office/drawing/2014/main" id="{C09C5D4A-0C8F-4A3A-9928-67ECACC544E9}"/>
              </a:ext>
            </a:extLst>
          </p:cNvPr>
          <p:cNvGrpSpPr/>
          <p:nvPr/>
        </p:nvGrpSpPr>
        <p:grpSpPr>
          <a:xfrm>
            <a:off x="722606" y="5603785"/>
            <a:ext cx="5023529" cy="468002"/>
            <a:chOff x="469426" y="5628818"/>
            <a:chExt cx="4585350" cy="554002"/>
          </a:xfrm>
        </p:grpSpPr>
        <p:sp>
          <p:nvSpPr>
            <p:cNvPr id="26" name="Rectangle 25">
              <a:extLst>
                <a:ext uri="{FF2B5EF4-FFF2-40B4-BE49-F238E27FC236}">
                  <a16:creationId xmlns:a16="http://schemas.microsoft.com/office/drawing/2014/main" id="{D2365BA0-EDA8-4E3C-BA2E-2A8AB5BA9C30}"/>
                </a:ext>
              </a:extLst>
            </p:cNvPr>
            <p:cNvSpPr/>
            <p:nvPr/>
          </p:nvSpPr>
          <p:spPr>
            <a:xfrm>
              <a:off x="907389" y="5628818"/>
              <a:ext cx="4147387"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Input information into the </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IT Strategy Presentation Template</a:t>
              </a:r>
            </a:p>
          </p:txBody>
        </p:sp>
        <p:sp>
          <p:nvSpPr>
            <p:cNvPr id="27" name="Rectangle 26">
              <a:extLst>
                <a:ext uri="{FF2B5EF4-FFF2-40B4-BE49-F238E27FC236}">
                  <a16:creationId xmlns:a16="http://schemas.microsoft.com/office/drawing/2014/main" id="{184765D2-A13B-4D53-9201-AD1215535A10}"/>
                </a:ext>
              </a:extLst>
            </p:cNvPr>
            <p:cNvSpPr>
              <a:spLocks noChangeAspect="1"/>
            </p:cNvSpPr>
            <p:nvPr/>
          </p:nvSpPr>
          <p:spPr>
            <a:xfrm>
              <a:off x="469426" y="5628820"/>
              <a:ext cx="437964"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pic>
          <p:nvPicPr>
            <p:cNvPr id="28" name="Picture 27">
              <a:extLst>
                <a:ext uri="{FF2B5EF4-FFF2-40B4-BE49-F238E27FC236}">
                  <a16:creationId xmlns:a16="http://schemas.microsoft.com/office/drawing/2014/main" id="{0F02727B-2857-4C34-861E-91141304EA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33996" y="5751405"/>
              <a:ext cx="308823" cy="308824"/>
            </a:xfrm>
            <a:prstGeom prst="rect">
              <a:avLst/>
            </a:prstGeom>
          </p:spPr>
        </p:pic>
      </p:grpSp>
      <p:sp>
        <p:nvSpPr>
          <p:cNvPr id="29" name="Oval 28">
            <a:extLst>
              <a:ext uri="{FF2B5EF4-FFF2-40B4-BE49-F238E27FC236}">
                <a16:creationId xmlns:a16="http://schemas.microsoft.com/office/drawing/2014/main" id="{2DEB7A28-27BA-48D8-ABF4-11F4E8C03F93}"/>
              </a:ext>
            </a:extLst>
          </p:cNvPr>
          <p:cNvSpPr/>
          <p:nvPr/>
        </p:nvSpPr>
        <p:spPr>
          <a:xfrm>
            <a:off x="7298886" y="3789802"/>
            <a:ext cx="2178424" cy="21784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30" name="Subtitle 2">
            <a:extLst>
              <a:ext uri="{FF2B5EF4-FFF2-40B4-BE49-F238E27FC236}">
                <a16:creationId xmlns:a16="http://schemas.microsoft.com/office/drawing/2014/main" id="{60147D82-6380-4916-9437-CE9D4948D5CB}"/>
              </a:ext>
            </a:extLst>
          </p:cNvPr>
          <p:cNvSpPr txBox="1">
            <a:spLocks/>
          </p:cNvSpPr>
          <p:nvPr/>
        </p:nvSpPr>
        <p:spPr>
          <a:xfrm>
            <a:off x="7586795" y="4520999"/>
            <a:ext cx="1602607" cy="71603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chemeClr val="bg1"/>
                </a:solidFill>
                <a:latin typeface="Arial" panose="020B0604020202020204" pitchFamily="34" charset="0"/>
                <a:ea typeface="Roboto Condensed Light" panose="02000000000000000000" pitchFamily="2" charset="0"/>
                <a:cs typeface="Lato" panose="020F0502020204030203" pitchFamily="34" charset="0"/>
              </a:rPr>
              <a:t>Year-in-Review Section of IT Strategy Deliverable </a:t>
            </a:r>
          </a:p>
        </p:txBody>
      </p:sp>
      <p:sp>
        <p:nvSpPr>
          <p:cNvPr id="31" name="Text Placeholder 3">
            <a:extLst>
              <a:ext uri="{FF2B5EF4-FFF2-40B4-BE49-F238E27FC236}">
                <a16:creationId xmlns:a16="http://schemas.microsoft.com/office/drawing/2014/main" id="{947772BE-6492-4AB8-A561-497723D1C30E}"/>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2.4 Year-in-Review Completion</a:t>
            </a:r>
          </a:p>
        </p:txBody>
      </p:sp>
    </p:spTree>
    <p:extLst>
      <p:ext uri="{BB962C8B-B14F-4D97-AF65-F5344CB8AC3E}">
        <p14:creationId xmlns:p14="http://schemas.microsoft.com/office/powerpoint/2010/main" val="14380435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95C45A-C9FA-4220-8EB8-607F88A2DC93}"/>
              </a:ext>
            </a:extLst>
          </p:cNvPr>
          <p:cNvSpPr>
            <a:spLocks noGrp="1"/>
          </p:cNvSpPr>
          <p:nvPr>
            <p:ph type="body" sz="quarter" idx="10"/>
          </p:nvPr>
        </p:nvSpPr>
        <p:spPr>
          <a:xfrm>
            <a:off x="374493" y="1827340"/>
            <a:ext cx="6515834" cy="377825"/>
          </a:xfrm>
        </p:spPr>
        <p:txBody>
          <a:bodyPr/>
          <a:lstStyle/>
          <a:p>
            <a:r>
              <a:rPr lang="en-US" dirty="0"/>
              <a:t>Review performance from last fiscal year</a:t>
            </a:r>
            <a:endParaRPr lang="en-CA" dirty="0"/>
          </a:p>
        </p:txBody>
      </p:sp>
      <p:sp>
        <p:nvSpPr>
          <p:cNvPr id="3" name="Text Placeholder 2">
            <a:extLst>
              <a:ext uri="{FF2B5EF4-FFF2-40B4-BE49-F238E27FC236}">
                <a16:creationId xmlns:a16="http://schemas.microsoft.com/office/drawing/2014/main" id="{76ADEF61-E8F4-46C3-8993-97F0F4A3B5FD}"/>
              </a:ext>
            </a:extLst>
          </p:cNvPr>
          <p:cNvSpPr>
            <a:spLocks noGrp="1"/>
          </p:cNvSpPr>
          <p:nvPr>
            <p:ph type="body" sz="quarter" idx="33"/>
          </p:nvPr>
        </p:nvSpPr>
        <p:spPr>
          <a:xfrm>
            <a:off x="371475" y="2306297"/>
            <a:ext cx="5894853" cy="3839322"/>
          </a:xfrm>
        </p:spPr>
        <p:txBody>
          <a:bodyPr/>
          <a:lstStyle/>
          <a:p>
            <a:r>
              <a:rPr lang="en-US" dirty="0"/>
              <a:t>Analyzed and communicated the benefits and value realized from IT’s strategic initiatives in the past fiscal year. </a:t>
            </a:r>
          </a:p>
          <a:p>
            <a:r>
              <a:rPr lang="en-US" dirty="0"/>
              <a:t>Analyzed and prioritized diagnostic data insights to communicate IT success stories. </a:t>
            </a:r>
          </a:p>
          <a:p>
            <a:r>
              <a:rPr lang="en-US" dirty="0"/>
              <a:t>Elicited important retrospective information such as KPIs, financials, etc. to build IT’s credibility as a strategic business partner. </a:t>
            </a:r>
            <a:endParaRPr lang="en-CA" dirty="0"/>
          </a:p>
        </p:txBody>
      </p:sp>
    </p:spTree>
    <p:extLst>
      <p:ext uri="{BB962C8B-B14F-4D97-AF65-F5344CB8AC3E}">
        <p14:creationId xmlns:p14="http://schemas.microsoft.com/office/powerpoint/2010/main" val="27840749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le 82">
            <a:extLst>
              <a:ext uri="{FF2B5EF4-FFF2-40B4-BE49-F238E27FC236}">
                <a16:creationId xmlns:a16="http://schemas.microsoft.com/office/drawing/2014/main" id="{AA1245FF-C799-1E46-8B7E-4881D150B6B0}"/>
              </a:ext>
            </a:extLst>
          </p:cNvPr>
          <p:cNvSpPr>
            <a:spLocks noGrp="1"/>
          </p:cNvSpPr>
          <p:nvPr>
            <p:ph type="title"/>
          </p:nvPr>
        </p:nvSpPr>
        <p:spPr/>
        <p:txBody>
          <a:bodyPr>
            <a:noAutofit/>
          </a:bodyPr>
          <a:lstStyle/>
          <a:p>
            <a:r>
              <a:rPr lang="en-CA" dirty="0"/>
              <a:t>Phase 3</a:t>
            </a:r>
            <a:endParaRPr lang="en-US" dirty="0"/>
          </a:p>
        </p:txBody>
      </p:sp>
      <p:sp>
        <p:nvSpPr>
          <p:cNvPr id="4" name="Text Placeholder 3"/>
          <p:cNvSpPr>
            <a:spLocks noGrp="1"/>
          </p:cNvSpPr>
          <p:nvPr>
            <p:ph type="body" sz="quarter" idx="11"/>
          </p:nvPr>
        </p:nvSpPr>
        <p:spPr/>
        <p:txBody>
          <a:bodyPr>
            <a:noAutofit/>
          </a:bodyPr>
          <a:lstStyle/>
          <a:p>
            <a:r>
              <a:rPr lang="en-CA" sz="2001" dirty="0">
                <a:cs typeface="Arial"/>
              </a:rPr>
              <a:t>Build Your Key Initiative Plan</a:t>
            </a:r>
          </a:p>
          <a:p>
            <a:endParaRPr lang="en-CA" dirty="0"/>
          </a:p>
        </p:txBody>
      </p:sp>
      <p:sp>
        <p:nvSpPr>
          <p:cNvPr id="93" name="Text Placeholder 92">
            <a:extLst>
              <a:ext uri="{FF2B5EF4-FFF2-40B4-BE49-F238E27FC236}">
                <a16:creationId xmlns:a16="http://schemas.microsoft.com/office/drawing/2014/main" id="{090DBE26-3DB1-724E-85FC-A199A7150EB7}"/>
              </a:ext>
            </a:extLst>
          </p:cNvPr>
          <p:cNvSpPr>
            <a:spLocks noGrp="1"/>
          </p:cNvSpPr>
          <p:nvPr>
            <p:ph type="body" sz="quarter" idx="16"/>
          </p:nvPr>
        </p:nvSpPr>
        <p:spPr>
          <a:xfrm>
            <a:off x="1814518" y="3117242"/>
            <a:ext cx="2076769" cy="371902"/>
          </a:xfrm>
        </p:spPr>
        <p:txBody>
          <a:bodyPr>
            <a:noAutofit/>
          </a:bodyPr>
          <a:lstStyle/>
          <a:p>
            <a:r>
              <a:rPr lang="en-US" dirty="0"/>
              <a:t>Phase 1</a:t>
            </a:r>
          </a:p>
        </p:txBody>
      </p:sp>
      <p:sp>
        <p:nvSpPr>
          <p:cNvPr id="95" name="Text Placeholder 94">
            <a:extLst>
              <a:ext uri="{FF2B5EF4-FFF2-40B4-BE49-F238E27FC236}">
                <a16:creationId xmlns:a16="http://schemas.microsoft.com/office/drawing/2014/main" id="{6D45175C-96B0-FA42-A01D-C9921B5CAC73}"/>
              </a:ext>
            </a:extLst>
          </p:cNvPr>
          <p:cNvSpPr>
            <a:spLocks noGrp="1"/>
          </p:cNvSpPr>
          <p:nvPr>
            <p:ph type="body" sz="quarter" idx="18"/>
          </p:nvPr>
        </p:nvSpPr>
        <p:spPr>
          <a:xfrm>
            <a:off x="4099821" y="3117242"/>
            <a:ext cx="2076769" cy="371902"/>
          </a:xfrm>
        </p:spPr>
        <p:txBody>
          <a:bodyPr>
            <a:noAutofit/>
          </a:bodyPr>
          <a:lstStyle/>
          <a:p>
            <a:r>
              <a:rPr lang="en-US" dirty="0"/>
              <a:t>Phase 2</a:t>
            </a:r>
          </a:p>
          <a:p>
            <a:endParaRPr lang="en-US" dirty="0"/>
          </a:p>
        </p:txBody>
      </p:sp>
      <p:sp>
        <p:nvSpPr>
          <p:cNvPr id="91" name="Text Placeholder 90">
            <a:extLst>
              <a:ext uri="{FF2B5EF4-FFF2-40B4-BE49-F238E27FC236}">
                <a16:creationId xmlns:a16="http://schemas.microsoft.com/office/drawing/2014/main" id="{FF25254A-0B75-B54A-A0EC-5FB311ABF968}"/>
              </a:ext>
            </a:extLst>
          </p:cNvPr>
          <p:cNvSpPr>
            <a:spLocks noGrp="1"/>
          </p:cNvSpPr>
          <p:nvPr>
            <p:ph type="body" sz="quarter" idx="14"/>
          </p:nvPr>
        </p:nvSpPr>
        <p:spPr/>
        <p:txBody>
          <a:bodyPr>
            <a:noAutofit/>
          </a:bodyPr>
          <a:lstStyle/>
          <a:p>
            <a:r>
              <a:rPr lang="en-US" dirty="0"/>
              <a:t>Build a Business-Aligned IT Strategy</a:t>
            </a:r>
          </a:p>
        </p:txBody>
      </p:sp>
      <p:sp>
        <p:nvSpPr>
          <p:cNvPr id="97" name="Text Placeholder 96">
            <a:extLst>
              <a:ext uri="{FF2B5EF4-FFF2-40B4-BE49-F238E27FC236}">
                <a16:creationId xmlns:a16="http://schemas.microsoft.com/office/drawing/2014/main" id="{ECED2766-C2B7-DD48-95E2-7B3E7D31497C}"/>
              </a:ext>
            </a:extLst>
          </p:cNvPr>
          <p:cNvSpPr>
            <a:spLocks noGrp="1"/>
          </p:cNvSpPr>
          <p:nvPr>
            <p:ph type="body" sz="quarter" idx="22"/>
          </p:nvPr>
        </p:nvSpPr>
        <p:spPr>
          <a:xfrm>
            <a:off x="2948679" y="4688797"/>
            <a:ext cx="2076769" cy="371902"/>
          </a:xfrm>
        </p:spPr>
        <p:txBody>
          <a:bodyPr>
            <a:noAutofit/>
          </a:bodyPr>
          <a:lstStyle/>
          <a:p>
            <a:r>
              <a:rPr lang="en-US" dirty="0"/>
              <a:t>Phase 3</a:t>
            </a:r>
          </a:p>
          <a:p>
            <a:endParaRPr lang="en-US" dirty="0"/>
          </a:p>
        </p:txBody>
      </p:sp>
      <p:sp>
        <p:nvSpPr>
          <p:cNvPr id="98" name="Text Placeholder 97">
            <a:extLst>
              <a:ext uri="{FF2B5EF4-FFF2-40B4-BE49-F238E27FC236}">
                <a16:creationId xmlns:a16="http://schemas.microsoft.com/office/drawing/2014/main" id="{6D79000E-8AF7-1846-B977-08F305610EAA}"/>
              </a:ext>
            </a:extLst>
          </p:cNvPr>
          <p:cNvSpPr>
            <a:spLocks noGrp="1"/>
          </p:cNvSpPr>
          <p:nvPr>
            <p:ph type="body" sz="quarter" idx="23"/>
          </p:nvPr>
        </p:nvSpPr>
        <p:spPr>
          <a:xfrm>
            <a:off x="3077743" y="5032372"/>
            <a:ext cx="1818640" cy="1048604"/>
          </a:xfrm>
        </p:spPr>
        <p:txBody>
          <a:bodyPr>
            <a:noAutofit/>
          </a:bodyPr>
          <a:lstStyle/>
          <a:p>
            <a:r>
              <a:rPr lang="en-US" dirty="0"/>
              <a:t>3.1 Elicit Business Context</a:t>
            </a:r>
          </a:p>
          <a:p>
            <a:r>
              <a:rPr lang="en-US" dirty="0"/>
              <a:t>3.2 Identify Key Initiatives</a:t>
            </a:r>
          </a:p>
          <a:p>
            <a:r>
              <a:rPr lang="en-US" dirty="0"/>
              <a:t>3.3 Build Initiative Profiles</a:t>
            </a:r>
          </a:p>
          <a:p>
            <a:r>
              <a:rPr lang="en-US" dirty="0"/>
              <a:t>3.4 Construct Strategy Roadmap</a:t>
            </a:r>
          </a:p>
          <a:p>
            <a:endParaRPr lang="en-US" dirty="0"/>
          </a:p>
          <a:p>
            <a:endParaRPr lang="en-US" dirty="0"/>
          </a:p>
        </p:txBody>
      </p:sp>
      <p:sp>
        <p:nvSpPr>
          <p:cNvPr id="99" name="Text Placeholder 98">
            <a:extLst>
              <a:ext uri="{FF2B5EF4-FFF2-40B4-BE49-F238E27FC236}">
                <a16:creationId xmlns:a16="http://schemas.microsoft.com/office/drawing/2014/main" id="{ACE32365-1642-014C-9DDC-D50886466CED}"/>
              </a:ext>
            </a:extLst>
          </p:cNvPr>
          <p:cNvSpPr>
            <a:spLocks noGrp="1"/>
          </p:cNvSpPr>
          <p:nvPr>
            <p:ph type="body" sz="quarter" idx="24"/>
          </p:nvPr>
        </p:nvSpPr>
        <p:spPr>
          <a:xfrm>
            <a:off x="5254995" y="5050295"/>
            <a:ext cx="2076769" cy="371902"/>
          </a:xfrm>
        </p:spPr>
        <p:txBody>
          <a:bodyPr>
            <a:noAutofit/>
          </a:bodyPr>
          <a:lstStyle/>
          <a:p>
            <a:r>
              <a:rPr lang="en-US" dirty="0"/>
              <a:t>Phase 4</a:t>
            </a:r>
          </a:p>
        </p:txBody>
      </p:sp>
      <p:sp>
        <p:nvSpPr>
          <p:cNvPr id="104" name="Text Placeholder 103">
            <a:extLst>
              <a:ext uri="{FF2B5EF4-FFF2-40B4-BE49-F238E27FC236}">
                <a16:creationId xmlns:a16="http://schemas.microsoft.com/office/drawing/2014/main" id="{74945CFD-538C-D74D-BCA6-EAFFCAFFE3AF}"/>
              </a:ext>
            </a:extLst>
          </p:cNvPr>
          <p:cNvSpPr>
            <a:spLocks noGrp="1"/>
          </p:cNvSpPr>
          <p:nvPr>
            <p:ph type="body" sz="quarter" idx="12"/>
          </p:nvPr>
        </p:nvSpPr>
        <p:spPr>
          <a:xfrm>
            <a:off x="9362364" y="245391"/>
            <a:ext cx="2531187" cy="3783558"/>
          </a:xfrm>
          <a:prstGeom prst="rect">
            <a:avLst/>
          </a:prstGeom>
        </p:spPr>
        <p:txBody>
          <a:bodyPr>
            <a:noAutofit/>
          </a:bodyPr>
          <a:lstStyle/>
          <a:p>
            <a:r>
              <a:rPr lang="en-CA" b="1" dirty="0">
                <a:cs typeface="Arial Narrow"/>
              </a:rPr>
              <a:t>This phase will walk you through the following activities:</a:t>
            </a:r>
          </a:p>
          <a:p>
            <a:pPr marL="171450" indent="-171450">
              <a:lnSpc>
                <a:spcPct val="100000"/>
              </a:lnSpc>
              <a:buFont typeface="Arial" panose="020B0604020202020204" pitchFamily="34" charset="0"/>
              <a:buChar char="•"/>
            </a:pPr>
            <a:r>
              <a:rPr lang="en-US" dirty="0"/>
              <a:t>Elicit business context from the CIO &amp; IT team</a:t>
            </a:r>
          </a:p>
          <a:p>
            <a:pPr marL="171450" indent="-171450">
              <a:lnSpc>
                <a:spcPct val="100000"/>
              </a:lnSpc>
              <a:buFont typeface="Arial" panose="020B0604020202020204" pitchFamily="34" charset="0"/>
              <a:buChar char="•"/>
            </a:pPr>
            <a:r>
              <a:rPr lang="en-US" dirty="0"/>
              <a:t>Identify key initiatives that support the business </a:t>
            </a:r>
          </a:p>
          <a:p>
            <a:pPr marL="171450" indent="-171450">
              <a:lnSpc>
                <a:spcPct val="100000"/>
              </a:lnSpc>
              <a:buFont typeface="Arial" panose="020B0604020202020204" pitchFamily="34" charset="0"/>
              <a:buChar char="•"/>
            </a:pPr>
            <a:r>
              <a:rPr lang="en-US" dirty="0"/>
              <a:t>Identify key initiatives that enable IT excellence </a:t>
            </a:r>
          </a:p>
          <a:p>
            <a:pPr marL="171450" indent="-171450">
              <a:lnSpc>
                <a:spcPct val="100000"/>
              </a:lnSpc>
              <a:buFont typeface="Arial" panose="020B0604020202020204" pitchFamily="34" charset="0"/>
              <a:buChar char="•"/>
            </a:pPr>
            <a:r>
              <a:rPr lang="en-US" dirty="0"/>
              <a:t>Identify initiatives that drive technology innovation </a:t>
            </a:r>
          </a:p>
          <a:p>
            <a:pPr marL="171450" indent="-171450">
              <a:lnSpc>
                <a:spcPct val="100000"/>
              </a:lnSpc>
              <a:buFont typeface="Arial" panose="020B0604020202020204" pitchFamily="34" charset="0"/>
              <a:buChar char="•"/>
            </a:pPr>
            <a:r>
              <a:rPr lang="en-US" dirty="0"/>
              <a:t>Build initiative profiles</a:t>
            </a:r>
          </a:p>
          <a:p>
            <a:pPr marL="171450" indent="-171450">
              <a:lnSpc>
                <a:spcPct val="100000"/>
              </a:lnSpc>
              <a:buFont typeface="Arial" panose="020B0604020202020204" pitchFamily="34" charset="0"/>
              <a:buChar char="•"/>
            </a:pPr>
            <a:r>
              <a:rPr lang="en-US" dirty="0"/>
              <a:t>Construct your strategy roadmap </a:t>
            </a:r>
          </a:p>
          <a:p>
            <a:r>
              <a:rPr lang="en-CA" b="1" dirty="0">
                <a:cs typeface="Arial Narrow"/>
              </a:rPr>
              <a:t>This phase involves the following participants:</a:t>
            </a:r>
          </a:p>
          <a:p>
            <a:pPr marL="171450" indent="-171450">
              <a:buFont typeface="Arial" panose="020B0604020202020204" pitchFamily="34" charset="0"/>
              <a:buChar char="•"/>
            </a:pPr>
            <a:r>
              <a:rPr lang="en-US" dirty="0"/>
              <a:t>CIO</a:t>
            </a:r>
          </a:p>
          <a:p>
            <a:pPr marL="171450" indent="-171450">
              <a:buFont typeface="Arial" panose="020B0604020202020204" pitchFamily="34" charset="0"/>
              <a:buChar char="•"/>
            </a:pPr>
            <a:r>
              <a:rPr lang="en-US" dirty="0"/>
              <a:t>Senior IT Team</a:t>
            </a:r>
          </a:p>
        </p:txBody>
      </p:sp>
      <p:sp>
        <p:nvSpPr>
          <p:cNvPr id="18" name="object 19">
            <a:extLst>
              <a:ext uri="{FF2B5EF4-FFF2-40B4-BE49-F238E27FC236}">
                <a16:creationId xmlns:a16="http://schemas.microsoft.com/office/drawing/2014/main" id="{161E1E1E-6EB1-4840-9AD3-07665CD65140}"/>
              </a:ext>
            </a:extLst>
          </p:cNvPr>
          <p:cNvSpPr/>
          <p:nvPr/>
        </p:nvSpPr>
        <p:spPr>
          <a:xfrm rot="5400000" flipH="1">
            <a:off x="10528109" y="3250483"/>
            <a:ext cx="72994" cy="2392942"/>
          </a:xfrm>
          <a:custGeom>
            <a:avLst/>
            <a:gdLst/>
            <a:ahLst/>
            <a:cxnLst/>
            <a:rect l="l" t="t" r="r" b="b"/>
            <a:pathLst>
              <a:path h="7791450">
                <a:moveTo>
                  <a:pt x="0" y="0"/>
                </a:moveTo>
                <a:lnTo>
                  <a:pt x="0" y="7790956"/>
                </a:lnTo>
              </a:path>
            </a:pathLst>
          </a:custGeom>
          <a:ln w="3175">
            <a:solidFill>
              <a:schemeClr val="bg1">
                <a:alpha val="40000"/>
              </a:schemeClr>
            </a:solidFill>
          </a:ln>
        </p:spPr>
        <p:txBody>
          <a:bodyPr wrap="square" lIns="0" tIns="0" rIns="0" bIns="0" rtlCol="0">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662"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5227840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5464B-A38D-4FE1-8153-379C94E88F41}"/>
              </a:ext>
            </a:extLst>
          </p:cNvPr>
          <p:cNvSpPr>
            <a:spLocks noGrp="1"/>
          </p:cNvSpPr>
          <p:nvPr>
            <p:ph type="title"/>
          </p:nvPr>
        </p:nvSpPr>
        <p:spPr>
          <a:xfrm>
            <a:off x="354106" y="530023"/>
            <a:ext cx="11131878" cy="519691"/>
          </a:xfrm>
        </p:spPr>
        <p:txBody>
          <a:bodyPr/>
          <a:lstStyle/>
          <a:p>
            <a:r>
              <a:rPr lang="en-US" dirty="0"/>
              <a:t>To complete this phase, you will need:</a:t>
            </a:r>
            <a:endParaRPr lang="en-CA" dirty="0"/>
          </a:p>
        </p:txBody>
      </p:sp>
      <p:sp>
        <p:nvSpPr>
          <p:cNvPr id="3" name="Text Placeholder 2">
            <a:extLst>
              <a:ext uri="{FF2B5EF4-FFF2-40B4-BE49-F238E27FC236}">
                <a16:creationId xmlns:a16="http://schemas.microsoft.com/office/drawing/2014/main" id="{600FC366-7044-45BA-AC5E-7F0D1CA1D73D}"/>
              </a:ext>
            </a:extLst>
          </p:cNvPr>
          <p:cNvSpPr>
            <a:spLocks noGrp="1"/>
          </p:cNvSpPr>
          <p:nvPr>
            <p:ph type="body" sz="quarter" idx="11"/>
          </p:nvPr>
        </p:nvSpPr>
        <p:spPr>
          <a:xfrm>
            <a:off x="354106" y="1668187"/>
            <a:ext cx="4021951" cy="456696"/>
          </a:xfrm>
        </p:spPr>
        <p:txBody>
          <a:bodyPr/>
          <a:lstStyle/>
          <a:p>
            <a:r>
              <a:rPr lang="en-US" dirty="0"/>
              <a:t>Business Context Information</a:t>
            </a:r>
            <a:endParaRPr lang="en-CA" dirty="0"/>
          </a:p>
        </p:txBody>
      </p:sp>
      <p:sp>
        <p:nvSpPr>
          <p:cNvPr id="8" name="Text Placeholder 2">
            <a:extLst>
              <a:ext uri="{FF2B5EF4-FFF2-40B4-BE49-F238E27FC236}">
                <a16:creationId xmlns:a16="http://schemas.microsoft.com/office/drawing/2014/main" id="{D27D7B73-B808-4327-84B2-CA1C73090EBD}"/>
              </a:ext>
            </a:extLst>
          </p:cNvPr>
          <p:cNvSpPr txBox="1">
            <a:spLocks/>
          </p:cNvSpPr>
          <p:nvPr/>
        </p:nvSpPr>
        <p:spPr>
          <a:xfrm>
            <a:off x="4816756" y="1668187"/>
            <a:ext cx="3154538" cy="456696"/>
          </a:xfrm>
          <a:prstGeom prst="rect">
            <a:avLst/>
          </a:prstGeom>
        </p:spPr>
        <p:txBody>
          <a:bodyPr lIns="0" tIns="0" rIns="0" bIns="0">
            <a:noAutofit/>
          </a:bodyPr>
          <a:lstStyle>
            <a:lvl1pPr marL="0" indent="0" algn="l" defTabSz="914309" rtl="0" eaLnBrk="1" latinLnBrk="0" hangingPunct="1">
              <a:lnSpc>
                <a:spcPct val="1100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154"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309"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463"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617"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09"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000" b="0" i="1" u="none" strike="noStrike" kern="1200" cap="none" spc="0" normalizeH="0" baseline="0" noProof="0" dirty="0">
                <a:ln>
                  <a:noFill/>
                </a:ln>
                <a:solidFill>
                  <a:srgbClr val="848585"/>
                </a:solidFill>
                <a:effectLst/>
                <a:uLnTx/>
                <a:uFillTx/>
                <a:latin typeface="Montserrat SemiBold" pitchFamily="2" charset="77"/>
                <a:ea typeface="+mn-ea"/>
                <a:cs typeface="Arial" panose="020B0604020202020204" pitchFamily="34" charset="0"/>
              </a:rPr>
              <a:t>IT Strategy Workbook</a:t>
            </a:r>
            <a:endParaRPr kumimoji="0" lang="en-CA" sz="2000" b="0" i="1" u="none" strike="noStrike" kern="1200" cap="none" spc="0" normalizeH="0" baseline="0" noProof="0" dirty="0">
              <a:ln>
                <a:noFill/>
              </a:ln>
              <a:solidFill>
                <a:srgbClr val="848585"/>
              </a:solidFill>
              <a:effectLst/>
              <a:uLnTx/>
              <a:uFillTx/>
              <a:latin typeface="Montserrat SemiBold" pitchFamily="2" charset="77"/>
              <a:ea typeface="+mn-ea"/>
              <a:cs typeface="Arial" panose="020B0604020202020204" pitchFamily="34" charset="0"/>
            </a:endParaRPr>
          </a:p>
        </p:txBody>
      </p:sp>
      <p:pic>
        <p:nvPicPr>
          <p:cNvPr id="10" name="Picture 9">
            <a:extLst>
              <a:ext uri="{FF2B5EF4-FFF2-40B4-BE49-F238E27FC236}">
                <a16:creationId xmlns:a16="http://schemas.microsoft.com/office/drawing/2014/main" id="{723CE49B-3FD4-488E-9379-FF4EB6EC9759}"/>
              </a:ext>
            </a:extLst>
          </p:cNvPr>
          <p:cNvPicPr>
            <a:picLocks noChangeAspect="1"/>
          </p:cNvPicPr>
          <p:nvPr/>
        </p:nvPicPr>
        <p:blipFill>
          <a:blip r:embed="rId2"/>
          <a:stretch>
            <a:fillRect/>
          </a:stretch>
        </p:blipFill>
        <p:spPr>
          <a:xfrm>
            <a:off x="334123" y="2124883"/>
            <a:ext cx="3888174" cy="2129877"/>
          </a:xfrm>
          <a:prstGeom prst="rect">
            <a:avLst/>
          </a:prstGeom>
          <a:effectLst>
            <a:outerShdw blurRad="50800" dist="38100" dir="2700000" algn="tl" rotWithShape="0">
              <a:prstClr val="black">
                <a:alpha val="40000"/>
              </a:prstClr>
            </a:outerShdw>
          </a:effectLst>
        </p:spPr>
      </p:pic>
      <p:sp>
        <p:nvSpPr>
          <p:cNvPr id="13" name="Text Placeholder 3">
            <a:extLst>
              <a:ext uri="{FF2B5EF4-FFF2-40B4-BE49-F238E27FC236}">
                <a16:creationId xmlns:a16="http://schemas.microsoft.com/office/drawing/2014/main" id="{678631CC-743E-4EED-9032-D889B5C78892}"/>
              </a:ext>
            </a:extLst>
          </p:cNvPr>
          <p:cNvSpPr>
            <a:spLocks noGrp="1"/>
          </p:cNvSpPr>
          <p:nvPr>
            <p:ph type="body" sz="quarter" idx="12"/>
          </p:nvPr>
        </p:nvSpPr>
        <p:spPr>
          <a:xfrm>
            <a:off x="4565282" y="5171439"/>
            <a:ext cx="3620641" cy="1334923"/>
          </a:xfrm>
        </p:spPr>
        <p:txBody>
          <a:bodyPr numCol="1"/>
          <a:lstStyle/>
          <a:p>
            <a:r>
              <a:rPr lang="en-US" dirty="0"/>
              <a:t>Use the </a:t>
            </a:r>
            <a:r>
              <a:rPr lang="en-US" i="1" dirty="0"/>
              <a:t>IT Strategy Workbook </a:t>
            </a:r>
            <a:r>
              <a:rPr lang="en-US" dirty="0"/>
              <a:t>to document the results from the following activities: </a:t>
            </a:r>
          </a:p>
          <a:p>
            <a:pPr marL="171450" indent="-171450">
              <a:buFont typeface="Arial" panose="020B0604020202020204" pitchFamily="34" charset="0"/>
              <a:buChar char="•"/>
            </a:pPr>
            <a:r>
              <a:rPr lang="en-US" dirty="0"/>
              <a:t>Goals Cascade</a:t>
            </a:r>
          </a:p>
          <a:p>
            <a:pPr marL="171450" indent="-171450">
              <a:buFont typeface="Arial" panose="020B0604020202020204" pitchFamily="34" charset="0"/>
              <a:buChar char="•"/>
            </a:pPr>
            <a:r>
              <a:rPr lang="en-US" dirty="0"/>
              <a:t>Key Initiative Prioritization</a:t>
            </a:r>
          </a:p>
          <a:p>
            <a:pPr marL="171450" indent="-171450">
              <a:buFont typeface="Arial" panose="020B0604020202020204" pitchFamily="34" charset="0"/>
              <a:buChar char="•"/>
            </a:pPr>
            <a:r>
              <a:rPr lang="en-US" dirty="0"/>
              <a:t>Strategy Roadmap</a:t>
            </a:r>
            <a:endParaRPr lang="en-CA" dirty="0"/>
          </a:p>
          <a:p>
            <a:endParaRPr lang="en-CA" dirty="0"/>
          </a:p>
        </p:txBody>
      </p:sp>
      <p:sp>
        <p:nvSpPr>
          <p:cNvPr id="14" name="Text Placeholder 3">
            <a:extLst>
              <a:ext uri="{FF2B5EF4-FFF2-40B4-BE49-F238E27FC236}">
                <a16:creationId xmlns:a16="http://schemas.microsoft.com/office/drawing/2014/main" id="{34459CFC-0500-424F-9659-1DECDDDF6EE9}"/>
              </a:ext>
            </a:extLst>
          </p:cNvPr>
          <p:cNvSpPr txBox="1">
            <a:spLocks/>
          </p:cNvSpPr>
          <p:nvPr/>
        </p:nvSpPr>
        <p:spPr>
          <a:xfrm>
            <a:off x="389824" y="5170364"/>
            <a:ext cx="3888174" cy="1334923"/>
          </a:xfrm>
          <a:prstGeom prst="rect">
            <a:avLst/>
          </a:prstGeom>
        </p:spPr>
        <p:txBody>
          <a:bodyPr lIns="0" tIns="0" rIns="0" bIns="0" numCol="1" spcCol="360000">
            <a:noAutofit/>
          </a:bodyPr>
          <a:lstStyle>
            <a:lvl1pPr marL="0" indent="0" algn="l" defTabSz="914309" rtl="0" eaLnBrk="1" latinLnBrk="0" hangingPunct="1">
              <a:lnSpc>
                <a:spcPct val="110000"/>
              </a:lnSpc>
              <a:spcBef>
                <a:spcPts val="1000"/>
              </a:spcBef>
              <a:buFont typeface="Arial" panose="020B0604020202020204" pitchFamily="34" charset="0"/>
              <a:buNone/>
              <a:defRPr sz="1200" b="0" i="0" kern="1200">
                <a:solidFill>
                  <a:schemeClr val="bg1"/>
                </a:solidFill>
                <a:latin typeface="Roboto Condensed Light" panose="02000000000000000000" pitchFamily="2" charset="0"/>
                <a:ea typeface="+mn-ea"/>
                <a:cs typeface="Arial Narrow" panose="020B0604020202020204" pitchFamily="34" charset="0"/>
              </a:defRPr>
            </a:lvl1pPr>
            <a:lvl2pPr marL="457154" indent="0" algn="l" defTabSz="914309"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309" indent="0" algn="l" defTabSz="914309"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463" indent="0" algn="l" defTabSz="914309"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617" indent="0" algn="l" defTabSz="914309"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Use the business context information as an input for the following activities: </a:t>
            </a:r>
          </a:p>
          <a:p>
            <a:pPr marL="171450" indent="-171450">
              <a:buFont typeface="Arial" panose="020B0604020202020204" pitchFamily="34" charset="0"/>
              <a:buChar char="•"/>
            </a:pPr>
            <a:r>
              <a:rPr lang="en-US" dirty="0"/>
              <a:t>Elicit Business Support Initiatives </a:t>
            </a:r>
          </a:p>
          <a:p>
            <a:pPr marL="171450" indent="-171450">
              <a:buFont typeface="Arial" panose="020B0604020202020204" pitchFamily="34" charset="0"/>
              <a:buChar char="•"/>
            </a:pPr>
            <a:r>
              <a:rPr lang="en-US" dirty="0"/>
              <a:t>Goals Cascade</a:t>
            </a:r>
            <a:endParaRPr lang="en-CA" dirty="0"/>
          </a:p>
          <a:p>
            <a:endParaRPr lang="en-CA" dirty="0"/>
          </a:p>
        </p:txBody>
      </p:sp>
      <p:sp>
        <p:nvSpPr>
          <p:cNvPr id="15" name="Text Placeholder 2">
            <a:extLst>
              <a:ext uri="{FF2B5EF4-FFF2-40B4-BE49-F238E27FC236}">
                <a16:creationId xmlns:a16="http://schemas.microsoft.com/office/drawing/2014/main" id="{466845DF-4DDD-4E96-A637-1358EE41C69B}"/>
              </a:ext>
            </a:extLst>
          </p:cNvPr>
          <p:cNvSpPr txBox="1">
            <a:spLocks/>
          </p:cNvSpPr>
          <p:nvPr/>
        </p:nvSpPr>
        <p:spPr>
          <a:xfrm>
            <a:off x="8449208" y="1667112"/>
            <a:ext cx="3350308" cy="456696"/>
          </a:xfrm>
          <a:prstGeom prst="rect">
            <a:avLst/>
          </a:prstGeom>
        </p:spPr>
        <p:txBody>
          <a:bodyPr lIns="0" tIns="0" rIns="0" bIns="0">
            <a:noAutofit/>
          </a:bodyPr>
          <a:lstStyle>
            <a:lvl1pPr marL="0" indent="0" algn="l" defTabSz="914309" rtl="0" eaLnBrk="1" latinLnBrk="0" hangingPunct="1">
              <a:lnSpc>
                <a:spcPct val="1100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154"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309"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463"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617"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09"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000" b="0" i="1" u="none" strike="noStrike" kern="1200" cap="none" spc="0" normalizeH="0" baseline="0" noProof="0" dirty="0">
                <a:ln>
                  <a:noFill/>
                </a:ln>
                <a:solidFill>
                  <a:srgbClr val="848585"/>
                </a:solidFill>
                <a:effectLst/>
                <a:uLnTx/>
                <a:uFillTx/>
                <a:latin typeface="Montserrat SemiBold" pitchFamily="2" charset="77"/>
                <a:ea typeface="+mn-ea"/>
                <a:cs typeface="Arial" panose="020B0604020202020204" pitchFamily="34" charset="0"/>
              </a:rPr>
              <a:t>IT Strategy Presentation</a:t>
            </a:r>
            <a:endParaRPr kumimoji="0" lang="en-CA" sz="2000" b="0" i="1" u="none" strike="noStrike" kern="1200" cap="none" spc="0" normalizeH="0" baseline="0" noProof="0" dirty="0">
              <a:ln>
                <a:noFill/>
              </a:ln>
              <a:solidFill>
                <a:srgbClr val="848585"/>
              </a:solidFill>
              <a:effectLst/>
              <a:uLnTx/>
              <a:uFillTx/>
              <a:latin typeface="Montserrat SemiBold" pitchFamily="2" charset="77"/>
              <a:ea typeface="+mn-ea"/>
              <a:cs typeface="Arial" panose="020B0604020202020204" pitchFamily="34" charset="0"/>
            </a:endParaRPr>
          </a:p>
        </p:txBody>
      </p:sp>
      <p:sp>
        <p:nvSpPr>
          <p:cNvPr id="16" name="Text Placeholder 3">
            <a:extLst>
              <a:ext uri="{FF2B5EF4-FFF2-40B4-BE49-F238E27FC236}">
                <a16:creationId xmlns:a16="http://schemas.microsoft.com/office/drawing/2014/main" id="{7FBABB38-8054-4ABC-BCC4-4B35689DBCB6}"/>
              </a:ext>
            </a:extLst>
          </p:cNvPr>
          <p:cNvSpPr txBox="1">
            <a:spLocks/>
          </p:cNvSpPr>
          <p:nvPr/>
        </p:nvSpPr>
        <p:spPr>
          <a:xfrm>
            <a:off x="8469191" y="5170364"/>
            <a:ext cx="3620641" cy="1334923"/>
          </a:xfrm>
          <a:prstGeom prst="rect">
            <a:avLst/>
          </a:prstGeom>
        </p:spPr>
        <p:txBody>
          <a:bodyPr lIns="0" tIns="0" rIns="0" bIns="0" numCol="1" spcCol="360000">
            <a:noAutofit/>
          </a:bodyPr>
          <a:lstStyle>
            <a:lvl1pPr marL="0" indent="0" algn="l" defTabSz="914309" rtl="0" eaLnBrk="1" latinLnBrk="0" hangingPunct="1">
              <a:lnSpc>
                <a:spcPct val="110000"/>
              </a:lnSpc>
              <a:spcBef>
                <a:spcPts val="1000"/>
              </a:spcBef>
              <a:buFont typeface="Arial" panose="020B0604020202020204" pitchFamily="34" charset="0"/>
              <a:buNone/>
              <a:defRPr sz="1200" b="0" i="0" kern="1200">
                <a:solidFill>
                  <a:schemeClr val="bg1"/>
                </a:solidFill>
                <a:latin typeface="Roboto Condensed Light" panose="02000000000000000000" pitchFamily="2" charset="0"/>
                <a:ea typeface="+mn-ea"/>
                <a:cs typeface="Arial Narrow" panose="020B0604020202020204" pitchFamily="34" charset="0"/>
              </a:defRPr>
            </a:lvl1pPr>
            <a:lvl2pPr marL="457154" indent="0" algn="l" defTabSz="914309"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309" indent="0" algn="l" defTabSz="914309"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463" indent="0" algn="l" defTabSz="914309"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617" indent="0" algn="l" defTabSz="914309"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Use the </a:t>
            </a:r>
            <a:r>
              <a:rPr lang="en-US" i="1" dirty="0"/>
              <a:t>IT Strategy Presentation Template </a:t>
            </a:r>
            <a:r>
              <a:rPr lang="en-US" dirty="0"/>
              <a:t>to document the results from the following activities: </a:t>
            </a:r>
          </a:p>
          <a:p>
            <a:pPr marL="171450" indent="-171450">
              <a:buFont typeface="Arial" panose="020B0604020202020204" pitchFamily="34" charset="0"/>
              <a:buChar char="•"/>
            </a:pPr>
            <a:r>
              <a:rPr lang="en-US" dirty="0"/>
              <a:t>Build Initiative Profiles </a:t>
            </a:r>
          </a:p>
          <a:p>
            <a:pPr marL="171450" indent="-171450">
              <a:buFont typeface="Arial" panose="020B0604020202020204" pitchFamily="34" charset="0"/>
              <a:buChar char="•"/>
            </a:pPr>
            <a:r>
              <a:rPr lang="en-US" dirty="0"/>
              <a:t>Build Initiative Profiles </a:t>
            </a:r>
          </a:p>
          <a:p>
            <a:pPr marL="171450" indent="-171450">
              <a:buFont typeface="Arial" panose="020B0604020202020204" pitchFamily="34" charset="0"/>
              <a:buChar char="•"/>
            </a:pPr>
            <a:r>
              <a:rPr lang="en-US" dirty="0"/>
              <a:t>Strategy Roadmap</a:t>
            </a:r>
            <a:endParaRPr lang="en-CA" dirty="0"/>
          </a:p>
          <a:p>
            <a:endParaRPr lang="en-CA" dirty="0"/>
          </a:p>
        </p:txBody>
      </p:sp>
      <p:pic>
        <p:nvPicPr>
          <p:cNvPr id="17" name="Picture 16">
            <a:extLst>
              <a:ext uri="{FF2B5EF4-FFF2-40B4-BE49-F238E27FC236}">
                <a16:creationId xmlns:a16="http://schemas.microsoft.com/office/drawing/2014/main" id="{39C1B7AD-FDC5-4FF0-B91B-5B76C26CD7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449208" y="2123808"/>
            <a:ext cx="3370291" cy="2171695"/>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01486365-1DFE-797F-7FF2-A6B4A5B5A9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816756" y="2124883"/>
            <a:ext cx="3154537" cy="21298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248992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15A5C-FFC5-4AC5-8330-08C23B55DF89}"/>
              </a:ext>
            </a:extLst>
          </p:cNvPr>
          <p:cNvSpPr>
            <a:spLocks noGrp="1"/>
          </p:cNvSpPr>
          <p:nvPr>
            <p:ph type="title"/>
          </p:nvPr>
        </p:nvSpPr>
        <p:spPr>
          <a:xfrm>
            <a:off x="354106" y="530021"/>
            <a:ext cx="11159870" cy="1130188"/>
          </a:xfrm>
        </p:spPr>
        <p:txBody>
          <a:bodyPr/>
          <a:lstStyle/>
          <a:p>
            <a:r>
              <a:rPr lang="en-US" dirty="0"/>
              <a:t>Understanding the business context is a must for all strategic initiatives</a:t>
            </a:r>
            <a:endParaRPr lang="en-CA" dirty="0"/>
          </a:p>
        </p:txBody>
      </p:sp>
      <p:sp>
        <p:nvSpPr>
          <p:cNvPr id="3" name="Text Placeholder 2">
            <a:extLst>
              <a:ext uri="{FF2B5EF4-FFF2-40B4-BE49-F238E27FC236}">
                <a16:creationId xmlns:a16="http://schemas.microsoft.com/office/drawing/2014/main" id="{351F16A1-0CE4-49B3-898F-F9C1E89654DC}"/>
              </a:ext>
            </a:extLst>
          </p:cNvPr>
          <p:cNvSpPr>
            <a:spLocks noGrp="1"/>
          </p:cNvSpPr>
          <p:nvPr>
            <p:ph type="body" sz="quarter" idx="10"/>
          </p:nvPr>
        </p:nvSpPr>
        <p:spPr>
          <a:xfrm>
            <a:off x="354106" y="2046117"/>
            <a:ext cx="6298057" cy="4281862"/>
          </a:xfrm>
        </p:spPr>
        <p:txBody>
          <a:bodyPr/>
          <a:lstStyle/>
          <a:p>
            <a:r>
              <a:rPr lang="en-US" sz="1600" dirty="0">
                <a:solidFill>
                  <a:schemeClr val="tx1"/>
                </a:solidFill>
                <a:latin typeface="Roboto Condensed Light" panose="02000000000000000000" pitchFamily="2" charset="0"/>
                <a:ea typeface="Roboto Condensed Light" panose="02000000000000000000" pitchFamily="2" charset="0"/>
              </a:rPr>
              <a:t>CIOs must execute strategic initiatives to add value to the business. Most CIOs fail because of low support from the business.</a:t>
            </a:r>
          </a:p>
          <a:p>
            <a:r>
              <a:rPr lang="en-US" sz="1600" dirty="0">
                <a:solidFill>
                  <a:schemeClr val="tx1"/>
                </a:solidFill>
                <a:latin typeface="Roboto Condensed Light" panose="02000000000000000000" pitchFamily="2" charset="0"/>
                <a:ea typeface="Roboto Condensed Light" panose="02000000000000000000" pitchFamily="2" charset="0"/>
              </a:rPr>
              <a:t>IT is no longer seen as a support function. It is a key driver of the business and brings to the table new business expansion opportunities leveraging emerging technologies. </a:t>
            </a:r>
          </a:p>
          <a:p>
            <a:r>
              <a:rPr lang="en-US" sz="1600" dirty="0">
                <a:solidFill>
                  <a:schemeClr val="tx1"/>
                </a:solidFill>
                <a:latin typeface="Roboto Condensed Light" panose="02000000000000000000" pitchFamily="2" charset="0"/>
                <a:ea typeface="Roboto Condensed Light" panose="02000000000000000000" pitchFamily="2" charset="0"/>
              </a:rPr>
              <a:t>As a strategic driver, IT needs to work with the business. Yet traditionally IT has not worked hand in hand with the business. IT does not know what information it needs from the business to execute on its initiatives.  </a:t>
            </a:r>
          </a:p>
          <a:p>
            <a:r>
              <a:rPr lang="en-US" sz="1600" dirty="0">
                <a:solidFill>
                  <a:schemeClr val="tx1"/>
                </a:solidFill>
                <a:latin typeface="Roboto Condensed Light" panose="02000000000000000000" pitchFamily="2" charset="0"/>
                <a:ea typeface="Roboto Condensed Light" panose="02000000000000000000" pitchFamily="2" charset="0"/>
              </a:rPr>
              <a:t>A faster time to new investment decisions means that IT needs a repeatable and efficient process to understand what the business needs.</a:t>
            </a:r>
          </a:p>
          <a:p>
            <a:r>
              <a:rPr lang="en-US" sz="1600" dirty="0">
                <a:solidFill>
                  <a:schemeClr val="tx1"/>
                </a:solidFill>
                <a:latin typeface="Roboto Condensed Light" panose="02000000000000000000" pitchFamily="2" charset="0"/>
                <a:ea typeface="Roboto Condensed Light" panose="02000000000000000000" pitchFamily="2" charset="0"/>
              </a:rPr>
              <a:t>At its core, each strategic IT project requires answers to a specific set of questions regarding the business. </a:t>
            </a:r>
          </a:p>
          <a:p>
            <a:r>
              <a:rPr lang="en-US" sz="1600" dirty="0">
                <a:solidFill>
                  <a:schemeClr val="tx1"/>
                </a:solidFill>
                <a:latin typeface="Roboto Condensed Light" panose="02000000000000000000" pitchFamily="2" charset="0"/>
                <a:ea typeface="Roboto Condensed Light" panose="02000000000000000000" pitchFamily="2" charset="0"/>
              </a:rPr>
              <a:t>An effective CIO understands how to support the business’ strategic initiatives and how to significantly improve enterprise productivity. To understand the business context, the CIO needs to ask pointed questions to uncover business imperatives. </a:t>
            </a:r>
            <a:endParaRPr lang="en-CA" sz="1600" dirty="0">
              <a:solidFill>
                <a:schemeClr val="tx1"/>
              </a:solidFill>
              <a:latin typeface="Roboto Condensed Light" panose="02000000000000000000" pitchFamily="2" charset="0"/>
              <a:ea typeface="Roboto Condensed Light" panose="02000000000000000000" pitchFamily="2" charset="0"/>
            </a:endParaRPr>
          </a:p>
        </p:txBody>
      </p:sp>
      <p:sp>
        <p:nvSpPr>
          <p:cNvPr id="4" name="Shape 43969">
            <a:extLst>
              <a:ext uri="{FF2B5EF4-FFF2-40B4-BE49-F238E27FC236}">
                <a16:creationId xmlns:a16="http://schemas.microsoft.com/office/drawing/2014/main" id="{0EBA6178-AA45-4490-B6BB-7CB1BB1A03C2}"/>
              </a:ext>
            </a:extLst>
          </p:cNvPr>
          <p:cNvSpPr/>
          <p:nvPr/>
        </p:nvSpPr>
        <p:spPr>
          <a:xfrm>
            <a:off x="6801535" y="1660209"/>
            <a:ext cx="716940" cy="885874"/>
          </a:xfrm>
          <a:custGeom>
            <a:avLst/>
            <a:gdLst/>
            <a:ahLst/>
            <a:cxnLst>
              <a:cxn ang="0">
                <a:pos x="wd2" y="hd2"/>
              </a:cxn>
              <a:cxn ang="5400000">
                <a:pos x="wd2" y="hd2"/>
              </a:cxn>
              <a:cxn ang="10800000">
                <a:pos x="wd2" y="hd2"/>
              </a:cxn>
              <a:cxn ang="16200000">
                <a:pos x="wd2" y="hd2"/>
              </a:cxn>
            </a:cxnLst>
            <a:rect l="0" t="0" r="r" b="b"/>
            <a:pathLst>
              <a:path w="21600" h="21600" extrusionOk="0">
                <a:moveTo>
                  <a:pt x="0" y="9340"/>
                </a:moveTo>
                <a:lnTo>
                  <a:pt x="21600" y="0"/>
                </a:lnTo>
                <a:lnTo>
                  <a:pt x="21600" y="21600"/>
                </a:lnTo>
                <a:lnTo>
                  <a:pt x="0" y="21600"/>
                </a:lnTo>
                <a:lnTo>
                  <a:pt x="0" y="9340"/>
                </a:lnTo>
                <a:close/>
              </a:path>
            </a:pathLst>
          </a:custGeom>
          <a:solidFill>
            <a:srgbClr val="2576B7">
              <a:lumMod val="75000"/>
            </a:srgbClr>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5" name="Shape 43970">
            <a:extLst>
              <a:ext uri="{FF2B5EF4-FFF2-40B4-BE49-F238E27FC236}">
                <a16:creationId xmlns:a16="http://schemas.microsoft.com/office/drawing/2014/main" id="{681A6491-73C2-4698-86A5-3473F381DE7C}"/>
              </a:ext>
            </a:extLst>
          </p:cNvPr>
          <p:cNvSpPr/>
          <p:nvPr/>
        </p:nvSpPr>
        <p:spPr>
          <a:xfrm flipH="1">
            <a:off x="10131690" y="1660209"/>
            <a:ext cx="716940" cy="885874"/>
          </a:xfrm>
          <a:custGeom>
            <a:avLst/>
            <a:gdLst/>
            <a:ahLst/>
            <a:cxnLst>
              <a:cxn ang="0">
                <a:pos x="wd2" y="hd2"/>
              </a:cxn>
              <a:cxn ang="5400000">
                <a:pos x="wd2" y="hd2"/>
              </a:cxn>
              <a:cxn ang="10800000">
                <a:pos x="wd2" y="hd2"/>
              </a:cxn>
              <a:cxn ang="16200000">
                <a:pos x="wd2" y="hd2"/>
              </a:cxn>
            </a:cxnLst>
            <a:rect l="0" t="0" r="r" b="b"/>
            <a:pathLst>
              <a:path w="21600" h="21600" extrusionOk="0">
                <a:moveTo>
                  <a:pt x="0" y="9340"/>
                </a:moveTo>
                <a:lnTo>
                  <a:pt x="21600" y="0"/>
                </a:lnTo>
                <a:lnTo>
                  <a:pt x="21600" y="21600"/>
                </a:lnTo>
                <a:lnTo>
                  <a:pt x="0" y="21600"/>
                </a:lnTo>
                <a:lnTo>
                  <a:pt x="0" y="9340"/>
                </a:lnTo>
                <a:close/>
              </a:path>
            </a:pathLst>
          </a:custGeom>
          <a:solidFill>
            <a:srgbClr val="2576B7">
              <a:lumMod val="75000"/>
            </a:srgbClr>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6" name="Shape 43972">
            <a:extLst>
              <a:ext uri="{FF2B5EF4-FFF2-40B4-BE49-F238E27FC236}">
                <a16:creationId xmlns:a16="http://schemas.microsoft.com/office/drawing/2014/main" id="{DF4706D8-4C10-4AED-933F-0A829491E71F}"/>
              </a:ext>
            </a:extLst>
          </p:cNvPr>
          <p:cNvSpPr/>
          <p:nvPr/>
        </p:nvSpPr>
        <p:spPr>
          <a:xfrm>
            <a:off x="6801535" y="2043287"/>
            <a:ext cx="4047094" cy="4253609"/>
          </a:xfrm>
          <a:prstGeom prst="rect">
            <a:avLst/>
          </a:prstGeom>
          <a:solidFill>
            <a:srgbClr val="2576B7"/>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Arial" panose="020B0604020202020204" pitchFamily="34" charset="0"/>
            </a:endParaRPr>
          </a:p>
        </p:txBody>
      </p:sp>
      <p:grpSp>
        <p:nvGrpSpPr>
          <p:cNvPr id="7" name="Group 6">
            <a:extLst>
              <a:ext uri="{FF2B5EF4-FFF2-40B4-BE49-F238E27FC236}">
                <a16:creationId xmlns:a16="http://schemas.microsoft.com/office/drawing/2014/main" id="{E220F100-B43C-4340-9E32-18FB38F033FE}"/>
              </a:ext>
            </a:extLst>
          </p:cNvPr>
          <p:cNvGrpSpPr/>
          <p:nvPr/>
        </p:nvGrpSpPr>
        <p:grpSpPr>
          <a:xfrm>
            <a:off x="7039030" y="2448483"/>
            <a:ext cx="3451130" cy="3033582"/>
            <a:chOff x="4015086" y="5123062"/>
            <a:chExt cx="6902260" cy="6067163"/>
          </a:xfrm>
        </p:grpSpPr>
        <p:sp>
          <p:nvSpPr>
            <p:cNvPr id="8" name="TextBox 7">
              <a:extLst>
                <a:ext uri="{FF2B5EF4-FFF2-40B4-BE49-F238E27FC236}">
                  <a16:creationId xmlns:a16="http://schemas.microsoft.com/office/drawing/2014/main" id="{CCA5E887-47BC-431E-B164-D9E3459E0DF4}"/>
                </a:ext>
              </a:extLst>
            </p:cNvPr>
            <p:cNvSpPr txBox="1"/>
            <p:nvPr/>
          </p:nvSpPr>
          <p:spPr>
            <a:xfrm>
              <a:off x="4015086" y="5123062"/>
              <a:ext cx="6845464" cy="755848"/>
            </a:xfrm>
            <a:prstGeom prst="rect">
              <a:avLst/>
            </a:prstGeom>
            <a:noFill/>
          </p:spPr>
          <p:txBody>
            <a:bodyPr wrap="none" rtlCol="0" anchor="ctr" anchorCtr="0">
              <a:spAutoFit/>
            </a:bodyPr>
            <a:lstStyle/>
            <a:p>
              <a:pPr>
                <a:lnSpc>
                  <a:spcPct val="110000"/>
                </a:lnSpc>
              </a:pPr>
              <a:r>
                <a:rPr lang="en-US" sz="1800" b="1" dirty="0">
                  <a:solidFill>
                    <a:srgbClr val="FFFFFF"/>
                  </a:solidFill>
                  <a:latin typeface="Montserrat" pitchFamily="2" charset="77"/>
                  <a:ea typeface="League Spartan" charset="0"/>
                  <a:cs typeface="Poppins" pitchFamily="2" charset="77"/>
                </a:rPr>
                <a:t>What Is Business Context?</a:t>
              </a:r>
            </a:p>
          </p:txBody>
        </p:sp>
        <p:sp>
          <p:nvSpPr>
            <p:cNvPr id="9" name="Subtitle 2">
              <a:extLst>
                <a:ext uri="{FF2B5EF4-FFF2-40B4-BE49-F238E27FC236}">
                  <a16:creationId xmlns:a16="http://schemas.microsoft.com/office/drawing/2014/main" id="{9DF36182-A93D-4ECB-8F24-6B8A462742FC}"/>
                </a:ext>
              </a:extLst>
            </p:cNvPr>
            <p:cNvSpPr txBox="1">
              <a:spLocks/>
            </p:cNvSpPr>
            <p:nvPr/>
          </p:nvSpPr>
          <p:spPr>
            <a:xfrm>
              <a:off x="4076046" y="5985596"/>
              <a:ext cx="6841300" cy="520462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10000"/>
                </a:lnSpc>
                <a:spcBef>
                  <a:spcPts val="600"/>
                </a:spcBef>
              </a:pPr>
              <a:r>
                <a:rPr lang="en-US" sz="1600" i="1" dirty="0">
                  <a:solidFill>
                    <a:srgbClr val="FFFFFF"/>
                  </a:solidFill>
                  <a:latin typeface="Roboto Condensed Light" panose="02000000000000000000" pitchFamily="2" charset="0"/>
                  <a:ea typeface="Roboto Condensed Light" panose="02000000000000000000" pitchFamily="2" charset="0"/>
                  <a:cs typeface="Mukta ExtraLight" panose="020B0000000000000000" pitchFamily="34" charset="77"/>
                </a:rPr>
                <a:t>“The business context encompasses an understanding of the factors impacting the business from various perspectives, including how decisions are made and what the business is ultimately trying to achieve. The business context is used by IT to identify key implications for the execution of its strategic initiatives.”</a:t>
              </a:r>
            </a:p>
            <a:p>
              <a:pPr algn="r">
                <a:lnSpc>
                  <a:spcPct val="110000"/>
                </a:lnSpc>
                <a:spcBef>
                  <a:spcPts val="1800"/>
                </a:spcBef>
              </a:pPr>
              <a:r>
                <a:rPr lang="en-US" sz="1000" dirty="0">
                  <a:solidFill>
                    <a:srgbClr val="FFFFFF"/>
                  </a:solidFill>
                  <a:latin typeface="Roboto Condensed Light" panose="02000000000000000000" pitchFamily="2" charset="0"/>
                  <a:ea typeface="Roboto Condensed Light" panose="02000000000000000000" pitchFamily="2" charset="0"/>
                  <a:cs typeface="Mukta ExtraLight" panose="020B0000000000000000" pitchFamily="34" charset="77"/>
                </a:rPr>
                <a:t>Source: </a:t>
              </a:r>
              <a:r>
                <a:rPr lang="en-US" sz="1000" dirty="0">
                  <a:solidFill>
                    <a:schemeClr val="bg1"/>
                  </a:solidFill>
                  <a:latin typeface="Roboto Condensed Light" panose="02000000000000000000" pitchFamily="2" charset="0"/>
                  <a:ea typeface="Roboto Condensed Light" panose="02000000000000000000" pitchFamily="2" charset="0"/>
                  <a:cs typeface="Mukta ExtraLight" panose="020B0000000000000000" pitchFamily="34" charset="77"/>
                </a:rPr>
                <a:t>Business Wire, 2018</a:t>
              </a:r>
            </a:p>
          </p:txBody>
        </p:sp>
      </p:grpSp>
      <p:sp>
        <p:nvSpPr>
          <p:cNvPr id="10" name="Text Placeholder 3">
            <a:extLst>
              <a:ext uri="{FF2B5EF4-FFF2-40B4-BE49-F238E27FC236}">
                <a16:creationId xmlns:a16="http://schemas.microsoft.com/office/drawing/2014/main" id="{FA62F004-792A-4B27-AE44-CFEFA5A479AD}"/>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3.1 Elicit Business Context</a:t>
            </a:r>
          </a:p>
        </p:txBody>
      </p:sp>
    </p:spTree>
    <p:extLst>
      <p:ext uri="{BB962C8B-B14F-4D97-AF65-F5344CB8AC3E}">
        <p14:creationId xmlns:p14="http://schemas.microsoft.com/office/powerpoint/2010/main" val="16231542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FA4D8-885A-4020-92F7-13E83B935501}"/>
              </a:ext>
            </a:extLst>
          </p:cNvPr>
          <p:cNvSpPr>
            <a:spLocks noGrp="1"/>
          </p:cNvSpPr>
          <p:nvPr>
            <p:ph type="title"/>
          </p:nvPr>
        </p:nvSpPr>
        <p:spPr>
          <a:xfrm>
            <a:off x="354106" y="530021"/>
            <a:ext cx="11290498" cy="1130188"/>
          </a:xfrm>
        </p:spPr>
        <p:txBody>
          <a:bodyPr/>
          <a:lstStyle/>
          <a:p>
            <a:r>
              <a:rPr lang="en-US" dirty="0"/>
              <a:t>IT departments that understand business needs provide more value</a:t>
            </a:r>
            <a:endParaRPr lang="en-CA" dirty="0"/>
          </a:p>
        </p:txBody>
      </p:sp>
      <p:sp>
        <p:nvSpPr>
          <p:cNvPr id="4" name="TextBox 3">
            <a:extLst>
              <a:ext uri="{FF2B5EF4-FFF2-40B4-BE49-F238E27FC236}">
                <a16:creationId xmlns:a16="http://schemas.microsoft.com/office/drawing/2014/main" id="{1B9DC692-B9F2-4759-BA56-13D70144EE5F}"/>
              </a:ext>
            </a:extLst>
          </p:cNvPr>
          <p:cNvSpPr txBox="1"/>
          <p:nvPr/>
        </p:nvSpPr>
        <p:spPr>
          <a:xfrm>
            <a:off x="526190" y="1799685"/>
            <a:ext cx="10946330" cy="523220"/>
          </a:xfrm>
          <a:prstGeom prst="rect">
            <a:avLst/>
          </a:prstGeom>
        </p:spPr>
        <p:txBody>
          <a:bodyPr wrap="square" rtlCol="0">
            <a:spAutoFit/>
          </a:bodyPr>
          <a:lstStyle/>
          <a:p>
            <a:r>
              <a:rPr lang="en-CA" sz="1400" b="1" dirty="0">
                <a:solidFill>
                  <a:schemeClr val="accent1"/>
                </a:solidFill>
                <a:latin typeface="Montserrat SemiBold" panose="00000700000000000000" pitchFamily="2" charset="0"/>
              </a:rPr>
              <a:t>IT departments that understand the business context provide greater value,</a:t>
            </a:r>
            <a:r>
              <a:rPr lang="en-CA" sz="1400" dirty="0">
                <a:solidFill>
                  <a:schemeClr val="accent1"/>
                </a:solidFill>
                <a:latin typeface="Montserrat SemiBold" panose="00000700000000000000" pitchFamily="2" charset="0"/>
              </a:rPr>
              <a:t> as shown by the strong positive relationship between IT’s understanding of business needs and the business’ perception of IT value. </a:t>
            </a:r>
          </a:p>
        </p:txBody>
      </p:sp>
      <p:graphicFrame>
        <p:nvGraphicFramePr>
          <p:cNvPr id="5" name="Chart 2">
            <a:extLst>
              <a:ext uri="{FF2B5EF4-FFF2-40B4-BE49-F238E27FC236}">
                <a16:creationId xmlns:a16="http://schemas.microsoft.com/office/drawing/2014/main" id="{B0E036F8-79EA-47AA-B2E6-AE668C53AFEA}"/>
              </a:ext>
            </a:extLst>
          </p:cNvPr>
          <p:cNvGraphicFramePr>
            <a:graphicFrameLocks/>
          </p:cNvGraphicFramePr>
          <p:nvPr>
            <p:extLst>
              <p:ext uri="{D42A27DB-BD31-4B8C-83A1-F6EECF244321}">
                <p14:modId xmlns:p14="http://schemas.microsoft.com/office/powerpoint/2010/main" val="1796459408"/>
              </p:ext>
            </p:extLst>
          </p:nvPr>
        </p:nvGraphicFramePr>
        <p:xfrm>
          <a:off x="592164" y="2347151"/>
          <a:ext cx="11052439" cy="391953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E076D2D2-C3F3-4FA0-A5DD-A1A035CEB66C}"/>
              </a:ext>
            </a:extLst>
          </p:cNvPr>
          <p:cNvSpPr txBox="1"/>
          <p:nvPr/>
        </p:nvSpPr>
        <p:spPr>
          <a:xfrm>
            <a:off x="1831638" y="6174090"/>
            <a:ext cx="8335433" cy="307777"/>
          </a:xfrm>
          <a:prstGeom prst="rect">
            <a:avLst/>
          </a:prstGeom>
          <a:noFill/>
        </p:spPr>
        <p:txBody>
          <a:bodyPr wrap="square" rtlCol="0">
            <a:spAutoFit/>
          </a:bodyPr>
          <a:lstStyle/>
          <a:p>
            <a:pPr algn="ctr"/>
            <a:r>
              <a:rPr lang="en-CA" sz="1400" dirty="0">
                <a:solidFill>
                  <a:schemeClr val="accent1"/>
                </a:solidFill>
                <a:latin typeface="Montserrat SemiBold" panose="00000700000000000000" pitchFamily="2" charset="0"/>
              </a:rPr>
              <a:t>The correlation between understanding of needs and IT value is r=0.89</a:t>
            </a:r>
          </a:p>
        </p:txBody>
      </p:sp>
      <p:sp>
        <p:nvSpPr>
          <p:cNvPr id="7" name="TextBox 4">
            <a:extLst>
              <a:ext uri="{FF2B5EF4-FFF2-40B4-BE49-F238E27FC236}">
                <a16:creationId xmlns:a16="http://schemas.microsoft.com/office/drawing/2014/main" id="{C5EB9B72-9824-479F-974B-C7C4462C15A8}"/>
              </a:ext>
            </a:extLst>
          </p:cNvPr>
          <p:cNvSpPr txBox="1"/>
          <p:nvPr/>
        </p:nvSpPr>
        <p:spPr>
          <a:xfrm>
            <a:off x="592164" y="6469628"/>
            <a:ext cx="3585361" cy="261610"/>
          </a:xfrm>
          <a:prstGeom prst="rect">
            <a:avLst/>
          </a:prstGeom>
        </p:spPr>
        <p:txBody>
          <a:bodyPr wrap="square" rtlCol="0">
            <a:spAutoFit/>
          </a:bodyPr>
          <a:lstStyle/>
          <a:p>
            <a:r>
              <a:rPr lang="en-CA" sz="1100" dirty="0">
                <a:latin typeface="Roboto Condensed Light" panose="02000000000000000000" pitchFamily="2" charset="0"/>
                <a:ea typeface="Roboto Condensed Light" panose="02000000000000000000" pitchFamily="2" charset="0"/>
                <a:cs typeface="Arial" panose="020B0604020202020204" pitchFamily="34" charset="0"/>
              </a:rPr>
              <a:t>Source: Info-Tech Research Group diagnostic data</a:t>
            </a:r>
          </a:p>
        </p:txBody>
      </p:sp>
      <p:sp>
        <p:nvSpPr>
          <p:cNvPr id="8" name="Text Placeholder 3">
            <a:extLst>
              <a:ext uri="{FF2B5EF4-FFF2-40B4-BE49-F238E27FC236}">
                <a16:creationId xmlns:a16="http://schemas.microsoft.com/office/drawing/2014/main" id="{69951ED9-EE27-46A5-8F8B-406863A42298}"/>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3.1 Elicit Business Context</a:t>
            </a:r>
          </a:p>
        </p:txBody>
      </p:sp>
      <p:sp>
        <p:nvSpPr>
          <p:cNvPr id="9" name="Speech Bubble: Rectangle 8">
            <a:extLst>
              <a:ext uri="{FF2B5EF4-FFF2-40B4-BE49-F238E27FC236}">
                <a16:creationId xmlns:a16="http://schemas.microsoft.com/office/drawing/2014/main" id="{D3FD02A2-2D0D-43C8-AA7D-87A08A80383B}"/>
              </a:ext>
            </a:extLst>
          </p:cNvPr>
          <p:cNvSpPr/>
          <p:nvPr/>
        </p:nvSpPr>
        <p:spPr>
          <a:xfrm>
            <a:off x="8947355" y="3429000"/>
            <a:ext cx="2815557" cy="1578006"/>
          </a:xfrm>
          <a:prstGeom prst="wedgeRectCallout">
            <a:avLst>
              <a:gd name="adj1" fmla="val -56784"/>
              <a:gd name="adj2" fmla="val -398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Roboto Condensed Light" panose="02000000000000000000" pitchFamily="2" charset="0"/>
                <a:ea typeface="Roboto Condensed Light" panose="02000000000000000000" pitchFamily="2" charset="0"/>
              </a:rPr>
              <a:t>This data shows that organizations who feel IT understands their needs are also providing more value to the business. The positive correlation shows that the more IT understands what the business wants, the higher value they can provide. Therefore, understanding needs through eliciting the business context can ensure IT achieves higher satisfaction with the business and provides more value through greater alignment.  </a:t>
            </a:r>
            <a:endParaRPr lang="en-CA" dirty="0">
              <a:solidFill>
                <a:schemeClr val="tx1"/>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2095661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180D4-518C-4FCB-80E0-18BC04E57643}"/>
              </a:ext>
            </a:extLst>
          </p:cNvPr>
          <p:cNvSpPr>
            <a:spLocks noGrp="1"/>
          </p:cNvSpPr>
          <p:nvPr>
            <p:ph type="title"/>
          </p:nvPr>
        </p:nvSpPr>
        <p:spPr>
          <a:xfrm>
            <a:off x="354106" y="530021"/>
            <a:ext cx="11308508" cy="1130188"/>
          </a:xfrm>
        </p:spPr>
        <p:txBody>
          <a:bodyPr/>
          <a:lstStyle/>
          <a:p>
            <a:r>
              <a:rPr lang="en-US" dirty="0"/>
              <a:t>Info-Tech’s methodology for IT Strategy</a:t>
            </a:r>
            <a:endParaRPr lang="en-CA" dirty="0"/>
          </a:p>
        </p:txBody>
      </p:sp>
      <p:grpSp>
        <p:nvGrpSpPr>
          <p:cNvPr id="21" name="Group 20">
            <a:extLst>
              <a:ext uri="{FF2B5EF4-FFF2-40B4-BE49-F238E27FC236}">
                <a16:creationId xmlns:a16="http://schemas.microsoft.com/office/drawing/2014/main" id="{67AE346D-665C-440D-94A8-EB2D35CC53ED}"/>
              </a:ext>
            </a:extLst>
          </p:cNvPr>
          <p:cNvGrpSpPr/>
          <p:nvPr/>
        </p:nvGrpSpPr>
        <p:grpSpPr>
          <a:xfrm>
            <a:off x="1845185" y="1495679"/>
            <a:ext cx="1865535" cy="1705127"/>
            <a:chOff x="567985" y="2253344"/>
            <a:chExt cx="1865535" cy="1705127"/>
          </a:xfrm>
        </p:grpSpPr>
        <p:sp>
          <p:nvSpPr>
            <p:cNvPr id="22" name="Shape 46488">
              <a:extLst>
                <a:ext uri="{FF2B5EF4-FFF2-40B4-BE49-F238E27FC236}">
                  <a16:creationId xmlns:a16="http://schemas.microsoft.com/office/drawing/2014/main" id="{3053D7A9-4B9B-4023-905C-0C22473D050E}"/>
                </a:ext>
              </a:extLst>
            </p:cNvPr>
            <p:cNvSpPr/>
            <p:nvPr/>
          </p:nvSpPr>
          <p:spPr>
            <a:xfrm rot="5400000" flipH="1">
              <a:off x="648189" y="2173140"/>
              <a:ext cx="1705127" cy="1865535"/>
            </a:xfrm>
            <a:custGeom>
              <a:avLst/>
              <a:gdLst/>
              <a:ahLst/>
              <a:cxnLst>
                <a:cxn ang="0">
                  <a:pos x="wd2" y="hd2"/>
                </a:cxn>
                <a:cxn ang="5400000">
                  <a:pos x="wd2" y="hd2"/>
                </a:cxn>
                <a:cxn ang="10800000">
                  <a:pos x="wd2" y="hd2"/>
                </a:cxn>
                <a:cxn ang="16200000">
                  <a:pos x="wd2" y="hd2"/>
                </a:cxn>
              </a:cxnLst>
              <a:rect l="0" t="0" r="r" b="b"/>
              <a:pathLst>
                <a:path w="21600" h="21600" extrusionOk="0">
                  <a:moveTo>
                    <a:pt x="4503" y="0"/>
                  </a:moveTo>
                  <a:cubicBezTo>
                    <a:pt x="3064" y="0"/>
                    <a:pt x="1896" y="1280"/>
                    <a:pt x="1896" y="2858"/>
                  </a:cubicBezTo>
                  <a:lnTo>
                    <a:pt x="1896" y="9446"/>
                  </a:lnTo>
                  <a:lnTo>
                    <a:pt x="0" y="10876"/>
                  </a:lnTo>
                  <a:lnTo>
                    <a:pt x="1896" y="12312"/>
                  </a:lnTo>
                  <a:lnTo>
                    <a:pt x="1896" y="18742"/>
                  </a:lnTo>
                  <a:cubicBezTo>
                    <a:pt x="1896" y="20320"/>
                    <a:pt x="3064" y="21600"/>
                    <a:pt x="4503" y="21600"/>
                  </a:cubicBezTo>
                  <a:lnTo>
                    <a:pt x="18993" y="21600"/>
                  </a:lnTo>
                  <a:cubicBezTo>
                    <a:pt x="20432" y="21600"/>
                    <a:pt x="21600" y="20320"/>
                    <a:pt x="21600" y="18742"/>
                  </a:cubicBezTo>
                  <a:lnTo>
                    <a:pt x="21600" y="2858"/>
                  </a:lnTo>
                  <a:cubicBezTo>
                    <a:pt x="21600" y="1280"/>
                    <a:pt x="20432" y="0"/>
                    <a:pt x="18993" y="0"/>
                  </a:cubicBezTo>
                  <a:lnTo>
                    <a:pt x="4503" y="0"/>
                  </a:lnTo>
                  <a:close/>
                </a:path>
              </a:pathLst>
            </a:custGeom>
            <a:solidFill>
              <a:srgbClr val="2576B7"/>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Montserrat SemiBold" panose="00000700000000000000" pitchFamily="2" charset="0"/>
              </a:endParaRPr>
            </a:p>
          </p:txBody>
        </p:sp>
        <p:sp>
          <p:nvSpPr>
            <p:cNvPr id="23" name="TextBox 22">
              <a:extLst>
                <a:ext uri="{FF2B5EF4-FFF2-40B4-BE49-F238E27FC236}">
                  <a16:creationId xmlns:a16="http://schemas.microsoft.com/office/drawing/2014/main" id="{935E185A-4171-41E4-8264-D5D9FCE6ECD9}"/>
                </a:ext>
              </a:extLst>
            </p:cNvPr>
            <p:cNvSpPr txBox="1"/>
            <p:nvPr/>
          </p:nvSpPr>
          <p:spPr>
            <a:xfrm>
              <a:off x="1246516" y="2394173"/>
              <a:ext cx="508473" cy="473078"/>
            </a:xfrm>
            <a:prstGeom prst="rect">
              <a:avLst/>
            </a:prstGeom>
            <a:noFill/>
          </p:spPr>
          <p:txBody>
            <a:bodyPr wrap="none" rtlCol="0" anchor="ctr" anchorCtr="0">
              <a:spAutoFit/>
            </a:bodyPr>
            <a:lstStyle/>
            <a:p>
              <a:pPr algn="ctr">
                <a:lnSpc>
                  <a:spcPct val="110000"/>
                </a:lnSpc>
              </a:pPr>
              <a:r>
                <a:rPr lang="en-US" sz="2400" b="1" dirty="0">
                  <a:solidFill>
                    <a:srgbClr val="FFFFFF"/>
                  </a:solidFill>
                  <a:latin typeface="Montserrat SemiBold" panose="00000700000000000000" pitchFamily="2" charset="0"/>
                  <a:ea typeface="League Spartan" charset="0"/>
                  <a:cs typeface="Poppins" pitchFamily="2" charset="77"/>
                </a:rPr>
                <a:t>01</a:t>
              </a:r>
            </a:p>
          </p:txBody>
        </p:sp>
        <p:sp>
          <p:nvSpPr>
            <p:cNvPr id="24" name="Subtitle 2">
              <a:extLst>
                <a:ext uri="{FF2B5EF4-FFF2-40B4-BE49-F238E27FC236}">
                  <a16:creationId xmlns:a16="http://schemas.microsoft.com/office/drawing/2014/main" id="{74B3F949-9A80-4A8D-A106-EF9BF43C34EE}"/>
                </a:ext>
              </a:extLst>
            </p:cNvPr>
            <p:cNvSpPr txBox="1">
              <a:spLocks/>
            </p:cNvSpPr>
            <p:nvPr/>
          </p:nvSpPr>
          <p:spPr>
            <a:xfrm>
              <a:off x="720088" y="2838461"/>
              <a:ext cx="1573629" cy="631968"/>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10000"/>
                </a:lnSpc>
              </a:pPr>
              <a:r>
                <a:rPr lang="en-US" sz="1800" dirty="0">
                  <a:solidFill>
                    <a:srgbClr val="FFFFFF"/>
                  </a:solidFill>
                  <a:latin typeface="Montserrat SemiBold" panose="00000700000000000000" pitchFamily="2" charset="0"/>
                  <a:ea typeface="Lato Light" panose="020F0502020204030203" pitchFamily="34" charset="0"/>
                  <a:cs typeface="Mukta ExtraLight" panose="020B0000000000000000" pitchFamily="34" charset="77"/>
                </a:rPr>
                <a:t>Business Context </a:t>
              </a:r>
            </a:p>
          </p:txBody>
        </p:sp>
      </p:grpSp>
      <p:grpSp>
        <p:nvGrpSpPr>
          <p:cNvPr id="25" name="Group 24">
            <a:extLst>
              <a:ext uri="{FF2B5EF4-FFF2-40B4-BE49-F238E27FC236}">
                <a16:creationId xmlns:a16="http://schemas.microsoft.com/office/drawing/2014/main" id="{93F68AAC-FB56-4194-AAC1-08E28D18F572}"/>
              </a:ext>
            </a:extLst>
          </p:cNvPr>
          <p:cNvGrpSpPr/>
          <p:nvPr/>
        </p:nvGrpSpPr>
        <p:grpSpPr>
          <a:xfrm>
            <a:off x="4521775" y="1471154"/>
            <a:ext cx="1865534" cy="1705127"/>
            <a:chOff x="3583317" y="2253342"/>
            <a:chExt cx="1865534" cy="1705127"/>
          </a:xfrm>
        </p:grpSpPr>
        <p:sp>
          <p:nvSpPr>
            <p:cNvPr id="26" name="Shape 46493">
              <a:extLst>
                <a:ext uri="{FF2B5EF4-FFF2-40B4-BE49-F238E27FC236}">
                  <a16:creationId xmlns:a16="http://schemas.microsoft.com/office/drawing/2014/main" id="{B7D5880A-CC1C-4781-8ECE-E733A94DB942}"/>
                </a:ext>
              </a:extLst>
            </p:cNvPr>
            <p:cNvSpPr/>
            <p:nvPr/>
          </p:nvSpPr>
          <p:spPr>
            <a:xfrm rot="5400000" flipH="1">
              <a:off x="3663520" y="2173139"/>
              <a:ext cx="1705127" cy="1865534"/>
            </a:xfrm>
            <a:custGeom>
              <a:avLst/>
              <a:gdLst/>
              <a:ahLst/>
              <a:cxnLst>
                <a:cxn ang="0">
                  <a:pos x="wd2" y="hd2"/>
                </a:cxn>
                <a:cxn ang="5400000">
                  <a:pos x="wd2" y="hd2"/>
                </a:cxn>
                <a:cxn ang="10800000">
                  <a:pos x="wd2" y="hd2"/>
                </a:cxn>
                <a:cxn ang="16200000">
                  <a:pos x="wd2" y="hd2"/>
                </a:cxn>
              </a:cxnLst>
              <a:rect l="0" t="0" r="r" b="b"/>
              <a:pathLst>
                <a:path w="21600" h="21600" extrusionOk="0">
                  <a:moveTo>
                    <a:pt x="4503" y="0"/>
                  </a:moveTo>
                  <a:cubicBezTo>
                    <a:pt x="3064" y="0"/>
                    <a:pt x="1896" y="1280"/>
                    <a:pt x="1896" y="2858"/>
                  </a:cubicBezTo>
                  <a:lnTo>
                    <a:pt x="1896" y="9446"/>
                  </a:lnTo>
                  <a:lnTo>
                    <a:pt x="0" y="10876"/>
                  </a:lnTo>
                  <a:lnTo>
                    <a:pt x="1896" y="12312"/>
                  </a:lnTo>
                  <a:lnTo>
                    <a:pt x="1896" y="18742"/>
                  </a:lnTo>
                  <a:cubicBezTo>
                    <a:pt x="1896" y="20320"/>
                    <a:pt x="3064" y="21600"/>
                    <a:pt x="4503" y="21600"/>
                  </a:cubicBezTo>
                  <a:lnTo>
                    <a:pt x="18993" y="21600"/>
                  </a:lnTo>
                  <a:cubicBezTo>
                    <a:pt x="20432" y="21600"/>
                    <a:pt x="21600" y="20320"/>
                    <a:pt x="21600" y="18742"/>
                  </a:cubicBezTo>
                  <a:lnTo>
                    <a:pt x="21600" y="2858"/>
                  </a:lnTo>
                  <a:cubicBezTo>
                    <a:pt x="21600" y="1280"/>
                    <a:pt x="20432" y="0"/>
                    <a:pt x="18993" y="0"/>
                  </a:cubicBezTo>
                  <a:lnTo>
                    <a:pt x="4503" y="0"/>
                  </a:lnTo>
                  <a:close/>
                </a:path>
              </a:pathLst>
            </a:custGeom>
            <a:solidFill>
              <a:srgbClr val="5090C4"/>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Montserrat SemiBold" panose="00000700000000000000" pitchFamily="2" charset="0"/>
              </a:endParaRPr>
            </a:p>
          </p:txBody>
        </p:sp>
        <p:sp>
          <p:nvSpPr>
            <p:cNvPr id="27" name="TextBox 26">
              <a:extLst>
                <a:ext uri="{FF2B5EF4-FFF2-40B4-BE49-F238E27FC236}">
                  <a16:creationId xmlns:a16="http://schemas.microsoft.com/office/drawing/2014/main" id="{51AC7D71-CE98-4293-838B-54DCC5D32812}"/>
                </a:ext>
              </a:extLst>
            </p:cNvPr>
            <p:cNvSpPr txBox="1"/>
            <p:nvPr/>
          </p:nvSpPr>
          <p:spPr>
            <a:xfrm>
              <a:off x="4232934" y="2394173"/>
              <a:ext cx="570989" cy="473078"/>
            </a:xfrm>
            <a:prstGeom prst="rect">
              <a:avLst/>
            </a:prstGeom>
            <a:noFill/>
          </p:spPr>
          <p:txBody>
            <a:bodyPr wrap="none" rtlCol="0" anchor="ctr" anchorCtr="0">
              <a:spAutoFit/>
            </a:bodyPr>
            <a:lstStyle/>
            <a:p>
              <a:pPr algn="ctr">
                <a:lnSpc>
                  <a:spcPct val="110000"/>
                </a:lnSpc>
              </a:pPr>
              <a:r>
                <a:rPr lang="en-US" sz="2400" b="1" dirty="0">
                  <a:solidFill>
                    <a:srgbClr val="FFFFFF"/>
                  </a:solidFill>
                  <a:latin typeface="Montserrat SemiBold" panose="00000700000000000000" pitchFamily="2" charset="0"/>
                  <a:ea typeface="League Spartan" charset="0"/>
                  <a:cs typeface="Poppins" pitchFamily="2" charset="77"/>
                </a:rPr>
                <a:t>02</a:t>
              </a:r>
            </a:p>
          </p:txBody>
        </p:sp>
        <p:sp>
          <p:nvSpPr>
            <p:cNvPr id="28" name="Subtitle 2">
              <a:extLst>
                <a:ext uri="{FF2B5EF4-FFF2-40B4-BE49-F238E27FC236}">
                  <a16:creationId xmlns:a16="http://schemas.microsoft.com/office/drawing/2014/main" id="{9CED91A7-446D-4150-BB06-973519627D1C}"/>
                </a:ext>
              </a:extLst>
            </p:cNvPr>
            <p:cNvSpPr txBox="1">
              <a:spLocks/>
            </p:cNvSpPr>
            <p:nvPr/>
          </p:nvSpPr>
          <p:spPr>
            <a:xfrm>
              <a:off x="3673598" y="2870536"/>
              <a:ext cx="1684969" cy="63645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10000"/>
                </a:lnSpc>
              </a:pPr>
              <a:r>
                <a:rPr lang="en-US" sz="1800" dirty="0">
                  <a:solidFill>
                    <a:srgbClr val="FFFFFF"/>
                  </a:solidFill>
                  <a:latin typeface="Montserrat SemiBold" panose="00000700000000000000" pitchFamily="2" charset="0"/>
                  <a:ea typeface="Lato Light" panose="020F0502020204030203" pitchFamily="34" charset="0"/>
                  <a:cs typeface="Mukta ExtraLight" panose="020B0000000000000000" pitchFamily="34" charset="77"/>
                </a:rPr>
                <a:t>Key Initiative Plan</a:t>
              </a:r>
            </a:p>
          </p:txBody>
        </p:sp>
      </p:grpSp>
      <p:grpSp>
        <p:nvGrpSpPr>
          <p:cNvPr id="29" name="Group 28">
            <a:extLst>
              <a:ext uri="{FF2B5EF4-FFF2-40B4-BE49-F238E27FC236}">
                <a16:creationId xmlns:a16="http://schemas.microsoft.com/office/drawing/2014/main" id="{1EF32686-F86D-4F4F-8253-76B58C961A07}"/>
              </a:ext>
            </a:extLst>
          </p:cNvPr>
          <p:cNvGrpSpPr/>
          <p:nvPr/>
        </p:nvGrpSpPr>
        <p:grpSpPr>
          <a:xfrm>
            <a:off x="7104371" y="1495679"/>
            <a:ext cx="1865534" cy="1705127"/>
            <a:chOff x="6554679" y="2253342"/>
            <a:chExt cx="1865534" cy="1705127"/>
          </a:xfrm>
        </p:grpSpPr>
        <p:sp>
          <p:nvSpPr>
            <p:cNvPr id="30" name="Shape 46498">
              <a:extLst>
                <a:ext uri="{FF2B5EF4-FFF2-40B4-BE49-F238E27FC236}">
                  <a16:creationId xmlns:a16="http://schemas.microsoft.com/office/drawing/2014/main" id="{9C670472-6327-4F07-9D87-08A74E09B149}"/>
                </a:ext>
              </a:extLst>
            </p:cNvPr>
            <p:cNvSpPr/>
            <p:nvPr/>
          </p:nvSpPr>
          <p:spPr>
            <a:xfrm rot="5400000" flipH="1">
              <a:off x="6634882" y="2173139"/>
              <a:ext cx="1705127" cy="1865534"/>
            </a:xfrm>
            <a:custGeom>
              <a:avLst/>
              <a:gdLst/>
              <a:ahLst/>
              <a:cxnLst>
                <a:cxn ang="0">
                  <a:pos x="wd2" y="hd2"/>
                </a:cxn>
                <a:cxn ang="5400000">
                  <a:pos x="wd2" y="hd2"/>
                </a:cxn>
                <a:cxn ang="10800000">
                  <a:pos x="wd2" y="hd2"/>
                </a:cxn>
                <a:cxn ang="16200000">
                  <a:pos x="wd2" y="hd2"/>
                </a:cxn>
              </a:cxnLst>
              <a:rect l="0" t="0" r="r" b="b"/>
              <a:pathLst>
                <a:path w="21600" h="21600" extrusionOk="0">
                  <a:moveTo>
                    <a:pt x="4503" y="0"/>
                  </a:moveTo>
                  <a:cubicBezTo>
                    <a:pt x="3064" y="0"/>
                    <a:pt x="1896" y="1280"/>
                    <a:pt x="1896" y="2858"/>
                  </a:cubicBezTo>
                  <a:lnTo>
                    <a:pt x="1896" y="9446"/>
                  </a:lnTo>
                  <a:lnTo>
                    <a:pt x="0" y="10876"/>
                  </a:lnTo>
                  <a:lnTo>
                    <a:pt x="1896" y="12312"/>
                  </a:lnTo>
                  <a:lnTo>
                    <a:pt x="1896" y="18742"/>
                  </a:lnTo>
                  <a:cubicBezTo>
                    <a:pt x="1896" y="20320"/>
                    <a:pt x="3064" y="21600"/>
                    <a:pt x="4503" y="21600"/>
                  </a:cubicBezTo>
                  <a:lnTo>
                    <a:pt x="18993" y="21600"/>
                  </a:lnTo>
                  <a:cubicBezTo>
                    <a:pt x="20432" y="21600"/>
                    <a:pt x="21600" y="20320"/>
                    <a:pt x="21600" y="18742"/>
                  </a:cubicBezTo>
                  <a:lnTo>
                    <a:pt x="21600" y="2858"/>
                  </a:lnTo>
                  <a:cubicBezTo>
                    <a:pt x="21600" y="1280"/>
                    <a:pt x="20432" y="0"/>
                    <a:pt x="18993" y="0"/>
                  </a:cubicBezTo>
                  <a:lnTo>
                    <a:pt x="4503" y="0"/>
                  </a:lnTo>
                  <a:close/>
                </a:path>
              </a:pathLst>
            </a:custGeom>
            <a:solidFill>
              <a:srgbClr val="15466D"/>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Montserrat SemiBold" panose="00000700000000000000" pitchFamily="2" charset="0"/>
              </a:endParaRPr>
            </a:p>
          </p:txBody>
        </p:sp>
        <p:sp>
          <p:nvSpPr>
            <p:cNvPr id="31" name="TextBox 30">
              <a:extLst>
                <a:ext uri="{FF2B5EF4-FFF2-40B4-BE49-F238E27FC236}">
                  <a16:creationId xmlns:a16="http://schemas.microsoft.com/office/drawing/2014/main" id="{0B2E23FD-26AE-49DA-AD57-F7620953359E}"/>
                </a:ext>
              </a:extLst>
            </p:cNvPr>
            <p:cNvSpPr txBox="1"/>
            <p:nvPr/>
          </p:nvSpPr>
          <p:spPr>
            <a:xfrm>
              <a:off x="7195800" y="2394173"/>
              <a:ext cx="570989" cy="473078"/>
            </a:xfrm>
            <a:prstGeom prst="rect">
              <a:avLst/>
            </a:prstGeom>
            <a:noFill/>
          </p:spPr>
          <p:txBody>
            <a:bodyPr wrap="none" rtlCol="0" anchor="ctr" anchorCtr="0">
              <a:spAutoFit/>
            </a:bodyPr>
            <a:lstStyle/>
            <a:p>
              <a:pPr algn="ctr">
                <a:lnSpc>
                  <a:spcPct val="110000"/>
                </a:lnSpc>
              </a:pPr>
              <a:r>
                <a:rPr lang="en-US" sz="2400" b="1" dirty="0">
                  <a:solidFill>
                    <a:srgbClr val="FFFFFF"/>
                  </a:solidFill>
                  <a:latin typeface="Montserrat SemiBold" panose="00000700000000000000" pitchFamily="2" charset="0"/>
                  <a:ea typeface="League Spartan" charset="0"/>
                  <a:cs typeface="Poppins" pitchFamily="2" charset="77"/>
                </a:rPr>
                <a:t>03</a:t>
              </a:r>
            </a:p>
          </p:txBody>
        </p:sp>
        <p:sp>
          <p:nvSpPr>
            <p:cNvPr id="32" name="Subtitle 2">
              <a:extLst>
                <a:ext uri="{FF2B5EF4-FFF2-40B4-BE49-F238E27FC236}">
                  <a16:creationId xmlns:a16="http://schemas.microsoft.com/office/drawing/2014/main" id="{37CD93DB-E864-43AB-8D35-7E2E5A9BB764}"/>
                </a:ext>
              </a:extLst>
            </p:cNvPr>
            <p:cNvSpPr txBox="1">
              <a:spLocks/>
            </p:cNvSpPr>
            <p:nvPr/>
          </p:nvSpPr>
          <p:spPr>
            <a:xfrm>
              <a:off x="6700630" y="2838461"/>
              <a:ext cx="1573629" cy="631968"/>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10000"/>
                </a:lnSpc>
              </a:pPr>
              <a:r>
                <a:rPr lang="en-US" sz="1800" dirty="0">
                  <a:solidFill>
                    <a:srgbClr val="FFFFFF"/>
                  </a:solidFill>
                  <a:latin typeface="Montserrat SemiBold" panose="00000700000000000000" pitchFamily="2" charset="0"/>
                  <a:ea typeface="Lato Light" panose="020F0502020204030203" pitchFamily="34" charset="0"/>
                  <a:cs typeface="Mukta ExtraLight" panose="020B0000000000000000" pitchFamily="34" charset="77"/>
                </a:rPr>
                <a:t>Operational Strategy</a:t>
              </a:r>
            </a:p>
          </p:txBody>
        </p:sp>
      </p:grpSp>
      <p:grpSp>
        <p:nvGrpSpPr>
          <p:cNvPr id="33" name="Group 32">
            <a:extLst>
              <a:ext uri="{FF2B5EF4-FFF2-40B4-BE49-F238E27FC236}">
                <a16:creationId xmlns:a16="http://schemas.microsoft.com/office/drawing/2014/main" id="{7696ADD1-5FC4-45E7-9524-F6B59002F55F}"/>
              </a:ext>
            </a:extLst>
          </p:cNvPr>
          <p:cNvGrpSpPr/>
          <p:nvPr/>
        </p:nvGrpSpPr>
        <p:grpSpPr>
          <a:xfrm>
            <a:off x="9523039" y="1495679"/>
            <a:ext cx="1865534" cy="1705127"/>
            <a:chOff x="9693834" y="2253342"/>
            <a:chExt cx="1865534" cy="1705127"/>
          </a:xfrm>
        </p:grpSpPr>
        <p:sp>
          <p:nvSpPr>
            <p:cNvPr id="34" name="Shape 46503">
              <a:extLst>
                <a:ext uri="{FF2B5EF4-FFF2-40B4-BE49-F238E27FC236}">
                  <a16:creationId xmlns:a16="http://schemas.microsoft.com/office/drawing/2014/main" id="{8F2E3D3D-2D38-4A9F-8529-16BC0D70677A}"/>
                </a:ext>
              </a:extLst>
            </p:cNvPr>
            <p:cNvSpPr/>
            <p:nvPr/>
          </p:nvSpPr>
          <p:spPr>
            <a:xfrm rot="5400000" flipH="1">
              <a:off x="9774037" y="2173139"/>
              <a:ext cx="1705127" cy="1865534"/>
            </a:xfrm>
            <a:custGeom>
              <a:avLst/>
              <a:gdLst/>
              <a:ahLst/>
              <a:cxnLst>
                <a:cxn ang="0">
                  <a:pos x="wd2" y="hd2"/>
                </a:cxn>
                <a:cxn ang="5400000">
                  <a:pos x="wd2" y="hd2"/>
                </a:cxn>
                <a:cxn ang="10800000">
                  <a:pos x="wd2" y="hd2"/>
                </a:cxn>
                <a:cxn ang="16200000">
                  <a:pos x="wd2" y="hd2"/>
                </a:cxn>
              </a:cxnLst>
              <a:rect l="0" t="0" r="r" b="b"/>
              <a:pathLst>
                <a:path w="21600" h="21600" extrusionOk="0">
                  <a:moveTo>
                    <a:pt x="4503" y="0"/>
                  </a:moveTo>
                  <a:cubicBezTo>
                    <a:pt x="3064" y="0"/>
                    <a:pt x="1896" y="1280"/>
                    <a:pt x="1896" y="2858"/>
                  </a:cubicBezTo>
                  <a:lnTo>
                    <a:pt x="1896" y="9446"/>
                  </a:lnTo>
                  <a:lnTo>
                    <a:pt x="0" y="10876"/>
                  </a:lnTo>
                  <a:lnTo>
                    <a:pt x="1896" y="12312"/>
                  </a:lnTo>
                  <a:lnTo>
                    <a:pt x="1896" y="18742"/>
                  </a:lnTo>
                  <a:cubicBezTo>
                    <a:pt x="1896" y="20320"/>
                    <a:pt x="3064" y="21600"/>
                    <a:pt x="4503" y="21600"/>
                  </a:cubicBezTo>
                  <a:lnTo>
                    <a:pt x="18993" y="21600"/>
                  </a:lnTo>
                  <a:cubicBezTo>
                    <a:pt x="20432" y="21600"/>
                    <a:pt x="21600" y="20320"/>
                    <a:pt x="21600" y="18742"/>
                  </a:cubicBezTo>
                  <a:lnTo>
                    <a:pt x="21600" y="2858"/>
                  </a:lnTo>
                  <a:cubicBezTo>
                    <a:pt x="21600" y="1280"/>
                    <a:pt x="20432" y="0"/>
                    <a:pt x="18993" y="0"/>
                  </a:cubicBezTo>
                  <a:lnTo>
                    <a:pt x="4503" y="0"/>
                  </a:lnTo>
                  <a:close/>
                </a:path>
              </a:pathLst>
            </a:custGeom>
            <a:solidFill>
              <a:srgbClr val="299C47"/>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dirty="0">
                <a:ln>
                  <a:noFill/>
                </a:ln>
                <a:solidFill>
                  <a:srgbClr val="494949"/>
                </a:solidFill>
                <a:effectLst/>
                <a:uLnTx/>
                <a:uFillTx/>
                <a:latin typeface="Montserrat SemiBold" panose="00000700000000000000" pitchFamily="2" charset="0"/>
              </a:endParaRPr>
            </a:p>
          </p:txBody>
        </p:sp>
        <p:sp>
          <p:nvSpPr>
            <p:cNvPr id="35" name="TextBox 34">
              <a:extLst>
                <a:ext uri="{FF2B5EF4-FFF2-40B4-BE49-F238E27FC236}">
                  <a16:creationId xmlns:a16="http://schemas.microsoft.com/office/drawing/2014/main" id="{E2AC5366-4E4F-4DCB-85C5-6280A9791718}"/>
                </a:ext>
              </a:extLst>
            </p:cNvPr>
            <p:cNvSpPr txBox="1"/>
            <p:nvPr/>
          </p:nvSpPr>
          <p:spPr>
            <a:xfrm>
              <a:off x="10314336" y="2394173"/>
              <a:ext cx="599843" cy="473078"/>
            </a:xfrm>
            <a:prstGeom prst="rect">
              <a:avLst/>
            </a:prstGeom>
            <a:noFill/>
          </p:spPr>
          <p:txBody>
            <a:bodyPr wrap="none" rtlCol="0" anchor="ctr" anchorCtr="0">
              <a:spAutoFit/>
            </a:bodyPr>
            <a:lstStyle/>
            <a:p>
              <a:pPr algn="ctr">
                <a:lnSpc>
                  <a:spcPct val="110000"/>
                </a:lnSpc>
              </a:pPr>
              <a:r>
                <a:rPr lang="en-US" sz="2400" b="1" dirty="0">
                  <a:solidFill>
                    <a:srgbClr val="FFFFFF"/>
                  </a:solidFill>
                  <a:latin typeface="Montserrat SemiBold" panose="00000700000000000000" pitchFamily="2" charset="0"/>
                  <a:ea typeface="League Spartan" charset="0"/>
                  <a:cs typeface="Poppins" pitchFamily="2" charset="77"/>
                </a:rPr>
                <a:t>04</a:t>
              </a:r>
            </a:p>
          </p:txBody>
        </p:sp>
        <p:sp>
          <p:nvSpPr>
            <p:cNvPr id="36" name="Subtitle 2">
              <a:extLst>
                <a:ext uri="{FF2B5EF4-FFF2-40B4-BE49-F238E27FC236}">
                  <a16:creationId xmlns:a16="http://schemas.microsoft.com/office/drawing/2014/main" id="{6FEA25FD-E654-4386-8447-190255C76A56}"/>
                </a:ext>
              </a:extLst>
            </p:cNvPr>
            <p:cNvSpPr txBox="1">
              <a:spLocks/>
            </p:cNvSpPr>
            <p:nvPr/>
          </p:nvSpPr>
          <p:spPr>
            <a:xfrm>
              <a:off x="9833593" y="2838461"/>
              <a:ext cx="1635927" cy="63645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10000"/>
                </a:lnSpc>
              </a:pPr>
              <a:r>
                <a:rPr lang="en-US" sz="1800" dirty="0">
                  <a:solidFill>
                    <a:srgbClr val="FFFFFF"/>
                  </a:solidFill>
                  <a:latin typeface="Montserrat SemiBold" panose="00000700000000000000" pitchFamily="2" charset="0"/>
                  <a:ea typeface="Lato Light" panose="020F0502020204030203" pitchFamily="34" charset="0"/>
                  <a:cs typeface="Mukta ExtraLight" panose="020B0000000000000000" pitchFamily="34" charset="77"/>
                </a:rPr>
                <a:t>Executive Presentation</a:t>
              </a:r>
            </a:p>
          </p:txBody>
        </p:sp>
      </p:grpSp>
      <p:graphicFrame>
        <p:nvGraphicFramePr>
          <p:cNvPr id="38" name="Table 37">
            <a:extLst>
              <a:ext uri="{FF2B5EF4-FFF2-40B4-BE49-F238E27FC236}">
                <a16:creationId xmlns:a16="http://schemas.microsoft.com/office/drawing/2014/main" id="{CD1312D6-C769-4F8C-8C94-9D125D78833C}"/>
              </a:ext>
            </a:extLst>
          </p:cNvPr>
          <p:cNvGraphicFramePr>
            <a:graphicFrameLocks noGrp="1"/>
          </p:cNvGraphicFramePr>
          <p:nvPr>
            <p:extLst>
              <p:ext uri="{D42A27DB-BD31-4B8C-83A1-F6EECF244321}">
                <p14:modId xmlns:p14="http://schemas.microsoft.com/office/powerpoint/2010/main" val="4019353762"/>
              </p:ext>
            </p:extLst>
          </p:nvPr>
        </p:nvGraphicFramePr>
        <p:xfrm>
          <a:off x="200963" y="3176281"/>
          <a:ext cx="11462621" cy="2825844"/>
        </p:xfrm>
        <a:graphic>
          <a:graphicData uri="http://schemas.openxmlformats.org/drawingml/2006/table">
            <a:tbl>
              <a:tblPr>
                <a:tableStyleId>{5C22544A-7EE6-4342-B048-85BDC9FD1C3A}</a:tableStyleId>
              </a:tblPr>
              <a:tblGrid>
                <a:gridCol w="1200907">
                  <a:extLst>
                    <a:ext uri="{9D8B030D-6E8A-4147-A177-3AD203B41FA5}">
                      <a16:colId xmlns:a16="http://schemas.microsoft.com/office/drawing/2014/main" val="1240339953"/>
                    </a:ext>
                  </a:extLst>
                </a:gridCol>
                <a:gridCol w="1366666">
                  <a:extLst>
                    <a:ext uri="{9D8B030D-6E8A-4147-A177-3AD203B41FA5}">
                      <a16:colId xmlns:a16="http://schemas.microsoft.com/office/drawing/2014/main" val="3129717641"/>
                    </a:ext>
                  </a:extLst>
                </a:gridCol>
                <a:gridCol w="1366666">
                  <a:extLst>
                    <a:ext uri="{9D8B030D-6E8A-4147-A177-3AD203B41FA5}">
                      <a16:colId xmlns:a16="http://schemas.microsoft.com/office/drawing/2014/main" val="3696888982"/>
                    </a:ext>
                  </a:extLst>
                </a:gridCol>
                <a:gridCol w="1324936">
                  <a:extLst>
                    <a:ext uri="{9D8B030D-6E8A-4147-A177-3AD203B41FA5}">
                      <a16:colId xmlns:a16="http://schemas.microsoft.com/office/drawing/2014/main" val="3864089774"/>
                    </a:ext>
                  </a:extLst>
                </a:gridCol>
                <a:gridCol w="1324936">
                  <a:extLst>
                    <a:ext uri="{9D8B030D-6E8A-4147-A177-3AD203B41FA5}">
                      <a16:colId xmlns:a16="http://schemas.microsoft.com/office/drawing/2014/main" val="495315693"/>
                    </a:ext>
                  </a:extLst>
                </a:gridCol>
                <a:gridCol w="1231043">
                  <a:extLst>
                    <a:ext uri="{9D8B030D-6E8A-4147-A177-3AD203B41FA5}">
                      <a16:colId xmlns:a16="http://schemas.microsoft.com/office/drawing/2014/main" val="3937531513"/>
                    </a:ext>
                  </a:extLst>
                </a:gridCol>
                <a:gridCol w="1231043">
                  <a:extLst>
                    <a:ext uri="{9D8B030D-6E8A-4147-A177-3AD203B41FA5}">
                      <a16:colId xmlns:a16="http://schemas.microsoft.com/office/drawing/2014/main" val="126651681"/>
                    </a:ext>
                  </a:extLst>
                </a:gridCol>
                <a:gridCol w="1208212">
                  <a:extLst>
                    <a:ext uri="{9D8B030D-6E8A-4147-A177-3AD203B41FA5}">
                      <a16:colId xmlns:a16="http://schemas.microsoft.com/office/drawing/2014/main" val="3902947019"/>
                    </a:ext>
                  </a:extLst>
                </a:gridCol>
                <a:gridCol w="1208212">
                  <a:extLst>
                    <a:ext uri="{9D8B030D-6E8A-4147-A177-3AD203B41FA5}">
                      <a16:colId xmlns:a16="http://schemas.microsoft.com/office/drawing/2014/main" val="3245745022"/>
                    </a:ext>
                  </a:extLst>
                </a:gridCol>
              </a:tblGrid>
              <a:tr h="2825844">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endParaRPr lang="en-US" sz="1200" b="1" i="0" dirty="0">
                        <a:solidFill>
                          <a:schemeClr val="tx2"/>
                        </a:solidFill>
                        <a:latin typeface="Montserrat SemiBold" pitchFamily="2" charset="77"/>
                        <a:ea typeface="Roboto" charset="0"/>
                        <a:cs typeface="Poppins Bold" panose="02000000000000000000" pitchFamily="2" charset="77"/>
                      </a:endParaRPr>
                    </a:p>
                  </a:txBody>
                  <a:tcPr marL="137160" marR="137160" marT="68580" marB="68580" anchor="ctr">
                    <a:solidFill>
                      <a:schemeClr val="bg1">
                        <a:lumMod val="95000"/>
                        <a:alpha val="46000"/>
                      </a:schemeClr>
                    </a:solidFill>
                  </a:tcPr>
                </a:tc>
                <a:tc>
                  <a:txBody>
                    <a:bodyPr/>
                    <a:lstStyle/>
                    <a:p>
                      <a:pPr marL="0" marR="0" indent="0" algn="ctr" defTabSz="182834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dirty="0">
                          <a:solidFill>
                            <a:srgbClr val="000000"/>
                          </a:solidFill>
                          <a:latin typeface="Roboto Condensed Light" panose="02000000000000000000" pitchFamily="2" charset="0"/>
                          <a:ea typeface="Roboto Condensed Light" panose="02000000000000000000" pitchFamily="2" charset="0"/>
                        </a:rPr>
                        <a:t>Business Strategy Information</a:t>
                      </a:r>
                    </a:p>
                    <a:p>
                      <a:pPr marL="285750" marR="0" indent="-285750" algn="ctr"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dirty="0">
                        <a:solidFill>
                          <a:srgbClr val="000000"/>
                        </a:solidFill>
                        <a:latin typeface="Roboto Condensed Light" panose="02000000000000000000" pitchFamily="2" charset="0"/>
                        <a:ea typeface="Roboto Condensed Light" panose="02000000000000000000" pitchFamily="2" charset="0"/>
                      </a:endParaRPr>
                    </a:p>
                    <a:p>
                      <a:pPr marL="285750" marR="0" indent="-285750" algn="ctr"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dirty="0">
                        <a:solidFill>
                          <a:srgbClr val="000000"/>
                        </a:solidFill>
                        <a:latin typeface="Roboto Condensed Light" panose="02000000000000000000" pitchFamily="2" charset="0"/>
                        <a:ea typeface="Roboto Condensed Light" panose="02000000000000000000" pitchFamily="2" charset="0"/>
                      </a:endParaRPr>
                    </a:p>
                    <a:p>
                      <a:pPr marL="285750" marR="0" indent="-285750" algn="ctr"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dirty="0">
                        <a:solidFill>
                          <a:srgbClr val="000000"/>
                        </a:solidFill>
                        <a:latin typeface="Roboto Condensed Light" panose="02000000000000000000" pitchFamily="2" charset="0"/>
                        <a:ea typeface="Roboto Condensed Light" panose="02000000000000000000" pitchFamily="2" charset="0"/>
                      </a:endParaRPr>
                    </a:p>
                    <a:p>
                      <a:pPr marL="285750" marR="0" indent="-285750" algn="ctr" defTabSz="182834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dirty="0">
                        <a:solidFill>
                          <a:srgbClr val="000000"/>
                        </a:solidFill>
                        <a:latin typeface="Roboto Condensed Light" panose="02000000000000000000" pitchFamily="2" charset="0"/>
                        <a:ea typeface="Roboto Condensed Light" panose="02000000000000000000" pitchFamily="2" charset="0"/>
                      </a:endParaRPr>
                    </a:p>
                  </a:txBody>
                  <a:tcPr>
                    <a:solidFill>
                      <a:srgbClr val="2576B7">
                        <a:alpha val="33000"/>
                      </a:srgbClr>
                    </a:solidFill>
                  </a:tcPr>
                </a:tc>
                <a:tc>
                  <a:txBody>
                    <a:bodyPr/>
                    <a:lstStyle/>
                    <a:p>
                      <a:pPr marL="0" marR="0" lvl="0" indent="0" algn="ctr" defTabSz="182834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dirty="0">
                          <a:solidFill>
                            <a:srgbClr val="000000"/>
                          </a:solidFill>
                          <a:latin typeface="Roboto Condensed Light" panose="02000000000000000000" pitchFamily="2" charset="0"/>
                          <a:ea typeface="Roboto Condensed Light" panose="02000000000000000000" pitchFamily="2" charset="0"/>
                        </a:rPr>
                        <a:t>Industry Capability Map</a:t>
                      </a:r>
                    </a:p>
                    <a:p>
                      <a:pPr marL="0" marR="0" indent="0" algn="ctr" defTabSz="182834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0" dirty="0">
                        <a:solidFill>
                          <a:srgbClr val="000000"/>
                        </a:solidFill>
                        <a:latin typeface="Roboto Condensed Light" panose="02000000000000000000" pitchFamily="2" charset="0"/>
                        <a:ea typeface="Roboto Condensed Light" panose="02000000000000000000" pitchFamily="2" charset="0"/>
                      </a:endParaRPr>
                    </a:p>
                  </a:txBody>
                  <a:tcPr>
                    <a:solidFill>
                      <a:srgbClr val="2576B7">
                        <a:alpha val="33000"/>
                      </a:srgbClr>
                    </a:solidFill>
                  </a:tcPr>
                </a:tc>
                <a:tc>
                  <a:txBody>
                    <a:bodyPr/>
                    <a:lstStyle/>
                    <a:p>
                      <a:pPr marL="0" marR="0" indent="0" algn="ctr" defTabSz="182834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dirty="0">
                          <a:solidFill>
                            <a:srgbClr val="000000"/>
                          </a:solidFill>
                          <a:latin typeface="Roboto Condensed Light" panose="02000000000000000000" pitchFamily="2" charset="0"/>
                          <a:ea typeface="Roboto Condensed Light" panose="02000000000000000000" pitchFamily="2" charset="0"/>
                        </a:rPr>
                        <a:t>Current-State Assessment</a:t>
                      </a:r>
                    </a:p>
                  </a:txBody>
                  <a:tcPr>
                    <a:solidFill>
                      <a:srgbClr val="5090C4">
                        <a:alpha val="28000"/>
                      </a:srgbClr>
                    </a:solidFill>
                  </a:tcPr>
                </a:tc>
                <a:tc>
                  <a:txBody>
                    <a:bodyPr/>
                    <a:lstStyle/>
                    <a:p>
                      <a:pPr marL="0" marR="0" lvl="0" indent="0" algn="ctr" defTabSz="182834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dirty="0">
                          <a:solidFill>
                            <a:srgbClr val="000000"/>
                          </a:solidFill>
                          <a:latin typeface="Roboto Condensed Light" panose="02000000000000000000" pitchFamily="2" charset="0"/>
                          <a:ea typeface="Roboto Condensed Light" panose="02000000000000000000" pitchFamily="2" charset="0"/>
                        </a:rPr>
                        <a:t>Last Fiscal Strategy </a:t>
                      </a:r>
                    </a:p>
                    <a:p>
                      <a:pPr marL="0" marR="0" indent="0" algn="ctr" defTabSz="182834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0" dirty="0">
                        <a:solidFill>
                          <a:srgbClr val="000000"/>
                        </a:solidFill>
                        <a:latin typeface="Roboto Condensed Light" panose="02000000000000000000" pitchFamily="2" charset="0"/>
                        <a:ea typeface="Roboto Condensed Light" panose="02000000000000000000" pitchFamily="2" charset="0"/>
                      </a:endParaRPr>
                    </a:p>
                  </a:txBody>
                  <a:tcPr>
                    <a:solidFill>
                      <a:srgbClr val="5090C4">
                        <a:alpha val="28000"/>
                      </a:srgbClr>
                    </a:solidFill>
                  </a:tcPr>
                </a:tc>
                <a:tc>
                  <a:txBody>
                    <a:bodyPr/>
                    <a:lstStyle/>
                    <a:p>
                      <a:pPr marL="0" marR="0" indent="0" algn="ctr" defTabSz="182834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dirty="0">
                          <a:solidFill>
                            <a:srgbClr val="000000"/>
                          </a:solidFill>
                          <a:latin typeface="Roboto Condensed Light" panose="02000000000000000000" pitchFamily="2" charset="0"/>
                          <a:ea typeface="Roboto Condensed Light" panose="02000000000000000000" pitchFamily="2" charset="0"/>
                        </a:rPr>
                        <a:t>Key Initiatives List</a:t>
                      </a:r>
                    </a:p>
                  </a:txBody>
                  <a:tcPr>
                    <a:solidFill>
                      <a:srgbClr val="15466D">
                        <a:alpha val="32000"/>
                      </a:srgbClr>
                    </a:solidFill>
                  </a:tcPr>
                </a:tc>
                <a:tc>
                  <a:txBody>
                    <a:bodyPr/>
                    <a:lstStyle/>
                    <a:p>
                      <a:pPr marL="0" marR="0" indent="0" algn="ctr" defTabSz="182834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dirty="0">
                          <a:solidFill>
                            <a:srgbClr val="000000"/>
                          </a:solidFill>
                          <a:latin typeface="Roboto Condensed Light" panose="02000000000000000000" pitchFamily="2" charset="0"/>
                          <a:ea typeface="Roboto Condensed Light" panose="02000000000000000000" pitchFamily="2" charset="0"/>
                        </a:rPr>
                        <a:t>Last Fiscal Operational Strategy </a:t>
                      </a:r>
                    </a:p>
                  </a:txBody>
                  <a:tcPr>
                    <a:solidFill>
                      <a:srgbClr val="15466D">
                        <a:alpha val="32000"/>
                      </a:srgbClr>
                    </a:solidFill>
                  </a:tcPr>
                </a:tc>
                <a:tc>
                  <a:txBody>
                    <a:bodyPr/>
                    <a:lstStyle/>
                    <a:p>
                      <a:pPr marL="0" marR="0" indent="0" algn="ctr" defTabSz="182834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dirty="0">
                          <a:solidFill>
                            <a:srgbClr val="000000"/>
                          </a:solidFill>
                          <a:latin typeface="Roboto Condensed Light" panose="02000000000000000000" pitchFamily="2" charset="0"/>
                          <a:ea typeface="Roboto Condensed Light" panose="02000000000000000000" pitchFamily="2" charset="0"/>
                        </a:rPr>
                        <a:t>Initiatives &amp; Roadmap </a:t>
                      </a:r>
                    </a:p>
                  </a:txBody>
                  <a:tcPr>
                    <a:solidFill>
                      <a:srgbClr val="299C47">
                        <a:alpha val="31000"/>
                      </a:srgbClr>
                    </a:solidFill>
                  </a:tcPr>
                </a:tc>
                <a:tc>
                  <a:txBody>
                    <a:bodyPr/>
                    <a:lstStyle/>
                    <a:p>
                      <a:pPr marL="0" marR="0" lvl="0" indent="0" algn="ctr" defTabSz="182834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dirty="0">
                          <a:solidFill>
                            <a:srgbClr val="000000"/>
                          </a:solidFill>
                          <a:latin typeface="Roboto Condensed Light" panose="02000000000000000000" pitchFamily="2" charset="0"/>
                          <a:ea typeface="Roboto Condensed Light" panose="02000000000000000000" pitchFamily="2" charset="0"/>
                        </a:rPr>
                        <a:t>Operational Strategy </a:t>
                      </a:r>
                    </a:p>
                    <a:p>
                      <a:pPr marL="0" marR="0" indent="0" algn="ctr" defTabSz="182834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0" dirty="0">
                        <a:solidFill>
                          <a:srgbClr val="000000"/>
                        </a:solidFill>
                        <a:latin typeface="Roboto Condensed Light" panose="02000000000000000000" pitchFamily="2" charset="0"/>
                        <a:ea typeface="Roboto Condensed Light" panose="02000000000000000000" pitchFamily="2" charset="0"/>
                      </a:endParaRPr>
                    </a:p>
                  </a:txBody>
                  <a:tcPr>
                    <a:solidFill>
                      <a:srgbClr val="299C47">
                        <a:alpha val="31000"/>
                      </a:srgbClr>
                    </a:solidFill>
                  </a:tcPr>
                </a:tc>
                <a:extLst>
                  <a:ext uri="{0D108BD9-81ED-4DB2-BD59-A6C34878D82A}">
                    <a16:rowId xmlns:a16="http://schemas.microsoft.com/office/drawing/2014/main" val="3841722815"/>
                  </a:ext>
                </a:extLst>
              </a:tr>
            </a:tbl>
          </a:graphicData>
        </a:graphic>
      </p:graphicFrame>
      <p:sp>
        <p:nvSpPr>
          <p:cNvPr id="39" name="TextBox 38">
            <a:extLst>
              <a:ext uri="{FF2B5EF4-FFF2-40B4-BE49-F238E27FC236}">
                <a16:creationId xmlns:a16="http://schemas.microsoft.com/office/drawing/2014/main" id="{91714B7C-F152-44B7-88C3-6DCFFDE0F649}"/>
              </a:ext>
            </a:extLst>
          </p:cNvPr>
          <p:cNvSpPr txBox="1"/>
          <p:nvPr/>
        </p:nvSpPr>
        <p:spPr>
          <a:xfrm>
            <a:off x="165321" y="3967465"/>
            <a:ext cx="1170006" cy="646331"/>
          </a:xfrm>
          <a:prstGeom prst="rect">
            <a:avLst/>
          </a:prstGeom>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Montserrat SemiBold" panose="00000700000000000000" pitchFamily="2" charset="0"/>
              </a:rPr>
              <a:t>Light-Weight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Montserrat SemiBold" panose="00000700000000000000" pitchFamily="2" charset="0"/>
              </a:rPr>
              <a:t>Assessment</a:t>
            </a:r>
            <a:endParaRPr kumimoji="0" lang="en-CA" sz="1200" b="0" i="0" u="none" strike="noStrike" kern="1200" cap="none" spc="0" normalizeH="0" baseline="0" noProof="0" dirty="0">
              <a:ln>
                <a:noFill/>
              </a:ln>
              <a:solidFill>
                <a:srgbClr val="333333"/>
              </a:solidFill>
              <a:effectLst/>
              <a:uLnTx/>
              <a:uFillTx/>
              <a:latin typeface="Montserrat SemiBold" panose="00000700000000000000" pitchFamily="2" charset="0"/>
            </a:endParaRPr>
          </a:p>
        </p:txBody>
      </p:sp>
      <p:sp>
        <p:nvSpPr>
          <p:cNvPr id="40" name="TextBox 25">
            <a:extLst>
              <a:ext uri="{FF2B5EF4-FFF2-40B4-BE49-F238E27FC236}">
                <a16:creationId xmlns:a16="http://schemas.microsoft.com/office/drawing/2014/main" id="{7C5EB057-E085-4C3C-AE88-35AB2FD1AC4C}"/>
              </a:ext>
            </a:extLst>
          </p:cNvPr>
          <p:cNvSpPr txBox="1"/>
          <p:nvPr/>
        </p:nvSpPr>
        <p:spPr>
          <a:xfrm>
            <a:off x="124764" y="5236903"/>
            <a:ext cx="1257832" cy="461665"/>
          </a:xfrm>
          <a:prstGeom prst="rect">
            <a:avLst/>
          </a:prstGeom>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Montserrat SemiBold" panose="00000700000000000000" pitchFamily="2" charset="0"/>
              </a:rPr>
              <a:t>Thorough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Montserrat SemiBold" panose="00000700000000000000" pitchFamily="2" charset="0"/>
              </a:rPr>
              <a:t>Analysis</a:t>
            </a:r>
            <a:endParaRPr kumimoji="0" lang="en-CA" sz="1200" b="0" i="0" u="none" strike="noStrike" kern="1200" cap="none" spc="0" normalizeH="0" baseline="0" noProof="0" dirty="0">
              <a:ln>
                <a:noFill/>
              </a:ln>
              <a:solidFill>
                <a:srgbClr val="333333"/>
              </a:solidFill>
              <a:effectLst/>
              <a:uLnTx/>
              <a:uFillTx/>
              <a:latin typeface="Montserrat SemiBold" panose="00000700000000000000" pitchFamily="2" charset="0"/>
            </a:endParaRPr>
          </a:p>
        </p:txBody>
      </p:sp>
      <p:sp>
        <p:nvSpPr>
          <p:cNvPr id="41" name="Rectangle 40">
            <a:extLst>
              <a:ext uri="{FF2B5EF4-FFF2-40B4-BE49-F238E27FC236}">
                <a16:creationId xmlns:a16="http://schemas.microsoft.com/office/drawing/2014/main" id="{30906130-0D11-4E35-ADA0-04EF163B2300}"/>
              </a:ext>
            </a:extLst>
          </p:cNvPr>
          <p:cNvSpPr/>
          <p:nvPr/>
        </p:nvSpPr>
        <p:spPr>
          <a:xfrm>
            <a:off x="1428248" y="3911700"/>
            <a:ext cx="1344435" cy="762000"/>
          </a:xfrm>
          <a:prstGeom prst="rect">
            <a:avLst/>
          </a:prstGeom>
          <a:noFill/>
          <a:ln w="25400" cap="flat" cmpd="sng" algn="ctr">
            <a:solidFill>
              <a:srgbClr val="29475F">
                <a:shade val="50000"/>
              </a:srgbClr>
            </a:solidFill>
            <a:prstDash val="solid"/>
          </a:ln>
          <a:effectLst/>
        </p:spPr>
        <p:txBody>
          <a:bodyPr lIns="36000" r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rPr>
              <a:t>Conduct Business Goals Exercise</a:t>
            </a:r>
            <a:endParaRPr kumimoji="0" lang="en-CA"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endParaRPr>
          </a:p>
        </p:txBody>
      </p:sp>
      <p:sp>
        <p:nvSpPr>
          <p:cNvPr id="42" name="Rectangle 41">
            <a:extLst>
              <a:ext uri="{FF2B5EF4-FFF2-40B4-BE49-F238E27FC236}">
                <a16:creationId xmlns:a16="http://schemas.microsoft.com/office/drawing/2014/main" id="{16902263-B8DB-4DCC-9469-0987EA130CFB}"/>
              </a:ext>
            </a:extLst>
          </p:cNvPr>
          <p:cNvSpPr/>
          <p:nvPr/>
        </p:nvSpPr>
        <p:spPr>
          <a:xfrm>
            <a:off x="1428248" y="5088805"/>
            <a:ext cx="1344435" cy="762000"/>
          </a:xfrm>
          <a:prstGeom prst="rect">
            <a:avLst/>
          </a:prstGeom>
          <a:noFill/>
          <a:ln w="25400" cap="flat" cmpd="sng" algn="ctr">
            <a:solidFill>
              <a:srgbClr val="29475F">
                <a:shade val="50000"/>
              </a:srgbClr>
            </a:solidFill>
            <a:prstDash val="solid"/>
          </a:ln>
          <a:effectLst/>
        </p:spPr>
        <p:txBody>
          <a:bodyPr lIns="36000" r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rPr>
              <a:t>Follow Business Context Methodology</a:t>
            </a:r>
            <a:endParaRPr kumimoji="0" lang="en-CA"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endParaRPr>
          </a:p>
        </p:txBody>
      </p:sp>
      <p:sp>
        <p:nvSpPr>
          <p:cNvPr id="43" name="Up-Down Arrow 5">
            <a:extLst>
              <a:ext uri="{FF2B5EF4-FFF2-40B4-BE49-F238E27FC236}">
                <a16:creationId xmlns:a16="http://schemas.microsoft.com/office/drawing/2014/main" id="{A294038D-0B72-4A17-AFD6-A3EA0BCB7997}"/>
              </a:ext>
            </a:extLst>
          </p:cNvPr>
          <p:cNvSpPr/>
          <p:nvPr/>
        </p:nvSpPr>
        <p:spPr>
          <a:xfrm>
            <a:off x="2028015" y="4716334"/>
            <a:ext cx="232484" cy="317422"/>
          </a:xfrm>
          <a:prstGeom prst="upDownArrow">
            <a:avLst/>
          </a:prstGeom>
          <a:solidFill>
            <a:srgbClr val="29475F"/>
          </a:solidFill>
          <a:ln w="25400" cap="flat" cmpd="sng" algn="ctr">
            <a:solidFill>
              <a:srgbClr val="29475F">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endParaRPr>
          </a:p>
        </p:txBody>
      </p:sp>
      <p:sp>
        <p:nvSpPr>
          <p:cNvPr id="44" name="Rectangle 43">
            <a:extLst>
              <a:ext uri="{FF2B5EF4-FFF2-40B4-BE49-F238E27FC236}">
                <a16:creationId xmlns:a16="http://schemas.microsoft.com/office/drawing/2014/main" id="{D9B6FAD0-193B-468A-875B-DA17CCDA34A7}"/>
              </a:ext>
            </a:extLst>
          </p:cNvPr>
          <p:cNvSpPr/>
          <p:nvPr/>
        </p:nvSpPr>
        <p:spPr>
          <a:xfrm>
            <a:off x="2772682" y="3911700"/>
            <a:ext cx="1344435" cy="762000"/>
          </a:xfrm>
          <a:prstGeom prst="rect">
            <a:avLst/>
          </a:prstGeom>
          <a:noFill/>
          <a:ln w="25400" cap="flat" cmpd="sng" algn="ctr">
            <a:solidFill>
              <a:srgbClr val="29475F">
                <a:shade val="50000"/>
              </a:srgbClr>
            </a:solidFill>
            <a:prstDash val="solid"/>
          </a:ln>
          <a:effectLst/>
        </p:spPr>
        <p:txBody>
          <a:bodyPr lIns="36000" r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rPr>
              <a:t>Download and Use Segment-Level Capability Map Template</a:t>
            </a:r>
            <a:endParaRPr kumimoji="0" lang="en-CA"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endParaRPr>
          </a:p>
        </p:txBody>
      </p:sp>
      <p:sp>
        <p:nvSpPr>
          <p:cNvPr id="45" name="Rectangle 44">
            <a:extLst>
              <a:ext uri="{FF2B5EF4-FFF2-40B4-BE49-F238E27FC236}">
                <a16:creationId xmlns:a16="http://schemas.microsoft.com/office/drawing/2014/main" id="{51EC4AA9-0653-4EE8-91B9-5C9CC7D1E658}"/>
              </a:ext>
            </a:extLst>
          </p:cNvPr>
          <p:cNvSpPr/>
          <p:nvPr/>
        </p:nvSpPr>
        <p:spPr>
          <a:xfrm>
            <a:off x="2772682" y="5088805"/>
            <a:ext cx="1344435" cy="762000"/>
          </a:xfrm>
          <a:prstGeom prst="rect">
            <a:avLst/>
          </a:prstGeom>
          <a:noFill/>
          <a:ln w="25400" cap="flat" cmpd="sng" algn="ctr">
            <a:solidFill>
              <a:srgbClr val="29475F">
                <a:shade val="50000"/>
              </a:srgbClr>
            </a:solidFill>
            <a:prstDash val="solid"/>
          </a:ln>
          <a:effectLst/>
        </p:spPr>
        <p:txBody>
          <a:bodyPr lIns="36000" r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rPr>
              <a:t>Conduct Half-</a:t>
            </a:r>
            <a:r>
              <a:rPr lang="en-US" sz="1200" dirty="0">
                <a:solidFill>
                  <a:srgbClr val="29475F"/>
                </a:solidFill>
                <a:latin typeface="Roboto Condensed Light" panose="02000000000000000000" pitchFamily="2" charset="0"/>
                <a:ea typeface="Roboto Condensed Light" panose="02000000000000000000" pitchFamily="2" charset="0"/>
              </a:rPr>
              <a:t>Day I</a:t>
            </a:r>
            <a:r>
              <a:rPr kumimoji="0" lang="en-US"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rPr>
              <a:t>ndustry</a:t>
            </a:r>
            <a:r>
              <a:rPr lang="en-US" sz="1200" dirty="0">
                <a:solidFill>
                  <a:srgbClr val="29475F"/>
                </a:solidFill>
                <a:latin typeface="Roboto Condensed Light" panose="02000000000000000000" pitchFamily="2" charset="0"/>
                <a:ea typeface="Roboto Condensed Light" panose="02000000000000000000" pitchFamily="2" charset="0"/>
              </a:rPr>
              <a:t> </a:t>
            </a:r>
            <a:r>
              <a:rPr kumimoji="0" lang="en-US"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rPr>
              <a:t>Guided Implementation </a:t>
            </a:r>
            <a:endParaRPr kumimoji="0" lang="en-CA"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endParaRPr>
          </a:p>
        </p:txBody>
      </p:sp>
      <p:sp>
        <p:nvSpPr>
          <p:cNvPr id="46" name="Up-Down Arrow 31">
            <a:extLst>
              <a:ext uri="{FF2B5EF4-FFF2-40B4-BE49-F238E27FC236}">
                <a16:creationId xmlns:a16="http://schemas.microsoft.com/office/drawing/2014/main" id="{1BC851C0-9BBC-4189-BCDF-20F368D1F059}"/>
              </a:ext>
            </a:extLst>
          </p:cNvPr>
          <p:cNvSpPr/>
          <p:nvPr/>
        </p:nvSpPr>
        <p:spPr>
          <a:xfrm>
            <a:off x="3251435" y="4716334"/>
            <a:ext cx="232484" cy="317422"/>
          </a:xfrm>
          <a:prstGeom prst="upDownArrow">
            <a:avLst/>
          </a:prstGeom>
          <a:solidFill>
            <a:srgbClr val="29475F"/>
          </a:solidFill>
          <a:ln w="25400" cap="flat" cmpd="sng" algn="ctr">
            <a:solidFill>
              <a:srgbClr val="29475F">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endParaRPr>
          </a:p>
        </p:txBody>
      </p:sp>
      <p:sp>
        <p:nvSpPr>
          <p:cNvPr id="47" name="Rectangle 46">
            <a:extLst>
              <a:ext uri="{FF2B5EF4-FFF2-40B4-BE49-F238E27FC236}">
                <a16:creationId xmlns:a16="http://schemas.microsoft.com/office/drawing/2014/main" id="{DD82A330-69E0-40D1-932B-D0A783AF8EE1}"/>
              </a:ext>
            </a:extLst>
          </p:cNvPr>
          <p:cNvSpPr/>
          <p:nvPr/>
        </p:nvSpPr>
        <p:spPr>
          <a:xfrm>
            <a:off x="4120984" y="3909736"/>
            <a:ext cx="1333558" cy="762000"/>
          </a:xfrm>
          <a:prstGeom prst="rect">
            <a:avLst/>
          </a:prstGeom>
          <a:noFill/>
          <a:ln w="25400" cap="flat" cmpd="sng" algn="ctr">
            <a:solidFill>
              <a:srgbClr val="29475F">
                <a:shade val="50000"/>
              </a:srgbClr>
            </a:solidFill>
            <a:prstDash val="solid"/>
          </a:ln>
          <a:effectLst/>
        </p:spPr>
        <p:txBody>
          <a:bodyPr lIns="36000" r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rPr>
              <a:t>Interview CEO, Peers, and IT Managers</a:t>
            </a:r>
            <a:endParaRPr kumimoji="0" lang="en-CA"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endParaRPr>
          </a:p>
        </p:txBody>
      </p:sp>
      <p:sp>
        <p:nvSpPr>
          <p:cNvPr id="48" name="Rectangle 47">
            <a:extLst>
              <a:ext uri="{FF2B5EF4-FFF2-40B4-BE49-F238E27FC236}">
                <a16:creationId xmlns:a16="http://schemas.microsoft.com/office/drawing/2014/main" id="{D2F0041F-9690-4A70-BC66-F42E0A43950D}"/>
              </a:ext>
            </a:extLst>
          </p:cNvPr>
          <p:cNvSpPr/>
          <p:nvPr/>
        </p:nvSpPr>
        <p:spPr>
          <a:xfrm>
            <a:off x="4120984" y="5086841"/>
            <a:ext cx="1333558" cy="762000"/>
          </a:xfrm>
          <a:prstGeom prst="rect">
            <a:avLst/>
          </a:prstGeom>
          <a:noFill/>
          <a:ln w="25400" cap="flat" cmpd="sng" algn="ctr">
            <a:solidFill>
              <a:srgbClr val="29475F">
                <a:shade val="50000"/>
              </a:srgbClr>
            </a:solidFill>
            <a:prstDash val="solid"/>
          </a:ln>
          <a:effectLst/>
        </p:spPr>
        <p:txBody>
          <a:bodyPr lIns="36000" r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rPr>
              <a:t>Launch Business Vision, CEO-CIO Alignment, and MGD Diagnostics</a:t>
            </a:r>
            <a:endParaRPr kumimoji="0" lang="en-CA"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endParaRPr>
          </a:p>
        </p:txBody>
      </p:sp>
      <p:sp>
        <p:nvSpPr>
          <p:cNvPr id="49" name="Up-Down Arrow 39">
            <a:extLst>
              <a:ext uri="{FF2B5EF4-FFF2-40B4-BE49-F238E27FC236}">
                <a16:creationId xmlns:a16="http://schemas.microsoft.com/office/drawing/2014/main" id="{9BB851EC-6CCA-4707-AA38-0183EBAC1245}"/>
              </a:ext>
            </a:extLst>
          </p:cNvPr>
          <p:cNvSpPr/>
          <p:nvPr/>
        </p:nvSpPr>
        <p:spPr>
          <a:xfrm>
            <a:off x="4751861" y="4714370"/>
            <a:ext cx="232484" cy="317422"/>
          </a:xfrm>
          <a:prstGeom prst="upDownArrow">
            <a:avLst/>
          </a:prstGeom>
          <a:solidFill>
            <a:srgbClr val="29475F"/>
          </a:solidFill>
          <a:ln w="25400" cap="flat" cmpd="sng" algn="ctr">
            <a:solidFill>
              <a:srgbClr val="29475F">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endParaRPr>
          </a:p>
        </p:txBody>
      </p:sp>
      <p:sp>
        <p:nvSpPr>
          <p:cNvPr id="50" name="Rectangle 49">
            <a:extLst>
              <a:ext uri="{FF2B5EF4-FFF2-40B4-BE49-F238E27FC236}">
                <a16:creationId xmlns:a16="http://schemas.microsoft.com/office/drawing/2014/main" id="{457CC8BA-FF82-48F8-A9AE-17CFD5D6150C}"/>
              </a:ext>
            </a:extLst>
          </p:cNvPr>
          <p:cNvSpPr/>
          <p:nvPr/>
        </p:nvSpPr>
        <p:spPr>
          <a:xfrm>
            <a:off x="5458408" y="3909631"/>
            <a:ext cx="1315803" cy="762000"/>
          </a:xfrm>
          <a:prstGeom prst="rect">
            <a:avLst/>
          </a:prstGeom>
          <a:noFill/>
          <a:ln w="25400" cap="flat" cmpd="sng" algn="ctr">
            <a:solidFill>
              <a:srgbClr val="29475F">
                <a:shade val="50000"/>
              </a:srgbClr>
            </a:solidFill>
            <a:prstDash val="solid"/>
          </a:ln>
          <a:effectLst/>
        </p:spPr>
        <p:txBody>
          <a:bodyPr lIns="36000" r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rPr>
              <a:t>Brainstorm Success Stories</a:t>
            </a:r>
            <a:endParaRPr kumimoji="0" lang="en-CA"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endParaRPr>
          </a:p>
        </p:txBody>
      </p:sp>
      <p:sp>
        <p:nvSpPr>
          <p:cNvPr id="51" name="Rectangle 50">
            <a:extLst>
              <a:ext uri="{FF2B5EF4-FFF2-40B4-BE49-F238E27FC236}">
                <a16:creationId xmlns:a16="http://schemas.microsoft.com/office/drawing/2014/main" id="{0BC72B20-3E85-4005-8747-2DC29C3BEBC6}"/>
              </a:ext>
            </a:extLst>
          </p:cNvPr>
          <p:cNvSpPr/>
          <p:nvPr/>
        </p:nvSpPr>
        <p:spPr>
          <a:xfrm>
            <a:off x="5458408" y="5086736"/>
            <a:ext cx="1315803" cy="762000"/>
          </a:xfrm>
          <a:prstGeom prst="rect">
            <a:avLst/>
          </a:prstGeom>
          <a:noFill/>
          <a:ln w="25400" cap="flat" cmpd="sng" algn="ctr">
            <a:solidFill>
              <a:srgbClr val="29475F">
                <a:shade val="50000"/>
              </a:srgbClr>
            </a:solidFill>
            <a:prstDash val="solid"/>
          </a:ln>
          <a:effectLst/>
        </p:spPr>
        <p:txBody>
          <a:bodyPr lIns="36000" r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rPr>
              <a:t>Gather &amp; Organize Past Fiscal Strategy Documents</a:t>
            </a:r>
            <a:endParaRPr kumimoji="0" lang="en-CA"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endParaRPr>
          </a:p>
        </p:txBody>
      </p:sp>
      <p:sp>
        <p:nvSpPr>
          <p:cNvPr id="52" name="Up-Down Arrow 42">
            <a:extLst>
              <a:ext uri="{FF2B5EF4-FFF2-40B4-BE49-F238E27FC236}">
                <a16:creationId xmlns:a16="http://schemas.microsoft.com/office/drawing/2014/main" id="{6CAEE622-5161-47CD-B27D-B9F6086FC118}"/>
              </a:ext>
            </a:extLst>
          </p:cNvPr>
          <p:cNvSpPr/>
          <p:nvPr/>
        </p:nvSpPr>
        <p:spPr>
          <a:xfrm>
            <a:off x="6120211" y="4714265"/>
            <a:ext cx="232484" cy="317422"/>
          </a:xfrm>
          <a:prstGeom prst="upDownArrow">
            <a:avLst/>
          </a:prstGeom>
          <a:solidFill>
            <a:srgbClr val="29475F"/>
          </a:solidFill>
          <a:ln w="25400" cap="flat" cmpd="sng" algn="ctr">
            <a:solidFill>
              <a:srgbClr val="29475F">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endParaRPr>
          </a:p>
        </p:txBody>
      </p:sp>
      <p:sp>
        <p:nvSpPr>
          <p:cNvPr id="56" name="Rectangle 55">
            <a:extLst>
              <a:ext uri="{FF2B5EF4-FFF2-40B4-BE49-F238E27FC236}">
                <a16:creationId xmlns:a16="http://schemas.microsoft.com/office/drawing/2014/main" id="{EB269CDF-5E5A-4197-AC13-1BE801C9E88F}"/>
              </a:ext>
            </a:extLst>
          </p:cNvPr>
          <p:cNvSpPr/>
          <p:nvPr/>
        </p:nvSpPr>
        <p:spPr>
          <a:xfrm>
            <a:off x="6770248" y="3909631"/>
            <a:ext cx="1266890" cy="762000"/>
          </a:xfrm>
          <a:prstGeom prst="rect">
            <a:avLst/>
          </a:prstGeom>
          <a:noFill/>
          <a:ln w="25400" cap="flat" cmpd="sng" algn="ctr">
            <a:solidFill>
              <a:srgbClr val="29475F">
                <a:shade val="50000"/>
              </a:srgbClr>
            </a:solidFill>
            <a:prstDash val="solid"/>
          </a:ln>
          <a:effectLst/>
        </p:spPr>
        <p:txBody>
          <a:bodyPr lIns="36000" r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rPr>
              <a:t>Brainstorm List of Projects Approved by Business</a:t>
            </a:r>
            <a:endParaRPr kumimoji="0" lang="en-CA"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endParaRPr>
          </a:p>
        </p:txBody>
      </p:sp>
      <p:sp>
        <p:nvSpPr>
          <p:cNvPr id="57" name="Rectangle 56">
            <a:extLst>
              <a:ext uri="{FF2B5EF4-FFF2-40B4-BE49-F238E27FC236}">
                <a16:creationId xmlns:a16="http://schemas.microsoft.com/office/drawing/2014/main" id="{C04AB385-9453-4326-B98E-D2D4AF31C8E0}"/>
              </a:ext>
            </a:extLst>
          </p:cNvPr>
          <p:cNvSpPr/>
          <p:nvPr/>
        </p:nvSpPr>
        <p:spPr>
          <a:xfrm>
            <a:off x="6770248" y="5086736"/>
            <a:ext cx="1266890" cy="762000"/>
          </a:xfrm>
          <a:prstGeom prst="rect">
            <a:avLst/>
          </a:prstGeom>
          <a:noFill/>
          <a:ln w="25400" cap="flat" cmpd="sng" algn="ctr">
            <a:solidFill>
              <a:srgbClr val="29475F">
                <a:shade val="50000"/>
              </a:srgbClr>
            </a:solidFill>
            <a:prstDash val="solid"/>
          </a:ln>
          <a:effectLst/>
        </p:spPr>
        <p:txBody>
          <a:bodyPr lIns="36000" r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29475F"/>
                </a:solidFill>
                <a:latin typeface="Roboto Condensed Light" panose="02000000000000000000" pitchFamily="2" charset="0"/>
                <a:ea typeface="Roboto Condensed Light" panose="02000000000000000000" pitchFamily="2" charset="0"/>
              </a:rPr>
              <a:t>Conduct Strategy Workshop</a:t>
            </a:r>
            <a:endParaRPr kumimoji="0" lang="en-CA"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endParaRPr>
          </a:p>
        </p:txBody>
      </p:sp>
      <p:sp>
        <p:nvSpPr>
          <p:cNvPr id="58" name="Up-Down Arrow 49">
            <a:extLst>
              <a:ext uri="{FF2B5EF4-FFF2-40B4-BE49-F238E27FC236}">
                <a16:creationId xmlns:a16="http://schemas.microsoft.com/office/drawing/2014/main" id="{E3D68011-997F-4325-A5F5-C1932472BDDA}"/>
              </a:ext>
            </a:extLst>
          </p:cNvPr>
          <p:cNvSpPr/>
          <p:nvPr/>
        </p:nvSpPr>
        <p:spPr>
          <a:xfrm>
            <a:off x="7249000" y="4714265"/>
            <a:ext cx="232484" cy="317422"/>
          </a:xfrm>
          <a:prstGeom prst="upDownArrow">
            <a:avLst/>
          </a:prstGeom>
          <a:solidFill>
            <a:srgbClr val="29475F"/>
          </a:solidFill>
          <a:ln w="25400" cap="flat" cmpd="sng" algn="ctr">
            <a:solidFill>
              <a:srgbClr val="29475F">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endParaRPr>
          </a:p>
        </p:txBody>
      </p:sp>
      <p:sp>
        <p:nvSpPr>
          <p:cNvPr id="59" name="Rectangle 58">
            <a:extLst>
              <a:ext uri="{FF2B5EF4-FFF2-40B4-BE49-F238E27FC236}">
                <a16:creationId xmlns:a16="http://schemas.microsoft.com/office/drawing/2014/main" id="{E5C0E2BE-CE77-4186-89D9-5C9C38234867}"/>
              </a:ext>
            </a:extLst>
          </p:cNvPr>
          <p:cNvSpPr/>
          <p:nvPr/>
        </p:nvSpPr>
        <p:spPr>
          <a:xfrm>
            <a:off x="8037138" y="3909631"/>
            <a:ext cx="1243356" cy="762000"/>
          </a:xfrm>
          <a:prstGeom prst="rect">
            <a:avLst/>
          </a:prstGeom>
          <a:noFill/>
          <a:ln w="25400" cap="flat" cmpd="sng" algn="ctr">
            <a:solidFill>
              <a:srgbClr val="29475F">
                <a:shade val="50000"/>
              </a:srgbClr>
            </a:solidFill>
            <a:prstDash val="solid"/>
          </a:ln>
          <a:effectLst/>
        </p:spPr>
        <p:txBody>
          <a:bodyPr lIns="36000" r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rPr>
              <a:t>Collect Minimal Operational Strategy Data</a:t>
            </a:r>
            <a:endParaRPr kumimoji="0" lang="en-CA"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endParaRPr>
          </a:p>
        </p:txBody>
      </p:sp>
      <p:sp>
        <p:nvSpPr>
          <p:cNvPr id="60" name="Rectangle 59">
            <a:extLst>
              <a:ext uri="{FF2B5EF4-FFF2-40B4-BE49-F238E27FC236}">
                <a16:creationId xmlns:a16="http://schemas.microsoft.com/office/drawing/2014/main" id="{C307C758-8608-4CF3-A534-6E8EB16A703B}"/>
              </a:ext>
            </a:extLst>
          </p:cNvPr>
          <p:cNvSpPr/>
          <p:nvPr/>
        </p:nvSpPr>
        <p:spPr>
          <a:xfrm>
            <a:off x="8037138" y="5086736"/>
            <a:ext cx="1244326" cy="762000"/>
          </a:xfrm>
          <a:prstGeom prst="rect">
            <a:avLst/>
          </a:prstGeom>
          <a:noFill/>
          <a:ln w="25400" cap="flat" cmpd="sng" algn="ctr">
            <a:solidFill>
              <a:srgbClr val="29475F">
                <a:shade val="50000"/>
              </a:srgbClr>
            </a:solidFill>
            <a:prstDash val="solid"/>
          </a:ln>
          <a:effectLst/>
        </p:spPr>
        <p:txBody>
          <a:bodyPr lIns="36000" r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29475F"/>
                </a:solidFill>
                <a:latin typeface="Roboto Condensed Light" panose="02000000000000000000" pitchFamily="2" charset="0"/>
                <a:ea typeface="Roboto Condensed Light" panose="02000000000000000000" pitchFamily="2" charset="0"/>
              </a:rPr>
              <a:t>Conduct Strategy Workshop</a:t>
            </a:r>
            <a:endParaRPr kumimoji="0" lang="en-CA"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endParaRPr>
          </a:p>
        </p:txBody>
      </p:sp>
      <p:sp>
        <p:nvSpPr>
          <p:cNvPr id="61" name="Up-Down Arrow 49">
            <a:extLst>
              <a:ext uri="{FF2B5EF4-FFF2-40B4-BE49-F238E27FC236}">
                <a16:creationId xmlns:a16="http://schemas.microsoft.com/office/drawing/2014/main" id="{52512D88-B946-4F75-93A3-A639BBFAEE77}"/>
              </a:ext>
            </a:extLst>
          </p:cNvPr>
          <p:cNvSpPr/>
          <p:nvPr/>
        </p:nvSpPr>
        <p:spPr>
          <a:xfrm>
            <a:off x="8502287" y="4712841"/>
            <a:ext cx="232484" cy="317422"/>
          </a:xfrm>
          <a:prstGeom prst="upDownArrow">
            <a:avLst/>
          </a:prstGeom>
          <a:solidFill>
            <a:srgbClr val="29475F"/>
          </a:solidFill>
          <a:ln w="25400" cap="flat" cmpd="sng" algn="ctr">
            <a:solidFill>
              <a:srgbClr val="29475F">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endParaRPr>
          </a:p>
        </p:txBody>
      </p:sp>
      <p:sp>
        <p:nvSpPr>
          <p:cNvPr id="62" name="Rectangle 61">
            <a:extLst>
              <a:ext uri="{FF2B5EF4-FFF2-40B4-BE49-F238E27FC236}">
                <a16:creationId xmlns:a16="http://schemas.microsoft.com/office/drawing/2014/main" id="{424D47C3-5F21-4505-AFB1-3167DACBC9DB}"/>
              </a:ext>
            </a:extLst>
          </p:cNvPr>
          <p:cNvSpPr/>
          <p:nvPr/>
        </p:nvSpPr>
        <p:spPr>
          <a:xfrm>
            <a:off x="9281464" y="3909736"/>
            <a:ext cx="1137089" cy="762000"/>
          </a:xfrm>
          <a:prstGeom prst="rect">
            <a:avLst/>
          </a:prstGeom>
          <a:noFill/>
          <a:ln w="25400" cap="flat" cmpd="sng" algn="ctr">
            <a:solidFill>
              <a:srgbClr val="29475F">
                <a:shade val="50000"/>
              </a:srgbClr>
            </a:solidFill>
            <a:prstDash val="solid"/>
          </a:ln>
          <a:effectLst/>
        </p:spPr>
        <p:txBody>
          <a:bodyPr lIns="36000" r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rPr>
              <a:t>Collect Minimal Initiatives &amp; Roadmap Data</a:t>
            </a:r>
            <a:endParaRPr kumimoji="0" lang="en-CA"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endParaRPr>
          </a:p>
        </p:txBody>
      </p:sp>
      <p:sp>
        <p:nvSpPr>
          <p:cNvPr id="63" name="Rectangle 62">
            <a:extLst>
              <a:ext uri="{FF2B5EF4-FFF2-40B4-BE49-F238E27FC236}">
                <a16:creationId xmlns:a16="http://schemas.microsoft.com/office/drawing/2014/main" id="{7B3A8F42-3354-4D76-95BA-A57012A461F3}"/>
              </a:ext>
            </a:extLst>
          </p:cNvPr>
          <p:cNvSpPr/>
          <p:nvPr/>
        </p:nvSpPr>
        <p:spPr>
          <a:xfrm>
            <a:off x="9281464" y="5086841"/>
            <a:ext cx="1137089" cy="762000"/>
          </a:xfrm>
          <a:prstGeom prst="rect">
            <a:avLst/>
          </a:prstGeom>
          <a:noFill/>
          <a:ln w="25400" cap="flat" cmpd="sng" algn="ctr">
            <a:solidFill>
              <a:srgbClr val="29475F">
                <a:shade val="50000"/>
              </a:srgbClr>
            </a:solidFill>
            <a:prstDash val="solid"/>
          </a:ln>
          <a:effectLst/>
        </p:spPr>
        <p:txBody>
          <a:bodyPr lIns="36000" r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29475F"/>
                </a:solidFill>
                <a:latin typeface="Roboto Condensed Light" panose="02000000000000000000" pitchFamily="2" charset="0"/>
                <a:ea typeface="Roboto Condensed Light" panose="02000000000000000000" pitchFamily="2" charset="0"/>
              </a:rPr>
              <a:t>Conduct Strategy Workshop</a:t>
            </a:r>
            <a:endParaRPr kumimoji="0" lang="en-CA"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endParaRPr>
          </a:p>
        </p:txBody>
      </p:sp>
      <p:sp>
        <p:nvSpPr>
          <p:cNvPr id="64" name="Up-Down Arrow 49">
            <a:extLst>
              <a:ext uri="{FF2B5EF4-FFF2-40B4-BE49-F238E27FC236}">
                <a16:creationId xmlns:a16="http://schemas.microsoft.com/office/drawing/2014/main" id="{9FFFA887-011E-4386-9D76-A7FB32905607}"/>
              </a:ext>
            </a:extLst>
          </p:cNvPr>
          <p:cNvSpPr/>
          <p:nvPr/>
        </p:nvSpPr>
        <p:spPr>
          <a:xfrm>
            <a:off x="9861053" y="4714370"/>
            <a:ext cx="232484" cy="317422"/>
          </a:xfrm>
          <a:prstGeom prst="upDownArrow">
            <a:avLst/>
          </a:prstGeom>
          <a:solidFill>
            <a:srgbClr val="29475F"/>
          </a:solidFill>
          <a:ln w="25400" cap="flat" cmpd="sng" algn="ctr">
            <a:solidFill>
              <a:srgbClr val="29475F">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endParaRPr>
          </a:p>
        </p:txBody>
      </p:sp>
      <p:sp>
        <p:nvSpPr>
          <p:cNvPr id="65" name="Rectangle 64">
            <a:extLst>
              <a:ext uri="{FF2B5EF4-FFF2-40B4-BE49-F238E27FC236}">
                <a16:creationId xmlns:a16="http://schemas.microsoft.com/office/drawing/2014/main" id="{05942341-79F5-4068-8398-5274EE73991D}"/>
              </a:ext>
            </a:extLst>
          </p:cNvPr>
          <p:cNvSpPr/>
          <p:nvPr/>
        </p:nvSpPr>
        <p:spPr>
          <a:xfrm>
            <a:off x="10418288" y="3909631"/>
            <a:ext cx="1244326" cy="762000"/>
          </a:xfrm>
          <a:prstGeom prst="rect">
            <a:avLst/>
          </a:prstGeom>
          <a:noFill/>
          <a:ln w="25400" cap="flat" cmpd="sng" algn="ctr">
            <a:solidFill>
              <a:srgbClr val="29475F">
                <a:shade val="50000"/>
              </a:srgbClr>
            </a:solidFill>
            <a:prstDash val="solid"/>
          </a:ln>
          <a:effectLst/>
        </p:spPr>
        <p:txBody>
          <a:bodyPr lIns="36000" r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rPr>
              <a:t>Collect Minimal Operational Strategy Data</a:t>
            </a:r>
            <a:endParaRPr kumimoji="0" lang="en-CA"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endParaRPr>
          </a:p>
        </p:txBody>
      </p:sp>
      <p:sp>
        <p:nvSpPr>
          <p:cNvPr id="66" name="Rectangle 65">
            <a:extLst>
              <a:ext uri="{FF2B5EF4-FFF2-40B4-BE49-F238E27FC236}">
                <a16:creationId xmlns:a16="http://schemas.microsoft.com/office/drawing/2014/main" id="{E7293EF7-38AC-4501-A56D-955B65F8F6CD}"/>
              </a:ext>
            </a:extLst>
          </p:cNvPr>
          <p:cNvSpPr/>
          <p:nvPr/>
        </p:nvSpPr>
        <p:spPr>
          <a:xfrm>
            <a:off x="10418288" y="5086736"/>
            <a:ext cx="1244326" cy="762000"/>
          </a:xfrm>
          <a:prstGeom prst="rect">
            <a:avLst/>
          </a:prstGeom>
          <a:noFill/>
          <a:ln w="25400" cap="flat" cmpd="sng" algn="ctr">
            <a:solidFill>
              <a:srgbClr val="29475F">
                <a:shade val="50000"/>
              </a:srgbClr>
            </a:solidFill>
            <a:prstDash val="solid"/>
          </a:ln>
          <a:effectLst/>
        </p:spPr>
        <p:txBody>
          <a:bodyPr lIns="36000" r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29475F"/>
                </a:solidFill>
                <a:latin typeface="Roboto Condensed Light" panose="02000000000000000000" pitchFamily="2" charset="0"/>
                <a:ea typeface="Roboto Condensed Light" panose="02000000000000000000" pitchFamily="2" charset="0"/>
              </a:rPr>
              <a:t>Conduct Strategy Workshop</a:t>
            </a:r>
            <a:endParaRPr kumimoji="0" lang="en-CA" sz="1200" b="0" i="0" u="none" strike="noStrike" kern="120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endParaRPr>
          </a:p>
        </p:txBody>
      </p:sp>
      <p:sp>
        <p:nvSpPr>
          <p:cNvPr id="67" name="Up-Down Arrow 49">
            <a:extLst>
              <a:ext uri="{FF2B5EF4-FFF2-40B4-BE49-F238E27FC236}">
                <a16:creationId xmlns:a16="http://schemas.microsoft.com/office/drawing/2014/main" id="{354F2B03-7885-4DB3-A2DE-053D4B8641FF}"/>
              </a:ext>
            </a:extLst>
          </p:cNvPr>
          <p:cNvSpPr/>
          <p:nvPr/>
        </p:nvSpPr>
        <p:spPr>
          <a:xfrm>
            <a:off x="10862097" y="4712841"/>
            <a:ext cx="232484" cy="317422"/>
          </a:xfrm>
          <a:prstGeom prst="upDownArrow">
            <a:avLst/>
          </a:prstGeom>
          <a:solidFill>
            <a:srgbClr val="29475F"/>
          </a:solidFill>
          <a:ln w="25400" cap="flat" cmpd="sng" algn="ctr">
            <a:solidFill>
              <a:srgbClr val="29475F">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26291100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04364-9259-4D25-86B8-658CEFD01D20}"/>
              </a:ext>
            </a:extLst>
          </p:cNvPr>
          <p:cNvSpPr>
            <a:spLocks noGrp="1"/>
          </p:cNvSpPr>
          <p:nvPr>
            <p:ph type="title"/>
          </p:nvPr>
        </p:nvSpPr>
        <p:spPr>
          <a:xfrm>
            <a:off x="354105" y="530021"/>
            <a:ext cx="11479307" cy="1130188"/>
          </a:xfrm>
        </p:spPr>
        <p:txBody>
          <a:bodyPr/>
          <a:lstStyle/>
          <a:p>
            <a:r>
              <a:rPr lang="en-US" dirty="0"/>
              <a:t>Conduct interviews to elicit the business context </a:t>
            </a:r>
            <a:endParaRPr lang="en-CA" dirty="0"/>
          </a:p>
        </p:txBody>
      </p:sp>
      <p:sp>
        <p:nvSpPr>
          <p:cNvPr id="4" name="Right Arrow 1">
            <a:extLst>
              <a:ext uri="{FF2B5EF4-FFF2-40B4-BE49-F238E27FC236}">
                <a16:creationId xmlns:a16="http://schemas.microsoft.com/office/drawing/2014/main" id="{B44C4B0F-B902-44C5-8F2D-18A1888C212F}"/>
              </a:ext>
            </a:extLst>
          </p:cNvPr>
          <p:cNvSpPr/>
          <p:nvPr/>
        </p:nvSpPr>
        <p:spPr>
          <a:xfrm>
            <a:off x="4565549" y="2054555"/>
            <a:ext cx="1815785" cy="3506605"/>
          </a:xfrm>
          <a:prstGeom prst="rightArrow">
            <a:avLst>
              <a:gd name="adj1" fmla="val 50000"/>
              <a:gd name="adj2" fmla="val 4729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endParaRPr>
          </a:p>
        </p:txBody>
      </p:sp>
      <p:sp>
        <p:nvSpPr>
          <p:cNvPr id="7" name="Rounded Rectangle 3">
            <a:extLst>
              <a:ext uri="{FF2B5EF4-FFF2-40B4-BE49-F238E27FC236}">
                <a16:creationId xmlns:a16="http://schemas.microsoft.com/office/drawing/2014/main" id="{2CCC406E-B072-42B1-916E-5ACCA8F8CFE2}"/>
              </a:ext>
            </a:extLst>
          </p:cNvPr>
          <p:cNvSpPr/>
          <p:nvPr/>
        </p:nvSpPr>
        <p:spPr>
          <a:xfrm>
            <a:off x="987532" y="1890681"/>
            <a:ext cx="3642152" cy="4184401"/>
          </a:xfrm>
          <a:prstGeom prst="roundRect">
            <a:avLst>
              <a:gd name="adj" fmla="val 165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endParaRPr>
          </a:p>
        </p:txBody>
      </p:sp>
      <p:sp>
        <p:nvSpPr>
          <p:cNvPr id="8" name="Rounded Rectangle 9">
            <a:extLst>
              <a:ext uri="{FF2B5EF4-FFF2-40B4-BE49-F238E27FC236}">
                <a16:creationId xmlns:a16="http://schemas.microsoft.com/office/drawing/2014/main" id="{256B9877-B494-4404-88F6-C5883FDDE865}"/>
              </a:ext>
            </a:extLst>
          </p:cNvPr>
          <p:cNvSpPr/>
          <p:nvPr/>
        </p:nvSpPr>
        <p:spPr>
          <a:xfrm>
            <a:off x="1601049" y="2154135"/>
            <a:ext cx="2425700" cy="5207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latin typeface="Arial" panose="020B0604020202020204" pitchFamily="34" charset="0"/>
            </a:endParaRPr>
          </a:p>
        </p:txBody>
      </p:sp>
      <p:sp>
        <p:nvSpPr>
          <p:cNvPr id="9" name="TextBox 8">
            <a:extLst>
              <a:ext uri="{FF2B5EF4-FFF2-40B4-BE49-F238E27FC236}">
                <a16:creationId xmlns:a16="http://schemas.microsoft.com/office/drawing/2014/main" id="{3827CA96-D4D8-4FAD-99F7-1F59C1EE0DED}"/>
              </a:ext>
            </a:extLst>
          </p:cNvPr>
          <p:cNvSpPr txBox="1"/>
          <p:nvPr/>
        </p:nvSpPr>
        <p:spPr>
          <a:xfrm>
            <a:off x="1601049" y="2122098"/>
            <a:ext cx="2425700" cy="584775"/>
          </a:xfrm>
          <a:prstGeom prst="rect">
            <a:avLst/>
          </a:prstGeom>
          <a:noFill/>
        </p:spPr>
        <p:txBody>
          <a:bodyPr wrap="square" rtlCol="0" anchor="ctr">
            <a:spAutoFit/>
          </a:bodyPr>
          <a:lstStyle/>
          <a:p>
            <a:pPr algn="ctr"/>
            <a:r>
              <a:rPr lang="en-US" sz="1600" b="1" dirty="0">
                <a:solidFill>
                  <a:schemeClr val="tx2"/>
                </a:solidFill>
                <a:latin typeface="Montserrat" pitchFamily="2" charset="77"/>
                <a:cs typeface="Poppins" pitchFamily="2" charset="77"/>
              </a:rPr>
              <a:t>Stakeholder Interviews</a:t>
            </a:r>
          </a:p>
        </p:txBody>
      </p:sp>
      <p:sp>
        <p:nvSpPr>
          <p:cNvPr id="10" name="Subtitle 2">
            <a:extLst>
              <a:ext uri="{FF2B5EF4-FFF2-40B4-BE49-F238E27FC236}">
                <a16:creationId xmlns:a16="http://schemas.microsoft.com/office/drawing/2014/main" id="{A11EC8F9-C7BD-4B13-BCA7-E46E2E8DB1A2}"/>
              </a:ext>
            </a:extLst>
          </p:cNvPr>
          <p:cNvSpPr txBox="1">
            <a:spLocks/>
          </p:cNvSpPr>
          <p:nvPr/>
        </p:nvSpPr>
        <p:spPr>
          <a:xfrm>
            <a:off x="1278961" y="2837777"/>
            <a:ext cx="3017188" cy="305782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400" dirty="0">
                <a:solidFill>
                  <a:schemeClr val="bg1"/>
                </a:solidFill>
                <a:latin typeface="Arial" panose="020B0604020202020204" pitchFamily="34" charset="0"/>
                <a:ea typeface="Roboto Condensed Light" panose="02000000000000000000" pitchFamily="2" charset="0"/>
                <a:cs typeface="Lato" panose="020F0502020204030203" pitchFamily="34" charset="0"/>
              </a:rPr>
              <a:t>Begin by conducting interviews of your executive team. Interview the following leaders:</a:t>
            </a:r>
          </a:p>
          <a:p>
            <a:pPr marL="342900" indent="-342900" algn="l">
              <a:lnSpc>
                <a:spcPts val="1750"/>
              </a:lnSpc>
              <a:buFont typeface="+mj-lt"/>
              <a:buAutoNum type="arabicPeriod"/>
            </a:pPr>
            <a:r>
              <a:rPr lang="en-US" sz="1400" dirty="0">
                <a:solidFill>
                  <a:schemeClr val="bg1"/>
                </a:solidFill>
                <a:latin typeface="Arial" panose="020B0604020202020204" pitchFamily="34" charset="0"/>
                <a:ea typeface="Roboto Condensed Light" panose="02000000000000000000" pitchFamily="2" charset="0"/>
                <a:cs typeface="Lato" panose="020F0502020204030203" pitchFamily="34" charset="0"/>
              </a:rPr>
              <a:t>Chief Information Officer</a:t>
            </a:r>
          </a:p>
          <a:p>
            <a:pPr marL="342900" indent="-342900" algn="l">
              <a:lnSpc>
                <a:spcPts val="1750"/>
              </a:lnSpc>
              <a:buFont typeface="+mj-lt"/>
              <a:buAutoNum type="arabicPeriod"/>
            </a:pPr>
            <a:r>
              <a:rPr lang="en-US" sz="1400" dirty="0">
                <a:solidFill>
                  <a:schemeClr val="bg1"/>
                </a:solidFill>
                <a:latin typeface="Arial" panose="020B0604020202020204" pitchFamily="34" charset="0"/>
                <a:ea typeface="Roboto Condensed Light" panose="02000000000000000000" pitchFamily="2" charset="0"/>
                <a:cs typeface="Lato" panose="020F0502020204030203" pitchFamily="34" charset="0"/>
              </a:rPr>
              <a:t>Chief Executive Officer</a:t>
            </a:r>
          </a:p>
          <a:p>
            <a:pPr marL="342900" indent="-342900" algn="l">
              <a:lnSpc>
                <a:spcPts val="1750"/>
              </a:lnSpc>
              <a:buFont typeface="+mj-lt"/>
              <a:buAutoNum type="arabicPeriod"/>
            </a:pPr>
            <a:r>
              <a:rPr lang="en-US" sz="1400" dirty="0">
                <a:solidFill>
                  <a:schemeClr val="bg1"/>
                </a:solidFill>
                <a:latin typeface="Arial" panose="020B0604020202020204" pitchFamily="34" charset="0"/>
                <a:ea typeface="Roboto Condensed Light" panose="02000000000000000000" pitchFamily="2" charset="0"/>
                <a:cs typeface="Lato" panose="020F0502020204030203" pitchFamily="34" charset="0"/>
              </a:rPr>
              <a:t>Chief Financial Officer</a:t>
            </a:r>
          </a:p>
          <a:p>
            <a:pPr marL="342900" indent="-342900" algn="l">
              <a:lnSpc>
                <a:spcPts val="1750"/>
              </a:lnSpc>
              <a:buFont typeface="+mj-lt"/>
              <a:buAutoNum type="arabicPeriod"/>
            </a:pPr>
            <a:r>
              <a:rPr lang="en-US" sz="1400" dirty="0">
                <a:solidFill>
                  <a:schemeClr val="bg1"/>
                </a:solidFill>
                <a:latin typeface="Arial" panose="020B0604020202020204" pitchFamily="34" charset="0"/>
                <a:ea typeface="Roboto Condensed Light" panose="02000000000000000000" pitchFamily="2" charset="0"/>
                <a:cs typeface="Lato" panose="020F0502020204030203" pitchFamily="34" charset="0"/>
              </a:rPr>
              <a:t>Chief Revenue </a:t>
            </a:r>
            <a:r>
              <a:rPr lang="en-US" sz="1400">
                <a:solidFill>
                  <a:schemeClr val="bg1"/>
                </a:solidFill>
                <a:latin typeface="Arial" panose="020B0604020202020204" pitchFamily="34" charset="0"/>
                <a:ea typeface="Roboto Condensed Light" panose="02000000000000000000" pitchFamily="2" charset="0"/>
                <a:cs typeface="Lato" panose="020F0502020204030203" pitchFamily="34" charset="0"/>
              </a:rPr>
              <a:t>Officer/Sales </a:t>
            </a:r>
            <a:r>
              <a:rPr lang="en-US" sz="1400" dirty="0">
                <a:solidFill>
                  <a:schemeClr val="bg1"/>
                </a:solidFill>
                <a:latin typeface="Arial" panose="020B0604020202020204" pitchFamily="34" charset="0"/>
                <a:ea typeface="Roboto Condensed Light" panose="02000000000000000000" pitchFamily="2" charset="0"/>
                <a:cs typeface="Lato" panose="020F0502020204030203" pitchFamily="34" charset="0"/>
              </a:rPr>
              <a:t>Leader</a:t>
            </a:r>
          </a:p>
          <a:p>
            <a:pPr marL="342900" indent="-342900" algn="l">
              <a:lnSpc>
                <a:spcPts val="1750"/>
              </a:lnSpc>
              <a:buFont typeface="+mj-lt"/>
              <a:buAutoNum type="arabicPeriod"/>
            </a:pPr>
            <a:r>
              <a:rPr lang="en-US" sz="1400" dirty="0">
                <a:solidFill>
                  <a:schemeClr val="bg1"/>
                </a:solidFill>
                <a:latin typeface="Arial" panose="020B0604020202020204" pitchFamily="34" charset="0"/>
                <a:ea typeface="Roboto Condensed Light" panose="02000000000000000000" pitchFamily="2" charset="0"/>
                <a:cs typeface="Lato" panose="020F0502020204030203" pitchFamily="34" charset="0"/>
              </a:rPr>
              <a:t>Chief Operating </a:t>
            </a:r>
            <a:r>
              <a:rPr lang="en-US" sz="1400">
                <a:solidFill>
                  <a:schemeClr val="bg1"/>
                </a:solidFill>
                <a:latin typeface="Arial" panose="020B0604020202020204" pitchFamily="34" charset="0"/>
                <a:ea typeface="Roboto Condensed Light" panose="02000000000000000000" pitchFamily="2" charset="0"/>
                <a:cs typeface="Lato" panose="020F0502020204030203" pitchFamily="34" charset="0"/>
              </a:rPr>
              <a:t>Officer/Supply </a:t>
            </a:r>
            <a:r>
              <a:rPr lang="en-US" sz="1400" dirty="0">
                <a:solidFill>
                  <a:schemeClr val="bg1"/>
                </a:solidFill>
                <a:latin typeface="Arial" panose="020B0604020202020204" pitchFamily="34" charset="0"/>
                <a:ea typeface="Roboto Condensed Light" panose="02000000000000000000" pitchFamily="2" charset="0"/>
                <a:cs typeface="Lato" panose="020F0502020204030203" pitchFamily="34" charset="0"/>
              </a:rPr>
              <a:t>Chain &amp; Logistics Leader </a:t>
            </a:r>
          </a:p>
          <a:p>
            <a:pPr marL="342900" indent="-342900" algn="l">
              <a:lnSpc>
                <a:spcPts val="1750"/>
              </a:lnSpc>
              <a:buFont typeface="+mj-lt"/>
              <a:buAutoNum type="arabicPeriod"/>
            </a:pPr>
            <a:r>
              <a:rPr lang="en-US" sz="1400" dirty="0">
                <a:solidFill>
                  <a:schemeClr val="bg1"/>
                </a:solidFill>
                <a:latin typeface="Arial" panose="020B0604020202020204" pitchFamily="34" charset="0"/>
                <a:ea typeface="Roboto Condensed Light" panose="02000000000000000000" pitchFamily="2" charset="0"/>
                <a:cs typeface="Lato" panose="020F0502020204030203" pitchFamily="34" charset="0"/>
              </a:rPr>
              <a:t>Chief Technology </a:t>
            </a:r>
            <a:r>
              <a:rPr lang="en-US" sz="1400">
                <a:solidFill>
                  <a:schemeClr val="bg1"/>
                </a:solidFill>
                <a:latin typeface="Arial" panose="020B0604020202020204" pitchFamily="34" charset="0"/>
                <a:ea typeface="Roboto Condensed Light" panose="02000000000000000000" pitchFamily="2" charset="0"/>
                <a:cs typeface="Lato" panose="020F0502020204030203" pitchFamily="34" charset="0"/>
              </a:rPr>
              <a:t>Officer/Chief </a:t>
            </a:r>
            <a:r>
              <a:rPr lang="en-US" sz="1400" dirty="0">
                <a:solidFill>
                  <a:schemeClr val="bg1"/>
                </a:solidFill>
                <a:latin typeface="Arial" panose="020B0604020202020204" pitchFamily="34" charset="0"/>
                <a:ea typeface="Roboto Condensed Light" panose="02000000000000000000" pitchFamily="2" charset="0"/>
                <a:cs typeface="Lato" panose="020F0502020204030203" pitchFamily="34" charset="0"/>
              </a:rPr>
              <a:t>Product Officer</a:t>
            </a:r>
          </a:p>
        </p:txBody>
      </p:sp>
      <p:sp>
        <p:nvSpPr>
          <p:cNvPr id="11" name="Pentagon 7">
            <a:extLst>
              <a:ext uri="{FF2B5EF4-FFF2-40B4-BE49-F238E27FC236}">
                <a16:creationId xmlns:a16="http://schemas.microsoft.com/office/drawing/2014/main" id="{46C4469E-2250-43D1-A396-F85BF5CC401D}"/>
              </a:ext>
            </a:extLst>
          </p:cNvPr>
          <p:cNvSpPr/>
          <p:nvPr/>
        </p:nvSpPr>
        <p:spPr>
          <a:xfrm rot="10800000">
            <a:off x="6828877" y="2054555"/>
            <a:ext cx="4491209" cy="1013254"/>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12" name="Pentagon 8">
            <a:extLst>
              <a:ext uri="{FF2B5EF4-FFF2-40B4-BE49-F238E27FC236}">
                <a16:creationId xmlns:a16="http://schemas.microsoft.com/office/drawing/2014/main" id="{F51D11EB-61D0-4DED-9BCE-E8DB400534ED}"/>
              </a:ext>
            </a:extLst>
          </p:cNvPr>
          <p:cNvSpPr/>
          <p:nvPr/>
        </p:nvSpPr>
        <p:spPr>
          <a:xfrm rot="10800000">
            <a:off x="6828877" y="3327988"/>
            <a:ext cx="4491209" cy="1013254"/>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13" name="Pentagon 9">
            <a:extLst>
              <a:ext uri="{FF2B5EF4-FFF2-40B4-BE49-F238E27FC236}">
                <a16:creationId xmlns:a16="http://schemas.microsoft.com/office/drawing/2014/main" id="{3303328D-218B-49F1-ADBB-9B11B456583A}"/>
              </a:ext>
            </a:extLst>
          </p:cNvPr>
          <p:cNvSpPr/>
          <p:nvPr/>
        </p:nvSpPr>
        <p:spPr>
          <a:xfrm rot="10800000">
            <a:off x="6828877" y="4601420"/>
            <a:ext cx="4491209" cy="1013254"/>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14" name="Oval 13">
            <a:extLst>
              <a:ext uri="{FF2B5EF4-FFF2-40B4-BE49-F238E27FC236}">
                <a16:creationId xmlns:a16="http://schemas.microsoft.com/office/drawing/2014/main" id="{CF9E0427-EBBA-4C48-B1B2-2E26471E547D}"/>
              </a:ext>
            </a:extLst>
          </p:cNvPr>
          <p:cNvSpPr/>
          <p:nvPr/>
        </p:nvSpPr>
        <p:spPr>
          <a:xfrm>
            <a:off x="7199494" y="2201738"/>
            <a:ext cx="718888" cy="71888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15" name="Oval 14">
            <a:extLst>
              <a:ext uri="{FF2B5EF4-FFF2-40B4-BE49-F238E27FC236}">
                <a16:creationId xmlns:a16="http://schemas.microsoft.com/office/drawing/2014/main" id="{D4A7317C-BA68-4FBD-87C2-E7DCDD84A007}"/>
              </a:ext>
            </a:extLst>
          </p:cNvPr>
          <p:cNvSpPr/>
          <p:nvPr/>
        </p:nvSpPr>
        <p:spPr>
          <a:xfrm>
            <a:off x="7199494" y="3475171"/>
            <a:ext cx="718888" cy="71888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16" name="Oval 15">
            <a:extLst>
              <a:ext uri="{FF2B5EF4-FFF2-40B4-BE49-F238E27FC236}">
                <a16:creationId xmlns:a16="http://schemas.microsoft.com/office/drawing/2014/main" id="{208131D1-F4EB-4D7E-8617-36BBF7198804}"/>
              </a:ext>
            </a:extLst>
          </p:cNvPr>
          <p:cNvSpPr/>
          <p:nvPr/>
        </p:nvSpPr>
        <p:spPr>
          <a:xfrm>
            <a:off x="7199494" y="4748603"/>
            <a:ext cx="718888" cy="71888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17" name="TextBox 16">
            <a:extLst>
              <a:ext uri="{FF2B5EF4-FFF2-40B4-BE49-F238E27FC236}">
                <a16:creationId xmlns:a16="http://schemas.microsoft.com/office/drawing/2014/main" id="{AAB8802B-833E-461C-AA5E-40A6846EC9D3}"/>
              </a:ext>
            </a:extLst>
          </p:cNvPr>
          <p:cNvSpPr txBox="1"/>
          <p:nvPr/>
        </p:nvSpPr>
        <p:spPr>
          <a:xfrm>
            <a:off x="7393668" y="2284184"/>
            <a:ext cx="330540" cy="553998"/>
          </a:xfrm>
          <a:prstGeom prst="rect">
            <a:avLst/>
          </a:prstGeom>
          <a:noFill/>
        </p:spPr>
        <p:txBody>
          <a:bodyPr wrap="none" rtlCol="0" anchor="ctr" anchorCtr="0">
            <a:spAutoFit/>
          </a:bodyPr>
          <a:lstStyle/>
          <a:p>
            <a:pPr algn="ctr"/>
            <a:r>
              <a:rPr lang="en-US" sz="3000" b="1" dirty="0">
                <a:solidFill>
                  <a:schemeClr val="tx2"/>
                </a:solidFill>
                <a:latin typeface="Montserrat SemiBold" pitchFamily="2" charset="77"/>
                <a:ea typeface="League Spartan" charset="0"/>
                <a:cs typeface="Poppins" pitchFamily="2" charset="77"/>
              </a:rPr>
              <a:t>1</a:t>
            </a:r>
          </a:p>
        </p:txBody>
      </p:sp>
      <p:sp>
        <p:nvSpPr>
          <p:cNvPr id="18" name="TextBox 17">
            <a:extLst>
              <a:ext uri="{FF2B5EF4-FFF2-40B4-BE49-F238E27FC236}">
                <a16:creationId xmlns:a16="http://schemas.microsoft.com/office/drawing/2014/main" id="{0AAEE97D-61A8-42CE-A9DA-C86BB9AD6701}"/>
              </a:ext>
            </a:extLst>
          </p:cNvPr>
          <p:cNvSpPr txBox="1"/>
          <p:nvPr/>
        </p:nvSpPr>
        <p:spPr>
          <a:xfrm>
            <a:off x="7354394" y="3557616"/>
            <a:ext cx="409087" cy="553998"/>
          </a:xfrm>
          <a:prstGeom prst="rect">
            <a:avLst/>
          </a:prstGeom>
          <a:noFill/>
        </p:spPr>
        <p:txBody>
          <a:bodyPr wrap="none" rtlCol="0" anchor="ctr" anchorCtr="0">
            <a:spAutoFit/>
          </a:bodyPr>
          <a:lstStyle/>
          <a:p>
            <a:pPr algn="ctr"/>
            <a:r>
              <a:rPr lang="en-US" sz="3000" b="1" dirty="0">
                <a:solidFill>
                  <a:schemeClr val="tx2"/>
                </a:solidFill>
                <a:latin typeface="Montserrat SemiBold" pitchFamily="2" charset="77"/>
                <a:ea typeface="League Spartan" charset="0"/>
                <a:cs typeface="Poppins" pitchFamily="2" charset="77"/>
              </a:rPr>
              <a:t>2</a:t>
            </a:r>
          </a:p>
        </p:txBody>
      </p:sp>
      <p:sp>
        <p:nvSpPr>
          <p:cNvPr id="19" name="TextBox 18">
            <a:extLst>
              <a:ext uri="{FF2B5EF4-FFF2-40B4-BE49-F238E27FC236}">
                <a16:creationId xmlns:a16="http://schemas.microsoft.com/office/drawing/2014/main" id="{62030204-1263-43B2-B790-610486DA2B44}"/>
              </a:ext>
            </a:extLst>
          </p:cNvPr>
          <p:cNvSpPr txBox="1"/>
          <p:nvPr/>
        </p:nvSpPr>
        <p:spPr>
          <a:xfrm>
            <a:off x="7354395" y="4831049"/>
            <a:ext cx="409087" cy="553998"/>
          </a:xfrm>
          <a:prstGeom prst="rect">
            <a:avLst/>
          </a:prstGeom>
          <a:noFill/>
        </p:spPr>
        <p:txBody>
          <a:bodyPr wrap="none" rtlCol="0" anchor="ctr" anchorCtr="0">
            <a:spAutoFit/>
          </a:bodyPr>
          <a:lstStyle/>
          <a:p>
            <a:pPr algn="ctr"/>
            <a:r>
              <a:rPr lang="en-US" sz="3000" b="1" dirty="0">
                <a:solidFill>
                  <a:schemeClr val="tx2"/>
                </a:solidFill>
                <a:latin typeface="Montserrat SemiBold" pitchFamily="2" charset="77"/>
                <a:ea typeface="League Spartan" charset="0"/>
                <a:cs typeface="Poppins" pitchFamily="2" charset="77"/>
              </a:rPr>
              <a:t>3</a:t>
            </a:r>
          </a:p>
        </p:txBody>
      </p:sp>
      <p:sp>
        <p:nvSpPr>
          <p:cNvPr id="20" name="TextBox 19">
            <a:extLst>
              <a:ext uri="{FF2B5EF4-FFF2-40B4-BE49-F238E27FC236}">
                <a16:creationId xmlns:a16="http://schemas.microsoft.com/office/drawing/2014/main" id="{2E5F43A5-C2C8-4324-871C-66BC9CB7FCE0}"/>
              </a:ext>
            </a:extLst>
          </p:cNvPr>
          <p:cNvSpPr txBox="1"/>
          <p:nvPr/>
        </p:nvSpPr>
        <p:spPr>
          <a:xfrm>
            <a:off x="8093748" y="2242116"/>
            <a:ext cx="2895087" cy="646331"/>
          </a:xfrm>
          <a:prstGeom prst="rect">
            <a:avLst/>
          </a:prstGeom>
          <a:noFill/>
        </p:spPr>
        <p:txBody>
          <a:bodyPr wrap="square" rtlCol="0" anchor="b" anchorCtr="0">
            <a:spAutoFit/>
          </a:bodyPr>
          <a:lstStyle/>
          <a:p>
            <a:r>
              <a:rPr lang="en-US" sz="1800" dirty="0">
                <a:solidFill>
                  <a:schemeClr val="bg1"/>
                </a:solidFill>
                <a:latin typeface="Montserrat" panose="00000500000000000000" pitchFamily="2" charset="0"/>
                <a:ea typeface="League Spartan" charset="0"/>
                <a:cs typeface="Poppins" pitchFamily="2" charset="77"/>
              </a:rPr>
              <a:t>Your </a:t>
            </a:r>
            <a:r>
              <a:rPr lang="en-US" sz="1800">
                <a:solidFill>
                  <a:schemeClr val="bg1"/>
                </a:solidFill>
                <a:latin typeface="Montserrat" panose="00000500000000000000" pitchFamily="2" charset="0"/>
                <a:ea typeface="League Spartan" charset="0"/>
                <a:cs typeface="Poppins" pitchFamily="2" charset="77"/>
              </a:rPr>
              <a:t>organization’s </a:t>
            </a:r>
            <a:br>
              <a:rPr lang="en-US" sz="1800">
                <a:solidFill>
                  <a:schemeClr val="bg1"/>
                </a:solidFill>
                <a:latin typeface="Montserrat" panose="00000500000000000000" pitchFamily="2" charset="0"/>
                <a:ea typeface="League Spartan" charset="0"/>
                <a:cs typeface="Poppins" pitchFamily="2" charset="77"/>
              </a:rPr>
            </a:br>
            <a:r>
              <a:rPr lang="en-US" sz="1800" b="1">
                <a:solidFill>
                  <a:schemeClr val="bg1"/>
                </a:solidFill>
                <a:latin typeface="Montserrat" panose="00000500000000000000" pitchFamily="2" charset="0"/>
                <a:ea typeface="League Spartan" charset="0"/>
                <a:cs typeface="Poppins" pitchFamily="2" charset="77"/>
              </a:rPr>
              <a:t>top </a:t>
            </a:r>
            <a:r>
              <a:rPr lang="en-US" sz="1800" b="1" dirty="0">
                <a:solidFill>
                  <a:schemeClr val="bg1"/>
                </a:solidFill>
                <a:latin typeface="Montserrat" panose="00000500000000000000" pitchFamily="2" charset="0"/>
                <a:ea typeface="League Spartan" charset="0"/>
                <a:cs typeface="Poppins" pitchFamily="2" charset="77"/>
              </a:rPr>
              <a:t>3 </a:t>
            </a:r>
            <a:r>
              <a:rPr lang="en-US" sz="1800" b="1">
                <a:solidFill>
                  <a:schemeClr val="bg1"/>
                </a:solidFill>
                <a:latin typeface="Montserrat" panose="00000500000000000000" pitchFamily="2" charset="0"/>
                <a:ea typeface="League Spartan" charset="0"/>
                <a:cs typeface="Poppins" pitchFamily="2" charset="77"/>
              </a:rPr>
              <a:t>business goals</a:t>
            </a:r>
            <a:endParaRPr lang="en-US" sz="1800" b="1" dirty="0">
              <a:solidFill>
                <a:schemeClr val="bg1"/>
              </a:solidFill>
              <a:latin typeface="Montserrat" panose="00000500000000000000" pitchFamily="2" charset="0"/>
              <a:ea typeface="League Spartan" charset="0"/>
              <a:cs typeface="Poppins" pitchFamily="2" charset="77"/>
            </a:endParaRPr>
          </a:p>
        </p:txBody>
      </p:sp>
      <p:sp>
        <p:nvSpPr>
          <p:cNvPr id="21" name="TextBox 20">
            <a:extLst>
              <a:ext uri="{FF2B5EF4-FFF2-40B4-BE49-F238E27FC236}">
                <a16:creationId xmlns:a16="http://schemas.microsoft.com/office/drawing/2014/main" id="{7841A6C7-F40F-4CC5-B62F-08F93D05A20D}"/>
              </a:ext>
            </a:extLst>
          </p:cNvPr>
          <p:cNvSpPr txBox="1"/>
          <p:nvPr/>
        </p:nvSpPr>
        <p:spPr>
          <a:xfrm>
            <a:off x="8093748" y="3501720"/>
            <a:ext cx="3148396" cy="646331"/>
          </a:xfrm>
          <a:prstGeom prst="rect">
            <a:avLst/>
          </a:prstGeom>
          <a:noFill/>
        </p:spPr>
        <p:txBody>
          <a:bodyPr wrap="square" rtlCol="0" anchor="b" anchorCtr="0">
            <a:spAutoFit/>
          </a:bodyPr>
          <a:lstStyle/>
          <a:p>
            <a:r>
              <a:rPr lang="en-US" sz="1800" dirty="0">
                <a:solidFill>
                  <a:schemeClr val="bg1"/>
                </a:solidFill>
                <a:latin typeface="Montserrat" panose="00000500000000000000" pitchFamily="2" charset="0"/>
                <a:ea typeface="League Spartan" charset="0"/>
                <a:cs typeface="Poppins" pitchFamily="2" charset="77"/>
              </a:rPr>
              <a:t>Your organization’s </a:t>
            </a:r>
            <a:r>
              <a:rPr lang="en-US" sz="1800" b="1" dirty="0">
                <a:solidFill>
                  <a:schemeClr val="bg1"/>
                </a:solidFill>
                <a:latin typeface="Montserrat" panose="00000500000000000000" pitchFamily="2" charset="0"/>
                <a:ea typeface="League Spartan" charset="0"/>
                <a:cs typeface="Poppins" pitchFamily="2" charset="77"/>
              </a:rPr>
              <a:t>top</a:t>
            </a:r>
            <a:r>
              <a:rPr lang="en-US" sz="1800" dirty="0">
                <a:solidFill>
                  <a:schemeClr val="bg1"/>
                </a:solidFill>
                <a:latin typeface="Montserrat" panose="00000500000000000000" pitchFamily="2" charset="0"/>
                <a:ea typeface="League Spartan" charset="0"/>
                <a:cs typeface="Poppins" pitchFamily="2" charset="77"/>
              </a:rPr>
              <a:t> </a:t>
            </a:r>
            <a:r>
              <a:rPr lang="en-US" sz="1800" b="1" dirty="0">
                <a:solidFill>
                  <a:schemeClr val="bg1"/>
                </a:solidFill>
                <a:latin typeface="Montserrat" panose="00000500000000000000" pitchFamily="2" charset="0"/>
                <a:ea typeface="League Spartan" charset="0"/>
                <a:cs typeface="Poppins" pitchFamily="2" charset="77"/>
              </a:rPr>
              <a:t>10 </a:t>
            </a:r>
            <a:r>
              <a:rPr lang="en-US" sz="1800" b="1">
                <a:solidFill>
                  <a:schemeClr val="bg1"/>
                </a:solidFill>
                <a:latin typeface="Montserrat" panose="00000500000000000000" pitchFamily="2" charset="0"/>
                <a:ea typeface="League Spartan" charset="0"/>
                <a:cs typeface="Poppins" pitchFamily="2" charset="77"/>
              </a:rPr>
              <a:t>business initiatives</a:t>
            </a:r>
            <a:endParaRPr lang="en-US" sz="1800" b="1" dirty="0">
              <a:solidFill>
                <a:schemeClr val="bg1"/>
              </a:solidFill>
              <a:latin typeface="Montserrat" panose="00000500000000000000" pitchFamily="2" charset="0"/>
              <a:ea typeface="League Spartan" charset="0"/>
              <a:cs typeface="Poppins" pitchFamily="2" charset="77"/>
            </a:endParaRPr>
          </a:p>
        </p:txBody>
      </p:sp>
      <p:sp>
        <p:nvSpPr>
          <p:cNvPr id="22" name="TextBox 21">
            <a:extLst>
              <a:ext uri="{FF2B5EF4-FFF2-40B4-BE49-F238E27FC236}">
                <a16:creationId xmlns:a16="http://schemas.microsoft.com/office/drawing/2014/main" id="{69A75AFA-EC2C-406A-AE0B-E7DB0321DD4E}"/>
              </a:ext>
            </a:extLst>
          </p:cNvPr>
          <p:cNvSpPr txBox="1"/>
          <p:nvPr/>
        </p:nvSpPr>
        <p:spPr>
          <a:xfrm>
            <a:off x="8093748" y="4766944"/>
            <a:ext cx="2983803" cy="646331"/>
          </a:xfrm>
          <a:prstGeom prst="rect">
            <a:avLst/>
          </a:prstGeom>
          <a:noFill/>
        </p:spPr>
        <p:txBody>
          <a:bodyPr wrap="square" rtlCol="0" anchor="b" anchorCtr="0">
            <a:spAutoFit/>
          </a:bodyPr>
          <a:lstStyle/>
          <a:p>
            <a:r>
              <a:rPr lang="en-US" sz="1800" dirty="0">
                <a:solidFill>
                  <a:schemeClr val="bg1"/>
                </a:solidFill>
                <a:latin typeface="Montserrat" panose="00000500000000000000" pitchFamily="2" charset="0"/>
                <a:ea typeface="League Spartan" charset="0"/>
                <a:cs typeface="Poppins" pitchFamily="2" charset="77"/>
              </a:rPr>
              <a:t>Your organization’s </a:t>
            </a:r>
            <a:r>
              <a:rPr lang="en-US" sz="1800" b="1" dirty="0">
                <a:solidFill>
                  <a:schemeClr val="bg1"/>
                </a:solidFill>
                <a:latin typeface="Montserrat" panose="00000500000000000000" pitchFamily="2" charset="0"/>
                <a:ea typeface="League Spartan" charset="0"/>
                <a:cs typeface="Poppins" pitchFamily="2" charset="77"/>
              </a:rPr>
              <a:t>mission </a:t>
            </a:r>
            <a:r>
              <a:rPr lang="en-US" sz="1800" b="1">
                <a:solidFill>
                  <a:schemeClr val="bg1"/>
                </a:solidFill>
                <a:latin typeface="Montserrat" panose="00000500000000000000" pitchFamily="2" charset="0"/>
                <a:ea typeface="League Spartan" charset="0"/>
                <a:cs typeface="Poppins" pitchFamily="2" charset="77"/>
              </a:rPr>
              <a:t>&amp; vision</a:t>
            </a:r>
            <a:endParaRPr lang="en-US" sz="1800" b="1" dirty="0">
              <a:solidFill>
                <a:schemeClr val="bg1"/>
              </a:solidFill>
              <a:latin typeface="Montserrat" panose="00000500000000000000" pitchFamily="2" charset="0"/>
              <a:ea typeface="League Spartan" charset="0"/>
              <a:cs typeface="Poppins" pitchFamily="2" charset="77"/>
            </a:endParaRPr>
          </a:p>
        </p:txBody>
      </p:sp>
      <p:sp>
        <p:nvSpPr>
          <p:cNvPr id="23" name="TextBox 22">
            <a:extLst>
              <a:ext uri="{FF2B5EF4-FFF2-40B4-BE49-F238E27FC236}">
                <a16:creationId xmlns:a16="http://schemas.microsoft.com/office/drawing/2014/main" id="{4876ADA1-7417-4670-879D-13D9478695D3}"/>
              </a:ext>
            </a:extLst>
          </p:cNvPr>
          <p:cNvSpPr txBox="1"/>
          <p:nvPr/>
        </p:nvSpPr>
        <p:spPr>
          <a:xfrm>
            <a:off x="4131276" y="3515469"/>
            <a:ext cx="2095158" cy="584775"/>
          </a:xfrm>
          <a:prstGeom prst="rect">
            <a:avLst/>
          </a:prstGeom>
          <a:noFill/>
        </p:spPr>
        <p:txBody>
          <a:bodyPr wrap="square" rtlCol="0" anchor="ctr">
            <a:spAutoFit/>
          </a:bodyPr>
          <a:lstStyle/>
          <a:p>
            <a:pPr algn="ctr"/>
            <a:r>
              <a:rPr lang="en-US" sz="1600" b="1" dirty="0">
                <a:solidFill>
                  <a:schemeClr val="bg1"/>
                </a:solidFill>
                <a:latin typeface="Montserrat" pitchFamily="2" charset="77"/>
                <a:cs typeface="Poppins" pitchFamily="2" charset="77"/>
              </a:rPr>
              <a:t>INTERVIEWS MUST UNCOVER</a:t>
            </a:r>
          </a:p>
        </p:txBody>
      </p:sp>
      <p:sp>
        <p:nvSpPr>
          <p:cNvPr id="24" name="Text Placeholder 3">
            <a:extLst>
              <a:ext uri="{FF2B5EF4-FFF2-40B4-BE49-F238E27FC236}">
                <a16:creationId xmlns:a16="http://schemas.microsoft.com/office/drawing/2014/main" id="{A55D495B-59ED-4104-8073-713B418F641D}"/>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3.1 Elicit Business Context</a:t>
            </a:r>
          </a:p>
        </p:txBody>
      </p:sp>
    </p:spTree>
    <p:extLst>
      <p:ext uri="{BB962C8B-B14F-4D97-AF65-F5344CB8AC3E}">
        <p14:creationId xmlns:p14="http://schemas.microsoft.com/office/powerpoint/2010/main" val="12261281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6F387-5945-4951-B464-DDF742573E5C}"/>
              </a:ext>
            </a:extLst>
          </p:cNvPr>
          <p:cNvSpPr>
            <a:spLocks noGrp="1"/>
          </p:cNvSpPr>
          <p:nvPr>
            <p:ph type="title"/>
          </p:nvPr>
        </p:nvSpPr>
        <p:spPr>
          <a:xfrm>
            <a:off x="354106" y="530021"/>
            <a:ext cx="11047902" cy="961740"/>
          </a:xfrm>
        </p:spPr>
        <p:txBody>
          <a:bodyPr/>
          <a:lstStyle/>
          <a:p>
            <a:r>
              <a:rPr lang="en-US" sz="3600" dirty="0"/>
              <a:t>The CIO elicits the business context through interviews with their business counterparts  </a:t>
            </a:r>
            <a:endParaRPr lang="en-CA" sz="3600" dirty="0"/>
          </a:p>
        </p:txBody>
      </p:sp>
      <p:sp>
        <p:nvSpPr>
          <p:cNvPr id="3" name="Text Placeholder 2">
            <a:extLst>
              <a:ext uri="{FF2B5EF4-FFF2-40B4-BE49-F238E27FC236}">
                <a16:creationId xmlns:a16="http://schemas.microsoft.com/office/drawing/2014/main" id="{FCF75B88-3392-48AE-8FD1-3FE3E8491B50}"/>
              </a:ext>
            </a:extLst>
          </p:cNvPr>
          <p:cNvSpPr>
            <a:spLocks noGrp="1"/>
          </p:cNvSpPr>
          <p:nvPr>
            <p:ph type="body" sz="quarter" idx="10"/>
          </p:nvPr>
        </p:nvSpPr>
        <p:spPr>
          <a:xfrm>
            <a:off x="366388" y="1605370"/>
            <a:ext cx="11131878" cy="1042314"/>
          </a:xfrm>
        </p:spPr>
        <p:txBody>
          <a:bodyPr/>
          <a:lstStyle/>
          <a:p>
            <a:r>
              <a:rPr lang="en-US" sz="1600" dirty="0">
                <a:latin typeface="Roboto Condensed Light" panose="02000000000000000000" pitchFamily="2" charset="0"/>
                <a:ea typeface="Roboto Condensed Light" panose="02000000000000000000" pitchFamily="2" charset="0"/>
              </a:rPr>
              <a:t>A prerequisite to all strategic planning should be to elicit the business context from your business stakeholders. At a basic level, the CIO understands what questions to ask to understand the general business context. At a more advanced level, the CIO can discern which questions they need answers to for each key IT initiative and what those answers need to look like to be sufficient for execution. Consider the following questions to elicit the business context and uncover the right information to build </a:t>
            </a:r>
            <a:r>
              <a:rPr lang="en-US" sz="1600">
                <a:latin typeface="Roboto Condensed Light" panose="02000000000000000000" pitchFamily="2" charset="0"/>
                <a:ea typeface="Roboto Condensed Light" panose="02000000000000000000" pitchFamily="2" charset="0"/>
              </a:rPr>
              <a:t>your strategy:</a:t>
            </a:r>
            <a:endParaRPr lang="en-US" sz="1600" dirty="0">
              <a:latin typeface="Roboto Condensed Light" panose="02000000000000000000" pitchFamily="2" charset="0"/>
              <a:ea typeface="Roboto Condensed Light" panose="02000000000000000000" pitchFamily="2" charset="0"/>
            </a:endParaRPr>
          </a:p>
          <a:p>
            <a:r>
              <a:rPr lang="en-US" sz="1600" dirty="0">
                <a:latin typeface="Roboto Condensed Light" panose="02000000000000000000" pitchFamily="2" charset="0"/>
                <a:ea typeface="Roboto Condensed Light" panose="02000000000000000000" pitchFamily="2" charset="0"/>
              </a:rPr>
              <a:t> </a:t>
            </a:r>
            <a:endParaRPr lang="en-CA" sz="1600" dirty="0">
              <a:latin typeface="Roboto Condensed Light" panose="02000000000000000000" pitchFamily="2" charset="0"/>
              <a:ea typeface="Roboto Condensed Light" panose="02000000000000000000" pitchFamily="2" charset="0"/>
            </a:endParaRPr>
          </a:p>
        </p:txBody>
      </p:sp>
      <p:sp>
        <p:nvSpPr>
          <p:cNvPr id="6" name="TextBox 5">
            <a:extLst>
              <a:ext uri="{FF2B5EF4-FFF2-40B4-BE49-F238E27FC236}">
                <a16:creationId xmlns:a16="http://schemas.microsoft.com/office/drawing/2014/main" id="{F6379423-4A15-416C-9E76-00003209F725}"/>
              </a:ext>
            </a:extLst>
          </p:cNvPr>
          <p:cNvSpPr txBox="1"/>
          <p:nvPr/>
        </p:nvSpPr>
        <p:spPr>
          <a:xfrm>
            <a:off x="366388" y="6088849"/>
            <a:ext cx="6120880" cy="276999"/>
          </a:xfrm>
          <a:prstGeom prst="rect">
            <a:avLst/>
          </a:prstGeom>
        </p:spPr>
        <p:txBody>
          <a:bodyPr lIns="0" tIns="0" rIns="0" bIns="0">
            <a:noAutofit/>
          </a:bodyPr>
          <a:lstStyle>
            <a:lvl1pPr indent="0" defTabSz="914400">
              <a:lnSpc>
                <a:spcPct val="100000"/>
              </a:lnSpc>
              <a:spcBef>
                <a:spcPts val="1000"/>
              </a:spcBef>
              <a:buFont typeface="Arial" panose="020B0604020202020204" pitchFamily="34" charset="0"/>
              <a:buNone/>
              <a:defRPr sz="1200" b="0" i="0">
                <a:solidFill>
                  <a:srgbClr val="2576B7"/>
                </a:solidFill>
                <a:latin typeface="Montserrat SemiBold" pitchFamily="2" charset="77"/>
                <a:cs typeface="Arial" panose="020B0604020202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en-US" dirty="0"/>
              <a:t>Note: This is a prerequisite to building your IT strategy. </a:t>
            </a:r>
            <a:endParaRPr lang="en-CA" dirty="0"/>
          </a:p>
        </p:txBody>
      </p:sp>
      <p:grpSp>
        <p:nvGrpSpPr>
          <p:cNvPr id="7" name="Group 6">
            <a:extLst>
              <a:ext uri="{FF2B5EF4-FFF2-40B4-BE49-F238E27FC236}">
                <a16:creationId xmlns:a16="http://schemas.microsoft.com/office/drawing/2014/main" id="{05CC1B7F-7A94-4AC7-8480-66381C1C27AC}"/>
              </a:ext>
            </a:extLst>
          </p:cNvPr>
          <p:cNvGrpSpPr/>
          <p:nvPr/>
        </p:nvGrpSpPr>
        <p:grpSpPr>
          <a:xfrm>
            <a:off x="5189851" y="6050980"/>
            <a:ext cx="6224439" cy="352739"/>
            <a:chOff x="2179926" y="3280346"/>
            <a:chExt cx="6224439" cy="468000"/>
          </a:xfrm>
        </p:grpSpPr>
        <p:grpSp>
          <p:nvGrpSpPr>
            <p:cNvPr id="8" name="Group 7">
              <a:extLst>
                <a:ext uri="{FF2B5EF4-FFF2-40B4-BE49-F238E27FC236}">
                  <a16:creationId xmlns:a16="http://schemas.microsoft.com/office/drawing/2014/main" id="{41A911CE-EAFA-4EA2-BD8E-5B29C50A6957}"/>
                </a:ext>
              </a:extLst>
            </p:cNvPr>
            <p:cNvGrpSpPr/>
            <p:nvPr/>
          </p:nvGrpSpPr>
          <p:grpSpPr>
            <a:xfrm>
              <a:off x="2179926" y="3280346"/>
              <a:ext cx="6224439" cy="468000"/>
              <a:chOff x="2179926" y="2709431"/>
              <a:chExt cx="6224439" cy="468000"/>
            </a:xfrm>
          </p:grpSpPr>
          <p:sp>
            <p:nvSpPr>
              <p:cNvPr id="10" name="Rectangle 9">
                <a:hlinkClick r:id="rId2"/>
                <a:extLst>
                  <a:ext uri="{FF2B5EF4-FFF2-40B4-BE49-F238E27FC236}">
                    <a16:creationId xmlns:a16="http://schemas.microsoft.com/office/drawing/2014/main" id="{811005E9-3E7E-41B0-BD41-E8F9E4E06C77}"/>
                  </a:ext>
                </a:extLst>
              </p:cNvPr>
              <p:cNvSpPr/>
              <p:nvPr/>
            </p:nvSpPr>
            <p:spPr>
              <a:xfrm>
                <a:off x="2648067" y="2709431"/>
                <a:ext cx="5756298" cy="468000"/>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Exo" panose="02000503000000000000" pitchFamily="2" charset="77"/>
                  </a:rPr>
                  <a:t>Visit Info-Tech’s business context blueprint to download the full methodology. </a:t>
                </a:r>
              </a:p>
            </p:txBody>
          </p:sp>
          <p:sp>
            <p:nvSpPr>
              <p:cNvPr id="11" name="Rectangle 10">
                <a:extLst>
                  <a:ext uri="{FF2B5EF4-FFF2-40B4-BE49-F238E27FC236}">
                    <a16:creationId xmlns:a16="http://schemas.microsoft.com/office/drawing/2014/main" id="{18AA1E5B-64E3-410C-8BD5-95352D781ED8}"/>
                  </a:ext>
                </a:extLst>
              </p:cNvPr>
              <p:cNvSpPr>
                <a:spLocks noChangeAspect="1"/>
              </p:cNvSpPr>
              <p:nvPr/>
            </p:nvSpPr>
            <p:spPr>
              <a:xfrm>
                <a:off x="2179926" y="2709431"/>
                <a:ext cx="468000" cy="46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Exo" panose="02000503000000000000" pitchFamily="2" charset="77"/>
                </a:endParaRPr>
              </a:p>
            </p:txBody>
          </p:sp>
        </p:grpSp>
        <p:pic>
          <p:nvPicPr>
            <p:cNvPr id="9" name="Picture 8">
              <a:extLst>
                <a:ext uri="{FF2B5EF4-FFF2-40B4-BE49-F238E27FC236}">
                  <a16:creationId xmlns:a16="http://schemas.microsoft.com/office/drawing/2014/main" id="{850E5DF3-57C3-404D-97F9-DB6202C30F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3485" y="3384615"/>
              <a:ext cx="260883" cy="260884"/>
            </a:xfrm>
            <a:prstGeom prst="rect">
              <a:avLst/>
            </a:prstGeom>
          </p:spPr>
        </p:pic>
      </p:grpSp>
      <p:graphicFrame>
        <p:nvGraphicFramePr>
          <p:cNvPr id="13" name="Table 11">
            <a:extLst>
              <a:ext uri="{FF2B5EF4-FFF2-40B4-BE49-F238E27FC236}">
                <a16:creationId xmlns:a16="http://schemas.microsoft.com/office/drawing/2014/main" id="{3EDC0073-BCC7-48BB-B6F8-CE9EFDE3E314}"/>
              </a:ext>
            </a:extLst>
          </p:cNvPr>
          <p:cNvGraphicFramePr>
            <a:graphicFrameLocks noGrp="1"/>
          </p:cNvGraphicFramePr>
          <p:nvPr>
            <p:extLst>
              <p:ext uri="{D42A27DB-BD31-4B8C-83A1-F6EECF244321}">
                <p14:modId xmlns:p14="http://schemas.microsoft.com/office/powerpoint/2010/main" val="3607745108"/>
              </p:ext>
            </p:extLst>
          </p:nvPr>
        </p:nvGraphicFramePr>
        <p:xfrm>
          <a:off x="366388" y="2723424"/>
          <a:ext cx="11047902" cy="3251816"/>
        </p:xfrm>
        <a:graphic>
          <a:graphicData uri="http://schemas.openxmlformats.org/drawingml/2006/table">
            <a:tbl>
              <a:tblPr firstRow="1" bandRow="1"/>
              <a:tblGrid>
                <a:gridCol w="3172865">
                  <a:extLst>
                    <a:ext uri="{9D8B030D-6E8A-4147-A177-3AD203B41FA5}">
                      <a16:colId xmlns:a16="http://schemas.microsoft.com/office/drawing/2014/main" val="20000"/>
                    </a:ext>
                  </a:extLst>
                </a:gridCol>
                <a:gridCol w="2332653">
                  <a:extLst>
                    <a:ext uri="{9D8B030D-6E8A-4147-A177-3AD203B41FA5}">
                      <a16:colId xmlns:a16="http://schemas.microsoft.com/office/drawing/2014/main" val="20001"/>
                    </a:ext>
                  </a:extLst>
                </a:gridCol>
                <a:gridCol w="5542384">
                  <a:extLst>
                    <a:ext uri="{9D8B030D-6E8A-4147-A177-3AD203B41FA5}">
                      <a16:colId xmlns:a16="http://schemas.microsoft.com/office/drawing/2014/main" val="20002"/>
                    </a:ext>
                  </a:extLst>
                </a:gridCol>
              </a:tblGrid>
              <a:tr h="27221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a:latin typeface="Roboto Medium" panose="02000000000000000000" pitchFamily="2" charset="0"/>
                          <a:ea typeface="Roboto Medium" panose="02000000000000000000" pitchFamily="2" charset="0"/>
                        </a:rPr>
                        <a:t>Question </a:t>
                      </a:r>
                      <a:endParaRPr lang="en-US" sz="1400" b="1" kern="1200" dirty="0">
                        <a:solidFill>
                          <a:schemeClr val="lt1"/>
                        </a:solidFill>
                        <a:latin typeface="Roboto Medium" panose="02000000000000000000" pitchFamily="2" charset="0"/>
                        <a:ea typeface="Roboto Medium" panose="02000000000000000000" pitchFamily="2" charset="0"/>
                        <a:cs typeface="+mn-cs"/>
                      </a:endParaRPr>
                    </a:p>
                  </a:txBody>
                  <a:tcPr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9475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baseline="0" dirty="0">
                          <a:latin typeface="Roboto Medium" panose="02000000000000000000" pitchFamily="2" charset="0"/>
                          <a:ea typeface="Roboto Medium" panose="02000000000000000000" pitchFamily="2" charset="0"/>
                        </a:rPr>
                        <a:t>Document(s)/Method</a:t>
                      </a:r>
                      <a:endParaRPr lang="en-US" sz="1400" b="1" kern="1200" dirty="0">
                        <a:solidFill>
                          <a:schemeClr val="lt1"/>
                        </a:solidFill>
                        <a:latin typeface="Roboto Medium" panose="02000000000000000000" pitchFamily="2" charset="0"/>
                        <a:ea typeface="Roboto Medium" panose="02000000000000000000" pitchFamily="2" charset="0"/>
                        <a:cs typeface="+mn-cs"/>
                      </a:endParaRPr>
                    </a:p>
                  </a:txBody>
                  <a:tcPr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9475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a:latin typeface="Roboto Medium" panose="02000000000000000000" pitchFamily="2" charset="0"/>
                          <a:ea typeface="Roboto Medium" panose="02000000000000000000" pitchFamily="2" charset="0"/>
                        </a:rPr>
                        <a:t>Key Findings (Examples)</a:t>
                      </a:r>
                      <a:endParaRPr lang="en-US" sz="1400" b="1" kern="1200" dirty="0">
                        <a:solidFill>
                          <a:schemeClr val="lt1"/>
                        </a:solidFill>
                        <a:latin typeface="Roboto Medium" panose="02000000000000000000" pitchFamily="2" charset="0"/>
                        <a:ea typeface="Roboto Medium" panose="02000000000000000000" pitchFamily="2" charset="0"/>
                        <a:cs typeface="+mn-cs"/>
                      </a:endParaRPr>
                    </a:p>
                  </a:txBody>
                  <a:tcPr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9475F"/>
                    </a:solidFill>
                  </a:tcPr>
                </a:tc>
                <a:extLst>
                  <a:ext uri="{0D108BD9-81ED-4DB2-BD59-A6C34878D82A}">
                    <a16:rowId xmlns:a16="http://schemas.microsoft.com/office/drawing/2014/main" val="10000"/>
                  </a:ext>
                </a:extLst>
              </a:tr>
              <a:tr h="4083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Roboto Condensed Light" panose="02000000000000000000" pitchFamily="2" charset="0"/>
                          <a:ea typeface="Roboto Condensed Light" panose="02000000000000000000" pitchFamily="2" charset="0"/>
                          <a:cs typeface="+mn-cs"/>
                        </a:rPr>
                        <a:t>What is the mission </a:t>
                      </a:r>
                      <a:r>
                        <a:rPr lang="en-US" sz="1200" b="0" i="0" kern="1200" baseline="0" dirty="0">
                          <a:solidFill>
                            <a:schemeClr val="tx1"/>
                          </a:solidFill>
                          <a:latin typeface="Roboto Condensed Light" panose="02000000000000000000" pitchFamily="2" charset="0"/>
                          <a:ea typeface="Roboto Condensed Light" panose="02000000000000000000" pitchFamily="2" charset="0"/>
                          <a:cs typeface="+mn-cs"/>
                        </a:rPr>
                        <a:t>of the organization?</a:t>
                      </a:r>
                      <a:endParaRPr lang="en-US" sz="1200" b="0" i="0" kern="1200" dirty="0">
                        <a:solidFill>
                          <a:schemeClr val="tx1"/>
                        </a:solidFill>
                        <a:latin typeface="Roboto Condensed Light" panose="02000000000000000000" pitchFamily="2" charset="0"/>
                        <a:ea typeface="Roboto Condensed Light" panose="02000000000000000000" pitchFamily="2" charset="0"/>
                        <a:cs typeface="+mn-cs"/>
                      </a:endParaRPr>
                    </a:p>
                  </a:txBody>
                  <a:tcPr anchor="ct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latin typeface="Roboto Condensed Light" panose="02000000000000000000" pitchFamily="2" charset="0"/>
                          <a:ea typeface="Roboto Condensed Light" panose="02000000000000000000" pitchFamily="2" charset="0"/>
                          <a:cs typeface="+mn-cs"/>
                        </a:rPr>
                        <a:t>Website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latin typeface="Roboto Condensed Light" panose="02000000000000000000" pitchFamily="2" charset="0"/>
                          <a:ea typeface="Roboto Condensed Light" panose="02000000000000000000" pitchFamily="2" charset="0"/>
                          <a:cs typeface="+mn-cs"/>
                        </a:rPr>
                        <a:t>Strategy</a:t>
                      </a:r>
                      <a:r>
                        <a:rPr lang="en-US" sz="1200" b="0" i="0" kern="1200" baseline="0">
                          <a:solidFill>
                            <a:schemeClr val="tx1"/>
                          </a:solidFill>
                          <a:latin typeface="Roboto Condensed Light" panose="02000000000000000000" pitchFamily="2" charset="0"/>
                          <a:ea typeface="Roboto Condensed Light" panose="02000000000000000000" pitchFamily="2" charset="0"/>
                          <a:cs typeface="+mn-cs"/>
                        </a:rPr>
                        <a:t> document</a:t>
                      </a:r>
                      <a:endParaRPr lang="en-US" sz="1200" b="0" i="0" kern="1200" dirty="0">
                        <a:solidFill>
                          <a:schemeClr val="tx1"/>
                        </a:solidFill>
                        <a:latin typeface="Roboto Condensed Light" panose="02000000000000000000" pitchFamily="2" charset="0"/>
                        <a:ea typeface="Roboto Condensed Light" panose="02000000000000000000" pitchFamily="2" charset="0"/>
                        <a:cs typeface="+mn-c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latin typeface="Roboto Condensed Light" panose="02000000000000000000" pitchFamily="2" charset="0"/>
                          <a:ea typeface="Roboto Condensed Light" panose="02000000000000000000" pitchFamily="2" charset="0"/>
                          <a:cs typeface="+mn-cs"/>
                        </a:rPr>
                        <a:t>Mission:</a:t>
                      </a:r>
                      <a:r>
                        <a:rPr lang="en-US" sz="1200" b="0" i="0" kern="1200" baseline="0" dirty="0">
                          <a:solidFill>
                            <a:schemeClr val="tx1"/>
                          </a:solidFill>
                          <a:latin typeface="Roboto Condensed Light" panose="02000000000000000000" pitchFamily="2" charset="0"/>
                          <a:ea typeface="Roboto Condensed Light" panose="02000000000000000000" pitchFamily="2" charset="0"/>
                          <a:cs typeface="+mn-cs"/>
                        </a:rPr>
                        <a:t> </a:t>
                      </a:r>
                      <a:r>
                        <a:rPr lang="en-US" sz="1200" b="0" i="0" kern="1200" dirty="0">
                          <a:solidFill>
                            <a:schemeClr val="tx1"/>
                          </a:solidFill>
                          <a:latin typeface="Roboto Condensed Light" panose="02000000000000000000" pitchFamily="2" charset="0"/>
                          <a:ea typeface="Roboto Condensed Light" panose="02000000000000000000" pitchFamily="2" charset="0"/>
                          <a:cs typeface="+mn-cs"/>
                        </a:rPr>
                        <a:t>Help our clients create long-lasting </a:t>
                      </a:r>
                      <a:r>
                        <a:rPr lang="en-US" sz="1200" b="0" i="0" kern="1200">
                          <a:solidFill>
                            <a:schemeClr val="tx1"/>
                          </a:solidFill>
                          <a:latin typeface="Roboto Condensed Light" panose="02000000000000000000" pitchFamily="2" charset="0"/>
                          <a:ea typeface="Roboto Condensed Light" panose="02000000000000000000" pitchFamily="2" charset="0"/>
                          <a:cs typeface="+mn-cs"/>
                        </a:rPr>
                        <a:t>improvements by </a:t>
                      </a:r>
                      <a:r>
                        <a:rPr lang="en-US" sz="1200" b="0" i="0" kern="1200" dirty="0">
                          <a:solidFill>
                            <a:schemeClr val="tx1"/>
                          </a:solidFill>
                          <a:latin typeface="Roboto Condensed Light" panose="02000000000000000000" pitchFamily="2" charset="0"/>
                          <a:ea typeface="Roboto Condensed Light" panose="02000000000000000000" pitchFamily="2" charset="0"/>
                          <a:cs typeface="+mn-cs"/>
                        </a:rPr>
                        <a:t>delivering exceptional service and products</a:t>
                      </a:r>
                    </a:p>
                  </a:txBody>
                  <a:tcPr anchor="ctr">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1"/>
                  </a:ext>
                </a:extLst>
              </a:tr>
              <a:tr h="408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Roboto Condensed Light" panose="02000000000000000000" pitchFamily="2" charset="0"/>
                          <a:ea typeface="Roboto Condensed Light" panose="02000000000000000000" pitchFamily="2" charset="0"/>
                          <a:cs typeface="+mn-cs"/>
                        </a:rPr>
                        <a:t>What are your targets for the organization?</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latin typeface="Roboto Condensed Light" panose="02000000000000000000" pitchFamily="2" charset="0"/>
                          <a:ea typeface="Roboto Condensed Light" panose="02000000000000000000" pitchFamily="2" charset="0"/>
                          <a:cs typeface="+mn-cs"/>
                        </a:rPr>
                        <a:t>CEO interview </a:t>
                      </a:r>
                      <a:endParaRPr lang="en-US" sz="1200" b="0" i="0" kern="1200" dirty="0">
                        <a:solidFill>
                          <a:schemeClr val="tx1"/>
                        </a:solidFill>
                        <a:latin typeface="Roboto Condensed Light" panose="02000000000000000000" pitchFamily="2" charset="0"/>
                        <a:ea typeface="Roboto Condensed Light" panose="02000000000000000000" pitchFamily="2" charset="0"/>
                        <a:cs typeface="+mn-c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latin typeface="Roboto Condensed Light" panose="02000000000000000000" pitchFamily="2" charset="0"/>
                          <a:ea typeface="Roboto Condensed Light" panose="02000000000000000000" pitchFamily="2" charset="0"/>
                          <a:cs typeface="+mn-cs"/>
                        </a:rPr>
                        <a:t>Reduce manufacturing operating costs by 10%</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latin typeface="Roboto Condensed Light" panose="02000000000000000000" pitchFamily="2" charset="0"/>
                          <a:ea typeface="Roboto Condensed Light" panose="02000000000000000000" pitchFamily="2" charset="0"/>
                          <a:cs typeface="+mn-cs"/>
                        </a:rPr>
                        <a:t>Improve top-of-mind brand awareness by 15%</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122059287"/>
                  </a:ext>
                </a:extLst>
              </a:tr>
              <a:tr h="408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Roboto Condensed Light" panose="02000000000000000000" pitchFamily="2" charset="0"/>
                          <a:ea typeface="Roboto Condensed Light" panose="02000000000000000000" pitchFamily="2" charset="0"/>
                          <a:cs typeface="+mn-cs"/>
                        </a:rPr>
                        <a:t>What are the organization’s strategic investment goals?</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2F2F2"/>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latin typeface="Roboto Condensed Light" panose="02000000000000000000" pitchFamily="2" charset="0"/>
                          <a:ea typeface="Roboto Condensed Light" panose="02000000000000000000" pitchFamily="2" charset="0"/>
                          <a:cs typeface="+mn-cs"/>
                        </a:rPr>
                        <a:t>CFO interview </a:t>
                      </a:r>
                      <a:endParaRPr lang="en-US" sz="1200" b="0" i="0" kern="1200" dirty="0">
                        <a:solidFill>
                          <a:schemeClr val="tx1"/>
                        </a:solidFill>
                        <a:latin typeface="Roboto Condensed Light" panose="02000000000000000000" pitchFamily="2" charset="0"/>
                        <a:ea typeface="Roboto Condensed Light" panose="02000000000000000000" pitchFamily="2" charset="0"/>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latin typeface="Roboto Condensed Light" panose="02000000000000000000" pitchFamily="2" charset="0"/>
                          <a:ea typeface="Roboto Condensed Light" panose="02000000000000000000" pitchFamily="2" charset="0"/>
                          <a:cs typeface="+mn-cs"/>
                        </a:rPr>
                        <a:t>Digital strategy </a:t>
                      </a:r>
                      <a:endParaRPr lang="en-US" sz="1200" b="0" i="0" kern="1200" dirty="0">
                        <a:solidFill>
                          <a:schemeClr val="tx1"/>
                        </a:solidFill>
                        <a:latin typeface="Roboto Condensed Light" panose="02000000000000000000" pitchFamily="2" charset="0"/>
                        <a:ea typeface="Roboto Condensed Light" panose="02000000000000000000" pitchFamily="2" charset="0"/>
                        <a:cs typeface="+mn-c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2F2F2"/>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latin typeface="Roboto Condensed Light" panose="02000000000000000000" pitchFamily="2" charset="0"/>
                          <a:ea typeface="Roboto Condensed Light" panose="02000000000000000000" pitchFamily="2" charset="0"/>
                          <a:cs typeface="+mn-cs"/>
                        </a:rPr>
                        <a:t>Geographic expansion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latin typeface="Roboto Condensed Light" panose="02000000000000000000" pitchFamily="2" charset="0"/>
                          <a:ea typeface="Roboto Condensed Light" panose="02000000000000000000" pitchFamily="2" charset="0"/>
                          <a:cs typeface="+mn-cs"/>
                        </a:rPr>
                        <a:t>List of digital investments </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157464311"/>
                  </a:ext>
                </a:extLst>
              </a:tr>
              <a:tr h="57164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Roboto Condensed Light" panose="02000000000000000000" pitchFamily="2" charset="0"/>
                          <a:ea typeface="Roboto Condensed Light" panose="02000000000000000000" pitchFamily="2" charset="0"/>
                          <a:cs typeface="+mn-cs"/>
                        </a:rPr>
                        <a:t>What are the goals of the organization over the next 12 months? </a:t>
                      </a:r>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latin typeface="Roboto Condensed Light" panose="02000000000000000000" pitchFamily="2" charset="0"/>
                          <a:ea typeface="Roboto Condensed Light" panose="02000000000000000000" pitchFamily="2" charset="0"/>
                          <a:cs typeface="+mn-cs"/>
                        </a:rPr>
                        <a:t>Strategy</a:t>
                      </a:r>
                      <a:r>
                        <a:rPr lang="en-US" sz="1200" b="0" i="0" kern="1200" baseline="0">
                          <a:solidFill>
                            <a:schemeClr val="tx1"/>
                          </a:solidFill>
                          <a:latin typeface="Roboto Condensed Light" panose="02000000000000000000" pitchFamily="2" charset="0"/>
                          <a:ea typeface="Roboto Condensed Light" panose="02000000000000000000" pitchFamily="2" charset="0"/>
                          <a:cs typeface="+mn-cs"/>
                        </a:rPr>
                        <a:t> document</a:t>
                      </a:r>
                      <a:endParaRPr lang="en-US" sz="1200" b="0" i="0" kern="1200" baseline="0" dirty="0">
                        <a:solidFill>
                          <a:schemeClr val="tx1"/>
                        </a:solidFill>
                        <a:latin typeface="Roboto Condensed Light" panose="02000000000000000000" pitchFamily="2" charset="0"/>
                        <a:ea typeface="Roboto Condensed Light" panose="02000000000000000000" pitchFamily="2" charset="0"/>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a:solidFill>
                            <a:schemeClr val="tx1"/>
                          </a:solidFill>
                          <a:latin typeface="Roboto Condensed Light" panose="02000000000000000000" pitchFamily="2" charset="0"/>
                          <a:ea typeface="Roboto Condensed Light" panose="02000000000000000000" pitchFamily="2" charset="0"/>
                          <a:cs typeface="+mn-cs"/>
                        </a:rPr>
                        <a:t>Corporate retreat notes</a:t>
                      </a:r>
                      <a:endParaRPr lang="en-US" sz="1200" b="0" i="0" kern="1200" dirty="0">
                        <a:solidFill>
                          <a:schemeClr val="tx1"/>
                        </a:solidFill>
                        <a:latin typeface="Roboto Condensed Light" panose="02000000000000000000" pitchFamily="2" charset="0"/>
                        <a:ea typeface="Roboto Condensed Light" panose="02000000000000000000" pitchFamily="2" charset="0"/>
                        <a:cs typeface="+mn-cs"/>
                      </a:endParaRPr>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latin typeface="Roboto Condensed Light" panose="02000000000000000000" pitchFamily="2" charset="0"/>
                          <a:ea typeface="Roboto Condensed Light" panose="02000000000000000000" pitchFamily="2" charset="0"/>
                          <a:cs typeface="+mn-cs"/>
                        </a:rPr>
                        <a:t>Hire 100 new sales reps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latin typeface="Roboto Condensed Light" panose="02000000000000000000" pitchFamily="2" charset="0"/>
                          <a:ea typeface="Roboto Condensed Light" panose="02000000000000000000" pitchFamily="2" charset="0"/>
                          <a:cs typeface="+mn-cs"/>
                        </a:rPr>
                        <a:t>Improve product management and marketing</a:t>
                      </a:r>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2"/>
                  </a:ext>
                </a:extLst>
              </a:tr>
              <a:tr h="5018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Roboto Condensed Light" panose="02000000000000000000" pitchFamily="2" charset="0"/>
                          <a:ea typeface="Roboto Condensed Light" panose="02000000000000000000" pitchFamily="2" charset="0"/>
                          <a:cs typeface="+mn-cs"/>
                        </a:rPr>
                        <a:t>What are your top business initiatives over the next 12 months?</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latin typeface="Roboto Condensed Light" panose="02000000000000000000" pitchFamily="2" charset="0"/>
                          <a:ea typeface="Roboto Condensed Light" panose="02000000000000000000" pitchFamily="2" charset="0"/>
                          <a:cs typeface="+mn-cs"/>
                        </a:rPr>
                        <a:t>Strategy</a:t>
                      </a:r>
                      <a:r>
                        <a:rPr lang="en-US" sz="1200" b="0" i="0" kern="1200" baseline="0">
                          <a:solidFill>
                            <a:schemeClr val="tx1"/>
                          </a:solidFill>
                          <a:latin typeface="Roboto Condensed Light" panose="02000000000000000000" pitchFamily="2" charset="0"/>
                          <a:ea typeface="Roboto Condensed Light" panose="02000000000000000000" pitchFamily="2" charset="0"/>
                          <a:cs typeface="+mn-cs"/>
                        </a:rPr>
                        <a:t> document</a:t>
                      </a:r>
                      <a:endParaRPr lang="en-US" sz="1200" b="0" i="0" kern="1200" baseline="0" dirty="0">
                        <a:solidFill>
                          <a:schemeClr val="tx1"/>
                        </a:solidFill>
                        <a:latin typeface="Roboto Condensed Light" panose="02000000000000000000" pitchFamily="2" charset="0"/>
                        <a:ea typeface="Roboto Condensed Light" panose="02000000000000000000" pitchFamily="2" charset="0"/>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latin typeface="Roboto Condensed Light" panose="02000000000000000000" pitchFamily="2" charset="0"/>
                          <a:ea typeface="Roboto Condensed Light" panose="02000000000000000000" pitchFamily="2" charset="0"/>
                          <a:cs typeface="+mn-cs"/>
                        </a:rPr>
                        <a:t>CEO interview</a:t>
                      </a:r>
                      <a:endParaRPr lang="en-US" sz="1200" b="0" i="0" kern="1200" dirty="0">
                        <a:solidFill>
                          <a:schemeClr val="tx1"/>
                        </a:solidFill>
                        <a:latin typeface="Roboto Condensed Light" panose="02000000000000000000" pitchFamily="2" charset="0"/>
                        <a:ea typeface="Roboto Condensed Light" panose="02000000000000000000" pitchFamily="2" charset="0"/>
                        <a:cs typeface="+mn-c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latin typeface="Roboto Condensed Light" panose="02000000000000000000" pitchFamily="2" charset="0"/>
                          <a:ea typeface="Roboto Condensed Light" panose="02000000000000000000" pitchFamily="2" charset="0"/>
                          <a:cs typeface="+mn-cs"/>
                        </a:rPr>
                        <a:t>Invest in sales team development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latin typeface="Roboto Condensed Light" panose="02000000000000000000" pitchFamily="2" charset="0"/>
                          <a:ea typeface="Roboto Condensed Light" panose="02000000000000000000" pitchFamily="2" charset="0"/>
                          <a:cs typeface="+mn-cs"/>
                        </a:rPr>
                        <a:t>Expand the product innovation team</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538817151"/>
                  </a:ext>
                </a:extLst>
              </a:tr>
              <a:tr h="5018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Roboto Condensed Light" panose="02000000000000000000" pitchFamily="2" charset="0"/>
                          <a:ea typeface="Roboto Condensed Light" panose="02000000000000000000" pitchFamily="2" charset="0"/>
                          <a:cs typeface="+mn-cs"/>
                        </a:rPr>
                        <a:t>How do your top business initiatives support your business goals? </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2F2F2"/>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latin typeface="Roboto Condensed Light" panose="02000000000000000000" pitchFamily="2" charset="0"/>
                          <a:ea typeface="Roboto Condensed Light" panose="02000000000000000000" pitchFamily="2" charset="0"/>
                          <a:cs typeface="+mn-cs"/>
                        </a:rPr>
                        <a:t>Strategy</a:t>
                      </a:r>
                      <a:r>
                        <a:rPr lang="en-US" sz="1200" b="0" i="0" kern="1200" baseline="0">
                          <a:solidFill>
                            <a:schemeClr val="tx1"/>
                          </a:solidFill>
                          <a:latin typeface="Roboto Condensed Light" panose="02000000000000000000" pitchFamily="2" charset="0"/>
                          <a:ea typeface="Roboto Condensed Light" panose="02000000000000000000" pitchFamily="2" charset="0"/>
                          <a:cs typeface="+mn-cs"/>
                        </a:rPr>
                        <a:t> document</a:t>
                      </a:r>
                      <a:endParaRPr lang="en-US" sz="1200" b="0" i="0" kern="1200" baseline="0" dirty="0">
                        <a:solidFill>
                          <a:schemeClr val="tx1"/>
                        </a:solidFill>
                        <a:latin typeface="Roboto Condensed Light" panose="02000000000000000000" pitchFamily="2" charset="0"/>
                        <a:ea typeface="Roboto Condensed Light" panose="02000000000000000000" pitchFamily="2" charset="0"/>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latin typeface="Roboto Condensed Light" panose="02000000000000000000" pitchFamily="2" charset="0"/>
                          <a:ea typeface="Roboto Condensed Light" panose="02000000000000000000" pitchFamily="2" charset="0"/>
                          <a:cs typeface="+mn-cs"/>
                        </a:rPr>
                        <a:t>CEO interview</a:t>
                      </a:r>
                      <a:endParaRPr lang="en-US" sz="1200" b="0" i="0" kern="1200" dirty="0">
                        <a:solidFill>
                          <a:schemeClr val="tx1"/>
                        </a:solidFill>
                        <a:latin typeface="Roboto Condensed Light" panose="02000000000000000000" pitchFamily="2" charset="0"/>
                        <a:ea typeface="Roboto Condensed Light" panose="02000000000000000000" pitchFamily="2" charset="0"/>
                        <a:cs typeface="+mn-c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2F2F2"/>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latin typeface="Roboto Condensed Light" panose="02000000000000000000" pitchFamily="2" charset="0"/>
                          <a:ea typeface="Roboto Condensed Light" panose="02000000000000000000" pitchFamily="2" charset="0"/>
                          <a:cs typeface="+mn-cs"/>
                        </a:rPr>
                        <a:t>Unprecedented client value through product innovation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latin typeface="Roboto Condensed Light" panose="02000000000000000000" pitchFamily="2" charset="0"/>
                          <a:ea typeface="Roboto Condensed Light" panose="02000000000000000000" pitchFamily="2" charset="0"/>
                          <a:cs typeface="+mn-cs"/>
                        </a:rPr>
                        <a:t>Acquire new accounts to build market footprint </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11787225"/>
                  </a:ext>
                </a:extLst>
              </a:tr>
            </a:tbl>
          </a:graphicData>
        </a:graphic>
      </p:graphicFrame>
      <p:sp>
        <p:nvSpPr>
          <p:cNvPr id="12" name="Text Placeholder 3">
            <a:extLst>
              <a:ext uri="{FF2B5EF4-FFF2-40B4-BE49-F238E27FC236}">
                <a16:creationId xmlns:a16="http://schemas.microsoft.com/office/drawing/2014/main" id="{832C9CB1-13B1-4976-8CE1-ADB2A1B607FF}"/>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3.1 Elicit Business Context</a:t>
            </a:r>
          </a:p>
        </p:txBody>
      </p:sp>
    </p:spTree>
    <p:extLst>
      <p:ext uri="{BB962C8B-B14F-4D97-AF65-F5344CB8AC3E}">
        <p14:creationId xmlns:p14="http://schemas.microsoft.com/office/powerpoint/2010/main" val="8927121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18450-93D3-4DB6-B2C2-E79EFB96F4E2}"/>
              </a:ext>
            </a:extLst>
          </p:cNvPr>
          <p:cNvSpPr>
            <a:spLocks noGrp="1"/>
          </p:cNvSpPr>
          <p:nvPr>
            <p:ph type="title"/>
          </p:nvPr>
        </p:nvSpPr>
        <p:spPr>
          <a:xfrm>
            <a:off x="354106" y="530021"/>
            <a:ext cx="11005556" cy="1130188"/>
          </a:xfrm>
        </p:spPr>
        <p:txBody>
          <a:bodyPr/>
          <a:lstStyle/>
          <a:p>
            <a:r>
              <a:rPr lang="en-US" dirty="0"/>
              <a:t>Use Info-Tech’s executive interview guide to elicit the business context </a:t>
            </a:r>
            <a:endParaRPr lang="en-CA" dirty="0"/>
          </a:p>
        </p:txBody>
      </p:sp>
      <p:sp>
        <p:nvSpPr>
          <p:cNvPr id="3" name="Text Placeholder 2">
            <a:extLst>
              <a:ext uri="{FF2B5EF4-FFF2-40B4-BE49-F238E27FC236}">
                <a16:creationId xmlns:a16="http://schemas.microsoft.com/office/drawing/2014/main" id="{236BCA5A-EAAA-4722-8138-2B6AB4E2D1B1}"/>
              </a:ext>
            </a:extLst>
          </p:cNvPr>
          <p:cNvSpPr>
            <a:spLocks noGrp="1"/>
          </p:cNvSpPr>
          <p:nvPr>
            <p:ph type="body" sz="quarter" idx="10"/>
          </p:nvPr>
        </p:nvSpPr>
        <p:spPr>
          <a:xfrm>
            <a:off x="451769" y="2240319"/>
            <a:ext cx="4789075" cy="3669918"/>
          </a:xfrm>
        </p:spPr>
        <p:txBody>
          <a:bodyPr/>
          <a:lstStyle/>
          <a:p>
            <a:r>
              <a:rPr lang="en-US" sz="1600" dirty="0">
                <a:solidFill>
                  <a:schemeClr val="tx1"/>
                </a:solidFill>
                <a:latin typeface="Roboto Condensed Light" panose="02000000000000000000" pitchFamily="2" charset="0"/>
                <a:ea typeface="Roboto Condensed Light" panose="02000000000000000000" pitchFamily="2" charset="0"/>
              </a:rPr>
              <a:t>Use the business context interview guide to customize interview questions and document answers from your business leaders. There are three key outcomes you should be looking for from your interviews. Leverage </a:t>
            </a:r>
            <a:r>
              <a:rPr lang="en-US" sz="1600">
                <a:solidFill>
                  <a:schemeClr val="tx1"/>
                </a:solidFill>
                <a:latin typeface="Roboto Condensed Light" panose="02000000000000000000" pitchFamily="2" charset="0"/>
                <a:ea typeface="Roboto Condensed Light" panose="02000000000000000000" pitchFamily="2" charset="0"/>
              </a:rPr>
              <a:t>the prepopulated </a:t>
            </a:r>
            <a:r>
              <a:rPr lang="en-US" sz="1600" dirty="0">
                <a:solidFill>
                  <a:schemeClr val="tx1"/>
                </a:solidFill>
                <a:latin typeface="Roboto Condensed Light" panose="02000000000000000000" pitchFamily="2" charset="0"/>
                <a:ea typeface="Roboto Condensed Light" panose="02000000000000000000" pitchFamily="2" charset="0"/>
              </a:rPr>
              <a:t>questions in the guide to get started, but ensure you tailor your questions (if required) to uncover the following information:</a:t>
            </a:r>
          </a:p>
          <a:p>
            <a:pPr marL="171450" indent="-171450">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Your organization’s top 3 </a:t>
            </a:r>
            <a:r>
              <a:rPr lang="en-US" sz="1600">
                <a:solidFill>
                  <a:schemeClr val="tx1"/>
                </a:solidFill>
                <a:latin typeface="Roboto Condensed Light" panose="02000000000000000000" pitchFamily="2" charset="0"/>
                <a:ea typeface="Roboto Condensed Light" panose="02000000000000000000" pitchFamily="2" charset="0"/>
              </a:rPr>
              <a:t>business goals</a:t>
            </a:r>
            <a:endParaRPr lang="en-US" sz="1600" dirty="0">
              <a:solidFill>
                <a:schemeClr val="tx1"/>
              </a:solidFill>
              <a:latin typeface="Roboto Condensed Light" panose="02000000000000000000" pitchFamily="2" charset="0"/>
              <a:ea typeface="Roboto Condensed Light" panose="02000000000000000000" pitchFamily="2" charset="0"/>
            </a:endParaRPr>
          </a:p>
          <a:p>
            <a:pPr marL="171450" indent="-171450">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Your organization’s top 10 </a:t>
            </a:r>
            <a:r>
              <a:rPr lang="en-US" sz="1600">
                <a:solidFill>
                  <a:schemeClr val="tx1"/>
                </a:solidFill>
                <a:latin typeface="Roboto Condensed Light" panose="02000000000000000000" pitchFamily="2" charset="0"/>
                <a:ea typeface="Roboto Condensed Light" panose="02000000000000000000" pitchFamily="2" charset="0"/>
              </a:rPr>
              <a:t>business initiatives</a:t>
            </a:r>
            <a:endParaRPr lang="en-US" sz="1600" dirty="0">
              <a:solidFill>
                <a:schemeClr val="tx1"/>
              </a:solidFill>
              <a:latin typeface="Roboto Condensed Light" panose="02000000000000000000" pitchFamily="2" charset="0"/>
              <a:ea typeface="Roboto Condensed Light" panose="02000000000000000000" pitchFamily="2" charset="0"/>
            </a:endParaRPr>
          </a:p>
          <a:p>
            <a:pPr marL="171450" indent="-171450">
              <a:buFont typeface="Arial" panose="020B0604020202020204" pitchFamily="34" charset="0"/>
              <a:buChar char="•"/>
            </a:pPr>
            <a:r>
              <a:rPr lang="en-CA" sz="1600" dirty="0">
                <a:solidFill>
                  <a:schemeClr val="tx1"/>
                </a:solidFill>
                <a:latin typeface="Roboto Condensed Light" panose="02000000000000000000" pitchFamily="2" charset="0"/>
                <a:ea typeface="Roboto Condensed Light" panose="02000000000000000000" pitchFamily="2" charset="0"/>
              </a:rPr>
              <a:t>Your organization’s </a:t>
            </a:r>
            <a:r>
              <a:rPr lang="en-CA" sz="1600">
                <a:solidFill>
                  <a:schemeClr val="tx1"/>
                </a:solidFill>
                <a:latin typeface="Roboto Condensed Light" panose="02000000000000000000" pitchFamily="2" charset="0"/>
                <a:ea typeface="Roboto Condensed Light" panose="02000000000000000000" pitchFamily="2" charset="0"/>
              </a:rPr>
              <a:t>mission and vision</a:t>
            </a:r>
            <a:endParaRPr lang="en-CA" sz="1600" dirty="0">
              <a:solidFill>
                <a:schemeClr val="tx1"/>
              </a:solidFill>
              <a:latin typeface="Roboto Condensed Light" panose="02000000000000000000" pitchFamily="2" charset="0"/>
              <a:ea typeface="Roboto Condensed Light" panose="02000000000000000000" pitchFamily="2" charset="0"/>
            </a:endParaRPr>
          </a:p>
          <a:p>
            <a:endParaRPr lang="en-CA" sz="1600" dirty="0">
              <a:solidFill>
                <a:schemeClr val="tx1"/>
              </a:solidFill>
              <a:latin typeface="Roboto Condensed Light" panose="02000000000000000000" pitchFamily="2" charset="0"/>
              <a:ea typeface="Roboto Condensed Light" panose="02000000000000000000" pitchFamily="2" charset="0"/>
            </a:endParaRPr>
          </a:p>
        </p:txBody>
      </p:sp>
      <p:grpSp>
        <p:nvGrpSpPr>
          <p:cNvPr id="8" name="Group 7">
            <a:extLst>
              <a:ext uri="{FF2B5EF4-FFF2-40B4-BE49-F238E27FC236}">
                <a16:creationId xmlns:a16="http://schemas.microsoft.com/office/drawing/2014/main" id="{85D740CD-772A-4C5C-850C-EB5625027CF8}"/>
              </a:ext>
            </a:extLst>
          </p:cNvPr>
          <p:cNvGrpSpPr/>
          <p:nvPr/>
        </p:nvGrpSpPr>
        <p:grpSpPr>
          <a:xfrm>
            <a:off x="451769" y="5347885"/>
            <a:ext cx="4621896" cy="364441"/>
            <a:chOff x="598564" y="5628818"/>
            <a:chExt cx="3659607" cy="431411"/>
          </a:xfrm>
        </p:grpSpPr>
        <p:sp>
          <p:nvSpPr>
            <p:cNvPr id="9" name="Rectangle 8">
              <a:hlinkClick r:id="rId2"/>
              <a:extLst>
                <a:ext uri="{FF2B5EF4-FFF2-40B4-BE49-F238E27FC236}">
                  <a16:creationId xmlns:a16="http://schemas.microsoft.com/office/drawing/2014/main" id="{5A299EA4-9746-46C7-A098-ABB177FDB2E0}"/>
                </a:ext>
              </a:extLst>
            </p:cNvPr>
            <p:cNvSpPr/>
            <p:nvPr/>
          </p:nvSpPr>
          <p:spPr>
            <a:xfrm>
              <a:off x="907390" y="5628818"/>
              <a:ext cx="3350781" cy="431411"/>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Download the </a:t>
              </a:r>
              <a:r>
                <a:rPr kumimoji="0" lang="en-US" sz="14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Business Context Interview Guide</a:t>
              </a:r>
              <a:endParaRPr kumimoji="0" lang="en-US" sz="14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sp>
          <p:nvSpPr>
            <p:cNvPr id="10" name="Rectangle 9">
              <a:extLst>
                <a:ext uri="{FF2B5EF4-FFF2-40B4-BE49-F238E27FC236}">
                  <a16:creationId xmlns:a16="http://schemas.microsoft.com/office/drawing/2014/main" id="{D5B849E5-FD2A-4D0C-BBDF-8F204514FDEC}"/>
                </a:ext>
              </a:extLst>
            </p:cNvPr>
            <p:cNvSpPr>
              <a:spLocks noChangeAspect="1"/>
            </p:cNvSpPr>
            <p:nvPr/>
          </p:nvSpPr>
          <p:spPr>
            <a:xfrm>
              <a:off x="598565" y="5628820"/>
              <a:ext cx="308825" cy="431407"/>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pic>
          <p:nvPicPr>
            <p:cNvPr id="11" name="Picture 10">
              <a:extLst>
                <a:ext uri="{FF2B5EF4-FFF2-40B4-BE49-F238E27FC236}">
                  <a16:creationId xmlns:a16="http://schemas.microsoft.com/office/drawing/2014/main" id="{7F8DA71C-EC6B-441B-9050-34BD7CEC66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98564" y="5690110"/>
              <a:ext cx="308823" cy="308824"/>
            </a:xfrm>
            <a:prstGeom prst="rect">
              <a:avLst/>
            </a:prstGeom>
          </p:spPr>
        </p:pic>
      </p:grpSp>
      <p:pic>
        <p:nvPicPr>
          <p:cNvPr id="6" name="Picture 5">
            <a:extLst>
              <a:ext uri="{FF2B5EF4-FFF2-40B4-BE49-F238E27FC236}">
                <a16:creationId xmlns:a16="http://schemas.microsoft.com/office/drawing/2014/main" id="{7AF1DBAA-5B75-4C7A-B25A-62257563806B}"/>
              </a:ext>
            </a:extLst>
          </p:cNvPr>
          <p:cNvPicPr>
            <a:picLocks noChangeAspect="1"/>
          </p:cNvPicPr>
          <p:nvPr/>
        </p:nvPicPr>
        <p:blipFill rotWithShape="1">
          <a:blip r:embed="rId4">
            <a:extLst>
              <a:ext uri="{28A0092B-C50C-407E-A947-70E740481C1C}">
                <a14:useLocalDpi xmlns:a14="http://schemas.microsoft.com/office/drawing/2010/main" val="0"/>
              </a:ext>
            </a:extLst>
          </a:blip>
          <a:srcRect t="1805" b="1805"/>
          <a:stretch/>
        </p:blipFill>
        <p:spPr>
          <a:xfrm>
            <a:off x="5630874" y="2071973"/>
            <a:ext cx="5933688" cy="4006609"/>
          </a:xfrm>
          <a:prstGeom prst="rect">
            <a:avLst/>
          </a:prstGeom>
          <a:effectLst>
            <a:outerShdw blurRad="50800" dist="38100" dir="2700000" algn="tl" rotWithShape="0">
              <a:prstClr val="black">
                <a:alpha val="40000"/>
              </a:prstClr>
            </a:outerShdw>
          </a:effectLst>
        </p:spPr>
      </p:pic>
      <p:sp>
        <p:nvSpPr>
          <p:cNvPr id="12" name="Text Placeholder 3">
            <a:extLst>
              <a:ext uri="{FF2B5EF4-FFF2-40B4-BE49-F238E27FC236}">
                <a16:creationId xmlns:a16="http://schemas.microsoft.com/office/drawing/2014/main" id="{BBC45631-A43F-407C-BDD1-5AA0D3B912A3}"/>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3.1 Elicit Business Context</a:t>
            </a:r>
          </a:p>
        </p:txBody>
      </p:sp>
    </p:spTree>
    <p:extLst>
      <p:ext uri="{BB962C8B-B14F-4D97-AF65-F5344CB8AC3E}">
        <p14:creationId xmlns:p14="http://schemas.microsoft.com/office/powerpoint/2010/main" val="37565946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7301275" y="1262601"/>
            <a:ext cx="4460259" cy="3654853"/>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1681703194"/>
              </p:ext>
            </p:extLst>
          </p:nvPr>
        </p:nvGraphicFramePr>
        <p:xfrm>
          <a:off x="7285917" y="936655"/>
          <a:ext cx="4454018" cy="4995280"/>
        </p:xfrm>
        <a:graphic>
          <a:graphicData uri="http://schemas.openxmlformats.org/drawingml/2006/table">
            <a:tbl>
              <a:tblPr firstRow="1" bandRow="1">
                <a:effectLst/>
                <a:tableStyleId>{5C22544A-7EE6-4342-B048-85BDC9FD1C3A}</a:tableStyleId>
              </a:tblPr>
              <a:tblGrid>
                <a:gridCol w="2227009">
                  <a:extLst>
                    <a:ext uri="{9D8B030D-6E8A-4147-A177-3AD203B41FA5}">
                      <a16:colId xmlns:a16="http://schemas.microsoft.com/office/drawing/2014/main" val="866264451"/>
                    </a:ext>
                  </a:extLst>
                </a:gridCol>
                <a:gridCol w="2227009">
                  <a:extLst>
                    <a:ext uri="{9D8B030D-6E8A-4147-A177-3AD203B41FA5}">
                      <a16:colId xmlns:a16="http://schemas.microsoft.com/office/drawing/2014/main" val="2703970457"/>
                    </a:ext>
                  </a:extLst>
                </a:gridCol>
              </a:tblGrid>
              <a:tr h="751712">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308660">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a:solidFill>
                            <a:srgbClr val="000000"/>
                          </a:solidFill>
                          <a:latin typeface="Roboto Condensed Light" panose="02000000000000000000" pitchFamily="2" charset="0"/>
                          <a:ea typeface="Roboto Condensed Light" panose="02000000000000000000" pitchFamily="2" charset="0"/>
                        </a:rPr>
                        <a:t>Reference architecture </a:t>
                      </a: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(including industry capability map)</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a:solidFill>
                            <a:srgbClr val="000000"/>
                          </a:solidFill>
                          <a:latin typeface="Roboto Condensed Light" panose="02000000000000000000" pitchFamily="2" charset="0"/>
                          <a:ea typeface="Roboto Condensed Light" panose="02000000000000000000" pitchFamily="2" charset="0"/>
                        </a:rPr>
                        <a:t>Business strategy document </a:t>
                      </a:r>
                      <a:endParaRPr lang="en-US" sz="1200" b="0" i="0" u="none" strike="noStrike" baseline="0" dirty="0">
                        <a:solidFill>
                          <a:srgbClr val="000000"/>
                        </a:solidFill>
                        <a:latin typeface="Roboto Condensed Light" panose="02000000000000000000" pitchFamily="2" charset="0"/>
                        <a:ea typeface="Roboto Condensed Light" panose="02000000000000000000" pitchFamily="2" charset="0"/>
                      </a:endParaRP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Completed interviews with executive team </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Business goals, business initiatives, and business capabilities sections of goals cascade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712">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328106">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Collaboration/ brainstorming tool (whiteboard, flip chart, digital equivalent)</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a:solidFill>
                            <a:srgbClr val="000000"/>
                          </a:solidFill>
                          <a:latin typeface="Roboto Condensed Light" panose="02000000000000000000" pitchFamily="2" charset="0"/>
                          <a:ea typeface="Roboto Condensed Light" panose="02000000000000000000" pitchFamily="2" charset="0"/>
                        </a:rPr>
                        <a:t>Interview guide  </a:t>
                      </a:r>
                      <a:endParaRPr lang="en-US" sz="1200" b="0" i="0" u="none" strike="noStrike" baseline="0" dirty="0">
                        <a:solidFill>
                          <a:srgbClr val="000000"/>
                        </a:solidFill>
                        <a:latin typeface="Roboto Condensed Light" panose="02000000000000000000" pitchFamily="2" charset="0"/>
                        <a:ea typeface="Roboto Condensed Light" panose="02000000000000000000" pitchFamily="2" charset="0"/>
                      </a:endParaRP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Senior IT Team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7" y="544769"/>
            <a:ext cx="5341300" cy="844339"/>
          </a:xfrm>
        </p:spPr>
        <p:txBody>
          <a:bodyPr/>
          <a:lstStyle/>
          <a:p>
            <a:r>
              <a:rPr lang="en-US" sz="3200" dirty="0">
                <a:solidFill>
                  <a:srgbClr val="2576B7"/>
                </a:solidFill>
              </a:rPr>
              <a:t>3.1 </a:t>
            </a:r>
            <a:r>
              <a:rPr lang="en-US" sz="3200"/>
              <a:t>Elicit and </a:t>
            </a:r>
            <a:r>
              <a:rPr lang="en-US" sz="3200" dirty="0"/>
              <a:t>document the business context and business goals</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49877" y="2473453"/>
            <a:ext cx="4116208" cy="269748"/>
          </a:xfrm>
        </p:spPr>
        <p:txBody>
          <a:bodyPr/>
          <a:lstStyle/>
          <a:p>
            <a:r>
              <a:rPr lang="en-US" sz="1600" dirty="0">
                <a:latin typeface="Exo" panose="02000503000000000000" pitchFamily="2" charset="77"/>
              </a:rPr>
              <a:t>5 hours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49877" y="2914292"/>
            <a:ext cx="5911586" cy="3503926"/>
          </a:xfrm>
          <a:prstGeom prst="rect">
            <a:avLst/>
          </a:prstGeom>
        </p:spPr>
        <p:txBody>
          <a:bodyPr lIns="0" tIns="0" rIns="0" bIns="0" numCol="1" spcCol="292608" anchor="t"/>
          <a:lstStyle/>
          <a:p>
            <a:pPr marL="342900" indent="-342900">
              <a:buAutoNum type="arabicPeriod"/>
            </a:pPr>
            <a:r>
              <a:rPr lang="en-US" dirty="0">
                <a:latin typeface="Roboto Condensed Light"/>
                <a:ea typeface="Roboto Condensed Light"/>
              </a:rPr>
              <a:t>Gather the IT strategy creation team and revisit your business strategy document and list of interview candidates. </a:t>
            </a:r>
          </a:p>
          <a:p>
            <a:pPr marL="342900" indent="-342900">
              <a:buAutoNum type="arabicPeriod"/>
            </a:pPr>
            <a:r>
              <a:rPr lang="en-US" dirty="0">
                <a:latin typeface="Roboto Condensed Light"/>
                <a:ea typeface="Roboto Condensed Light"/>
              </a:rPr>
              <a:t>As the CIO, conduct a maximum of five interviews with your business </a:t>
            </a:r>
            <a:r>
              <a:rPr lang="en-US">
                <a:latin typeface="Roboto Condensed Light"/>
                <a:ea typeface="Roboto Condensed Light"/>
              </a:rPr>
              <a:t>leaders/executive team members, </a:t>
            </a:r>
            <a:r>
              <a:rPr lang="en-US" dirty="0">
                <a:latin typeface="Roboto Condensed Light"/>
                <a:ea typeface="Roboto Condensed Light"/>
              </a:rPr>
              <a:t>starting with your boss (CEO). </a:t>
            </a:r>
          </a:p>
          <a:p>
            <a:pPr marL="342900" indent="-342900">
              <a:buFont typeface="Arial" panose="020B0604020202020204" pitchFamily="34" charset="0"/>
              <a:buAutoNum type="arabicPeriod"/>
            </a:pPr>
            <a:r>
              <a:rPr lang="en-US" dirty="0">
                <a:latin typeface="Roboto Condensed Light"/>
                <a:ea typeface="Roboto Condensed Light"/>
              </a:rPr>
              <a:t>Discuss the questions in the interview guide with participants and document key findings in the </a:t>
            </a:r>
            <a:r>
              <a:rPr lang="en-US" i="1" dirty="0">
                <a:latin typeface="Roboto Condensed Light"/>
                <a:ea typeface="Roboto Condensed Light"/>
              </a:rPr>
              <a:t>Business Context Interview Guide.</a:t>
            </a:r>
          </a:p>
          <a:p>
            <a:pPr marL="342900" indent="-342900">
              <a:buFont typeface="Arial" panose="020B0604020202020204" pitchFamily="34" charset="0"/>
              <a:buAutoNum type="arabicPeriod"/>
            </a:pPr>
            <a:r>
              <a:rPr lang="en-US" dirty="0">
                <a:latin typeface="Roboto Condensed Light"/>
                <a:ea typeface="Roboto Condensed Light"/>
              </a:rPr>
              <a:t>Analyze the responses and prioritize the business goals and business initiatives that IT needs to address or start addressing within the next 12 months. </a:t>
            </a:r>
          </a:p>
          <a:p>
            <a:pPr marL="342900" indent="-342900">
              <a:buFont typeface="Arial" panose="020B0604020202020204" pitchFamily="34" charset="0"/>
              <a:buAutoNum type="arabicPeriod"/>
            </a:pPr>
            <a:r>
              <a:rPr lang="en-US" dirty="0">
                <a:latin typeface="Roboto Condensed Light"/>
                <a:ea typeface="Roboto Condensed Light"/>
              </a:rPr>
              <a:t>Discuss findings with your IT strategy creation team and link the prioritized business initiatives to the key business capabilities that need to be created or improved. </a:t>
            </a:r>
          </a:p>
        </p:txBody>
      </p:sp>
      <p:grpSp>
        <p:nvGrpSpPr>
          <p:cNvPr id="41" name="Group 40">
            <a:extLst>
              <a:ext uri="{FF2B5EF4-FFF2-40B4-BE49-F238E27FC236}">
                <a16:creationId xmlns:a16="http://schemas.microsoft.com/office/drawing/2014/main" id="{DA0D6ED9-4036-C240-81AF-31DD45FA9BB7}"/>
              </a:ext>
            </a:extLst>
          </p:cNvPr>
          <p:cNvGrpSpPr/>
          <p:nvPr/>
        </p:nvGrpSpPr>
        <p:grpSpPr>
          <a:xfrm>
            <a:off x="7268547" y="5845229"/>
            <a:ext cx="4553565" cy="468002"/>
            <a:chOff x="469426" y="5628818"/>
            <a:chExt cx="4585350" cy="554002"/>
          </a:xfrm>
        </p:grpSpPr>
        <p:sp>
          <p:nvSpPr>
            <p:cNvPr id="42" name="Rectangle 41">
              <a:hlinkClick r:id="rId3"/>
              <a:extLst>
                <a:ext uri="{FF2B5EF4-FFF2-40B4-BE49-F238E27FC236}">
                  <a16:creationId xmlns:a16="http://schemas.microsoft.com/office/drawing/2014/main" id="{A000B179-89C7-724D-8FA3-FA0977082975}"/>
                </a:ext>
              </a:extLst>
            </p:cNvPr>
            <p:cNvSpPr/>
            <p:nvPr/>
          </p:nvSpPr>
          <p:spPr>
            <a:xfrm>
              <a:off x="907389" y="5628818"/>
              <a:ext cx="4147387"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Download the </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Business Context Interview Guide </a:t>
              </a: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to document your findings </a:t>
              </a:r>
            </a:p>
          </p:txBody>
        </p:sp>
        <p:sp>
          <p:nvSpPr>
            <p:cNvPr id="43" name="Rectangle 42">
              <a:extLst>
                <a:ext uri="{FF2B5EF4-FFF2-40B4-BE49-F238E27FC236}">
                  <a16:creationId xmlns:a16="http://schemas.microsoft.com/office/drawing/2014/main" id="{13D0E41C-A640-D04F-A9CB-65F81949503A}"/>
                </a:ext>
              </a:extLst>
            </p:cNvPr>
            <p:cNvSpPr>
              <a:spLocks noChangeAspect="1"/>
            </p:cNvSpPr>
            <p:nvPr/>
          </p:nvSpPr>
          <p:spPr>
            <a:xfrm>
              <a:off x="469426" y="5628820"/>
              <a:ext cx="437964"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pic>
          <p:nvPicPr>
            <p:cNvPr id="44" name="Picture 43">
              <a:extLst>
                <a:ext uri="{FF2B5EF4-FFF2-40B4-BE49-F238E27FC236}">
                  <a16:creationId xmlns:a16="http://schemas.microsoft.com/office/drawing/2014/main" id="{BAB8D2D5-A0FD-6249-92ED-396170EB90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33996" y="5751405"/>
              <a:ext cx="308823" cy="308824"/>
            </a:xfrm>
            <a:prstGeom prst="rect">
              <a:avLst/>
            </a:prstGeom>
          </p:spPr>
        </p:pic>
      </p:grpSp>
      <p:sp>
        <p:nvSpPr>
          <p:cNvPr id="12" name="Text Placeholder 6">
            <a:extLst>
              <a:ext uri="{FF2B5EF4-FFF2-40B4-BE49-F238E27FC236}">
                <a16:creationId xmlns:a16="http://schemas.microsoft.com/office/drawing/2014/main" id="{72E9ECC9-0077-4559-A36F-C3E1C0083189}"/>
              </a:ext>
            </a:extLst>
          </p:cNvPr>
          <p:cNvSpPr txBox="1">
            <a:spLocks/>
          </p:cNvSpPr>
          <p:nvPr/>
        </p:nvSpPr>
        <p:spPr>
          <a:xfrm>
            <a:off x="349877" y="1935731"/>
            <a:ext cx="5563244" cy="507213"/>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Objective: Elicit the business context with careful review of all business and strategy documents. </a:t>
            </a:r>
          </a:p>
        </p:txBody>
      </p:sp>
      <p:sp>
        <p:nvSpPr>
          <p:cNvPr id="13" name="Text Placeholder 3">
            <a:extLst>
              <a:ext uri="{FF2B5EF4-FFF2-40B4-BE49-F238E27FC236}">
                <a16:creationId xmlns:a16="http://schemas.microsoft.com/office/drawing/2014/main" id="{48233E68-445B-4207-9122-9154A501C02F}"/>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3.1 Elicit Business Context</a:t>
            </a:r>
          </a:p>
        </p:txBody>
      </p:sp>
    </p:spTree>
    <p:extLst>
      <p:ext uri="{BB962C8B-B14F-4D97-AF65-F5344CB8AC3E}">
        <p14:creationId xmlns:p14="http://schemas.microsoft.com/office/powerpoint/2010/main" val="22790399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DF686-E4F8-49E8-9ABE-C2930413E1EE}"/>
              </a:ext>
            </a:extLst>
          </p:cNvPr>
          <p:cNvSpPr>
            <a:spLocks noGrp="1"/>
          </p:cNvSpPr>
          <p:nvPr>
            <p:ph type="title"/>
          </p:nvPr>
        </p:nvSpPr>
        <p:spPr>
          <a:xfrm>
            <a:off x="619829" y="530021"/>
            <a:ext cx="10800839" cy="1130188"/>
          </a:xfrm>
        </p:spPr>
        <p:txBody>
          <a:bodyPr/>
          <a:lstStyle/>
          <a:p>
            <a:r>
              <a:rPr lang="en-US" dirty="0"/>
              <a:t>A goals cascade will strengthen IT’s alignment with the business goals</a:t>
            </a:r>
            <a:endParaRPr lang="en-CA" dirty="0"/>
          </a:p>
        </p:txBody>
      </p:sp>
      <p:sp>
        <p:nvSpPr>
          <p:cNvPr id="3" name="Text Placeholder 2">
            <a:extLst>
              <a:ext uri="{FF2B5EF4-FFF2-40B4-BE49-F238E27FC236}">
                <a16:creationId xmlns:a16="http://schemas.microsoft.com/office/drawing/2014/main" id="{294C4C2D-1E89-4092-AB5B-2DBAECB7EB7F}"/>
              </a:ext>
            </a:extLst>
          </p:cNvPr>
          <p:cNvSpPr>
            <a:spLocks noGrp="1"/>
          </p:cNvSpPr>
          <p:nvPr>
            <p:ph type="body" sz="quarter" idx="10"/>
          </p:nvPr>
        </p:nvSpPr>
        <p:spPr>
          <a:xfrm>
            <a:off x="619829" y="1743137"/>
            <a:ext cx="10953930" cy="726888"/>
          </a:xfrm>
        </p:spPr>
        <p:txBody>
          <a:bodyPr/>
          <a:lstStyle/>
          <a:p>
            <a:r>
              <a:rPr lang="en-US" sz="1600" dirty="0"/>
              <a:t>The cascade reveals business goals, streamlines the definition of IT priorities and processes necessary to achieve business goals, and identifies pain points that impede IT effectiveness. Keep in mind that goals and their respective importance will change over time. Revisit and refine the cascade annually.</a:t>
            </a:r>
            <a:endParaRPr lang="en-CA" sz="1600" dirty="0"/>
          </a:p>
        </p:txBody>
      </p:sp>
      <p:sp>
        <p:nvSpPr>
          <p:cNvPr id="6" name="Rectangle 5">
            <a:extLst>
              <a:ext uri="{FF2B5EF4-FFF2-40B4-BE49-F238E27FC236}">
                <a16:creationId xmlns:a16="http://schemas.microsoft.com/office/drawing/2014/main" id="{697155B6-4722-4EAF-B254-B550D95A6619}"/>
              </a:ext>
            </a:extLst>
          </p:cNvPr>
          <p:cNvSpPr/>
          <p:nvPr/>
        </p:nvSpPr>
        <p:spPr>
          <a:xfrm>
            <a:off x="1147213" y="2697632"/>
            <a:ext cx="1639496" cy="1462736"/>
          </a:xfrm>
          <a:prstGeom prst="rect">
            <a:avLst/>
          </a:prstGeom>
          <a:solidFill>
            <a:schemeClr val="accent1">
              <a:lumMod val="75000"/>
            </a:scheme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7DE08845-DF09-4558-B131-2E976FA37C56}"/>
              </a:ext>
            </a:extLst>
          </p:cNvPr>
          <p:cNvSpPr txBox="1"/>
          <p:nvPr/>
        </p:nvSpPr>
        <p:spPr>
          <a:xfrm>
            <a:off x="1205563" y="3155093"/>
            <a:ext cx="1571282" cy="707886"/>
          </a:xfrm>
          <a:prstGeom prst="rect">
            <a:avLst/>
          </a:prstGeom>
          <a:noFill/>
        </p:spPr>
        <p:txBody>
          <a:bodyPr wrap="square" rtlCol="0" anchor="ctr" anchorCtr="0">
            <a:spAutoFit/>
          </a:bodyPr>
          <a:lstStyle/>
          <a:p>
            <a:pPr algn="ctr"/>
            <a:r>
              <a:rPr lang="en-US" sz="2000" b="1" dirty="0">
                <a:solidFill>
                  <a:srgbClr val="FFFFFF"/>
                </a:solidFill>
                <a:latin typeface="Montserrat SemiBold" pitchFamily="2" charset="77"/>
                <a:ea typeface="Noto Sans Light" panose="020B0402040504020204" pitchFamily="34" charset="0"/>
                <a:cs typeface="Lato" panose="020F0502020204030203" pitchFamily="34" charset="0"/>
              </a:rPr>
              <a:t>Business Goals</a:t>
            </a:r>
          </a:p>
        </p:txBody>
      </p:sp>
      <p:sp>
        <p:nvSpPr>
          <p:cNvPr id="8" name="Subtitle 2">
            <a:extLst>
              <a:ext uri="{FF2B5EF4-FFF2-40B4-BE49-F238E27FC236}">
                <a16:creationId xmlns:a16="http://schemas.microsoft.com/office/drawing/2014/main" id="{37FD5907-A172-4E52-A823-7188DE58FB92}"/>
              </a:ext>
            </a:extLst>
          </p:cNvPr>
          <p:cNvSpPr txBox="1">
            <a:spLocks/>
          </p:cNvSpPr>
          <p:nvPr/>
        </p:nvSpPr>
        <p:spPr>
          <a:xfrm>
            <a:off x="1882372" y="4498352"/>
            <a:ext cx="1788954" cy="325252"/>
          </a:xfrm>
          <a:prstGeom prst="rect">
            <a:avLst/>
          </a:prstGeom>
        </p:spPr>
        <p:txBody>
          <a:bodyPr vert="horz" wrap="non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400" b="1" dirty="0">
                <a:solidFill>
                  <a:schemeClr val="tx1"/>
                </a:solidFill>
                <a:latin typeface="Arial" panose="020B0604020202020204" pitchFamily="34" charset="0"/>
                <a:ea typeface="Noto Sans Light" panose="020B0402040504020204" pitchFamily="34" charset="0"/>
                <a:cs typeface="Lato Light" panose="020F0502020204030203" pitchFamily="34" charset="0"/>
              </a:rPr>
              <a:t>Achieved Through</a:t>
            </a:r>
          </a:p>
        </p:txBody>
      </p:sp>
      <p:sp>
        <p:nvSpPr>
          <p:cNvPr id="15" name="Rectangle 14">
            <a:extLst>
              <a:ext uri="{FF2B5EF4-FFF2-40B4-BE49-F238E27FC236}">
                <a16:creationId xmlns:a16="http://schemas.microsoft.com/office/drawing/2014/main" id="{24955F2D-00F0-4DC0-B0B2-2838AA441090}"/>
              </a:ext>
            </a:extLst>
          </p:cNvPr>
          <p:cNvSpPr/>
          <p:nvPr/>
        </p:nvSpPr>
        <p:spPr>
          <a:xfrm>
            <a:off x="2958871" y="2697632"/>
            <a:ext cx="1639496" cy="1462736"/>
          </a:xfrm>
          <a:prstGeom prst="rect">
            <a:avLst/>
          </a:prstGeom>
          <a:solidFill>
            <a:srgbClr val="2576B7"/>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AA698D48-E9A9-4BA5-ABA4-1189EBE8B909}"/>
              </a:ext>
            </a:extLst>
          </p:cNvPr>
          <p:cNvSpPr txBox="1"/>
          <p:nvPr/>
        </p:nvSpPr>
        <p:spPr>
          <a:xfrm>
            <a:off x="2845059" y="3155093"/>
            <a:ext cx="1959395" cy="707886"/>
          </a:xfrm>
          <a:prstGeom prst="rect">
            <a:avLst/>
          </a:prstGeom>
          <a:noFill/>
        </p:spPr>
        <p:txBody>
          <a:bodyPr wrap="square" rtlCol="0" anchor="ctr" anchorCtr="0">
            <a:spAutoFit/>
          </a:bodyPr>
          <a:lstStyle/>
          <a:p>
            <a:pPr algn="ctr"/>
            <a:r>
              <a:rPr lang="en-US" sz="2000" b="1" dirty="0">
                <a:solidFill>
                  <a:srgbClr val="FFFFFF"/>
                </a:solidFill>
                <a:latin typeface="Montserrat SemiBold" pitchFamily="2" charset="77"/>
                <a:ea typeface="Noto Sans Light" panose="020B0402040504020204" pitchFamily="34" charset="0"/>
                <a:cs typeface="Lato" panose="020F0502020204030203" pitchFamily="34" charset="0"/>
              </a:rPr>
              <a:t>Business Initiatives</a:t>
            </a:r>
          </a:p>
        </p:txBody>
      </p:sp>
      <p:sp>
        <p:nvSpPr>
          <p:cNvPr id="17" name="Subtitle 2">
            <a:extLst>
              <a:ext uri="{FF2B5EF4-FFF2-40B4-BE49-F238E27FC236}">
                <a16:creationId xmlns:a16="http://schemas.microsoft.com/office/drawing/2014/main" id="{7CAC3E29-E929-4CDA-AD93-A1783502147A}"/>
              </a:ext>
            </a:extLst>
          </p:cNvPr>
          <p:cNvSpPr txBox="1">
            <a:spLocks/>
          </p:cNvSpPr>
          <p:nvPr/>
        </p:nvSpPr>
        <p:spPr>
          <a:xfrm>
            <a:off x="3934823" y="4499153"/>
            <a:ext cx="1739261" cy="32525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400" b="1" dirty="0">
                <a:solidFill>
                  <a:schemeClr val="tx1"/>
                </a:solidFill>
                <a:latin typeface="Arial" panose="020B0604020202020204" pitchFamily="34" charset="0"/>
                <a:ea typeface="Noto Sans Light" panose="020B0402040504020204" pitchFamily="34" charset="0"/>
                <a:cs typeface="Lato Light" panose="020F0502020204030203" pitchFamily="34" charset="0"/>
              </a:rPr>
              <a:t>Create or Improve</a:t>
            </a:r>
          </a:p>
        </p:txBody>
      </p:sp>
      <p:sp>
        <p:nvSpPr>
          <p:cNvPr id="24" name="Rectangle 23">
            <a:extLst>
              <a:ext uri="{FF2B5EF4-FFF2-40B4-BE49-F238E27FC236}">
                <a16:creationId xmlns:a16="http://schemas.microsoft.com/office/drawing/2014/main" id="{3CA559F2-A422-49E8-9B11-4E08044C12AB}"/>
              </a:ext>
            </a:extLst>
          </p:cNvPr>
          <p:cNvSpPr/>
          <p:nvPr/>
        </p:nvSpPr>
        <p:spPr>
          <a:xfrm>
            <a:off x="4770529" y="2697632"/>
            <a:ext cx="1639496" cy="1462736"/>
          </a:xfrm>
          <a:prstGeom prst="rect">
            <a:avLst/>
          </a:prstGeom>
          <a:solidFill>
            <a:srgbClr val="5090C4"/>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30FF93DE-A0DE-4BD4-BE9E-EB9971502ADA}"/>
              </a:ext>
            </a:extLst>
          </p:cNvPr>
          <p:cNvSpPr txBox="1"/>
          <p:nvPr/>
        </p:nvSpPr>
        <p:spPr>
          <a:xfrm>
            <a:off x="4568646" y="3155092"/>
            <a:ext cx="2060890" cy="707886"/>
          </a:xfrm>
          <a:prstGeom prst="rect">
            <a:avLst/>
          </a:prstGeom>
          <a:noFill/>
        </p:spPr>
        <p:txBody>
          <a:bodyPr wrap="square" rtlCol="0" anchor="ctr" anchorCtr="0">
            <a:spAutoFit/>
          </a:bodyPr>
          <a:lstStyle/>
          <a:p>
            <a:pPr algn="ctr"/>
            <a:r>
              <a:rPr lang="en-US" sz="2000" b="1" dirty="0">
                <a:solidFill>
                  <a:srgbClr val="FFFFFF"/>
                </a:solidFill>
                <a:latin typeface="Montserrat SemiBold" pitchFamily="2" charset="77"/>
                <a:ea typeface="Noto Sans Light" panose="020B0402040504020204" pitchFamily="34" charset="0"/>
                <a:cs typeface="Lato" panose="020F0502020204030203" pitchFamily="34" charset="0"/>
              </a:rPr>
              <a:t>Business Capabilities</a:t>
            </a:r>
          </a:p>
        </p:txBody>
      </p:sp>
      <p:sp>
        <p:nvSpPr>
          <p:cNvPr id="33" name="Rectangle 32">
            <a:extLst>
              <a:ext uri="{FF2B5EF4-FFF2-40B4-BE49-F238E27FC236}">
                <a16:creationId xmlns:a16="http://schemas.microsoft.com/office/drawing/2014/main" id="{44F7059A-D0EA-4C06-9A75-3C0DFA027DB3}"/>
              </a:ext>
            </a:extLst>
          </p:cNvPr>
          <p:cNvSpPr/>
          <p:nvPr/>
        </p:nvSpPr>
        <p:spPr>
          <a:xfrm>
            <a:off x="5665348" y="4501711"/>
            <a:ext cx="1639496" cy="1462736"/>
          </a:xfrm>
          <a:prstGeom prst="rect">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4" name="TextBox 33">
            <a:extLst>
              <a:ext uri="{FF2B5EF4-FFF2-40B4-BE49-F238E27FC236}">
                <a16:creationId xmlns:a16="http://schemas.microsoft.com/office/drawing/2014/main" id="{B1309C02-CA14-4032-9173-37D126C24D1C}"/>
              </a:ext>
            </a:extLst>
          </p:cNvPr>
          <p:cNvSpPr txBox="1"/>
          <p:nvPr/>
        </p:nvSpPr>
        <p:spPr>
          <a:xfrm>
            <a:off x="5608722" y="4959170"/>
            <a:ext cx="1800493" cy="707886"/>
          </a:xfrm>
          <a:prstGeom prst="rect">
            <a:avLst/>
          </a:prstGeom>
          <a:noFill/>
        </p:spPr>
        <p:txBody>
          <a:bodyPr wrap="none" rtlCol="0" anchor="ctr" anchorCtr="0">
            <a:spAutoFit/>
          </a:bodyPr>
          <a:lstStyle/>
          <a:p>
            <a:pPr algn="ctr"/>
            <a:r>
              <a:rPr lang="en-US" sz="2000" b="1" dirty="0">
                <a:solidFill>
                  <a:srgbClr val="FFFFFF"/>
                </a:solidFill>
                <a:latin typeface="Montserrat SemiBold" pitchFamily="2" charset="77"/>
                <a:ea typeface="Noto Sans Light" panose="020B0402040504020204" pitchFamily="34" charset="0"/>
                <a:cs typeface="Lato" panose="020F0502020204030203" pitchFamily="34" charset="0"/>
              </a:rPr>
              <a:t>IT</a:t>
            </a:r>
          </a:p>
          <a:p>
            <a:pPr algn="ctr"/>
            <a:r>
              <a:rPr lang="en-US" sz="2000" b="1" dirty="0">
                <a:solidFill>
                  <a:srgbClr val="FFFFFF"/>
                </a:solidFill>
                <a:latin typeface="Montserrat SemiBold" pitchFamily="2" charset="77"/>
                <a:ea typeface="Noto Sans Light" panose="020B0402040504020204" pitchFamily="34" charset="0"/>
                <a:cs typeface="Lato" panose="020F0502020204030203" pitchFamily="34" charset="0"/>
              </a:rPr>
              <a:t>Capabilities </a:t>
            </a:r>
          </a:p>
        </p:txBody>
      </p:sp>
      <p:sp>
        <p:nvSpPr>
          <p:cNvPr id="35" name="Subtitle 2">
            <a:extLst>
              <a:ext uri="{FF2B5EF4-FFF2-40B4-BE49-F238E27FC236}">
                <a16:creationId xmlns:a16="http://schemas.microsoft.com/office/drawing/2014/main" id="{6B60899F-8608-474A-BA11-5A1B5D05E00E}"/>
              </a:ext>
            </a:extLst>
          </p:cNvPr>
          <p:cNvSpPr txBox="1">
            <a:spLocks/>
          </p:cNvSpPr>
          <p:nvPr/>
        </p:nvSpPr>
        <p:spPr>
          <a:xfrm>
            <a:off x="6519780" y="6255299"/>
            <a:ext cx="1753688" cy="325252"/>
          </a:xfrm>
          <a:prstGeom prst="rect">
            <a:avLst/>
          </a:prstGeom>
        </p:spPr>
        <p:txBody>
          <a:bodyPr vert="horz" wrap="non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400" b="1" dirty="0">
                <a:solidFill>
                  <a:schemeClr val="tx1"/>
                </a:solidFill>
                <a:latin typeface="Arial" panose="020B0604020202020204" pitchFamily="34" charset="0"/>
                <a:ea typeface="Noto Sans Light" panose="020B0402040504020204" pitchFamily="34" charset="0"/>
                <a:cs typeface="Lato Light" panose="020F0502020204030203" pitchFamily="34" charset="0"/>
              </a:rPr>
              <a:t>Create or Improve</a:t>
            </a:r>
          </a:p>
        </p:txBody>
      </p:sp>
      <p:sp>
        <p:nvSpPr>
          <p:cNvPr id="36" name="Rectangle 35">
            <a:extLst>
              <a:ext uri="{FF2B5EF4-FFF2-40B4-BE49-F238E27FC236}">
                <a16:creationId xmlns:a16="http://schemas.microsoft.com/office/drawing/2014/main" id="{714B35C4-08AA-4099-A21C-8CE8CBD16CCF}"/>
              </a:ext>
            </a:extLst>
          </p:cNvPr>
          <p:cNvSpPr/>
          <p:nvPr/>
        </p:nvSpPr>
        <p:spPr>
          <a:xfrm>
            <a:off x="7513587" y="4501711"/>
            <a:ext cx="1639496" cy="1462736"/>
          </a:xfrm>
          <a:prstGeom prst="rect">
            <a:avLst/>
          </a:prstGeom>
          <a:solidFill>
            <a:schemeClr val="accent4"/>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7" name="TextBox 36">
            <a:extLst>
              <a:ext uri="{FF2B5EF4-FFF2-40B4-BE49-F238E27FC236}">
                <a16:creationId xmlns:a16="http://schemas.microsoft.com/office/drawing/2014/main" id="{391129CA-104F-4958-A95E-360F9A1E4691}"/>
              </a:ext>
            </a:extLst>
          </p:cNvPr>
          <p:cNvSpPr txBox="1"/>
          <p:nvPr/>
        </p:nvSpPr>
        <p:spPr>
          <a:xfrm>
            <a:off x="7605865" y="4959171"/>
            <a:ext cx="1547218" cy="707886"/>
          </a:xfrm>
          <a:prstGeom prst="rect">
            <a:avLst/>
          </a:prstGeom>
          <a:noFill/>
        </p:spPr>
        <p:txBody>
          <a:bodyPr wrap="none" rtlCol="0" anchor="ctr" anchorCtr="0">
            <a:spAutoFit/>
          </a:bodyPr>
          <a:lstStyle/>
          <a:p>
            <a:pPr algn="ctr"/>
            <a:r>
              <a:rPr lang="en-US" sz="2000" b="1" dirty="0">
                <a:solidFill>
                  <a:srgbClr val="FFFFFF"/>
                </a:solidFill>
                <a:latin typeface="Montserrat SemiBold" pitchFamily="2" charset="77"/>
                <a:ea typeface="Noto Sans Light" panose="020B0402040504020204" pitchFamily="34" charset="0"/>
                <a:cs typeface="Lato" panose="020F0502020204030203" pitchFamily="34" charset="0"/>
              </a:rPr>
              <a:t>IT</a:t>
            </a:r>
          </a:p>
          <a:p>
            <a:pPr algn="ctr"/>
            <a:r>
              <a:rPr lang="en-US" sz="2000" b="1" dirty="0">
                <a:solidFill>
                  <a:srgbClr val="FFFFFF"/>
                </a:solidFill>
                <a:latin typeface="Montserrat SemiBold" pitchFamily="2" charset="77"/>
                <a:ea typeface="Noto Sans Light" panose="020B0402040504020204" pitchFamily="34" charset="0"/>
                <a:cs typeface="Lato" panose="020F0502020204030203" pitchFamily="34" charset="0"/>
              </a:rPr>
              <a:t>Initiatives </a:t>
            </a:r>
          </a:p>
        </p:txBody>
      </p:sp>
      <p:sp>
        <p:nvSpPr>
          <p:cNvPr id="38" name="Subtitle 2">
            <a:extLst>
              <a:ext uri="{FF2B5EF4-FFF2-40B4-BE49-F238E27FC236}">
                <a16:creationId xmlns:a16="http://schemas.microsoft.com/office/drawing/2014/main" id="{39E7947F-EADA-4826-9015-05C802EE6F77}"/>
              </a:ext>
            </a:extLst>
          </p:cNvPr>
          <p:cNvSpPr txBox="1">
            <a:spLocks/>
          </p:cNvSpPr>
          <p:nvPr/>
        </p:nvSpPr>
        <p:spPr>
          <a:xfrm>
            <a:off x="8429274" y="6255299"/>
            <a:ext cx="1788954" cy="325252"/>
          </a:xfrm>
          <a:prstGeom prst="rect">
            <a:avLst/>
          </a:prstGeom>
        </p:spPr>
        <p:txBody>
          <a:bodyPr vert="horz" wrap="non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400" b="1" dirty="0">
                <a:solidFill>
                  <a:schemeClr val="tx1"/>
                </a:solidFill>
                <a:latin typeface="Arial" panose="020B0604020202020204" pitchFamily="34" charset="0"/>
                <a:ea typeface="Noto Sans Light" panose="020B0402040504020204" pitchFamily="34" charset="0"/>
                <a:cs typeface="Lato Light" panose="020F0502020204030203" pitchFamily="34" charset="0"/>
              </a:rPr>
              <a:t>Achieved Through</a:t>
            </a:r>
          </a:p>
        </p:txBody>
      </p:sp>
      <p:sp>
        <p:nvSpPr>
          <p:cNvPr id="39" name="Rectangle 38">
            <a:extLst>
              <a:ext uri="{FF2B5EF4-FFF2-40B4-BE49-F238E27FC236}">
                <a16:creationId xmlns:a16="http://schemas.microsoft.com/office/drawing/2014/main" id="{42DF1AC7-C6D4-4797-A9A7-40EEB8400EE3}"/>
              </a:ext>
            </a:extLst>
          </p:cNvPr>
          <p:cNvSpPr/>
          <p:nvPr/>
        </p:nvSpPr>
        <p:spPr>
          <a:xfrm>
            <a:off x="9342436" y="4501711"/>
            <a:ext cx="1639496" cy="1462736"/>
          </a:xfrm>
          <a:prstGeom prst="rect">
            <a:avLst/>
          </a:prstGeom>
          <a:solidFill>
            <a:schemeClr val="accent4">
              <a:lumMod val="75000"/>
            </a:scheme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0" name="TextBox 39">
            <a:extLst>
              <a:ext uri="{FF2B5EF4-FFF2-40B4-BE49-F238E27FC236}">
                <a16:creationId xmlns:a16="http://schemas.microsoft.com/office/drawing/2014/main" id="{F02182BA-0EC7-44E9-BB9E-D3F4ABF666A9}"/>
              </a:ext>
            </a:extLst>
          </p:cNvPr>
          <p:cNvSpPr txBox="1"/>
          <p:nvPr/>
        </p:nvSpPr>
        <p:spPr>
          <a:xfrm>
            <a:off x="9718446" y="4959171"/>
            <a:ext cx="979755" cy="707886"/>
          </a:xfrm>
          <a:prstGeom prst="rect">
            <a:avLst/>
          </a:prstGeom>
          <a:noFill/>
        </p:spPr>
        <p:txBody>
          <a:bodyPr wrap="none" rtlCol="0" anchor="ctr" anchorCtr="0">
            <a:spAutoFit/>
          </a:bodyPr>
          <a:lstStyle/>
          <a:p>
            <a:pPr algn="ctr"/>
            <a:r>
              <a:rPr lang="en-US" sz="2000" b="1" dirty="0">
                <a:solidFill>
                  <a:srgbClr val="FFFFFF"/>
                </a:solidFill>
                <a:latin typeface="Montserrat SemiBold" pitchFamily="2" charset="77"/>
                <a:ea typeface="Noto Sans Light" panose="020B0402040504020204" pitchFamily="34" charset="0"/>
                <a:cs typeface="Lato" panose="020F0502020204030203" pitchFamily="34" charset="0"/>
              </a:rPr>
              <a:t>IT</a:t>
            </a:r>
          </a:p>
          <a:p>
            <a:pPr algn="ctr"/>
            <a:r>
              <a:rPr lang="en-US" sz="2000" b="1" dirty="0">
                <a:solidFill>
                  <a:srgbClr val="FFFFFF"/>
                </a:solidFill>
                <a:latin typeface="Montserrat SemiBold" pitchFamily="2" charset="77"/>
                <a:ea typeface="Noto Sans Light" panose="020B0402040504020204" pitchFamily="34" charset="0"/>
                <a:cs typeface="Lato" panose="020F0502020204030203" pitchFamily="34" charset="0"/>
              </a:rPr>
              <a:t>Goals </a:t>
            </a:r>
          </a:p>
        </p:txBody>
      </p:sp>
      <p:sp>
        <p:nvSpPr>
          <p:cNvPr id="54" name="Subtitle 2">
            <a:extLst>
              <a:ext uri="{FF2B5EF4-FFF2-40B4-BE49-F238E27FC236}">
                <a16:creationId xmlns:a16="http://schemas.microsoft.com/office/drawing/2014/main" id="{FC5B8512-FEC2-45DD-B7D8-7FE82D590E04}"/>
              </a:ext>
            </a:extLst>
          </p:cNvPr>
          <p:cNvSpPr txBox="1">
            <a:spLocks/>
          </p:cNvSpPr>
          <p:nvPr/>
        </p:nvSpPr>
        <p:spPr>
          <a:xfrm>
            <a:off x="6066931" y="4164709"/>
            <a:ext cx="905699" cy="325252"/>
          </a:xfrm>
          <a:prstGeom prst="rect">
            <a:avLst/>
          </a:prstGeom>
        </p:spPr>
        <p:txBody>
          <a:bodyPr vert="horz" wrap="non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400" b="1" dirty="0">
                <a:solidFill>
                  <a:schemeClr val="tx1"/>
                </a:solidFill>
                <a:latin typeface="Arial" panose="020B0604020202020204" pitchFamily="34" charset="0"/>
                <a:ea typeface="Noto Sans Light" panose="020B0402040504020204" pitchFamily="34" charset="0"/>
                <a:cs typeface="Lato Light" panose="020F0502020204030203" pitchFamily="34" charset="0"/>
              </a:rPr>
              <a:t>Support</a:t>
            </a:r>
          </a:p>
        </p:txBody>
      </p:sp>
      <p:cxnSp>
        <p:nvCxnSpPr>
          <p:cNvPr id="57" name="Connector: Elbow 56">
            <a:extLst>
              <a:ext uri="{FF2B5EF4-FFF2-40B4-BE49-F238E27FC236}">
                <a16:creationId xmlns:a16="http://schemas.microsoft.com/office/drawing/2014/main" id="{751F44A7-CECC-40BE-9536-EC19C4373A8E}"/>
              </a:ext>
            </a:extLst>
          </p:cNvPr>
          <p:cNvCxnSpPr>
            <a:stCxn id="6" idx="2"/>
            <a:endCxn id="15" idx="2"/>
          </p:cNvCxnSpPr>
          <p:nvPr/>
        </p:nvCxnSpPr>
        <p:spPr>
          <a:xfrm rot="16200000" flipH="1">
            <a:off x="2872790" y="3254539"/>
            <a:ext cx="12700" cy="1811658"/>
          </a:xfrm>
          <a:prstGeom prst="bentConnector3">
            <a:avLst>
              <a:gd name="adj1" fmla="val 180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F9C96B38-7E34-4368-9D3E-22ACDC50BD8B}"/>
              </a:ext>
            </a:extLst>
          </p:cNvPr>
          <p:cNvCxnSpPr>
            <a:cxnSpLocks/>
          </p:cNvCxnSpPr>
          <p:nvPr/>
        </p:nvCxnSpPr>
        <p:spPr>
          <a:xfrm rot="16200000" flipH="1">
            <a:off x="4825964" y="3319484"/>
            <a:ext cx="12700" cy="1811658"/>
          </a:xfrm>
          <a:prstGeom prst="bentConnector3">
            <a:avLst>
              <a:gd name="adj1" fmla="val 180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AAA57F1E-EE58-48A3-812F-E38A0F1D3553}"/>
              </a:ext>
            </a:extLst>
          </p:cNvPr>
          <p:cNvCxnSpPr>
            <a:cxnSpLocks/>
            <a:stCxn id="39" idx="2"/>
            <a:endCxn id="36" idx="2"/>
          </p:cNvCxnSpPr>
          <p:nvPr/>
        </p:nvCxnSpPr>
        <p:spPr>
          <a:xfrm rot="5400000">
            <a:off x="9247760" y="5050023"/>
            <a:ext cx="12700" cy="1828849"/>
          </a:xfrm>
          <a:prstGeom prst="bentConnector3">
            <a:avLst>
              <a:gd name="adj1" fmla="val 180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038841CA-6CD9-4163-8046-12FBE08CEB31}"/>
              </a:ext>
            </a:extLst>
          </p:cNvPr>
          <p:cNvCxnSpPr>
            <a:cxnSpLocks/>
          </p:cNvCxnSpPr>
          <p:nvPr/>
        </p:nvCxnSpPr>
        <p:spPr>
          <a:xfrm rot="5400000">
            <a:off x="7298493" y="5062724"/>
            <a:ext cx="12700" cy="1828849"/>
          </a:xfrm>
          <a:prstGeom prst="bentConnector3">
            <a:avLst>
              <a:gd name="adj1" fmla="val 180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80F3E8A-FBEA-47CB-A403-6B07ED09C73E}"/>
              </a:ext>
            </a:extLst>
          </p:cNvPr>
          <p:cNvCxnSpPr>
            <a:cxnSpLocks/>
          </p:cNvCxnSpPr>
          <p:nvPr/>
        </p:nvCxnSpPr>
        <p:spPr>
          <a:xfrm>
            <a:off x="6066931" y="3886803"/>
            <a:ext cx="0" cy="93680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BB0F0108-FBB2-435B-BC8A-819A67DFAFF0}"/>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3.1 Elicit Business Context</a:t>
            </a:r>
          </a:p>
        </p:txBody>
      </p:sp>
    </p:spTree>
    <p:extLst>
      <p:ext uri="{BB962C8B-B14F-4D97-AF65-F5344CB8AC3E}">
        <p14:creationId xmlns:p14="http://schemas.microsoft.com/office/powerpoint/2010/main" val="245258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C6FD3-6D07-439B-A035-548E0BB0E7A8}"/>
              </a:ext>
            </a:extLst>
          </p:cNvPr>
          <p:cNvSpPr>
            <a:spLocks noGrp="1"/>
          </p:cNvSpPr>
          <p:nvPr>
            <p:ph type="title"/>
          </p:nvPr>
        </p:nvSpPr>
        <p:spPr>
          <a:xfrm>
            <a:off x="361425" y="779239"/>
            <a:ext cx="11290498" cy="1130188"/>
          </a:xfrm>
        </p:spPr>
        <p:txBody>
          <a:bodyPr/>
          <a:lstStyle/>
          <a:p>
            <a:r>
              <a:rPr lang="en-US" sz="3600" dirty="0"/>
              <a:t>You can align business goals to capabilities by identifying the value streams they relate to  </a:t>
            </a:r>
            <a:endParaRPr lang="en-CA" sz="3600" dirty="0"/>
          </a:p>
        </p:txBody>
      </p:sp>
      <p:sp>
        <p:nvSpPr>
          <p:cNvPr id="3" name="Text Placeholder 2">
            <a:extLst>
              <a:ext uri="{FF2B5EF4-FFF2-40B4-BE49-F238E27FC236}">
                <a16:creationId xmlns:a16="http://schemas.microsoft.com/office/drawing/2014/main" id="{C83A9ED2-1ED5-4823-B4D0-7613911B1A79}"/>
              </a:ext>
            </a:extLst>
          </p:cNvPr>
          <p:cNvSpPr>
            <a:spLocks noGrp="1"/>
          </p:cNvSpPr>
          <p:nvPr>
            <p:ph type="body" sz="quarter" idx="10"/>
          </p:nvPr>
        </p:nvSpPr>
        <p:spPr>
          <a:xfrm>
            <a:off x="6381794" y="2512849"/>
            <a:ext cx="5287443" cy="1283063"/>
          </a:xfrm>
        </p:spPr>
        <p:txBody>
          <a:bodyPr/>
          <a:lstStyle/>
          <a:p>
            <a:r>
              <a:rPr lang="en-US" sz="1800" dirty="0">
                <a:solidFill>
                  <a:schemeClr val="tx1"/>
                </a:solidFill>
                <a:latin typeface="Roboto Condensed Light" panose="02000000000000000000" pitchFamily="2" charset="0"/>
                <a:ea typeface="Roboto Condensed Light" panose="02000000000000000000" pitchFamily="2" charset="0"/>
              </a:rPr>
              <a:t>Value streams connect business goals to the organization’s value realization activities in the marketplace. Those activities are dependent on the specific industry segment in which an organization operates. </a:t>
            </a:r>
          </a:p>
        </p:txBody>
      </p:sp>
      <p:sp>
        <p:nvSpPr>
          <p:cNvPr id="4" name="Rectangle 3">
            <a:extLst>
              <a:ext uri="{FF2B5EF4-FFF2-40B4-BE49-F238E27FC236}">
                <a16:creationId xmlns:a16="http://schemas.microsoft.com/office/drawing/2014/main" id="{2706B0E4-9C9C-4024-A64B-CD27019436C0}"/>
              </a:ext>
            </a:extLst>
          </p:cNvPr>
          <p:cNvSpPr/>
          <p:nvPr/>
        </p:nvSpPr>
        <p:spPr>
          <a:xfrm>
            <a:off x="524351" y="2697632"/>
            <a:ext cx="1639496" cy="1462736"/>
          </a:xfrm>
          <a:prstGeom prst="rect">
            <a:avLst/>
          </a:prstGeom>
          <a:solidFill>
            <a:schemeClr val="accent1">
              <a:lumMod val="75000"/>
            </a:scheme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A6E7DA73-3C70-4FAC-BF9E-97A2332F1F75}"/>
              </a:ext>
            </a:extLst>
          </p:cNvPr>
          <p:cNvSpPr txBox="1"/>
          <p:nvPr/>
        </p:nvSpPr>
        <p:spPr>
          <a:xfrm>
            <a:off x="582701" y="3155093"/>
            <a:ext cx="1571282" cy="707886"/>
          </a:xfrm>
          <a:prstGeom prst="rect">
            <a:avLst/>
          </a:prstGeom>
          <a:noFill/>
        </p:spPr>
        <p:txBody>
          <a:bodyPr wrap="square" rtlCol="0" anchor="ctr" anchorCtr="0">
            <a:spAutoFit/>
          </a:bodyPr>
          <a:lstStyle/>
          <a:p>
            <a:pPr algn="ctr"/>
            <a:r>
              <a:rPr lang="en-US" sz="2000" b="1" dirty="0">
                <a:solidFill>
                  <a:srgbClr val="FFFFFF"/>
                </a:solidFill>
                <a:latin typeface="Montserrat SemiBold" pitchFamily="2" charset="77"/>
                <a:ea typeface="Noto Sans Light" panose="020B0402040504020204" pitchFamily="34" charset="0"/>
                <a:cs typeface="Lato" panose="020F0502020204030203" pitchFamily="34" charset="0"/>
              </a:rPr>
              <a:t>Business Goals</a:t>
            </a:r>
          </a:p>
        </p:txBody>
      </p:sp>
      <p:sp>
        <p:nvSpPr>
          <p:cNvPr id="6" name="Subtitle 2">
            <a:extLst>
              <a:ext uri="{FF2B5EF4-FFF2-40B4-BE49-F238E27FC236}">
                <a16:creationId xmlns:a16="http://schemas.microsoft.com/office/drawing/2014/main" id="{09DEE234-4F49-4215-9FB6-729734DE29E6}"/>
              </a:ext>
            </a:extLst>
          </p:cNvPr>
          <p:cNvSpPr txBox="1">
            <a:spLocks/>
          </p:cNvSpPr>
          <p:nvPr/>
        </p:nvSpPr>
        <p:spPr>
          <a:xfrm>
            <a:off x="1259510" y="4498352"/>
            <a:ext cx="1788954" cy="325252"/>
          </a:xfrm>
          <a:prstGeom prst="rect">
            <a:avLst/>
          </a:prstGeom>
        </p:spPr>
        <p:txBody>
          <a:bodyPr vert="horz" wrap="non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400" b="1" dirty="0">
                <a:solidFill>
                  <a:schemeClr val="tx1"/>
                </a:solidFill>
                <a:latin typeface="Arial" panose="020B0604020202020204" pitchFamily="34" charset="0"/>
                <a:ea typeface="Noto Sans Light" panose="020B0402040504020204" pitchFamily="34" charset="0"/>
                <a:cs typeface="Lato Light" panose="020F0502020204030203" pitchFamily="34" charset="0"/>
              </a:rPr>
              <a:t>Achieved Through</a:t>
            </a:r>
          </a:p>
        </p:txBody>
      </p:sp>
      <p:sp>
        <p:nvSpPr>
          <p:cNvPr id="7" name="Rectangle 6">
            <a:extLst>
              <a:ext uri="{FF2B5EF4-FFF2-40B4-BE49-F238E27FC236}">
                <a16:creationId xmlns:a16="http://schemas.microsoft.com/office/drawing/2014/main" id="{0B4A8519-32DF-4CBE-B57A-D8C3ECE60137}"/>
              </a:ext>
            </a:extLst>
          </p:cNvPr>
          <p:cNvSpPr/>
          <p:nvPr/>
        </p:nvSpPr>
        <p:spPr>
          <a:xfrm>
            <a:off x="2336009" y="2697632"/>
            <a:ext cx="1639496" cy="1462736"/>
          </a:xfrm>
          <a:prstGeom prst="rect">
            <a:avLst/>
          </a:prstGeom>
          <a:solidFill>
            <a:srgbClr val="2576B7"/>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59F30645-7B83-4E88-A2A7-9ECDF039CA35}"/>
              </a:ext>
            </a:extLst>
          </p:cNvPr>
          <p:cNvSpPr txBox="1"/>
          <p:nvPr/>
        </p:nvSpPr>
        <p:spPr>
          <a:xfrm>
            <a:off x="2222197" y="3155093"/>
            <a:ext cx="1959395" cy="707886"/>
          </a:xfrm>
          <a:prstGeom prst="rect">
            <a:avLst/>
          </a:prstGeom>
          <a:noFill/>
        </p:spPr>
        <p:txBody>
          <a:bodyPr wrap="square" rtlCol="0" anchor="ctr" anchorCtr="0">
            <a:spAutoFit/>
          </a:bodyPr>
          <a:lstStyle/>
          <a:p>
            <a:pPr algn="ctr"/>
            <a:r>
              <a:rPr lang="en-US" sz="2000" b="1" dirty="0">
                <a:solidFill>
                  <a:srgbClr val="FFFFFF"/>
                </a:solidFill>
                <a:latin typeface="Montserrat SemiBold" pitchFamily="2" charset="77"/>
                <a:ea typeface="Noto Sans Light" panose="020B0402040504020204" pitchFamily="34" charset="0"/>
                <a:cs typeface="Lato" panose="020F0502020204030203" pitchFamily="34" charset="0"/>
              </a:rPr>
              <a:t>Business Initiatives</a:t>
            </a:r>
          </a:p>
        </p:txBody>
      </p:sp>
      <p:sp>
        <p:nvSpPr>
          <p:cNvPr id="9" name="Subtitle 2">
            <a:extLst>
              <a:ext uri="{FF2B5EF4-FFF2-40B4-BE49-F238E27FC236}">
                <a16:creationId xmlns:a16="http://schemas.microsoft.com/office/drawing/2014/main" id="{F8947D7F-CC12-49D2-98C3-E18E8320DD92}"/>
              </a:ext>
            </a:extLst>
          </p:cNvPr>
          <p:cNvSpPr txBox="1">
            <a:spLocks/>
          </p:cNvSpPr>
          <p:nvPr/>
        </p:nvSpPr>
        <p:spPr>
          <a:xfrm>
            <a:off x="3311961" y="4499153"/>
            <a:ext cx="1739261" cy="32525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400" b="1" dirty="0">
                <a:solidFill>
                  <a:schemeClr val="tx1"/>
                </a:solidFill>
                <a:latin typeface="Arial" panose="020B0604020202020204" pitchFamily="34" charset="0"/>
                <a:ea typeface="Noto Sans Light" panose="020B0402040504020204" pitchFamily="34" charset="0"/>
                <a:cs typeface="Lato Light" panose="020F0502020204030203" pitchFamily="34" charset="0"/>
              </a:rPr>
              <a:t>Create or Improve</a:t>
            </a:r>
          </a:p>
        </p:txBody>
      </p:sp>
      <p:sp>
        <p:nvSpPr>
          <p:cNvPr id="10" name="Rectangle 9">
            <a:extLst>
              <a:ext uri="{FF2B5EF4-FFF2-40B4-BE49-F238E27FC236}">
                <a16:creationId xmlns:a16="http://schemas.microsoft.com/office/drawing/2014/main" id="{593AD7BD-B928-4F3B-A25D-C7C187D0E53B}"/>
              </a:ext>
            </a:extLst>
          </p:cNvPr>
          <p:cNvSpPr/>
          <p:nvPr/>
        </p:nvSpPr>
        <p:spPr>
          <a:xfrm>
            <a:off x="4147667" y="2697632"/>
            <a:ext cx="1639496" cy="1462736"/>
          </a:xfrm>
          <a:prstGeom prst="rect">
            <a:avLst/>
          </a:prstGeom>
          <a:solidFill>
            <a:srgbClr val="5090C4"/>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C26AA7AA-13E8-48F4-8696-BA9A57672E56}"/>
              </a:ext>
            </a:extLst>
          </p:cNvPr>
          <p:cNvSpPr txBox="1"/>
          <p:nvPr/>
        </p:nvSpPr>
        <p:spPr>
          <a:xfrm>
            <a:off x="3945784" y="3155092"/>
            <a:ext cx="2060890" cy="707886"/>
          </a:xfrm>
          <a:prstGeom prst="rect">
            <a:avLst/>
          </a:prstGeom>
          <a:noFill/>
        </p:spPr>
        <p:txBody>
          <a:bodyPr wrap="square" rtlCol="0" anchor="ctr" anchorCtr="0">
            <a:spAutoFit/>
          </a:bodyPr>
          <a:lstStyle/>
          <a:p>
            <a:pPr algn="ctr"/>
            <a:r>
              <a:rPr lang="en-US" sz="2000" b="1" dirty="0">
                <a:solidFill>
                  <a:srgbClr val="FFFFFF"/>
                </a:solidFill>
                <a:latin typeface="Montserrat SemiBold" pitchFamily="2" charset="77"/>
                <a:ea typeface="Noto Sans Light" panose="020B0402040504020204" pitchFamily="34" charset="0"/>
                <a:cs typeface="Lato" panose="020F0502020204030203" pitchFamily="34" charset="0"/>
              </a:rPr>
              <a:t>Business Capabilities</a:t>
            </a:r>
          </a:p>
        </p:txBody>
      </p:sp>
      <p:cxnSp>
        <p:nvCxnSpPr>
          <p:cNvPr id="12" name="Connector: Elbow 11">
            <a:extLst>
              <a:ext uri="{FF2B5EF4-FFF2-40B4-BE49-F238E27FC236}">
                <a16:creationId xmlns:a16="http://schemas.microsoft.com/office/drawing/2014/main" id="{28FC7A77-BD3C-4852-9E53-2DE1C32B2744}"/>
              </a:ext>
            </a:extLst>
          </p:cNvPr>
          <p:cNvCxnSpPr>
            <a:stCxn id="4" idx="2"/>
            <a:endCxn id="7" idx="2"/>
          </p:cNvCxnSpPr>
          <p:nvPr/>
        </p:nvCxnSpPr>
        <p:spPr>
          <a:xfrm rot="16200000" flipH="1">
            <a:off x="2249928" y="3254539"/>
            <a:ext cx="12700" cy="1811658"/>
          </a:xfrm>
          <a:prstGeom prst="bentConnector3">
            <a:avLst>
              <a:gd name="adj1" fmla="val 180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14C972B9-749B-472A-8C08-5F45DFFA7173}"/>
              </a:ext>
            </a:extLst>
          </p:cNvPr>
          <p:cNvCxnSpPr>
            <a:cxnSpLocks/>
          </p:cNvCxnSpPr>
          <p:nvPr/>
        </p:nvCxnSpPr>
        <p:spPr>
          <a:xfrm rot="16200000" flipH="1">
            <a:off x="4203102" y="3319484"/>
            <a:ext cx="12700" cy="1811658"/>
          </a:xfrm>
          <a:prstGeom prst="bentConnector3">
            <a:avLst>
              <a:gd name="adj1" fmla="val 180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0F5A1B21-58A1-4F64-AD8C-832C7034636B}"/>
              </a:ext>
            </a:extLst>
          </p:cNvPr>
          <p:cNvGrpSpPr/>
          <p:nvPr/>
        </p:nvGrpSpPr>
        <p:grpSpPr>
          <a:xfrm>
            <a:off x="6937644" y="5062022"/>
            <a:ext cx="4331247" cy="468000"/>
            <a:chOff x="2179926" y="3280346"/>
            <a:chExt cx="3273362" cy="468000"/>
          </a:xfrm>
        </p:grpSpPr>
        <p:grpSp>
          <p:nvGrpSpPr>
            <p:cNvPr id="15" name="Group 14">
              <a:extLst>
                <a:ext uri="{FF2B5EF4-FFF2-40B4-BE49-F238E27FC236}">
                  <a16:creationId xmlns:a16="http://schemas.microsoft.com/office/drawing/2014/main" id="{51F08C50-1F91-4E6D-BC21-627C77557632}"/>
                </a:ext>
              </a:extLst>
            </p:cNvPr>
            <p:cNvGrpSpPr/>
            <p:nvPr/>
          </p:nvGrpSpPr>
          <p:grpSpPr>
            <a:xfrm>
              <a:off x="2179926" y="3280346"/>
              <a:ext cx="3273362" cy="468000"/>
              <a:chOff x="2179926" y="2709431"/>
              <a:chExt cx="3273362" cy="468000"/>
            </a:xfrm>
          </p:grpSpPr>
          <p:sp>
            <p:nvSpPr>
              <p:cNvPr id="17" name="Rectangle 16">
                <a:hlinkClick r:id="rId2"/>
                <a:extLst>
                  <a:ext uri="{FF2B5EF4-FFF2-40B4-BE49-F238E27FC236}">
                    <a16:creationId xmlns:a16="http://schemas.microsoft.com/office/drawing/2014/main" id="{AAD6A565-465D-46B2-B025-94E5F7FC66A3}"/>
                  </a:ext>
                </a:extLst>
              </p:cNvPr>
              <p:cNvSpPr/>
              <p:nvPr/>
            </p:nvSpPr>
            <p:spPr>
              <a:xfrm>
                <a:off x="2648068" y="2709431"/>
                <a:ext cx="2805220" cy="468000"/>
              </a:xfrm>
              <a:prstGeom prst="rect">
                <a:avLst/>
              </a:prstGeom>
              <a:solidFill>
                <a:srgbClr val="5D3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Exo" panose="02000503000000000000" pitchFamily="2" charset="77"/>
                  </a:rPr>
                  <a:t>Download Info-Tech’s Industry Capability </a:t>
                </a:r>
                <a:r>
                  <a:rPr lang="en-US" sz="1200">
                    <a:solidFill>
                      <a:schemeClr val="bg1"/>
                    </a:solidFill>
                    <a:latin typeface="Exo" panose="02000503000000000000" pitchFamily="2" charset="77"/>
                  </a:rPr>
                  <a:t>Maps </a:t>
                </a:r>
                <a:br>
                  <a:rPr lang="en-US" sz="1200">
                    <a:solidFill>
                      <a:schemeClr val="bg1"/>
                    </a:solidFill>
                    <a:latin typeface="Exo" panose="02000503000000000000" pitchFamily="2" charset="77"/>
                  </a:rPr>
                </a:br>
                <a:r>
                  <a:rPr lang="en-US" sz="1200">
                    <a:solidFill>
                      <a:schemeClr val="bg1"/>
                    </a:solidFill>
                    <a:latin typeface="Exo" panose="02000503000000000000" pitchFamily="2" charset="77"/>
                  </a:rPr>
                  <a:t>and </a:t>
                </a:r>
                <a:r>
                  <a:rPr lang="en-US" sz="1200" dirty="0">
                    <a:solidFill>
                      <a:schemeClr val="bg1"/>
                    </a:solidFill>
                    <a:latin typeface="Exo" panose="02000503000000000000" pitchFamily="2" charset="77"/>
                  </a:rPr>
                  <a:t>schedule a call to get started.</a:t>
                </a:r>
              </a:p>
            </p:txBody>
          </p:sp>
          <p:sp>
            <p:nvSpPr>
              <p:cNvPr id="18" name="Rectangle 17">
                <a:extLst>
                  <a:ext uri="{FF2B5EF4-FFF2-40B4-BE49-F238E27FC236}">
                    <a16:creationId xmlns:a16="http://schemas.microsoft.com/office/drawing/2014/main" id="{3A8F41AF-6F13-461E-8D90-342C89B53082}"/>
                  </a:ext>
                </a:extLst>
              </p:cNvPr>
              <p:cNvSpPr>
                <a:spLocks noChangeAspect="1"/>
              </p:cNvSpPr>
              <p:nvPr/>
            </p:nvSpPr>
            <p:spPr>
              <a:xfrm>
                <a:off x="2179926" y="2709431"/>
                <a:ext cx="468000" cy="46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Exo" panose="02000503000000000000" pitchFamily="2" charset="77"/>
                </a:endParaRPr>
              </a:p>
            </p:txBody>
          </p:sp>
        </p:grpSp>
        <p:pic>
          <p:nvPicPr>
            <p:cNvPr id="16" name="Picture 15">
              <a:extLst>
                <a:ext uri="{FF2B5EF4-FFF2-40B4-BE49-F238E27FC236}">
                  <a16:creationId xmlns:a16="http://schemas.microsoft.com/office/drawing/2014/main" id="{8A0FD991-F821-4AA5-9F96-41BCF8C731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3485" y="3384615"/>
              <a:ext cx="260883" cy="260884"/>
            </a:xfrm>
            <a:prstGeom prst="rect">
              <a:avLst/>
            </a:prstGeom>
          </p:spPr>
        </p:pic>
      </p:grpSp>
      <p:pic>
        <p:nvPicPr>
          <p:cNvPr id="19" name="Picture 18">
            <a:extLst>
              <a:ext uri="{FF2B5EF4-FFF2-40B4-BE49-F238E27FC236}">
                <a16:creationId xmlns:a16="http://schemas.microsoft.com/office/drawing/2014/main" id="{D6B005CA-D0D0-4BD6-A130-EEF09D3948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794" y="4115007"/>
            <a:ext cx="709398" cy="709398"/>
          </a:xfrm>
          <a:prstGeom prst="rect">
            <a:avLst/>
          </a:prstGeom>
        </p:spPr>
      </p:pic>
      <p:sp>
        <p:nvSpPr>
          <p:cNvPr id="20" name="Text Placeholder 2">
            <a:extLst>
              <a:ext uri="{FF2B5EF4-FFF2-40B4-BE49-F238E27FC236}">
                <a16:creationId xmlns:a16="http://schemas.microsoft.com/office/drawing/2014/main" id="{0E18BFCD-6406-4F16-9FD6-BC9B7B323C06}"/>
              </a:ext>
            </a:extLst>
          </p:cNvPr>
          <p:cNvSpPr txBox="1">
            <a:spLocks/>
          </p:cNvSpPr>
          <p:nvPr/>
        </p:nvSpPr>
        <p:spPr>
          <a:xfrm>
            <a:off x="6864541" y="4267529"/>
            <a:ext cx="4973379" cy="556876"/>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Understand your industry’s capability map with assistance from our industry analysts. </a:t>
            </a:r>
          </a:p>
        </p:txBody>
      </p:sp>
      <p:sp>
        <p:nvSpPr>
          <p:cNvPr id="23" name="Text Placeholder 3">
            <a:extLst>
              <a:ext uri="{FF2B5EF4-FFF2-40B4-BE49-F238E27FC236}">
                <a16:creationId xmlns:a16="http://schemas.microsoft.com/office/drawing/2014/main" id="{06589D75-392F-4704-8C5C-00FCDE695907}"/>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3.1 Elicit Business Context</a:t>
            </a:r>
          </a:p>
        </p:txBody>
      </p:sp>
    </p:spTree>
    <p:extLst>
      <p:ext uri="{BB962C8B-B14F-4D97-AF65-F5344CB8AC3E}">
        <p14:creationId xmlns:p14="http://schemas.microsoft.com/office/powerpoint/2010/main" val="4591029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146D8-C00A-4CD3-9490-7F8BF7B561EB}"/>
              </a:ext>
            </a:extLst>
          </p:cNvPr>
          <p:cNvSpPr>
            <a:spLocks noGrp="1"/>
          </p:cNvSpPr>
          <p:nvPr>
            <p:ph type="title"/>
          </p:nvPr>
        </p:nvSpPr>
        <p:spPr>
          <a:xfrm>
            <a:off x="354105" y="530021"/>
            <a:ext cx="11544621" cy="1130188"/>
          </a:xfrm>
        </p:spPr>
        <p:txBody>
          <a:bodyPr/>
          <a:lstStyle/>
          <a:p>
            <a:r>
              <a:rPr lang="en-US" dirty="0"/>
              <a:t>Begin with understanding your industry’s generic value streams </a:t>
            </a:r>
            <a:endParaRPr lang="en-CA" dirty="0"/>
          </a:p>
        </p:txBody>
      </p:sp>
      <p:sp>
        <p:nvSpPr>
          <p:cNvPr id="3" name="Text Placeholder 2">
            <a:extLst>
              <a:ext uri="{FF2B5EF4-FFF2-40B4-BE49-F238E27FC236}">
                <a16:creationId xmlns:a16="http://schemas.microsoft.com/office/drawing/2014/main" id="{3418084C-D814-4451-8CCE-3155369D4CA2}"/>
              </a:ext>
            </a:extLst>
          </p:cNvPr>
          <p:cNvSpPr>
            <a:spLocks noGrp="1"/>
          </p:cNvSpPr>
          <p:nvPr>
            <p:ph type="body" sz="quarter" idx="10"/>
          </p:nvPr>
        </p:nvSpPr>
        <p:spPr>
          <a:xfrm>
            <a:off x="354105" y="2117541"/>
            <a:ext cx="4656325" cy="349734"/>
          </a:xfrm>
        </p:spPr>
        <p:txBody>
          <a:bodyPr/>
          <a:lstStyle/>
          <a:p>
            <a:r>
              <a:rPr lang="en-US" dirty="0"/>
              <a:t>Example Value Streams: Consulting Industry</a:t>
            </a:r>
            <a:endParaRPr lang="en-CA" dirty="0"/>
          </a:p>
        </p:txBody>
      </p:sp>
      <p:pic>
        <p:nvPicPr>
          <p:cNvPr id="4" name="Picture 3">
            <a:extLst>
              <a:ext uri="{FF2B5EF4-FFF2-40B4-BE49-F238E27FC236}">
                <a16:creationId xmlns:a16="http://schemas.microsoft.com/office/drawing/2014/main" id="{EAF16DEC-B252-4489-A6D5-78C7EEFE894A}"/>
              </a:ext>
            </a:extLst>
          </p:cNvPr>
          <p:cNvPicPr>
            <a:picLocks noChangeAspect="1"/>
          </p:cNvPicPr>
          <p:nvPr/>
        </p:nvPicPr>
        <p:blipFill>
          <a:blip r:embed="rId2"/>
          <a:stretch>
            <a:fillRect/>
          </a:stretch>
        </p:blipFill>
        <p:spPr>
          <a:xfrm>
            <a:off x="354105" y="2467275"/>
            <a:ext cx="8243140" cy="3860704"/>
          </a:xfrm>
          <a:prstGeom prst="rect">
            <a:avLst/>
          </a:prstGeom>
          <a:effectLst>
            <a:outerShdw blurRad="50800" dist="38100" dir="2700000" algn="tl" rotWithShape="0">
              <a:prstClr val="black">
                <a:alpha val="40000"/>
              </a:prstClr>
            </a:outerShdw>
          </a:effectLst>
        </p:spPr>
      </p:pic>
      <p:sp>
        <p:nvSpPr>
          <p:cNvPr id="5" name="Speech Bubble: Rectangle 4">
            <a:extLst>
              <a:ext uri="{FF2B5EF4-FFF2-40B4-BE49-F238E27FC236}">
                <a16:creationId xmlns:a16="http://schemas.microsoft.com/office/drawing/2014/main" id="{A0ADD5EC-E3BE-4A58-9C37-2AE3237D986B}"/>
              </a:ext>
            </a:extLst>
          </p:cNvPr>
          <p:cNvSpPr/>
          <p:nvPr/>
        </p:nvSpPr>
        <p:spPr>
          <a:xfrm>
            <a:off x="8981059" y="1779683"/>
            <a:ext cx="2917667" cy="4548296"/>
          </a:xfrm>
          <a:prstGeom prst="wedgeRectCallout">
            <a:avLst>
              <a:gd name="adj1" fmla="val -66967"/>
              <a:gd name="adj2" fmla="val -2529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Roboto Condensed Light" panose="02000000000000000000" pitchFamily="2" charset="0"/>
                <a:ea typeface="Roboto Condensed Light" panose="02000000000000000000" pitchFamily="2" charset="0"/>
              </a:rPr>
              <a:t>Value Streams Defined: </a:t>
            </a:r>
          </a:p>
          <a:p>
            <a:endParaRPr lang="en-US" sz="1100" dirty="0">
              <a:solidFill>
                <a:schemeClr val="tx1"/>
              </a:solidFill>
              <a:latin typeface="Roboto Condensed Light" panose="02000000000000000000" pitchFamily="2" charset="0"/>
              <a:ea typeface="Roboto Condensed Light" panose="02000000000000000000" pitchFamily="2" charset="0"/>
            </a:endParaRPr>
          </a:p>
          <a:p>
            <a:r>
              <a:rPr lang="en-US" sz="1200" dirty="0">
                <a:solidFill>
                  <a:schemeClr val="tx1"/>
                </a:solidFill>
                <a:latin typeface="Roboto Condensed Light" panose="02000000000000000000" pitchFamily="2" charset="0"/>
                <a:ea typeface="Roboto Condensed Light" panose="02000000000000000000" pitchFamily="2" charset="0"/>
              </a:rPr>
              <a:t>Value streams connect business goals to the organization’s value realization activities in the marketplace. Those activities are dependent on the specific industry segment in which an organization operates. </a:t>
            </a:r>
          </a:p>
          <a:p>
            <a:endParaRPr lang="en-US" sz="1200" dirty="0">
              <a:solidFill>
                <a:schemeClr val="tx1"/>
              </a:solidFill>
              <a:latin typeface="Roboto Condensed Light" panose="02000000000000000000" pitchFamily="2" charset="0"/>
              <a:ea typeface="Roboto Condensed Light" panose="02000000000000000000" pitchFamily="2" charset="0"/>
            </a:endParaRPr>
          </a:p>
          <a:p>
            <a:pPr>
              <a:spcAft>
                <a:spcPts val="600"/>
              </a:spcAft>
            </a:pPr>
            <a:r>
              <a:rPr lang="en-US" sz="1200" dirty="0">
                <a:solidFill>
                  <a:schemeClr val="tx1"/>
                </a:solidFill>
                <a:latin typeface="Roboto Condensed Light" panose="02000000000000000000" pitchFamily="2" charset="0"/>
                <a:ea typeface="Roboto Condensed Light" panose="02000000000000000000" pitchFamily="2" charset="0"/>
              </a:rPr>
              <a:t>There are two types of value streams: core value streams and support value streams. </a:t>
            </a:r>
          </a:p>
          <a:p>
            <a:pPr marL="171450" indent="-171450">
              <a:spcAft>
                <a:spcPts val="600"/>
              </a:spcAft>
              <a:buFont typeface="Arial" panose="020B0604020202020204" pitchFamily="34" charset="0"/>
              <a:buChar char="•"/>
            </a:pPr>
            <a:r>
              <a:rPr lang="en-US" sz="1200" dirty="0">
                <a:solidFill>
                  <a:schemeClr val="tx1"/>
                </a:solidFill>
                <a:latin typeface="Roboto Condensed Light" panose="02000000000000000000" pitchFamily="2" charset="0"/>
                <a:ea typeface="Roboto Condensed Light" panose="02000000000000000000" pitchFamily="2" charset="0"/>
              </a:rPr>
              <a:t>Core value streams are mostly externally facing. They deliver value to either an external or internal customer, and they tie to the customer perspective of the strategy map. </a:t>
            </a:r>
          </a:p>
          <a:p>
            <a:pPr marL="171450" indent="-171450">
              <a:buFont typeface="Arial" panose="020B0604020202020204" pitchFamily="34" charset="0"/>
              <a:buChar char="•"/>
            </a:pPr>
            <a:r>
              <a:rPr lang="en-US" sz="1200" dirty="0">
                <a:solidFill>
                  <a:schemeClr val="tx1"/>
                </a:solidFill>
                <a:latin typeface="Roboto Condensed Light" panose="02000000000000000000" pitchFamily="2" charset="0"/>
                <a:ea typeface="Roboto Condensed Light" panose="02000000000000000000" pitchFamily="2" charset="0"/>
              </a:rPr>
              <a:t>Support value streams are internally facing and provide the foundational support for an organization to operate. </a:t>
            </a:r>
          </a:p>
          <a:p>
            <a:endParaRPr lang="en-US" sz="1200" dirty="0">
              <a:solidFill>
                <a:schemeClr val="tx1"/>
              </a:solidFill>
              <a:latin typeface="Roboto Condensed Light" panose="02000000000000000000" pitchFamily="2" charset="0"/>
              <a:ea typeface="Roboto Condensed Light" panose="02000000000000000000" pitchFamily="2" charset="0"/>
            </a:endParaRPr>
          </a:p>
          <a:p>
            <a:r>
              <a:rPr lang="en-US" sz="1200" dirty="0">
                <a:solidFill>
                  <a:schemeClr val="tx1"/>
                </a:solidFill>
                <a:latin typeface="Roboto Condensed Light" panose="02000000000000000000" pitchFamily="2" charset="0"/>
                <a:ea typeface="Roboto Condensed Light" panose="02000000000000000000" pitchFamily="2" charset="0"/>
              </a:rPr>
              <a:t>An effective method for ensuring all value streams have been considered is to understand that there can be different end-value receivers.</a:t>
            </a:r>
          </a:p>
        </p:txBody>
      </p:sp>
      <p:sp>
        <p:nvSpPr>
          <p:cNvPr id="8" name="Text Placeholder 3">
            <a:extLst>
              <a:ext uri="{FF2B5EF4-FFF2-40B4-BE49-F238E27FC236}">
                <a16:creationId xmlns:a16="http://schemas.microsoft.com/office/drawing/2014/main" id="{AC6B2CCE-1985-40C9-AA9B-285A4C1AD6E1}"/>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3.1 Elicit Business Context</a:t>
            </a:r>
          </a:p>
        </p:txBody>
      </p:sp>
    </p:spTree>
    <p:extLst>
      <p:ext uri="{BB962C8B-B14F-4D97-AF65-F5344CB8AC3E}">
        <p14:creationId xmlns:p14="http://schemas.microsoft.com/office/powerpoint/2010/main" val="25324967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90787-019F-479B-9A2D-8B57FEA2CA86}"/>
              </a:ext>
            </a:extLst>
          </p:cNvPr>
          <p:cNvSpPr>
            <a:spLocks noGrp="1"/>
          </p:cNvSpPr>
          <p:nvPr>
            <p:ph type="title"/>
          </p:nvPr>
        </p:nvSpPr>
        <p:spPr>
          <a:xfrm>
            <a:off x="354105" y="530021"/>
            <a:ext cx="11393135" cy="1130188"/>
          </a:xfrm>
        </p:spPr>
        <p:txBody>
          <a:bodyPr/>
          <a:lstStyle/>
          <a:p>
            <a:r>
              <a:rPr lang="en-US" dirty="0"/>
              <a:t>Review the full capability map for your industry </a:t>
            </a:r>
            <a:endParaRPr lang="en-CA" dirty="0"/>
          </a:p>
        </p:txBody>
      </p:sp>
      <p:pic>
        <p:nvPicPr>
          <p:cNvPr id="4" name="Picture 3">
            <a:extLst>
              <a:ext uri="{FF2B5EF4-FFF2-40B4-BE49-F238E27FC236}">
                <a16:creationId xmlns:a16="http://schemas.microsoft.com/office/drawing/2014/main" id="{FE55625C-F676-44A7-8F41-C7AED4F24C53}"/>
              </a:ext>
            </a:extLst>
          </p:cNvPr>
          <p:cNvPicPr>
            <a:picLocks noChangeAspect="1"/>
          </p:cNvPicPr>
          <p:nvPr/>
        </p:nvPicPr>
        <p:blipFill rotWithShape="1">
          <a:blip r:embed="rId2"/>
          <a:srcRect l="38377" t="22447" r="1721" b="9784"/>
          <a:stretch/>
        </p:blipFill>
        <p:spPr>
          <a:xfrm>
            <a:off x="4435079" y="1536238"/>
            <a:ext cx="7312161" cy="4653273"/>
          </a:xfrm>
          <a:prstGeom prst="rect">
            <a:avLst/>
          </a:prstGeom>
          <a:effectLst>
            <a:outerShdw blurRad="50800" dist="38100" dir="2700000" algn="tl" rotWithShape="0">
              <a:prstClr val="black">
                <a:alpha val="40000"/>
              </a:prstClr>
            </a:outerShdw>
          </a:effectLst>
        </p:spPr>
      </p:pic>
      <p:grpSp>
        <p:nvGrpSpPr>
          <p:cNvPr id="8" name="Group 7">
            <a:extLst>
              <a:ext uri="{FF2B5EF4-FFF2-40B4-BE49-F238E27FC236}">
                <a16:creationId xmlns:a16="http://schemas.microsoft.com/office/drawing/2014/main" id="{4A2AF0E5-CC6D-490D-B484-309462DAB63C}"/>
              </a:ext>
            </a:extLst>
          </p:cNvPr>
          <p:cNvGrpSpPr/>
          <p:nvPr/>
        </p:nvGrpSpPr>
        <p:grpSpPr>
          <a:xfrm>
            <a:off x="446347" y="5298938"/>
            <a:ext cx="3861701" cy="1282654"/>
            <a:chOff x="6353842" y="3127248"/>
            <a:chExt cx="3887438" cy="1664208"/>
          </a:xfrm>
        </p:grpSpPr>
        <p:sp>
          <p:nvSpPr>
            <p:cNvPr id="9" name="Rectangle 8">
              <a:extLst>
                <a:ext uri="{FF2B5EF4-FFF2-40B4-BE49-F238E27FC236}">
                  <a16:creationId xmlns:a16="http://schemas.microsoft.com/office/drawing/2014/main" id="{3F8F35A9-4D9F-42F2-AB32-0EEE1960F810}"/>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lnSpc>
                  <a:spcPts val="1800"/>
                </a:lnSpc>
                <a:spcBef>
                  <a:spcPts val="600"/>
                </a:spcBef>
              </a:pPr>
              <a:r>
                <a:rPr lang="en-US" sz="1400" dirty="0">
                  <a:solidFill>
                    <a:schemeClr val="bg1"/>
                  </a:solidFill>
                  <a:latin typeface="Roboto Condensed Light" panose="02000000000000000000" pitchFamily="2" charset="0"/>
                  <a:ea typeface="Roboto Condensed Light" panose="02000000000000000000" pitchFamily="2" charset="0"/>
                </a:rPr>
                <a:t>Knowledge of your current situation is only half the battle; knowledge of the business/industry is key. </a:t>
              </a:r>
            </a:p>
          </p:txBody>
        </p:sp>
        <p:sp>
          <p:nvSpPr>
            <p:cNvPr id="10" name="Rectangle 9">
              <a:extLst>
                <a:ext uri="{FF2B5EF4-FFF2-40B4-BE49-F238E27FC236}">
                  <a16:creationId xmlns:a16="http://schemas.microsoft.com/office/drawing/2014/main" id="{39A558DD-DD86-402C-8BCC-84BFD6AAE260}"/>
                </a:ext>
              </a:extLst>
            </p:cNvPr>
            <p:cNvSpPr/>
            <p:nvPr/>
          </p:nvSpPr>
          <p:spPr>
            <a:xfrm>
              <a:off x="6353842" y="3127248"/>
              <a:ext cx="3887438" cy="1664208"/>
            </a:xfrm>
            <a:prstGeom prst="rect">
              <a:avLst/>
            </a:prstGeom>
            <a:noFill/>
            <a:ln w="3175" cmpd="thinThick">
              <a:gradFill>
                <a:gsLst>
                  <a:gs pos="0">
                    <a:srgbClr val="2576B7"/>
                  </a:gs>
                  <a:gs pos="47000">
                    <a:srgbClr val="2576B7">
                      <a:alpha val="0"/>
                    </a:srgbClr>
                  </a:gs>
                  <a:gs pos="100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
        <p:nvSpPr>
          <p:cNvPr id="11" name="Text Placeholder 3">
            <a:extLst>
              <a:ext uri="{FF2B5EF4-FFF2-40B4-BE49-F238E27FC236}">
                <a16:creationId xmlns:a16="http://schemas.microsoft.com/office/drawing/2014/main" id="{16BF51D7-532E-4D1D-8147-E549AC84F2E3}"/>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3.1 Elicit Business Context</a:t>
            </a:r>
          </a:p>
        </p:txBody>
      </p:sp>
      <p:sp>
        <p:nvSpPr>
          <p:cNvPr id="5" name="Speech Bubble: Rectangle 4">
            <a:extLst>
              <a:ext uri="{FF2B5EF4-FFF2-40B4-BE49-F238E27FC236}">
                <a16:creationId xmlns:a16="http://schemas.microsoft.com/office/drawing/2014/main" id="{02353139-6C2F-4155-85A1-AB807C993C86}"/>
              </a:ext>
            </a:extLst>
          </p:cNvPr>
          <p:cNvSpPr/>
          <p:nvPr/>
        </p:nvSpPr>
        <p:spPr>
          <a:xfrm>
            <a:off x="446347" y="1779684"/>
            <a:ext cx="3861701" cy="3410625"/>
          </a:xfrm>
          <a:prstGeom prst="wedgeRectCallout">
            <a:avLst>
              <a:gd name="adj1" fmla="val 60000"/>
              <a:gd name="adj2" fmla="val -3542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800" b="1" dirty="0">
                <a:solidFill>
                  <a:schemeClr val="tx1"/>
                </a:solidFill>
                <a:latin typeface="Roboto Condensed Light" panose="02000000000000000000" pitchFamily="2" charset="0"/>
                <a:ea typeface="Roboto Condensed Light" panose="02000000000000000000" pitchFamily="2" charset="0"/>
              </a:rPr>
              <a:t>Business Capability Map Defined </a:t>
            </a:r>
          </a:p>
          <a:p>
            <a:r>
              <a:rPr lang="en-US" sz="1400">
                <a:solidFill>
                  <a:schemeClr val="tx1"/>
                </a:solidFill>
                <a:latin typeface="Roboto Condensed Light" panose="02000000000000000000" pitchFamily="2" charset="0"/>
                <a:ea typeface="Roboto Condensed Light" panose="02000000000000000000" pitchFamily="2" charset="0"/>
              </a:rPr>
              <a:t>In </a:t>
            </a:r>
            <a:r>
              <a:rPr lang="en-US" sz="1400" dirty="0">
                <a:solidFill>
                  <a:schemeClr val="tx1"/>
                </a:solidFill>
                <a:latin typeface="Roboto Condensed Light" panose="02000000000000000000" pitchFamily="2" charset="0"/>
                <a:ea typeface="Roboto Condensed Light" panose="02000000000000000000" pitchFamily="2" charset="0"/>
              </a:rPr>
              <a:t>business architecture, the primary view of an organization is known as a business capability map. </a:t>
            </a:r>
          </a:p>
          <a:p>
            <a:pPr>
              <a:spcAft>
                <a:spcPts val="600"/>
              </a:spcAft>
            </a:pPr>
            <a:r>
              <a:rPr lang="en-US" sz="1400" dirty="0">
                <a:solidFill>
                  <a:schemeClr val="tx1"/>
                </a:solidFill>
                <a:latin typeface="Roboto Condensed Light" panose="02000000000000000000" pitchFamily="2" charset="0"/>
                <a:ea typeface="Roboto Condensed Light" panose="02000000000000000000" pitchFamily="2" charset="0"/>
              </a:rPr>
              <a:t>A business capability defines what a business does to enable value creation, rather than how. Business capabilities:</a:t>
            </a:r>
          </a:p>
          <a:p>
            <a:pPr marL="285750" indent="-285750">
              <a:spcAft>
                <a:spcPts val="600"/>
              </a:spcAft>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Represent stable business functions.</a:t>
            </a:r>
          </a:p>
          <a:p>
            <a:pPr marL="285750" indent="-285750">
              <a:spcAft>
                <a:spcPts val="600"/>
              </a:spcAft>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Are unique and independent of each other. </a:t>
            </a:r>
          </a:p>
          <a:p>
            <a:pPr marL="285750" indent="-285750">
              <a:spcAft>
                <a:spcPts val="600"/>
              </a:spcAft>
              <a:buFont typeface="Arial" panose="020B0604020202020204" pitchFamily="34" charset="0"/>
              <a:buChar char="•"/>
            </a:pPr>
            <a:r>
              <a:rPr lang="en-US" sz="1400">
                <a:solidFill>
                  <a:schemeClr val="tx1"/>
                </a:solidFill>
                <a:latin typeface="Roboto Condensed Light" panose="02000000000000000000" pitchFamily="2" charset="0"/>
                <a:ea typeface="Roboto Condensed Light" panose="02000000000000000000" pitchFamily="2" charset="0"/>
              </a:rPr>
              <a:t>Typically </a:t>
            </a:r>
            <a:r>
              <a:rPr lang="en-US" sz="1400" dirty="0">
                <a:solidFill>
                  <a:schemeClr val="tx1"/>
                </a:solidFill>
                <a:latin typeface="Roboto Condensed Light" panose="02000000000000000000" pitchFamily="2" charset="0"/>
                <a:ea typeface="Roboto Condensed Light" panose="02000000000000000000" pitchFamily="2" charset="0"/>
              </a:rPr>
              <a:t>will have a defined business outcome.</a:t>
            </a:r>
          </a:p>
          <a:p>
            <a:pPr>
              <a:spcAft>
                <a:spcPts val="600"/>
              </a:spcAft>
            </a:pPr>
            <a:r>
              <a:rPr lang="en-US" sz="1400" dirty="0">
                <a:solidFill>
                  <a:schemeClr val="tx1"/>
                </a:solidFill>
                <a:latin typeface="Roboto Condensed Light" panose="02000000000000000000" pitchFamily="2" charset="0"/>
                <a:ea typeface="Roboto Condensed Light" panose="02000000000000000000" pitchFamily="2" charset="0"/>
              </a:rPr>
              <a:t>A business capability map provides details that help the business architecture practitioner direct attention to a specific area of the business for further assessment.</a:t>
            </a:r>
          </a:p>
        </p:txBody>
      </p:sp>
    </p:spTree>
    <p:extLst>
      <p:ext uri="{BB962C8B-B14F-4D97-AF65-F5344CB8AC3E}">
        <p14:creationId xmlns:p14="http://schemas.microsoft.com/office/powerpoint/2010/main" val="35006742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3E999-A4A8-4218-AB81-0166287BDA25}"/>
              </a:ext>
            </a:extLst>
          </p:cNvPr>
          <p:cNvSpPr>
            <a:spLocks noGrp="1"/>
          </p:cNvSpPr>
          <p:nvPr>
            <p:ph type="title"/>
          </p:nvPr>
        </p:nvSpPr>
        <p:spPr>
          <a:xfrm>
            <a:off x="342456" y="641781"/>
            <a:ext cx="3265486" cy="2301715"/>
          </a:xfrm>
        </p:spPr>
        <p:txBody>
          <a:bodyPr/>
          <a:lstStyle/>
          <a:p>
            <a:r>
              <a:rPr lang="en-US" sz="2800" dirty="0"/>
              <a:t>Understand the implications of business initiatives on business capabilities </a:t>
            </a:r>
            <a:endParaRPr lang="en-CA" sz="2800" dirty="0"/>
          </a:p>
        </p:txBody>
      </p:sp>
      <p:sp>
        <p:nvSpPr>
          <p:cNvPr id="3" name="Text Placeholder 2">
            <a:extLst>
              <a:ext uri="{FF2B5EF4-FFF2-40B4-BE49-F238E27FC236}">
                <a16:creationId xmlns:a16="http://schemas.microsoft.com/office/drawing/2014/main" id="{8CB3AD5C-C15D-4204-8AD8-F2F192D5DDFE}"/>
              </a:ext>
            </a:extLst>
          </p:cNvPr>
          <p:cNvSpPr>
            <a:spLocks noGrp="1"/>
          </p:cNvSpPr>
          <p:nvPr>
            <p:ph type="body" sz="quarter" idx="10"/>
          </p:nvPr>
        </p:nvSpPr>
        <p:spPr>
          <a:xfrm>
            <a:off x="354107" y="3021155"/>
            <a:ext cx="3183555" cy="1717191"/>
          </a:xfrm>
        </p:spPr>
        <p:txBody>
          <a:bodyPr/>
          <a:lstStyle/>
          <a:p>
            <a:r>
              <a:rPr lang="en-US" sz="1400" dirty="0">
                <a:solidFill>
                  <a:schemeClr val="tx1"/>
                </a:solidFill>
                <a:latin typeface="Roboto Condensed Light" panose="02000000000000000000" pitchFamily="2" charset="0"/>
                <a:ea typeface="Roboto Condensed Light" panose="02000000000000000000" pitchFamily="2" charset="0"/>
              </a:rPr>
              <a:t>Customize your capability map by identifying supporting and new capabilities to incorporate into your capability map based on their impact on each business initiative.</a:t>
            </a:r>
          </a:p>
          <a:p>
            <a:r>
              <a:rPr lang="en-US" sz="1400" dirty="0">
                <a:solidFill>
                  <a:schemeClr val="tx1"/>
                </a:solidFill>
                <a:latin typeface="Roboto Condensed Light" panose="02000000000000000000" pitchFamily="2" charset="0"/>
                <a:ea typeface="Roboto Condensed Light" panose="02000000000000000000" pitchFamily="2" charset="0"/>
              </a:rPr>
              <a:t>Map the alignment of new and current capabilities that need improvement back to each business initiative as shown on the right. </a:t>
            </a:r>
            <a:endParaRPr lang="en-CA" sz="1400" dirty="0">
              <a:solidFill>
                <a:schemeClr val="tx1"/>
              </a:solidFill>
              <a:latin typeface="Roboto Condensed Light" panose="02000000000000000000" pitchFamily="2" charset="0"/>
              <a:ea typeface="Roboto Condensed Light" panose="02000000000000000000" pitchFamily="2" charset="0"/>
            </a:endParaRPr>
          </a:p>
        </p:txBody>
      </p:sp>
      <p:grpSp>
        <p:nvGrpSpPr>
          <p:cNvPr id="4" name="Group 3">
            <a:extLst>
              <a:ext uri="{FF2B5EF4-FFF2-40B4-BE49-F238E27FC236}">
                <a16:creationId xmlns:a16="http://schemas.microsoft.com/office/drawing/2014/main" id="{1A0315CD-A597-4200-AA82-CA19E8D1F09A}"/>
              </a:ext>
            </a:extLst>
          </p:cNvPr>
          <p:cNvGrpSpPr/>
          <p:nvPr/>
        </p:nvGrpSpPr>
        <p:grpSpPr>
          <a:xfrm>
            <a:off x="3800972" y="616296"/>
            <a:ext cx="8032744" cy="5158878"/>
            <a:chOff x="666911" y="922825"/>
            <a:chExt cx="8581588" cy="5721586"/>
          </a:xfrm>
        </p:grpSpPr>
        <p:grpSp>
          <p:nvGrpSpPr>
            <p:cNvPr id="5" name="Group 4">
              <a:extLst>
                <a:ext uri="{FF2B5EF4-FFF2-40B4-BE49-F238E27FC236}">
                  <a16:creationId xmlns:a16="http://schemas.microsoft.com/office/drawing/2014/main" id="{32DA11F5-3189-4D5D-B780-AC3F13D2D42C}"/>
                </a:ext>
              </a:extLst>
            </p:cNvPr>
            <p:cNvGrpSpPr/>
            <p:nvPr/>
          </p:nvGrpSpPr>
          <p:grpSpPr>
            <a:xfrm>
              <a:off x="2125549" y="1699116"/>
              <a:ext cx="2931459" cy="309637"/>
              <a:chOff x="0" y="0"/>
              <a:chExt cx="3322320" cy="350922"/>
            </a:xfrm>
          </p:grpSpPr>
          <p:sp>
            <p:nvSpPr>
              <p:cNvPr id="85" name="object 9">
                <a:extLst>
                  <a:ext uri="{FF2B5EF4-FFF2-40B4-BE49-F238E27FC236}">
                    <a16:creationId xmlns:a16="http://schemas.microsoft.com/office/drawing/2014/main" id="{A8EB6022-CF6B-4D3F-AAF2-B2611D2A2395}"/>
                  </a:ext>
                </a:extLst>
              </p:cNvPr>
              <p:cNvSpPr/>
              <p:nvPr/>
            </p:nvSpPr>
            <p:spPr>
              <a:xfrm>
                <a:off x="0" y="0"/>
                <a:ext cx="3322320" cy="332856"/>
              </a:xfrm>
              <a:custGeom>
                <a:avLst/>
                <a:gdLst/>
                <a:ahLst/>
                <a:cxnLst/>
                <a:rect l="l" t="t" r="r" b="b"/>
                <a:pathLst>
                  <a:path w="3315970" h="154940">
                    <a:moveTo>
                      <a:pt x="0" y="154685"/>
                    </a:moveTo>
                    <a:lnTo>
                      <a:pt x="3315703" y="154685"/>
                    </a:lnTo>
                    <a:lnTo>
                      <a:pt x="3315703" y="0"/>
                    </a:lnTo>
                    <a:lnTo>
                      <a:pt x="0" y="0"/>
                    </a:lnTo>
                    <a:lnTo>
                      <a:pt x="0" y="154685"/>
                    </a:lnTo>
                    <a:close/>
                  </a:path>
                </a:pathLst>
              </a:custGeom>
              <a:solidFill>
                <a:sysClr val="windowText" lastClr="000000">
                  <a:lumMod val="50000"/>
                  <a:lumOff val="50000"/>
                </a:sys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dirty="0">
                  <a:ln>
                    <a:noFill/>
                  </a:ln>
                  <a:solidFill>
                    <a:prstClr val="black"/>
                  </a:solidFill>
                  <a:effectLst/>
                  <a:uLnTx/>
                  <a:uFillTx/>
                  <a:latin typeface="Roboto Condensed Light" panose="02000000000000000000" pitchFamily="2" charset="0"/>
                  <a:cs typeface="Arial" panose="020B0604020202020204" pitchFamily="34" charset="0"/>
                </a:endParaRPr>
              </a:p>
            </p:txBody>
          </p:sp>
          <p:sp>
            <p:nvSpPr>
              <p:cNvPr id="86" name="TextBox 85">
                <a:extLst>
                  <a:ext uri="{FF2B5EF4-FFF2-40B4-BE49-F238E27FC236}">
                    <a16:creationId xmlns:a16="http://schemas.microsoft.com/office/drawing/2014/main" id="{D55DEDD5-35B2-496A-904F-9FAB91FAFB37}"/>
                  </a:ext>
                </a:extLst>
              </p:cNvPr>
              <p:cNvSpPr txBox="1"/>
              <p:nvPr/>
            </p:nvSpPr>
            <p:spPr>
              <a:xfrm>
                <a:off x="264458" y="0"/>
                <a:ext cx="2554942" cy="35092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412" b="0" i="0" u="none" strike="noStrike" kern="0" cap="none" spc="0" normalizeH="0" baseline="0" noProof="0" dirty="0">
                    <a:ln>
                      <a:noFill/>
                    </a:ln>
                    <a:solidFill>
                      <a:prstClr val="white"/>
                    </a:solidFill>
                    <a:effectLst/>
                    <a:uLnTx/>
                    <a:uFillTx/>
                    <a:latin typeface="Roboto Condensed Light" panose="02000000000000000000" pitchFamily="2" charset="0"/>
                    <a:cs typeface="Arial" panose="020B0604020202020204" pitchFamily="34" charset="0"/>
                  </a:rPr>
                  <a:t>Step 1-B: </a:t>
                </a:r>
                <a:r>
                  <a:rPr kumimoji="0" lang="en-CA" sz="1412" b="1" i="0" u="none" strike="noStrike" kern="0" cap="none" spc="0" normalizeH="0" baseline="0" noProof="0" dirty="0">
                    <a:ln>
                      <a:noFill/>
                    </a:ln>
                    <a:solidFill>
                      <a:prstClr val="white"/>
                    </a:solidFill>
                    <a:effectLst/>
                    <a:uLnTx/>
                    <a:uFillTx/>
                    <a:latin typeface="Roboto Condensed Light" panose="02000000000000000000" pitchFamily="2" charset="0"/>
                    <a:cs typeface="Arial" panose="020B0604020202020204" pitchFamily="34" charset="0"/>
                  </a:rPr>
                  <a:t>Visual</a:t>
                </a:r>
              </a:p>
            </p:txBody>
          </p:sp>
        </p:grpSp>
        <p:sp>
          <p:nvSpPr>
            <p:cNvPr id="6" name="Rectangle 5">
              <a:extLst>
                <a:ext uri="{FF2B5EF4-FFF2-40B4-BE49-F238E27FC236}">
                  <a16:creationId xmlns:a16="http://schemas.microsoft.com/office/drawing/2014/main" id="{E7D48F8C-B1DF-4D90-BB25-16ED9B9FD01B}"/>
                </a:ext>
              </a:extLst>
            </p:cNvPr>
            <p:cNvSpPr/>
            <p:nvPr/>
          </p:nvSpPr>
          <p:spPr>
            <a:xfrm flipV="1">
              <a:off x="666911" y="1283520"/>
              <a:ext cx="8581588" cy="4210972"/>
            </a:xfrm>
            <a:prstGeom prst="rect">
              <a:avLst/>
            </a:prstGeom>
            <a:solidFill>
              <a:sysClr val="window" lastClr="FFFFFF">
                <a:lumMod val="95000"/>
              </a:sysClr>
            </a:solidFill>
            <a:ln w="3175" cap="flat" cmpd="sng" algn="ctr">
              <a:solidFill>
                <a:srgbClr val="4472C4">
                  <a:lumMod val="60000"/>
                  <a:lumOff val="40000"/>
                </a:srgbClr>
              </a:solidFill>
              <a:prstDash val="solid"/>
              <a:miter lim="800000"/>
            </a:ln>
            <a:effectLst/>
          </p:spPr>
          <p:txBody>
            <a:bodyPr rtlCol="0" anchor="ctr"/>
            <a:lstStyle/>
            <a:p>
              <a:pPr marL="0" marR="0" lvl="0" indent="0" algn="ctr" defTabSz="806867" eaLnBrk="1" fontAlgn="auto" latinLnBrk="0" hangingPunct="1">
                <a:lnSpc>
                  <a:spcPct val="100000"/>
                </a:lnSpc>
                <a:spcBef>
                  <a:spcPts val="0"/>
                </a:spcBef>
                <a:spcAft>
                  <a:spcPts val="0"/>
                </a:spcAft>
                <a:buClrTx/>
                <a:buSzTx/>
                <a:buFontTx/>
                <a:buNone/>
                <a:tabLst/>
                <a:defRPr/>
              </a:pPr>
              <a:endParaRPr kumimoji="0" lang="en-CA" sz="882"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Arial" panose="020B0604020202020204" pitchFamily="34" charset="0"/>
              </a:endParaRPr>
            </a:p>
          </p:txBody>
        </p:sp>
        <p:sp>
          <p:nvSpPr>
            <p:cNvPr id="7" name="Rectangle 6">
              <a:extLst>
                <a:ext uri="{FF2B5EF4-FFF2-40B4-BE49-F238E27FC236}">
                  <a16:creationId xmlns:a16="http://schemas.microsoft.com/office/drawing/2014/main" id="{91950F7E-A771-4CB0-BA64-8074302D437A}"/>
                </a:ext>
              </a:extLst>
            </p:cNvPr>
            <p:cNvSpPr/>
            <p:nvPr/>
          </p:nvSpPr>
          <p:spPr>
            <a:xfrm>
              <a:off x="1276957" y="4217346"/>
              <a:ext cx="7734233" cy="1209804"/>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588" b="0" i="0" u="none" strike="noStrike" kern="0" cap="none" spc="0" normalizeH="0" baseline="0" noProof="0" dirty="0">
                <a:ln>
                  <a:noFill/>
                </a:ln>
                <a:solidFill>
                  <a:prstClr val="white"/>
                </a:solidFill>
                <a:effectLst/>
                <a:uLnTx/>
                <a:uFillTx/>
                <a:latin typeface="Roboto Condensed Light" panose="02000000000000000000" pitchFamily="2" charset="0"/>
                <a:ea typeface="+mn-ea"/>
                <a:cs typeface="Arial" panose="020B0604020202020204" pitchFamily="34" charset="0"/>
              </a:endParaRPr>
            </a:p>
          </p:txBody>
        </p:sp>
        <p:sp>
          <p:nvSpPr>
            <p:cNvPr id="8" name="Chevron 98">
              <a:extLst>
                <a:ext uri="{FF2B5EF4-FFF2-40B4-BE49-F238E27FC236}">
                  <a16:creationId xmlns:a16="http://schemas.microsoft.com/office/drawing/2014/main" id="{2445B0E8-39A6-4AB1-A73E-094263B587BB}"/>
                </a:ext>
              </a:extLst>
            </p:cNvPr>
            <p:cNvSpPr/>
            <p:nvPr/>
          </p:nvSpPr>
          <p:spPr>
            <a:xfrm>
              <a:off x="1208700" y="922825"/>
              <a:ext cx="1374345" cy="742059"/>
            </a:xfrm>
            <a:prstGeom prst="chevron">
              <a:avLst>
                <a:gd name="adj" fmla="val 21598"/>
              </a:avLst>
            </a:prstGeom>
            <a:solidFill>
              <a:sysClr val="window" lastClr="FFFFFF"/>
            </a:solidFill>
            <a:ln w="6350" cap="flat" cmpd="sng" algn="ctr">
              <a:solidFill>
                <a:srgbClr val="44546A"/>
              </a:solidFill>
              <a:prstDash val="solid"/>
              <a:miter lim="800000"/>
            </a:ln>
            <a:effectLst/>
          </p:spPr>
          <p:txBody>
            <a:bodyPr vert="horz" lIns="31765" rIns="31765" rtlCol="0" anchor="ctr"/>
            <a:lstStyle/>
            <a:p>
              <a:pPr marL="0" marR="0" lvl="0" indent="0" algn="ctr" defTabSz="806867" eaLnBrk="1" fontAlgn="auto" latinLnBrk="0" hangingPunct="1">
                <a:lnSpc>
                  <a:spcPct val="100000"/>
                </a:lnSpc>
                <a:spcBef>
                  <a:spcPts val="0"/>
                </a:spcBef>
                <a:spcAft>
                  <a:spcPts val="0"/>
                </a:spcAft>
                <a:buClrTx/>
                <a:buSzTx/>
                <a:buFontTx/>
                <a:buNone/>
                <a:tabLst/>
                <a:defRPr/>
              </a:pPr>
              <a:r>
                <a:rPr kumimoji="0" lang="en-CA" sz="1059" b="1" i="0" u="none" strike="noStrike" kern="0" cap="none" spc="0" normalizeH="0" baseline="0" noProof="0" dirty="0">
                  <a:ln>
                    <a:noFill/>
                  </a:ln>
                  <a:solidFill>
                    <a:prstClr val="black">
                      <a:lumMod val="75000"/>
                      <a:lumOff val="25000"/>
                    </a:prstClr>
                  </a:solidFill>
                  <a:effectLst/>
                  <a:uLnTx/>
                  <a:uFillTx/>
                  <a:latin typeface="Roboto Condensed Light" panose="02000000000000000000" pitchFamily="2" charset="0"/>
                  <a:ea typeface="+mn-ea"/>
                  <a:cs typeface="Arial" panose="020B0604020202020204" pitchFamily="34" charset="0"/>
                </a:rPr>
                <a:t>Develop the Business</a:t>
              </a:r>
            </a:p>
          </p:txBody>
        </p:sp>
        <p:sp>
          <p:nvSpPr>
            <p:cNvPr id="9" name="Chevron 99">
              <a:extLst>
                <a:ext uri="{FF2B5EF4-FFF2-40B4-BE49-F238E27FC236}">
                  <a16:creationId xmlns:a16="http://schemas.microsoft.com/office/drawing/2014/main" id="{368254A5-EB76-46E1-BD99-EDDEDFD853F0}"/>
                </a:ext>
              </a:extLst>
            </p:cNvPr>
            <p:cNvSpPr/>
            <p:nvPr/>
          </p:nvSpPr>
          <p:spPr>
            <a:xfrm>
              <a:off x="2594769" y="922825"/>
              <a:ext cx="1306088" cy="742059"/>
            </a:xfrm>
            <a:prstGeom prst="chevron">
              <a:avLst>
                <a:gd name="adj" fmla="val 21598"/>
              </a:avLst>
            </a:prstGeom>
            <a:solidFill>
              <a:sysClr val="window" lastClr="FFFFFF"/>
            </a:solidFill>
            <a:ln w="6350" cap="flat" cmpd="sng" algn="ctr">
              <a:solidFill>
                <a:srgbClr val="44546A"/>
              </a:solidFill>
              <a:prstDash val="solid"/>
              <a:miter lim="800000"/>
            </a:ln>
            <a:effectLst/>
          </p:spPr>
          <p:txBody>
            <a:bodyPr vert="horz" lIns="31765" rIns="31765" rtlCol="0" anchor="ctr"/>
            <a:lstStyle/>
            <a:p>
              <a:pPr marL="0" marR="0" lvl="0" indent="0" algn="ctr" defTabSz="806867" eaLnBrk="1" fontAlgn="auto" latinLnBrk="0" hangingPunct="1">
                <a:lnSpc>
                  <a:spcPct val="100000"/>
                </a:lnSpc>
                <a:spcBef>
                  <a:spcPts val="0"/>
                </a:spcBef>
                <a:spcAft>
                  <a:spcPts val="0"/>
                </a:spcAft>
                <a:buClrTx/>
                <a:buSzTx/>
                <a:buFontTx/>
                <a:buNone/>
                <a:tabLst/>
                <a:defRPr/>
              </a:pPr>
              <a:r>
                <a:rPr kumimoji="0" lang="en-CA" sz="1059" b="1" i="0" u="none" strike="noStrike" kern="0" cap="none" spc="0" normalizeH="0" baseline="0" noProof="0" dirty="0">
                  <a:ln>
                    <a:noFill/>
                  </a:ln>
                  <a:solidFill>
                    <a:prstClr val="black">
                      <a:lumMod val="75000"/>
                      <a:lumOff val="25000"/>
                    </a:prstClr>
                  </a:solidFill>
                  <a:effectLst/>
                  <a:uLnTx/>
                  <a:uFillTx/>
                  <a:latin typeface="Roboto Condensed Light" panose="02000000000000000000" pitchFamily="2" charset="0"/>
                  <a:ea typeface="+mn-ea"/>
                  <a:cs typeface="Arial" panose="020B0604020202020204" pitchFamily="34" charset="0"/>
                </a:rPr>
                <a:t>Build an Effective Team</a:t>
              </a:r>
            </a:p>
          </p:txBody>
        </p:sp>
        <p:sp>
          <p:nvSpPr>
            <p:cNvPr id="10" name="Chevron 100">
              <a:extLst>
                <a:ext uri="{FF2B5EF4-FFF2-40B4-BE49-F238E27FC236}">
                  <a16:creationId xmlns:a16="http://schemas.microsoft.com/office/drawing/2014/main" id="{E2F97C92-8F99-4605-B23E-259CD54CA428}"/>
                </a:ext>
              </a:extLst>
            </p:cNvPr>
            <p:cNvSpPr/>
            <p:nvPr/>
          </p:nvSpPr>
          <p:spPr>
            <a:xfrm>
              <a:off x="3912581" y="922825"/>
              <a:ext cx="1306088" cy="742059"/>
            </a:xfrm>
            <a:prstGeom prst="chevron">
              <a:avLst>
                <a:gd name="adj" fmla="val 21598"/>
              </a:avLst>
            </a:prstGeom>
            <a:solidFill>
              <a:sysClr val="window" lastClr="FFFFFF"/>
            </a:solidFill>
            <a:ln w="6350" cap="flat" cmpd="sng" algn="ctr">
              <a:solidFill>
                <a:srgbClr val="44546A"/>
              </a:solidFill>
              <a:prstDash val="solid"/>
              <a:miter lim="800000"/>
            </a:ln>
            <a:effectLst/>
          </p:spPr>
          <p:txBody>
            <a:bodyPr vert="horz" lIns="31765" rIns="31765" rtlCol="0" anchor="ctr"/>
            <a:lstStyle/>
            <a:p>
              <a:pPr marL="0" marR="0" lvl="0" indent="0" algn="ctr" defTabSz="806867" eaLnBrk="1" fontAlgn="auto" latinLnBrk="0" hangingPunct="1">
                <a:lnSpc>
                  <a:spcPct val="100000"/>
                </a:lnSpc>
                <a:spcBef>
                  <a:spcPts val="0"/>
                </a:spcBef>
                <a:spcAft>
                  <a:spcPts val="0"/>
                </a:spcAft>
                <a:buClrTx/>
                <a:buSzTx/>
                <a:buFontTx/>
                <a:buNone/>
                <a:tabLst/>
                <a:defRPr/>
              </a:pPr>
              <a:r>
                <a:rPr kumimoji="0" lang="en-CA" sz="1059" b="1" i="0" u="none" strike="noStrike" kern="0" cap="none" spc="0" normalizeH="0" baseline="0" noProof="0" dirty="0">
                  <a:ln>
                    <a:noFill/>
                  </a:ln>
                  <a:solidFill>
                    <a:prstClr val="black">
                      <a:lumMod val="75000"/>
                      <a:lumOff val="25000"/>
                    </a:prstClr>
                  </a:solidFill>
                  <a:effectLst/>
                  <a:uLnTx/>
                  <a:uFillTx/>
                  <a:latin typeface="Roboto Condensed Light" panose="02000000000000000000" pitchFamily="2" charset="0"/>
                  <a:ea typeface="+mn-ea"/>
                  <a:cs typeface="Arial" panose="020B0604020202020204" pitchFamily="34" charset="0"/>
                </a:rPr>
                <a:t>Sell Engagements</a:t>
              </a:r>
            </a:p>
          </p:txBody>
        </p:sp>
        <p:sp>
          <p:nvSpPr>
            <p:cNvPr id="11" name="Chevron 101">
              <a:extLst>
                <a:ext uri="{FF2B5EF4-FFF2-40B4-BE49-F238E27FC236}">
                  <a16:creationId xmlns:a16="http://schemas.microsoft.com/office/drawing/2014/main" id="{B699AFFF-67B9-4014-870A-A609A23CB885}"/>
                </a:ext>
              </a:extLst>
            </p:cNvPr>
            <p:cNvSpPr/>
            <p:nvPr/>
          </p:nvSpPr>
          <p:spPr>
            <a:xfrm>
              <a:off x="5230393" y="922825"/>
              <a:ext cx="1306088" cy="742059"/>
            </a:xfrm>
            <a:prstGeom prst="chevron">
              <a:avLst>
                <a:gd name="adj" fmla="val 21598"/>
              </a:avLst>
            </a:prstGeom>
            <a:solidFill>
              <a:sysClr val="window" lastClr="FFFFFF"/>
            </a:solidFill>
            <a:ln w="6350" cap="flat" cmpd="sng" algn="ctr">
              <a:solidFill>
                <a:srgbClr val="44546A"/>
              </a:solidFill>
              <a:prstDash val="solid"/>
              <a:miter lim="800000"/>
            </a:ln>
            <a:effectLst/>
          </p:spPr>
          <p:txBody>
            <a:bodyPr vert="horz" lIns="31765" rIns="31765" rtlCol="0" anchor="ctr"/>
            <a:lstStyle/>
            <a:p>
              <a:pPr marL="0" marR="0" lvl="0" indent="0" algn="ctr" defTabSz="806867" eaLnBrk="1" fontAlgn="auto" latinLnBrk="0" hangingPunct="1">
                <a:lnSpc>
                  <a:spcPct val="100000"/>
                </a:lnSpc>
                <a:spcBef>
                  <a:spcPts val="0"/>
                </a:spcBef>
                <a:spcAft>
                  <a:spcPts val="0"/>
                </a:spcAft>
                <a:buClrTx/>
                <a:buSzTx/>
                <a:buFontTx/>
                <a:buNone/>
                <a:tabLst/>
                <a:defRPr/>
              </a:pPr>
              <a:r>
                <a:rPr kumimoji="0" lang="en-CA" sz="1059" b="1" i="0" u="none" strike="noStrike" kern="0" cap="none" spc="0" normalizeH="0" baseline="0" noProof="0" dirty="0">
                  <a:ln>
                    <a:noFill/>
                  </a:ln>
                  <a:solidFill>
                    <a:prstClr val="black">
                      <a:lumMod val="75000"/>
                      <a:lumOff val="25000"/>
                    </a:prstClr>
                  </a:solidFill>
                  <a:effectLst/>
                  <a:uLnTx/>
                  <a:uFillTx/>
                  <a:latin typeface="Roboto Condensed Light" panose="02000000000000000000" pitchFamily="2" charset="0"/>
                  <a:ea typeface="+mn-ea"/>
                  <a:cs typeface="Arial" panose="020B0604020202020204" pitchFamily="34" charset="0"/>
                </a:rPr>
                <a:t>Plan &amp; Assign  Resources</a:t>
              </a:r>
            </a:p>
          </p:txBody>
        </p:sp>
        <p:sp>
          <p:nvSpPr>
            <p:cNvPr id="12" name="Chevron 102">
              <a:extLst>
                <a:ext uri="{FF2B5EF4-FFF2-40B4-BE49-F238E27FC236}">
                  <a16:creationId xmlns:a16="http://schemas.microsoft.com/office/drawing/2014/main" id="{5A7E6284-B708-4215-A708-8E8525AC2418}"/>
                </a:ext>
              </a:extLst>
            </p:cNvPr>
            <p:cNvSpPr/>
            <p:nvPr/>
          </p:nvSpPr>
          <p:spPr>
            <a:xfrm>
              <a:off x="6548204" y="922825"/>
              <a:ext cx="1306088" cy="742059"/>
            </a:xfrm>
            <a:prstGeom prst="chevron">
              <a:avLst>
                <a:gd name="adj" fmla="val 21598"/>
              </a:avLst>
            </a:prstGeom>
            <a:solidFill>
              <a:sysClr val="window" lastClr="FFFFFF"/>
            </a:solidFill>
            <a:ln w="6350" cap="flat" cmpd="sng" algn="ctr">
              <a:solidFill>
                <a:srgbClr val="44546A"/>
              </a:solidFill>
              <a:prstDash val="solid"/>
              <a:miter lim="800000"/>
            </a:ln>
            <a:effectLst/>
          </p:spPr>
          <p:txBody>
            <a:bodyPr vert="horz" lIns="31765" rIns="31765" rtlCol="0" anchor="ctr"/>
            <a:lstStyle/>
            <a:p>
              <a:pPr marL="0" marR="0" lvl="0" indent="0" algn="ctr" defTabSz="806867" eaLnBrk="1" fontAlgn="auto" latinLnBrk="0" hangingPunct="1">
                <a:lnSpc>
                  <a:spcPct val="100000"/>
                </a:lnSpc>
                <a:spcBef>
                  <a:spcPts val="0"/>
                </a:spcBef>
                <a:spcAft>
                  <a:spcPts val="0"/>
                </a:spcAft>
                <a:buClrTx/>
                <a:buSzTx/>
                <a:buFontTx/>
                <a:buNone/>
                <a:tabLst/>
                <a:defRPr/>
              </a:pPr>
              <a:r>
                <a:rPr kumimoji="0" lang="en-CA" sz="1059" b="1" i="0" u="none" strike="noStrike" kern="0" cap="none" spc="0" normalizeH="0" baseline="0" noProof="0" dirty="0">
                  <a:ln>
                    <a:noFill/>
                  </a:ln>
                  <a:solidFill>
                    <a:prstClr val="black">
                      <a:lumMod val="75000"/>
                      <a:lumOff val="25000"/>
                    </a:prstClr>
                  </a:solidFill>
                  <a:effectLst/>
                  <a:uLnTx/>
                  <a:uFillTx/>
                  <a:latin typeface="Roboto Condensed Light" panose="02000000000000000000" pitchFamily="2" charset="0"/>
                  <a:ea typeface="+mn-ea"/>
                  <a:cs typeface="Arial" panose="020B0604020202020204" pitchFamily="34" charset="0"/>
                </a:rPr>
                <a:t>Execute Engagements</a:t>
              </a:r>
            </a:p>
          </p:txBody>
        </p:sp>
        <p:sp>
          <p:nvSpPr>
            <p:cNvPr id="13" name="TextBox 12">
              <a:extLst>
                <a:ext uri="{FF2B5EF4-FFF2-40B4-BE49-F238E27FC236}">
                  <a16:creationId xmlns:a16="http://schemas.microsoft.com/office/drawing/2014/main" id="{5B24D358-4C71-41ED-A7FC-95B68325F12A}"/>
                </a:ext>
              </a:extLst>
            </p:cNvPr>
            <p:cNvSpPr txBox="1"/>
            <p:nvPr/>
          </p:nvSpPr>
          <p:spPr>
            <a:xfrm rot="16200000">
              <a:off x="212134" y="4708874"/>
              <a:ext cx="1500369" cy="241733"/>
            </a:xfrm>
            <a:prstGeom prst="rect">
              <a:avLst/>
            </a:prstGeom>
            <a:noFill/>
          </p:spPr>
          <p:txBody>
            <a:bodyPr wrap="square" rtlCol="0">
              <a:spAutoFit/>
            </a:bodyPr>
            <a:lstStyle/>
            <a:p>
              <a:pPr marL="0" marR="0" lvl="0" indent="0" algn="ctr" defTabSz="806867" eaLnBrk="1" fontAlgn="auto" latinLnBrk="0" hangingPunct="1">
                <a:lnSpc>
                  <a:spcPct val="100000"/>
                </a:lnSpc>
                <a:spcBef>
                  <a:spcPts val="0"/>
                </a:spcBef>
                <a:spcAft>
                  <a:spcPts val="0"/>
                </a:spcAft>
                <a:buClrTx/>
                <a:buSzTx/>
                <a:buFontTx/>
                <a:buNone/>
                <a:tabLst/>
                <a:defRPr/>
              </a:pPr>
              <a:r>
                <a:rPr kumimoji="0" lang="en-CA" sz="971" b="0" i="0" u="none" strike="noStrike" kern="0" cap="none" spc="0" normalizeH="0" baseline="0" noProof="0" dirty="0">
                  <a:ln>
                    <a:noFill/>
                  </a:ln>
                  <a:solidFill>
                    <a:prstClr val="black">
                      <a:lumMod val="65000"/>
                      <a:lumOff val="35000"/>
                    </a:prstClr>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Shared</a:t>
              </a:r>
            </a:p>
          </p:txBody>
        </p:sp>
        <p:sp>
          <p:nvSpPr>
            <p:cNvPr id="14" name="TextBox 13">
              <a:extLst>
                <a:ext uri="{FF2B5EF4-FFF2-40B4-BE49-F238E27FC236}">
                  <a16:creationId xmlns:a16="http://schemas.microsoft.com/office/drawing/2014/main" id="{D6EE5E55-8C25-4DF5-96BC-4B0E5BDCC71A}"/>
                </a:ext>
              </a:extLst>
            </p:cNvPr>
            <p:cNvSpPr txBox="1"/>
            <p:nvPr/>
          </p:nvSpPr>
          <p:spPr>
            <a:xfrm rot="16200000">
              <a:off x="212134" y="2302827"/>
              <a:ext cx="1500369" cy="241733"/>
            </a:xfrm>
            <a:prstGeom prst="rect">
              <a:avLst/>
            </a:prstGeom>
            <a:noFill/>
          </p:spPr>
          <p:txBody>
            <a:bodyPr wrap="square" rtlCol="0">
              <a:spAutoFit/>
            </a:bodyPr>
            <a:lstStyle/>
            <a:p>
              <a:pPr marL="0" marR="0" lvl="0" indent="0" algn="ctr" defTabSz="806867" eaLnBrk="1" fontAlgn="auto" latinLnBrk="0" hangingPunct="1">
                <a:lnSpc>
                  <a:spcPct val="100000"/>
                </a:lnSpc>
                <a:spcBef>
                  <a:spcPts val="0"/>
                </a:spcBef>
                <a:spcAft>
                  <a:spcPts val="0"/>
                </a:spcAft>
                <a:buClrTx/>
                <a:buSzTx/>
                <a:buFontTx/>
                <a:buNone/>
                <a:tabLst/>
                <a:defRPr/>
              </a:pPr>
              <a:r>
                <a:rPr kumimoji="0" lang="en-CA" sz="971" b="0" i="0" u="none" strike="noStrike" kern="0" cap="none" spc="0" normalizeH="0" baseline="0" noProof="0" dirty="0">
                  <a:ln>
                    <a:noFill/>
                  </a:ln>
                  <a:solidFill>
                    <a:prstClr val="black">
                      <a:lumMod val="65000"/>
                      <a:lumOff val="35000"/>
                    </a:prstClr>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Defining</a:t>
              </a:r>
            </a:p>
          </p:txBody>
        </p:sp>
        <p:sp>
          <p:nvSpPr>
            <p:cNvPr id="15" name="Rectangle 14">
              <a:extLst>
                <a:ext uri="{FF2B5EF4-FFF2-40B4-BE49-F238E27FC236}">
                  <a16:creationId xmlns:a16="http://schemas.microsoft.com/office/drawing/2014/main" id="{BC1C125F-2F4E-4790-A280-A8FDAC143990}"/>
                </a:ext>
              </a:extLst>
            </p:cNvPr>
            <p:cNvSpPr/>
            <p:nvPr/>
          </p:nvSpPr>
          <p:spPr>
            <a:xfrm>
              <a:off x="666911" y="5698497"/>
              <a:ext cx="8581588" cy="945914"/>
            </a:xfrm>
            <a:prstGeom prst="rect">
              <a:avLst/>
            </a:prstGeom>
            <a:solidFill>
              <a:sysClr val="window" lastClr="FFFFFF">
                <a:lumMod val="95000"/>
              </a:sysClr>
            </a:solidFill>
            <a:ln w="3175" cap="flat" cmpd="sng" algn="ctr">
              <a:solidFill>
                <a:srgbClr val="4472C4">
                  <a:lumMod val="60000"/>
                  <a:lumOff val="40000"/>
                </a:srgbClr>
              </a:solidFill>
              <a:prstDash val="solid"/>
              <a:miter lim="800000"/>
            </a:ln>
            <a:effectLst/>
          </p:spPr>
          <p:txBody>
            <a:bodyPr rtlCol="0" anchor="ctr"/>
            <a:lstStyle/>
            <a:p>
              <a:pPr marL="0" marR="0" lvl="0" indent="0" algn="ctr" defTabSz="806867" eaLnBrk="1" fontAlgn="auto" latinLnBrk="0" hangingPunct="1">
                <a:lnSpc>
                  <a:spcPct val="100000"/>
                </a:lnSpc>
                <a:spcBef>
                  <a:spcPts val="0"/>
                </a:spcBef>
                <a:spcAft>
                  <a:spcPts val="0"/>
                </a:spcAft>
                <a:buClrTx/>
                <a:buSzTx/>
                <a:buFontTx/>
                <a:buNone/>
                <a:tabLst/>
                <a:defRPr/>
              </a:pPr>
              <a:endParaRPr kumimoji="0" lang="en-CA" sz="794" b="0" i="0" u="none" strike="noStrike" kern="0" cap="none" spc="0" normalizeH="0" baseline="0" noProof="0" dirty="0">
                <a:ln>
                  <a:solidFill>
                    <a:srgbClr val="2576B7"/>
                  </a:solidFill>
                </a:ln>
                <a:solidFill>
                  <a:srgbClr val="FFFFFF"/>
                </a:solidFill>
                <a:effectLst/>
                <a:uLnTx/>
                <a:uFillTx/>
                <a:latin typeface="Roboto Condensed Light" panose="02000000000000000000" pitchFamily="2" charset="0"/>
                <a:ea typeface="+mn-ea"/>
                <a:cs typeface="Arial" panose="020B0604020202020204" pitchFamily="34" charset="0"/>
              </a:endParaRPr>
            </a:p>
          </p:txBody>
        </p:sp>
        <p:sp>
          <p:nvSpPr>
            <p:cNvPr id="16" name="TextBox 15">
              <a:extLst>
                <a:ext uri="{FF2B5EF4-FFF2-40B4-BE49-F238E27FC236}">
                  <a16:creationId xmlns:a16="http://schemas.microsoft.com/office/drawing/2014/main" id="{D0DE5B17-E055-4F4F-9E3C-CC3DA95047E2}"/>
                </a:ext>
              </a:extLst>
            </p:cNvPr>
            <p:cNvSpPr txBox="1">
              <a:spLocks/>
            </p:cNvSpPr>
            <p:nvPr/>
          </p:nvSpPr>
          <p:spPr>
            <a:xfrm>
              <a:off x="2630580" y="5799823"/>
              <a:ext cx="1048235" cy="336759"/>
            </a:xfrm>
            <a:prstGeom prst="rect">
              <a:avLst/>
            </a:prstGeom>
            <a:solidFill>
              <a:srgbClr val="B4C7E7"/>
            </a:solidFill>
            <a:ln w="3175">
              <a:solidFill>
                <a:srgbClr val="44546A"/>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Strategic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Planning</a:t>
              </a:r>
            </a:p>
          </p:txBody>
        </p:sp>
        <p:sp>
          <p:nvSpPr>
            <p:cNvPr id="17" name="TextBox 16">
              <a:extLst>
                <a:ext uri="{FF2B5EF4-FFF2-40B4-BE49-F238E27FC236}">
                  <a16:creationId xmlns:a16="http://schemas.microsoft.com/office/drawing/2014/main" id="{3BB0FE46-D7D3-44AE-80FF-A680987FB477}"/>
                </a:ext>
              </a:extLst>
            </p:cNvPr>
            <p:cNvSpPr txBox="1">
              <a:spLocks/>
            </p:cNvSpPr>
            <p:nvPr/>
          </p:nvSpPr>
          <p:spPr>
            <a:xfrm>
              <a:off x="3960116" y="5799822"/>
              <a:ext cx="1048235" cy="325881"/>
            </a:xfrm>
            <a:prstGeom prst="rect">
              <a:avLst/>
            </a:prstGeom>
            <a:solidFill>
              <a:srgbClr val="4472C4">
                <a:lumMod val="40000"/>
                <a:lumOff val="60000"/>
              </a:srgbClr>
            </a:solidFill>
            <a:ln w="3175">
              <a:solidFill>
                <a:srgbClr val="44546A"/>
              </a:solidFill>
            </a:ln>
          </p:spPr>
          <p:txBody>
            <a:bodyPr wrap="square" rtlCol="0" anchor="ctr">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Reporting</a:t>
              </a:r>
            </a:p>
          </p:txBody>
        </p:sp>
        <p:sp>
          <p:nvSpPr>
            <p:cNvPr id="18" name="TextBox 17">
              <a:extLst>
                <a:ext uri="{FF2B5EF4-FFF2-40B4-BE49-F238E27FC236}">
                  <a16:creationId xmlns:a16="http://schemas.microsoft.com/office/drawing/2014/main" id="{0FA26498-F3D3-4757-9E0D-78B6389057BB}"/>
                </a:ext>
              </a:extLst>
            </p:cNvPr>
            <p:cNvSpPr txBox="1">
              <a:spLocks/>
            </p:cNvSpPr>
            <p:nvPr/>
          </p:nvSpPr>
          <p:spPr>
            <a:xfrm>
              <a:off x="5277927" y="5799822"/>
              <a:ext cx="1048235" cy="325881"/>
            </a:xfrm>
            <a:prstGeom prst="rect">
              <a:avLst/>
            </a:prstGeom>
            <a:solidFill>
              <a:srgbClr val="4472C4">
                <a:lumMod val="40000"/>
                <a:lumOff val="60000"/>
              </a:srgbClr>
            </a:solidFill>
            <a:ln w="3175">
              <a:solidFill>
                <a:srgbClr val="44546A"/>
              </a:solidFill>
            </a:ln>
          </p:spPr>
          <p:txBody>
            <a:bodyPr wrap="square" rtlCol="0" anchor="ctr">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Accounting</a:t>
              </a:r>
            </a:p>
          </p:txBody>
        </p:sp>
        <p:sp>
          <p:nvSpPr>
            <p:cNvPr id="19" name="TextBox 18">
              <a:extLst>
                <a:ext uri="{FF2B5EF4-FFF2-40B4-BE49-F238E27FC236}">
                  <a16:creationId xmlns:a16="http://schemas.microsoft.com/office/drawing/2014/main" id="{6C1C68F2-4319-44C4-9543-7BD91DB3F101}"/>
                </a:ext>
              </a:extLst>
            </p:cNvPr>
            <p:cNvSpPr txBox="1">
              <a:spLocks/>
            </p:cNvSpPr>
            <p:nvPr/>
          </p:nvSpPr>
          <p:spPr>
            <a:xfrm>
              <a:off x="6595738" y="5799823"/>
              <a:ext cx="1048235" cy="336759"/>
            </a:xfrm>
            <a:prstGeom prst="rect">
              <a:avLst/>
            </a:prstGeom>
            <a:solidFill>
              <a:srgbClr val="B9CDE5"/>
            </a:solidFill>
            <a:ln w="3175">
              <a:solidFill>
                <a:srgbClr val="44546A"/>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Project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Management</a:t>
              </a:r>
            </a:p>
          </p:txBody>
        </p:sp>
        <p:sp>
          <p:nvSpPr>
            <p:cNvPr id="20" name="TextBox 19">
              <a:extLst>
                <a:ext uri="{FF2B5EF4-FFF2-40B4-BE49-F238E27FC236}">
                  <a16:creationId xmlns:a16="http://schemas.microsoft.com/office/drawing/2014/main" id="{76EE66F2-8AEA-424E-B14E-5066B6D9FA6B}"/>
                </a:ext>
              </a:extLst>
            </p:cNvPr>
            <p:cNvSpPr txBox="1">
              <a:spLocks/>
            </p:cNvSpPr>
            <p:nvPr/>
          </p:nvSpPr>
          <p:spPr>
            <a:xfrm>
              <a:off x="1324493" y="5799823"/>
              <a:ext cx="1048235" cy="336759"/>
            </a:xfrm>
            <a:prstGeom prst="rect">
              <a:avLst/>
            </a:prstGeom>
            <a:solidFill>
              <a:srgbClr val="4472C4">
                <a:lumMod val="40000"/>
                <a:lumOff val="60000"/>
              </a:srgbClr>
            </a:solidFill>
            <a:ln w="3175">
              <a:solidFill>
                <a:srgbClr val="44546A"/>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Organizational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Governance</a:t>
              </a:r>
            </a:p>
          </p:txBody>
        </p:sp>
        <p:sp>
          <p:nvSpPr>
            <p:cNvPr id="21" name="TextBox 20">
              <a:extLst>
                <a:ext uri="{FF2B5EF4-FFF2-40B4-BE49-F238E27FC236}">
                  <a16:creationId xmlns:a16="http://schemas.microsoft.com/office/drawing/2014/main" id="{D2AD0AF1-49D8-4F11-8104-23AD3D8D7B64}"/>
                </a:ext>
              </a:extLst>
            </p:cNvPr>
            <p:cNvSpPr txBox="1">
              <a:spLocks/>
            </p:cNvSpPr>
            <p:nvPr/>
          </p:nvSpPr>
          <p:spPr>
            <a:xfrm>
              <a:off x="5277927" y="6169616"/>
              <a:ext cx="1048235" cy="325881"/>
            </a:xfrm>
            <a:prstGeom prst="rect">
              <a:avLst/>
            </a:prstGeom>
            <a:solidFill>
              <a:srgbClr val="B4C7E7"/>
            </a:solidFill>
            <a:ln w="3175">
              <a:solidFill>
                <a:srgbClr val="44546A"/>
              </a:solidFill>
            </a:ln>
          </p:spPr>
          <p:txBody>
            <a:bodyPr wrap="square" rtlCol="0" anchor="ctr">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IT</a:t>
              </a:r>
              <a:endPar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endParaRPr>
            </a:p>
          </p:txBody>
        </p:sp>
        <p:sp>
          <p:nvSpPr>
            <p:cNvPr id="22" name="TextBox 21">
              <a:extLst>
                <a:ext uri="{FF2B5EF4-FFF2-40B4-BE49-F238E27FC236}">
                  <a16:creationId xmlns:a16="http://schemas.microsoft.com/office/drawing/2014/main" id="{DE057CE6-D312-42EF-B057-352B35823F9C}"/>
                </a:ext>
              </a:extLst>
            </p:cNvPr>
            <p:cNvSpPr txBox="1">
              <a:spLocks/>
            </p:cNvSpPr>
            <p:nvPr/>
          </p:nvSpPr>
          <p:spPr>
            <a:xfrm>
              <a:off x="3960116" y="6169616"/>
              <a:ext cx="1048235" cy="325881"/>
            </a:xfrm>
            <a:prstGeom prst="rect">
              <a:avLst/>
            </a:prstGeom>
            <a:solidFill>
              <a:srgbClr val="4472C4">
                <a:lumMod val="40000"/>
                <a:lumOff val="60000"/>
              </a:srgbClr>
            </a:solidFill>
            <a:ln w="3175">
              <a:solidFill>
                <a:srgbClr val="44546A"/>
              </a:solidFill>
            </a:ln>
          </p:spPr>
          <p:txBody>
            <a:bodyPr wrap="square" rtlCol="0" anchor="ctr">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Finance</a:t>
              </a:r>
            </a:p>
          </p:txBody>
        </p:sp>
        <p:sp>
          <p:nvSpPr>
            <p:cNvPr id="23" name="TextBox 22">
              <a:extLst>
                <a:ext uri="{FF2B5EF4-FFF2-40B4-BE49-F238E27FC236}">
                  <a16:creationId xmlns:a16="http://schemas.microsoft.com/office/drawing/2014/main" id="{E9333682-EFE6-4A18-AAD0-C35B9E6A837B}"/>
                </a:ext>
              </a:extLst>
            </p:cNvPr>
            <p:cNvSpPr txBox="1">
              <a:spLocks/>
            </p:cNvSpPr>
            <p:nvPr/>
          </p:nvSpPr>
          <p:spPr>
            <a:xfrm>
              <a:off x="2630580" y="6169616"/>
              <a:ext cx="1048235" cy="325881"/>
            </a:xfrm>
            <a:prstGeom prst="rect">
              <a:avLst/>
            </a:prstGeom>
            <a:solidFill>
              <a:srgbClr val="4472C4">
                <a:lumMod val="40000"/>
                <a:lumOff val="60000"/>
              </a:srgbClr>
            </a:solidFill>
            <a:ln w="3175">
              <a:solidFill>
                <a:srgbClr val="44546A"/>
              </a:solidFill>
            </a:ln>
          </p:spPr>
          <p:txBody>
            <a:bodyPr wrap="square" rtlCol="0" anchor="ctr">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Legal</a:t>
              </a:r>
            </a:p>
          </p:txBody>
        </p:sp>
        <p:sp>
          <p:nvSpPr>
            <p:cNvPr id="24" name="TextBox 23">
              <a:extLst>
                <a:ext uri="{FF2B5EF4-FFF2-40B4-BE49-F238E27FC236}">
                  <a16:creationId xmlns:a16="http://schemas.microsoft.com/office/drawing/2014/main" id="{862C697C-F82E-4C46-AE90-387CFCC1A817}"/>
                </a:ext>
              </a:extLst>
            </p:cNvPr>
            <p:cNvSpPr txBox="1">
              <a:spLocks/>
            </p:cNvSpPr>
            <p:nvPr/>
          </p:nvSpPr>
          <p:spPr>
            <a:xfrm>
              <a:off x="6595738" y="6169616"/>
              <a:ext cx="1048235" cy="336759"/>
            </a:xfrm>
            <a:prstGeom prst="rect">
              <a:avLst/>
            </a:prstGeom>
            <a:solidFill>
              <a:srgbClr val="4472C4">
                <a:lumMod val="40000"/>
                <a:lumOff val="60000"/>
              </a:srgbClr>
            </a:solidFill>
            <a:ln w="3175">
              <a:solidFill>
                <a:srgbClr val="44546A"/>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Office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Management</a:t>
              </a:r>
            </a:p>
          </p:txBody>
        </p:sp>
        <p:sp>
          <p:nvSpPr>
            <p:cNvPr id="25" name="TextBox 24">
              <a:extLst>
                <a:ext uri="{FF2B5EF4-FFF2-40B4-BE49-F238E27FC236}">
                  <a16:creationId xmlns:a16="http://schemas.microsoft.com/office/drawing/2014/main" id="{9CA11074-D152-4602-9126-9C49274AAF99}"/>
                </a:ext>
              </a:extLst>
            </p:cNvPr>
            <p:cNvSpPr txBox="1"/>
            <p:nvPr/>
          </p:nvSpPr>
          <p:spPr>
            <a:xfrm rot="16200000">
              <a:off x="563671" y="6048750"/>
              <a:ext cx="771076" cy="241733"/>
            </a:xfrm>
            <a:prstGeom prst="rect">
              <a:avLst/>
            </a:prstGeom>
            <a:noFill/>
          </p:spPr>
          <p:txBody>
            <a:bodyPr wrap="square" rtlCol="0">
              <a:spAutoFit/>
            </a:bodyPr>
            <a:lstStyle/>
            <a:p>
              <a:pPr marL="0" marR="0" lvl="0" indent="0" algn="ctr" defTabSz="806867" eaLnBrk="1" fontAlgn="auto" latinLnBrk="0" hangingPunct="1">
                <a:lnSpc>
                  <a:spcPct val="100000"/>
                </a:lnSpc>
                <a:spcBef>
                  <a:spcPts val="0"/>
                </a:spcBef>
                <a:spcAft>
                  <a:spcPts val="0"/>
                </a:spcAft>
                <a:buClrTx/>
                <a:buSzTx/>
                <a:buFontTx/>
                <a:buNone/>
                <a:tabLst/>
                <a:defRPr/>
              </a:pPr>
              <a:r>
                <a:rPr kumimoji="0" lang="en-CA" sz="971" b="0" i="0" u="none" strike="noStrike" kern="0" cap="none" spc="0" normalizeH="0" baseline="0" noProof="0" dirty="0">
                  <a:ln>
                    <a:noFill/>
                  </a:ln>
                  <a:solidFill>
                    <a:prstClr val="black">
                      <a:lumMod val="65000"/>
                      <a:lumOff val="35000"/>
                    </a:prstClr>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Enabling</a:t>
              </a:r>
            </a:p>
          </p:txBody>
        </p:sp>
        <p:sp>
          <p:nvSpPr>
            <p:cNvPr id="26" name="Chevron 173">
              <a:extLst>
                <a:ext uri="{FF2B5EF4-FFF2-40B4-BE49-F238E27FC236}">
                  <a16:creationId xmlns:a16="http://schemas.microsoft.com/office/drawing/2014/main" id="{5A656594-F3D1-4A42-82F1-41EC72204137}"/>
                </a:ext>
              </a:extLst>
            </p:cNvPr>
            <p:cNvSpPr/>
            <p:nvPr/>
          </p:nvSpPr>
          <p:spPr>
            <a:xfrm>
              <a:off x="7866016" y="922825"/>
              <a:ext cx="1306088" cy="742059"/>
            </a:xfrm>
            <a:prstGeom prst="chevron">
              <a:avLst>
                <a:gd name="adj" fmla="val 21598"/>
              </a:avLst>
            </a:prstGeom>
            <a:solidFill>
              <a:sysClr val="window" lastClr="FFFFFF"/>
            </a:solidFill>
            <a:ln w="6350" cap="flat" cmpd="sng" algn="ctr">
              <a:solidFill>
                <a:srgbClr val="44546A"/>
              </a:solidFill>
              <a:prstDash val="solid"/>
              <a:miter lim="800000"/>
            </a:ln>
            <a:effectLst/>
          </p:spPr>
          <p:txBody>
            <a:bodyPr vert="horz" lIns="31765" rIns="31765" rtlCol="0" anchor="ctr"/>
            <a:lstStyle/>
            <a:p>
              <a:pPr marL="0" marR="0" lvl="0" indent="0" algn="ctr" defTabSz="806867" eaLnBrk="1" fontAlgn="auto" latinLnBrk="0" hangingPunct="1">
                <a:lnSpc>
                  <a:spcPct val="100000"/>
                </a:lnSpc>
                <a:spcBef>
                  <a:spcPts val="0"/>
                </a:spcBef>
                <a:spcAft>
                  <a:spcPts val="0"/>
                </a:spcAft>
                <a:buClrTx/>
                <a:buSzTx/>
                <a:buFontTx/>
                <a:buNone/>
                <a:tabLst/>
                <a:defRPr/>
              </a:pPr>
              <a:r>
                <a:rPr kumimoji="0" lang="en-CA" sz="1059" b="1" i="0" u="none" strike="noStrike" kern="0" cap="none" spc="0" normalizeH="0" baseline="0" noProof="0" dirty="0">
                  <a:ln>
                    <a:noFill/>
                  </a:ln>
                  <a:solidFill>
                    <a:prstClr val="black">
                      <a:lumMod val="75000"/>
                      <a:lumOff val="25000"/>
                    </a:prstClr>
                  </a:solidFill>
                  <a:effectLst/>
                  <a:uLnTx/>
                  <a:uFillTx/>
                  <a:latin typeface="Roboto Condensed Light" panose="02000000000000000000" pitchFamily="2" charset="0"/>
                  <a:ea typeface="+mn-ea"/>
                  <a:cs typeface="Arial" panose="020B0604020202020204" pitchFamily="34" charset="0"/>
                </a:rPr>
                <a:t>Manage Billing &amp; Finances</a:t>
              </a:r>
            </a:p>
          </p:txBody>
        </p:sp>
        <p:sp>
          <p:nvSpPr>
            <p:cNvPr id="27" name="TextBox 26">
              <a:extLst>
                <a:ext uri="{FF2B5EF4-FFF2-40B4-BE49-F238E27FC236}">
                  <a16:creationId xmlns:a16="http://schemas.microsoft.com/office/drawing/2014/main" id="{9FEB1353-DDB6-46C5-80C4-743BD7684B60}"/>
                </a:ext>
              </a:extLst>
            </p:cNvPr>
            <p:cNvSpPr txBox="1">
              <a:spLocks/>
            </p:cNvSpPr>
            <p:nvPr/>
          </p:nvSpPr>
          <p:spPr>
            <a:xfrm>
              <a:off x="2630580" y="1754450"/>
              <a:ext cx="1048235" cy="336759"/>
            </a:xfrm>
            <a:prstGeom prst="rect">
              <a:avLst/>
            </a:prstGeom>
            <a:solidFill>
              <a:srgbClr val="4472C4">
                <a:lumMod val="40000"/>
                <a:lumOff val="60000"/>
              </a:srgbClr>
            </a:solidFill>
            <a:ln w="3175">
              <a:solidFill>
                <a:srgbClr val="44546A"/>
              </a:solidFill>
            </a:ln>
          </p:spPr>
          <p:txBody>
            <a:bodyPr wrap="square" rtlCol="0">
              <a:spAutoFit/>
            </a:bodyPr>
            <a:lstStyle/>
            <a:p>
              <a:pPr marL="0" marR="0" lvl="0" indent="0" algn="ctr" defTabSz="806867"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Develop Compensation Plan</a:t>
              </a:r>
            </a:p>
          </p:txBody>
        </p:sp>
        <p:sp>
          <p:nvSpPr>
            <p:cNvPr id="28" name="TextBox 27">
              <a:extLst>
                <a:ext uri="{FF2B5EF4-FFF2-40B4-BE49-F238E27FC236}">
                  <a16:creationId xmlns:a16="http://schemas.microsoft.com/office/drawing/2014/main" id="{3A8DB276-80DC-4A2E-984C-148B37D1A84F}"/>
                </a:ext>
              </a:extLst>
            </p:cNvPr>
            <p:cNvSpPr txBox="1">
              <a:spLocks/>
            </p:cNvSpPr>
            <p:nvPr/>
          </p:nvSpPr>
          <p:spPr>
            <a:xfrm>
              <a:off x="3960116" y="1748070"/>
              <a:ext cx="1048235" cy="336759"/>
            </a:xfrm>
            <a:prstGeom prst="rect">
              <a:avLst/>
            </a:prstGeom>
            <a:solidFill>
              <a:srgbClr val="B4C7E7"/>
            </a:solidFill>
            <a:ln w="3175">
              <a:solidFill>
                <a:srgbClr val="44546A"/>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Build Opportunity Identification</a:t>
              </a:r>
            </a:p>
          </p:txBody>
        </p:sp>
        <p:sp>
          <p:nvSpPr>
            <p:cNvPr id="29" name="TextBox 28">
              <a:extLst>
                <a:ext uri="{FF2B5EF4-FFF2-40B4-BE49-F238E27FC236}">
                  <a16:creationId xmlns:a16="http://schemas.microsoft.com/office/drawing/2014/main" id="{419A4A5E-9560-4360-8BE5-E94E0B86A998}"/>
                </a:ext>
              </a:extLst>
            </p:cNvPr>
            <p:cNvSpPr txBox="1">
              <a:spLocks/>
            </p:cNvSpPr>
            <p:nvPr/>
          </p:nvSpPr>
          <p:spPr>
            <a:xfrm>
              <a:off x="5277927" y="1754449"/>
              <a:ext cx="1048235" cy="324000"/>
            </a:xfrm>
            <a:prstGeom prst="rect">
              <a:avLst/>
            </a:prstGeom>
            <a:solidFill>
              <a:srgbClr val="4472C4">
                <a:lumMod val="40000"/>
                <a:lumOff val="60000"/>
              </a:srgbClr>
            </a:solidFill>
            <a:ln w="3175">
              <a:solidFill>
                <a:srgbClr val="44546A"/>
              </a:solidFill>
            </a:ln>
          </p:spPr>
          <p:txBody>
            <a:bodyPr wrap="square" rtlCol="0" anchor="ctr" anchorCtr="0">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Develop Approach</a:t>
              </a:r>
            </a:p>
          </p:txBody>
        </p:sp>
        <p:sp>
          <p:nvSpPr>
            <p:cNvPr id="30" name="TextBox 29">
              <a:extLst>
                <a:ext uri="{FF2B5EF4-FFF2-40B4-BE49-F238E27FC236}">
                  <a16:creationId xmlns:a16="http://schemas.microsoft.com/office/drawing/2014/main" id="{E078400B-5029-4324-AC9C-E3243B96D5FD}"/>
                </a:ext>
              </a:extLst>
            </p:cNvPr>
            <p:cNvSpPr txBox="1">
              <a:spLocks/>
            </p:cNvSpPr>
            <p:nvPr/>
          </p:nvSpPr>
          <p:spPr>
            <a:xfrm>
              <a:off x="6595738" y="1754449"/>
              <a:ext cx="1048235" cy="324000"/>
            </a:xfrm>
            <a:prstGeom prst="rect">
              <a:avLst/>
            </a:prstGeom>
            <a:solidFill>
              <a:srgbClr val="4472C4">
                <a:lumMod val="40000"/>
                <a:lumOff val="60000"/>
              </a:srgbClr>
            </a:solidFill>
            <a:ln w="3175">
              <a:solidFill>
                <a:srgbClr val="44546A"/>
              </a:solidFill>
            </a:ln>
          </p:spPr>
          <p:txBody>
            <a:bodyPr wrap="square" rtlCol="0" anchor="ctr" anchorCtr="0">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Work the Plan</a:t>
              </a:r>
            </a:p>
          </p:txBody>
        </p:sp>
        <p:sp>
          <p:nvSpPr>
            <p:cNvPr id="31" name="TextBox 30">
              <a:extLst>
                <a:ext uri="{FF2B5EF4-FFF2-40B4-BE49-F238E27FC236}">
                  <a16:creationId xmlns:a16="http://schemas.microsoft.com/office/drawing/2014/main" id="{7D2DC5F8-5EEF-4F81-B5E0-63B64BC40711}"/>
                </a:ext>
              </a:extLst>
            </p:cNvPr>
            <p:cNvSpPr txBox="1">
              <a:spLocks/>
            </p:cNvSpPr>
            <p:nvPr/>
          </p:nvSpPr>
          <p:spPr>
            <a:xfrm>
              <a:off x="1324493" y="1748070"/>
              <a:ext cx="1048235" cy="336759"/>
            </a:xfrm>
            <a:prstGeom prst="rect">
              <a:avLst/>
            </a:prstGeom>
            <a:solidFill>
              <a:srgbClr val="4472C4">
                <a:lumMod val="40000"/>
                <a:lumOff val="60000"/>
              </a:srgbClr>
            </a:solidFill>
            <a:ln w="3175">
              <a:solidFill>
                <a:srgbClr val="44546A"/>
              </a:solidFill>
            </a:ln>
          </p:spPr>
          <p:txBody>
            <a:bodyPr wrap="square" rtlCol="0" anchor="ctr" anchorCtr="0">
              <a:spAutoFit/>
            </a:bodyPr>
            <a:lstStyle>
              <a:defPPr>
                <a:defRPr lang="en-US"/>
              </a:defPPr>
              <a:lvl1pPr algn="ctr">
                <a:defRPr sz="900">
                  <a:solidFill>
                    <a:srgbClr val="333333"/>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marL="0" marR="0" lvl="0" indent="0" algn="ctr" defTabSz="806867"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Market Research &amp;</a:t>
              </a:r>
            </a:p>
            <a:p>
              <a:pPr marL="0" marR="0" lvl="0" indent="0" algn="ctr" defTabSz="806867"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Analysis</a:t>
              </a:r>
            </a:p>
          </p:txBody>
        </p:sp>
        <p:sp>
          <p:nvSpPr>
            <p:cNvPr id="32" name="TextBox 31">
              <a:extLst>
                <a:ext uri="{FF2B5EF4-FFF2-40B4-BE49-F238E27FC236}">
                  <a16:creationId xmlns:a16="http://schemas.microsoft.com/office/drawing/2014/main" id="{45FA0599-2991-4B04-9999-E9DFF14A7D32}"/>
                </a:ext>
              </a:extLst>
            </p:cNvPr>
            <p:cNvSpPr txBox="1">
              <a:spLocks/>
            </p:cNvSpPr>
            <p:nvPr/>
          </p:nvSpPr>
          <p:spPr>
            <a:xfrm>
              <a:off x="7915419" y="1754449"/>
              <a:ext cx="1048235" cy="324000"/>
            </a:xfrm>
            <a:prstGeom prst="rect">
              <a:avLst/>
            </a:prstGeom>
            <a:solidFill>
              <a:srgbClr val="B4C7E7"/>
            </a:solidFill>
            <a:ln w="3175">
              <a:solidFill>
                <a:srgbClr val="44546A"/>
              </a:solidFill>
            </a:ln>
          </p:spPr>
          <p:txBody>
            <a:bodyPr wrap="square" rtlCol="0" anchor="ctr" anchorCtr="0">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Compute Billings</a:t>
              </a:r>
            </a:p>
          </p:txBody>
        </p:sp>
        <p:sp>
          <p:nvSpPr>
            <p:cNvPr id="33" name="TextBox 32">
              <a:extLst>
                <a:ext uri="{FF2B5EF4-FFF2-40B4-BE49-F238E27FC236}">
                  <a16:creationId xmlns:a16="http://schemas.microsoft.com/office/drawing/2014/main" id="{C57F4F2E-7676-4BDF-969C-2BCD1DC09B3A}"/>
                </a:ext>
              </a:extLst>
            </p:cNvPr>
            <p:cNvSpPr txBox="1">
              <a:spLocks/>
            </p:cNvSpPr>
            <p:nvPr/>
          </p:nvSpPr>
          <p:spPr>
            <a:xfrm>
              <a:off x="2630580" y="2876946"/>
              <a:ext cx="1048235" cy="336759"/>
            </a:xfrm>
            <a:prstGeom prst="rect">
              <a:avLst/>
            </a:prstGeom>
            <a:solidFill>
              <a:srgbClr val="B4C7E7"/>
            </a:solidFill>
            <a:ln w="3175">
              <a:solidFill>
                <a:srgbClr val="44546A"/>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Maintain Record of Past Plans </a:t>
              </a:r>
            </a:p>
          </p:txBody>
        </p:sp>
        <p:sp>
          <p:nvSpPr>
            <p:cNvPr id="34" name="TextBox 33">
              <a:extLst>
                <a:ext uri="{FF2B5EF4-FFF2-40B4-BE49-F238E27FC236}">
                  <a16:creationId xmlns:a16="http://schemas.microsoft.com/office/drawing/2014/main" id="{E3B2AB8C-6984-49BC-87C5-5EEB6C639CC1}"/>
                </a:ext>
              </a:extLst>
            </p:cNvPr>
            <p:cNvSpPr txBox="1">
              <a:spLocks/>
            </p:cNvSpPr>
            <p:nvPr/>
          </p:nvSpPr>
          <p:spPr>
            <a:xfrm>
              <a:off x="3960116" y="2883325"/>
              <a:ext cx="1048235" cy="324000"/>
            </a:xfrm>
            <a:prstGeom prst="rect">
              <a:avLst/>
            </a:prstGeom>
            <a:solidFill>
              <a:srgbClr val="4472C4">
                <a:lumMod val="40000"/>
                <a:lumOff val="60000"/>
              </a:srgbClr>
            </a:solidFill>
            <a:ln w="3175">
              <a:solidFill>
                <a:srgbClr val="44546A"/>
              </a:solidFill>
            </a:ln>
          </p:spPr>
          <p:txBody>
            <a:bodyPr wrap="square" rtlCol="0" anchor="ctr">
              <a:noAutofit/>
            </a:bodyPr>
            <a:lstStyle/>
            <a:p>
              <a:pPr marL="0" marR="0" lvl="0" indent="0" algn="ctr" defTabSz="806867"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Negotiate Terms</a:t>
              </a:r>
            </a:p>
          </p:txBody>
        </p:sp>
        <p:sp>
          <p:nvSpPr>
            <p:cNvPr id="35" name="TextBox 34">
              <a:extLst>
                <a:ext uri="{FF2B5EF4-FFF2-40B4-BE49-F238E27FC236}">
                  <a16:creationId xmlns:a16="http://schemas.microsoft.com/office/drawing/2014/main" id="{1F6E1058-271E-4658-8E64-75C96663693C}"/>
                </a:ext>
              </a:extLst>
            </p:cNvPr>
            <p:cNvSpPr txBox="1">
              <a:spLocks/>
            </p:cNvSpPr>
            <p:nvPr/>
          </p:nvSpPr>
          <p:spPr>
            <a:xfrm>
              <a:off x="5277927" y="2883325"/>
              <a:ext cx="1048235" cy="336759"/>
            </a:xfrm>
            <a:prstGeom prst="rect">
              <a:avLst/>
            </a:prstGeom>
            <a:solidFill>
              <a:srgbClr val="4472C4">
                <a:lumMod val="40000"/>
                <a:lumOff val="60000"/>
              </a:srgbClr>
            </a:solidFill>
            <a:ln w="3175">
              <a:solidFill>
                <a:srgbClr val="44546A"/>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Assign Team Members</a:t>
              </a:r>
            </a:p>
          </p:txBody>
        </p:sp>
        <p:sp>
          <p:nvSpPr>
            <p:cNvPr id="36" name="TextBox 35">
              <a:extLst>
                <a:ext uri="{FF2B5EF4-FFF2-40B4-BE49-F238E27FC236}">
                  <a16:creationId xmlns:a16="http://schemas.microsoft.com/office/drawing/2014/main" id="{4F2775F3-4315-4741-A696-3F644A2E86E7}"/>
                </a:ext>
              </a:extLst>
            </p:cNvPr>
            <p:cNvSpPr txBox="1">
              <a:spLocks/>
            </p:cNvSpPr>
            <p:nvPr/>
          </p:nvSpPr>
          <p:spPr>
            <a:xfrm>
              <a:off x="6595738" y="2883325"/>
              <a:ext cx="1048235" cy="373491"/>
            </a:xfrm>
            <a:prstGeom prst="rect">
              <a:avLst/>
            </a:prstGeom>
            <a:solidFill>
              <a:schemeClr val="accent6"/>
            </a:solidFill>
            <a:ln w="3175">
              <a:solidFill>
                <a:srgbClr val="44546A"/>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chemeClr val="bg1"/>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Formalize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chemeClr val="bg1"/>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Changes</a:t>
              </a:r>
            </a:p>
          </p:txBody>
        </p:sp>
        <p:sp>
          <p:nvSpPr>
            <p:cNvPr id="37" name="TextBox 36">
              <a:extLst>
                <a:ext uri="{FF2B5EF4-FFF2-40B4-BE49-F238E27FC236}">
                  <a16:creationId xmlns:a16="http://schemas.microsoft.com/office/drawing/2014/main" id="{6FB9A96E-0203-4B52-B5DA-A5DF22484739}"/>
                </a:ext>
              </a:extLst>
            </p:cNvPr>
            <p:cNvSpPr txBox="1">
              <a:spLocks/>
            </p:cNvSpPr>
            <p:nvPr/>
          </p:nvSpPr>
          <p:spPr>
            <a:xfrm>
              <a:off x="1324493" y="2883325"/>
              <a:ext cx="1048235" cy="324000"/>
            </a:xfrm>
            <a:prstGeom prst="rect">
              <a:avLst/>
            </a:prstGeom>
            <a:solidFill>
              <a:srgbClr val="4472C4">
                <a:lumMod val="40000"/>
                <a:lumOff val="60000"/>
              </a:srgbClr>
            </a:solidFill>
            <a:ln w="3175">
              <a:solidFill>
                <a:srgbClr val="44546A"/>
              </a:solidFill>
            </a:ln>
          </p:spPr>
          <p:txBody>
            <a:bodyPr wrap="square" rtlCol="0" anchor="ctr">
              <a:noAutofit/>
            </a:bodyPr>
            <a:lstStyle/>
            <a:p>
              <a:pPr marL="0" marR="0" lvl="0" indent="0" algn="ctr" defTabSz="806867"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prstClr val="black">
                      <a:lumMod val="75000"/>
                      <a:lumOff val="25000"/>
                    </a:prstClr>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Advertise</a:t>
              </a:r>
            </a:p>
          </p:txBody>
        </p:sp>
        <p:sp>
          <p:nvSpPr>
            <p:cNvPr id="38" name="TextBox 37">
              <a:extLst>
                <a:ext uri="{FF2B5EF4-FFF2-40B4-BE49-F238E27FC236}">
                  <a16:creationId xmlns:a16="http://schemas.microsoft.com/office/drawing/2014/main" id="{32FE52B3-21BE-47F9-BFEA-6F3CF99DAA7D}"/>
                </a:ext>
              </a:extLst>
            </p:cNvPr>
            <p:cNvSpPr txBox="1">
              <a:spLocks/>
            </p:cNvSpPr>
            <p:nvPr/>
          </p:nvSpPr>
          <p:spPr>
            <a:xfrm>
              <a:off x="7915419" y="2883325"/>
              <a:ext cx="1048235" cy="336759"/>
            </a:xfrm>
            <a:prstGeom prst="rect">
              <a:avLst/>
            </a:prstGeom>
            <a:solidFill>
              <a:srgbClr val="4472C4">
                <a:lumMod val="40000"/>
                <a:lumOff val="60000"/>
              </a:srgbClr>
            </a:solidFill>
            <a:ln w="3175">
              <a:solidFill>
                <a:srgbClr val="44546A"/>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Manage Office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Costs</a:t>
              </a:r>
            </a:p>
          </p:txBody>
        </p:sp>
        <p:sp>
          <p:nvSpPr>
            <p:cNvPr id="39" name="TextBox 38">
              <a:extLst>
                <a:ext uri="{FF2B5EF4-FFF2-40B4-BE49-F238E27FC236}">
                  <a16:creationId xmlns:a16="http://schemas.microsoft.com/office/drawing/2014/main" id="{88DE64B8-7B81-4B64-A7CB-BAC4B420BB27}"/>
                </a:ext>
              </a:extLst>
            </p:cNvPr>
            <p:cNvSpPr txBox="1">
              <a:spLocks/>
            </p:cNvSpPr>
            <p:nvPr/>
          </p:nvSpPr>
          <p:spPr>
            <a:xfrm>
              <a:off x="2630580" y="3259617"/>
              <a:ext cx="1048235" cy="336759"/>
            </a:xfrm>
            <a:prstGeom prst="rect">
              <a:avLst/>
            </a:prstGeom>
            <a:solidFill>
              <a:srgbClr val="B4C7E7"/>
            </a:solidFill>
            <a:ln w="3175">
              <a:solidFill>
                <a:srgbClr val="44546A"/>
              </a:solidFill>
            </a:ln>
          </p:spPr>
          <p:txBody>
            <a:bodyPr wrap="square" rtlCol="0">
              <a:spAutoFit/>
            </a:bodyPr>
            <a:lstStyle/>
            <a:p>
              <a:pPr marL="0" marR="0" lvl="0" indent="0" algn="ctr" defTabSz="806867"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Enhance </a:t>
              </a:r>
            </a:p>
            <a:p>
              <a:pPr marL="0" marR="0" lvl="0" indent="0" algn="ctr" defTabSz="806867"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Collaboration</a:t>
              </a:r>
            </a:p>
          </p:txBody>
        </p:sp>
        <p:sp>
          <p:nvSpPr>
            <p:cNvPr id="40" name="TextBox 39">
              <a:extLst>
                <a:ext uri="{FF2B5EF4-FFF2-40B4-BE49-F238E27FC236}">
                  <a16:creationId xmlns:a16="http://schemas.microsoft.com/office/drawing/2014/main" id="{6BB29FC9-1D55-418D-A821-30D56928FE73}"/>
                </a:ext>
              </a:extLst>
            </p:cNvPr>
            <p:cNvSpPr txBox="1">
              <a:spLocks/>
            </p:cNvSpPr>
            <p:nvPr/>
          </p:nvSpPr>
          <p:spPr>
            <a:xfrm>
              <a:off x="3960116" y="3253237"/>
              <a:ext cx="1048235" cy="336759"/>
            </a:xfrm>
            <a:prstGeom prst="rect">
              <a:avLst/>
            </a:prstGeom>
            <a:solidFill>
              <a:srgbClr val="4472C4">
                <a:lumMod val="40000"/>
                <a:lumOff val="60000"/>
              </a:srgbClr>
            </a:solidFill>
            <a:ln w="3175">
              <a:solidFill>
                <a:srgbClr val="44546A"/>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Formalize Client  Approval</a:t>
              </a:r>
            </a:p>
          </p:txBody>
        </p:sp>
        <p:sp>
          <p:nvSpPr>
            <p:cNvPr id="41" name="TextBox 40">
              <a:extLst>
                <a:ext uri="{FF2B5EF4-FFF2-40B4-BE49-F238E27FC236}">
                  <a16:creationId xmlns:a16="http://schemas.microsoft.com/office/drawing/2014/main" id="{01CC498E-4242-47F9-85D0-05631DDD11E2}"/>
                </a:ext>
              </a:extLst>
            </p:cNvPr>
            <p:cNvSpPr txBox="1">
              <a:spLocks/>
            </p:cNvSpPr>
            <p:nvPr/>
          </p:nvSpPr>
          <p:spPr>
            <a:xfrm>
              <a:off x="6595738" y="3253237"/>
              <a:ext cx="1048235" cy="336759"/>
            </a:xfrm>
            <a:prstGeom prst="rect">
              <a:avLst/>
            </a:prstGeom>
            <a:solidFill>
              <a:srgbClr val="4472C4">
                <a:lumMod val="40000"/>
                <a:lumOff val="60000"/>
              </a:srgbClr>
            </a:solidFill>
            <a:ln w="3175">
              <a:solidFill>
                <a:srgbClr val="44546A"/>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Evaluate Team Members</a:t>
              </a:r>
            </a:p>
          </p:txBody>
        </p:sp>
        <p:sp>
          <p:nvSpPr>
            <p:cNvPr id="42" name="TextBox 41">
              <a:extLst>
                <a:ext uri="{FF2B5EF4-FFF2-40B4-BE49-F238E27FC236}">
                  <a16:creationId xmlns:a16="http://schemas.microsoft.com/office/drawing/2014/main" id="{8B5F0613-2EBF-422F-BE93-E1D04C9C71DF}"/>
                </a:ext>
              </a:extLst>
            </p:cNvPr>
            <p:cNvSpPr txBox="1">
              <a:spLocks/>
            </p:cNvSpPr>
            <p:nvPr/>
          </p:nvSpPr>
          <p:spPr>
            <a:xfrm>
              <a:off x="1324493" y="3259617"/>
              <a:ext cx="1048235" cy="336759"/>
            </a:xfrm>
            <a:prstGeom prst="rect">
              <a:avLst/>
            </a:prstGeom>
            <a:solidFill>
              <a:srgbClr val="4472C4">
                <a:lumMod val="40000"/>
                <a:lumOff val="60000"/>
              </a:srgbClr>
            </a:solidFill>
            <a:ln w="3175">
              <a:solidFill>
                <a:srgbClr val="44546A"/>
              </a:solidFill>
            </a:ln>
          </p:spPr>
          <p:txBody>
            <a:bodyPr wrap="square" rtlCol="0">
              <a:spAutoFit/>
            </a:bodyPr>
            <a:lstStyle/>
            <a:p>
              <a:pPr marL="0" marR="0" lvl="0" indent="0" algn="ctr" defTabSz="806867"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prstClr val="black">
                      <a:lumMod val="75000"/>
                      <a:lumOff val="25000"/>
                    </a:prstClr>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Maintain Past-Client Contact</a:t>
              </a:r>
            </a:p>
          </p:txBody>
        </p:sp>
        <p:sp>
          <p:nvSpPr>
            <p:cNvPr id="43" name="TextBox 42">
              <a:extLst>
                <a:ext uri="{FF2B5EF4-FFF2-40B4-BE49-F238E27FC236}">
                  <a16:creationId xmlns:a16="http://schemas.microsoft.com/office/drawing/2014/main" id="{38484618-F801-4A9B-888C-45F82D0EFF04}"/>
                </a:ext>
              </a:extLst>
            </p:cNvPr>
            <p:cNvSpPr txBox="1">
              <a:spLocks/>
            </p:cNvSpPr>
            <p:nvPr/>
          </p:nvSpPr>
          <p:spPr>
            <a:xfrm>
              <a:off x="5277927" y="3259617"/>
              <a:ext cx="1048235" cy="336759"/>
            </a:xfrm>
            <a:prstGeom prst="rect">
              <a:avLst/>
            </a:prstGeom>
            <a:solidFill>
              <a:srgbClr val="4472C4">
                <a:lumMod val="40000"/>
                <a:lumOff val="60000"/>
              </a:srgbClr>
            </a:solidFill>
            <a:ln w="3175">
              <a:solidFill>
                <a:srgbClr val="44546A"/>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Engage Sub-Contractors</a:t>
              </a:r>
            </a:p>
          </p:txBody>
        </p:sp>
        <p:sp>
          <p:nvSpPr>
            <p:cNvPr id="44" name="TextBox 43">
              <a:extLst>
                <a:ext uri="{FF2B5EF4-FFF2-40B4-BE49-F238E27FC236}">
                  <a16:creationId xmlns:a16="http://schemas.microsoft.com/office/drawing/2014/main" id="{2ADB210D-E79A-4B9A-8D6A-75BD4D6FBACC}"/>
                </a:ext>
              </a:extLst>
            </p:cNvPr>
            <p:cNvSpPr txBox="1">
              <a:spLocks/>
            </p:cNvSpPr>
            <p:nvPr/>
          </p:nvSpPr>
          <p:spPr>
            <a:xfrm>
              <a:off x="7915419" y="3253237"/>
              <a:ext cx="1048235" cy="336759"/>
            </a:xfrm>
            <a:prstGeom prst="rect">
              <a:avLst/>
            </a:prstGeom>
            <a:solidFill>
              <a:srgbClr val="4472C4">
                <a:lumMod val="40000"/>
                <a:lumOff val="60000"/>
              </a:srgbClr>
            </a:solidFill>
            <a:ln w="3175">
              <a:solidFill>
                <a:srgbClr val="44546A"/>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Ensure Adequate Funding</a:t>
              </a:r>
            </a:p>
          </p:txBody>
        </p:sp>
        <p:sp>
          <p:nvSpPr>
            <p:cNvPr id="45" name="TextBox 44">
              <a:extLst>
                <a:ext uri="{FF2B5EF4-FFF2-40B4-BE49-F238E27FC236}">
                  <a16:creationId xmlns:a16="http://schemas.microsoft.com/office/drawing/2014/main" id="{C8C93674-1794-431C-A2DC-F9D218DCC93A}"/>
                </a:ext>
              </a:extLst>
            </p:cNvPr>
            <p:cNvSpPr txBox="1">
              <a:spLocks/>
            </p:cNvSpPr>
            <p:nvPr/>
          </p:nvSpPr>
          <p:spPr>
            <a:xfrm>
              <a:off x="2630580" y="4289624"/>
              <a:ext cx="1048235" cy="325881"/>
            </a:xfrm>
            <a:prstGeom prst="rect">
              <a:avLst/>
            </a:prstGeom>
            <a:solidFill>
              <a:srgbClr val="4472C4">
                <a:lumMod val="40000"/>
                <a:lumOff val="60000"/>
              </a:srgbClr>
            </a:solidFill>
            <a:ln w="3175">
              <a:solidFill>
                <a:srgbClr val="44546A"/>
              </a:solidFill>
            </a:ln>
          </p:spPr>
          <p:txBody>
            <a:bodyPr wrap="square" rtlCol="0" anchor="ctr" anchorCtr="0">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Manage Utilization</a:t>
              </a:r>
            </a:p>
          </p:txBody>
        </p:sp>
        <p:sp>
          <p:nvSpPr>
            <p:cNvPr id="46" name="TextBox 45">
              <a:extLst>
                <a:ext uri="{FF2B5EF4-FFF2-40B4-BE49-F238E27FC236}">
                  <a16:creationId xmlns:a16="http://schemas.microsoft.com/office/drawing/2014/main" id="{0A12B59F-4B7E-429F-9317-CC0AD18C45D4}"/>
                </a:ext>
              </a:extLst>
            </p:cNvPr>
            <p:cNvSpPr txBox="1">
              <a:spLocks/>
            </p:cNvSpPr>
            <p:nvPr/>
          </p:nvSpPr>
          <p:spPr>
            <a:xfrm>
              <a:off x="3960116" y="4289624"/>
              <a:ext cx="1048235" cy="325881"/>
            </a:xfrm>
            <a:prstGeom prst="rect">
              <a:avLst/>
            </a:prstGeom>
            <a:solidFill>
              <a:srgbClr val="B4C7E7"/>
            </a:solidFill>
            <a:ln w="3175">
              <a:solidFill>
                <a:srgbClr val="44546A"/>
              </a:solidFill>
            </a:ln>
          </p:spPr>
          <p:txBody>
            <a:bodyPr wrap="square" rtlCol="0" anchor="ctr" anchorCtr="0">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 Manage Contracts</a:t>
              </a:r>
            </a:p>
          </p:txBody>
        </p:sp>
        <p:sp>
          <p:nvSpPr>
            <p:cNvPr id="47" name="TextBox 46">
              <a:extLst>
                <a:ext uri="{FF2B5EF4-FFF2-40B4-BE49-F238E27FC236}">
                  <a16:creationId xmlns:a16="http://schemas.microsoft.com/office/drawing/2014/main" id="{41F3DA2D-D6B4-4433-9970-5915E79D188E}"/>
                </a:ext>
              </a:extLst>
            </p:cNvPr>
            <p:cNvSpPr txBox="1">
              <a:spLocks/>
            </p:cNvSpPr>
            <p:nvPr/>
          </p:nvSpPr>
          <p:spPr>
            <a:xfrm>
              <a:off x="5277927" y="4289624"/>
              <a:ext cx="1048235" cy="325881"/>
            </a:xfrm>
            <a:prstGeom prst="rect">
              <a:avLst/>
            </a:prstGeom>
            <a:solidFill>
              <a:srgbClr val="B4C7E7"/>
            </a:solidFill>
            <a:ln w="3175">
              <a:solidFill>
                <a:srgbClr val="44546A"/>
              </a:solidFill>
            </a:ln>
          </p:spPr>
          <p:txBody>
            <a:bodyPr wrap="square" rtlCol="0" anchor="ctr" anchorCtr="0">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Manage Risk</a:t>
              </a:r>
            </a:p>
          </p:txBody>
        </p:sp>
        <p:sp>
          <p:nvSpPr>
            <p:cNvPr id="48" name="TextBox 47">
              <a:extLst>
                <a:ext uri="{FF2B5EF4-FFF2-40B4-BE49-F238E27FC236}">
                  <a16:creationId xmlns:a16="http://schemas.microsoft.com/office/drawing/2014/main" id="{05C39AE6-9B3A-47E4-AE53-B2B873024426}"/>
                </a:ext>
              </a:extLst>
            </p:cNvPr>
            <p:cNvSpPr txBox="1">
              <a:spLocks/>
            </p:cNvSpPr>
            <p:nvPr/>
          </p:nvSpPr>
          <p:spPr>
            <a:xfrm>
              <a:off x="1324493" y="4234209"/>
              <a:ext cx="1048235" cy="336759"/>
            </a:xfrm>
            <a:prstGeom prst="rect">
              <a:avLst/>
            </a:prstGeom>
            <a:solidFill>
              <a:srgbClr val="B4C7E7"/>
            </a:solidFill>
            <a:ln w="3175">
              <a:solidFill>
                <a:srgbClr val="44546A"/>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Maintain Client Contact History</a:t>
              </a:r>
            </a:p>
          </p:txBody>
        </p:sp>
        <p:sp>
          <p:nvSpPr>
            <p:cNvPr id="49" name="TextBox 48">
              <a:extLst>
                <a:ext uri="{FF2B5EF4-FFF2-40B4-BE49-F238E27FC236}">
                  <a16:creationId xmlns:a16="http://schemas.microsoft.com/office/drawing/2014/main" id="{77EA7984-93FD-49BA-B195-BA7AE0E07AA8}"/>
                </a:ext>
              </a:extLst>
            </p:cNvPr>
            <p:cNvSpPr txBox="1">
              <a:spLocks/>
            </p:cNvSpPr>
            <p:nvPr/>
          </p:nvSpPr>
          <p:spPr>
            <a:xfrm>
              <a:off x="6595738" y="4284186"/>
              <a:ext cx="1048235" cy="336759"/>
            </a:xfrm>
            <a:prstGeom prst="rect">
              <a:avLst/>
            </a:prstGeom>
            <a:solidFill>
              <a:srgbClr val="B4C7E7"/>
            </a:solidFill>
            <a:ln w="3175">
              <a:solidFill>
                <a:srgbClr val="44546A"/>
              </a:solidFill>
            </a:ln>
          </p:spPr>
          <p:txBody>
            <a:bodyPr wrap="square" rtlCol="0" anchor="ctr" anchorCtr="0">
              <a:spAutoFit/>
            </a:bodyPr>
            <a:lstStyle>
              <a:defPPr>
                <a:defRPr lang="en-US"/>
              </a:defPPr>
              <a:lvl1pPr algn="ctr">
                <a:defRPr sz="900">
                  <a:solidFill>
                    <a:srgbClr val="333333"/>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marL="0" marR="0" lvl="0" indent="0" algn="ctr" defTabSz="806867"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Regulatory &amp; Compliance</a:t>
              </a:r>
            </a:p>
          </p:txBody>
        </p:sp>
        <p:sp>
          <p:nvSpPr>
            <p:cNvPr id="50" name="TextBox 49">
              <a:extLst>
                <a:ext uri="{FF2B5EF4-FFF2-40B4-BE49-F238E27FC236}">
                  <a16:creationId xmlns:a16="http://schemas.microsoft.com/office/drawing/2014/main" id="{0B7B4ED0-A081-4EE6-8517-747929B15765}"/>
                </a:ext>
              </a:extLst>
            </p:cNvPr>
            <p:cNvSpPr txBox="1">
              <a:spLocks/>
            </p:cNvSpPr>
            <p:nvPr/>
          </p:nvSpPr>
          <p:spPr>
            <a:xfrm>
              <a:off x="7915419" y="4284186"/>
              <a:ext cx="1048235" cy="336759"/>
            </a:xfrm>
            <a:prstGeom prst="rect">
              <a:avLst/>
            </a:prstGeom>
            <a:solidFill>
              <a:srgbClr val="B4C7E7"/>
            </a:solidFill>
            <a:ln w="3175">
              <a:solidFill>
                <a:srgbClr val="44546A"/>
              </a:solidFill>
            </a:ln>
          </p:spPr>
          <p:txBody>
            <a:bodyPr wrap="square" rtlCol="0" anchor="ctr" anchorCtr="0">
              <a:spAutoFit/>
            </a:bodyPr>
            <a:lstStyle>
              <a:defPPr>
                <a:defRPr lang="en-US"/>
              </a:defPPr>
              <a:lvl1pPr algn="ctr">
                <a:defRPr sz="900">
                  <a:solidFill>
                    <a:srgbClr val="333333"/>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Knowledge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Management</a:t>
              </a:r>
            </a:p>
          </p:txBody>
        </p:sp>
        <p:sp>
          <p:nvSpPr>
            <p:cNvPr id="51" name="TextBox 50">
              <a:extLst>
                <a:ext uri="{FF2B5EF4-FFF2-40B4-BE49-F238E27FC236}">
                  <a16:creationId xmlns:a16="http://schemas.microsoft.com/office/drawing/2014/main" id="{99E0FDB3-3172-4B70-892E-6713EB4A69C7}"/>
                </a:ext>
              </a:extLst>
            </p:cNvPr>
            <p:cNvSpPr txBox="1">
              <a:spLocks/>
            </p:cNvSpPr>
            <p:nvPr/>
          </p:nvSpPr>
          <p:spPr>
            <a:xfrm>
              <a:off x="7915419" y="5799823"/>
              <a:ext cx="1048235" cy="336759"/>
            </a:xfrm>
            <a:prstGeom prst="rect">
              <a:avLst/>
            </a:prstGeom>
            <a:solidFill>
              <a:srgbClr val="4472C4">
                <a:lumMod val="40000"/>
                <a:lumOff val="60000"/>
              </a:srgbClr>
            </a:solidFill>
            <a:ln w="3175">
              <a:solidFill>
                <a:srgbClr val="44546A"/>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Human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Resources</a:t>
              </a:r>
            </a:p>
          </p:txBody>
        </p:sp>
        <p:sp>
          <p:nvSpPr>
            <p:cNvPr id="52" name="TextBox 51">
              <a:extLst>
                <a:ext uri="{FF2B5EF4-FFF2-40B4-BE49-F238E27FC236}">
                  <a16:creationId xmlns:a16="http://schemas.microsoft.com/office/drawing/2014/main" id="{5F8CD765-2EA4-40B3-B24A-852F35E764F9}"/>
                </a:ext>
              </a:extLst>
            </p:cNvPr>
            <p:cNvSpPr txBox="1">
              <a:spLocks/>
            </p:cNvSpPr>
            <p:nvPr/>
          </p:nvSpPr>
          <p:spPr>
            <a:xfrm>
              <a:off x="5277927" y="3635907"/>
              <a:ext cx="1048235" cy="336759"/>
            </a:xfrm>
            <a:prstGeom prst="rect">
              <a:avLst/>
            </a:prstGeom>
            <a:solidFill>
              <a:srgbClr val="B4C7E7"/>
            </a:solidFill>
            <a:ln w="3175">
              <a:solidFill>
                <a:srgbClr val="44546A"/>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Confirm Client Checkpoints</a:t>
              </a:r>
            </a:p>
          </p:txBody>
        </p:sp>
        <p:sp>
          <p:nvSpPr>
            <p:cNvPr id="53" name="TextBox 52">
              <a:extLst>
                <a:ext uri="{FF2B5EF4-FFF2-40B4-BE49-F238E27FC236}">
                  <a16:creationId xmlns:a16="http://schemas.microsoft.com/office/drawing/2014/main" id="{C63D83B3-634B-410D-8B17-E8A1763E1BDB}"/>
                </a:ext>
              </a:extLst>
            </p:cNvPr>
            <p:cNvSpPr txBox="1">
              <a:spLocks/>
            </p:cNvSpPr>
            <p:nvPr/>
          </p:nvSpPr>
          <p:spPr>
            <a:xfrm>
              <a:off x="6595738" y="3635907"/>
              <a:ext cx="1048235" cy="373491"/>
            </a:xfrm>
            <a:prstGeom prst="rect">
              <a:avLst/>
            </a:prstGeom>
            <a:solidFill>
              <a:schemeClr val="accent6"/>
            </a:solidFill>
            <a:ln w="3175">
              <a:solidFill>
                <a:srgbClr val="44546A"/>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chemeClr val="bg1"/>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Confirm or Revise Standard Processes</a:t>
              </a:r>
            </a:p>
          </p:txBody>
        </p:sp>
        <p:sp>
          <p:nvSpPr>
            <p:cNvPr id="54" name="TextBox 53">
              <a:extLst>
                <a:ext uri="{FF2B5EF4-FFF2-40B4-BE49-F238E27FC236}">
                  <a16:creationId xmlns:a16="http://schemas.microsoft.com/office/drawing/2014/main" id="{6AA3A27F-76C0-4804-AAF8-FD494F148771}"/>
                </a:ext>
              </a:extLst>
            </p:cNvPr>
            <p:cNvSpPr txBox="1">
              <a:spLocks/>
            </p:cNvSpPr>
            <p:nvPr/>
          </p:nvSpPr>
          <p:spPr>
            <a:xfrm>
              <a:off x="7915419" y="3635907"/>
              <a:ext cx="1048235" cy="373491"/>
            </a:xfrm>
            <a:prstGeom prst="rect">
              <a:avLst/>
            </a:prstGeom>
            <a:solidFill>
              <a:schemeClr val="accent6"/>
            </a:solidFill>
            <a:ln w="3175">
              <a:solidFill>
                <a:srgbClr val="44546A"/>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chemeClr val="bg1"/>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Manage Sub-Contractors</a:t>
              </a:r>
            </a:p>
          </p:txBody>
        </p:sp>
        <p:sp>
          <p:nvSpPr>
            <p:cNvPr id="55" name="TextBox 54">
              <a:extLst>
                <a:ext uri="{FF2B5EF4-FFF2-40B4-BE49-F238E27FC236}">
                  <a16:creationId xmlns:a16="http://schemas.microsoft.com/office/drawing/2014/main" id="{A0A470F2-C7EB-4ED8-9CBE-01ABF6AD1F41}"/>
                </a:ext>
              </a:extLst>
            </p:cNvPr>
            <p:cNvSpPr txBox="1">
              <a:spLocks/>
            </p:cNvSpPr>
            <p:nvPr/>
          </p:nvSpPr>
          <p:spPr>
            <a:xfrm>
              <a:off x="1324493" y="3635906"/>
              <a:ext cx="1048235" cy="324000"/>
            </a:xfrm>
            <a:prstGeom prst="rect">
              <a:avLst/>
            </a:prstGeom>
            <a:solidFill>
              <a:srgbClr val="4472C4">
                <a:lumMod val="40000"/>
                <a:lumOff val="60000"/>
              </a:srgbClr>
            </a:solidFill>
            <a:ln w="3175">
              <a:solidFill>
                <a:srgbClr val="44546A"/>
              </a:solidFill>
            </a:ln>
          </p:spPr>
          <p:txBody>
            <a:bodyPr wrap="square" rtlCol="0" anchor="ctr">
              <a:noAutofit/>
            </a:bodyPr>
            <a:lstStyle/>
            <a:p>
              <a:pPr marL="0" marR="0" lvl="0" indent="0" algn="ctr" defTabSz="806867"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prstClr val="black">
                      <a:lumMod val="75000"/>
                      <a:lumOff val="25000"/>
                    </a:prstClr>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Make Proposals</a:t>
              </a:r>
            </a:p>
          </p:txBody>
        </p:sp>
        <p:sp>
          <p:nvSpPr>
            <p:cNvPr id="56" name="TextBox 55">
              <a:extLst>
                <a:ext uri="{FF2B5EF4-FFF2-40B4-BE49-F238E27FC236}">
                  <a16:creationId xmlns:a16="http://schemas.microsoft.com/office/drawing/2014/main" id="{5D039D17-F519-4D18-BCAE-BC65D8BED34F}"/>
                </a:ext>
              </a:extLst>
            </p:cNvPr>
            <p:cNvSpPr txBox="1">
              <a:spLocks/>
            </p:cNvSpPr>
            <p:nvPr/>
          </p:nvSpPr>
          <p:spPr>
            <a:xfrm>
              <a:off x="2630580" y="3629527"/>
              <a:ext cx="1048235" cy="336759"/>
            </a:xfrm>
            <a:prstGeom prst="rect">
              <a:avLst/>
            </a:prstGeom>
            <a:solidFill>
              <a:srgbClr val="B4C7E7"/>
            </a:solidFill>
            <a:ln w="3175">
              <a:solidFill>
                <a:srgbClr val="44546A"/>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 Manage Staff Performance</a:t>
              </a:r>
            </a:p>
          </p:txBody>
        </p:sp>
        <p:sp>
          <p:nvSpPr>
            <p:cNvPr id="57" name="Rectangle 56">
              <a:extLst>
                <a:ext uri="{FF2B5EF4-FFF2-40B4-BE49-F238E27FC236}">
                  <a16:creationId xmlns:a16="http://schemas.microsoft.com/office/drawing/2014/main" id="{2C408F9B-CA08-4E0B-AA5A-C052ACE4FBDE}"/>
                </a:ext>
              </a:extLst>
            </p:cNvPr>
            <p:cNvSpPr/>
            <p:nvPr/>
          </p:nvSpPr>
          <p:spPr>
            <a:xfrm>
              <a:off x="1276958" y="1695703"/>
              <a:ext cx="1143306" cy="2445007"/>
            </a:xfrm>
            <a:prstGeom prst="rect">
              <a:avLst/>
            </a:prstGeom>
            <a:noFill/>
            <a:ln w="3175" cap="flat" cmpd="sng" algn="ctr">
              <a:solidFill>
                <a:srgbClr val="4472C4"/>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588" b="0" i="0" u="none" strike="noStrike" kern="0" cap="none" spc="0" normalizeH="0" baseline="0" noProof="0" dirty="0">
                <a:ln>
                  <a:noFill/>
                </a:ln>
                <a:solidFill>
                  <a:prstClr val="white"/>
                </a:solidFill>
                <a:effectLst/>
                <a:uLnTx/>
                <a:uFillTx/>
                <a:latin typeface="Roboto Condensed Light" panose="02000000000000000000" pitchFamily="2" charset="0"/>
                <a:ea typeface="+mn-ea"/>
                <a:cs typeface="Arial" panose="020B0604020202020204" pitchFamily="34" charset="0"/>
              </a:endParaRPr>
            </a:p>
          </p:txBody>
        </p:sp>
        <p:sp>
          <p:nvSpPr>
            <p:cNvPr id="58" name="Rectangle 57">
              <a:extLst>
                <a:ext uri="{FF2B5EF4-FFF2-40B4-BE49-F238E27FC236}">
                  <a16:creationId xmlns:a16="http://schemas.microsoft.com/office/drawing/2014/main" id="{7FB54B8B-0390-411D-9CAD-38D6E77340D1}"/>
                </a:ext>
              </a:extLst>
            </p:cNvPr>
            <p:cNvSpPr/>
            <p:nvPr/>
          </p:nvSpPr>
          <p:spPr>
            <a:xfrm>
              <a:off x="2583045" y="1695703"/>
              <a:ext cx="1143306" cy="2445007"/>
            </a:xfrm>
            <a:prstGeom prst="rect">
              <a:avLst/>
            </a:prstGeom>
            <a:noFill/>
            <a:ln w="3175" cap="flat" cmpd="sng" algn="ctr">
              <a:solidFill>
                <a:srgbClr val="4472C4"/>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588" b="0" i="0" u="none" strike="noStrike" kern="0" cap="none" spc="0" normalizeH="0" baseline="0" noProof="0" dirty="0">
                <a:ln>
                  <a:noFill/>
                </a:ln>
                <a:solidFill>
                  <a:prstClr val="white"/>
                </a:solidFill>
                <a:effectLst/>
                <a:uLnTx/>
                <a:uFillTx/>
                <a:latin typeface="Roboto Condensed Light" panose="02000000000000000000" pitchFamily="2" charset="0"/>
                <a:ea typeface="+mn-ea"/>
                <a:cs typeface="Arial" panose="020B0604020202020204" pitchFamily="34" charset="0"/>
              </a:endParaRPr>
            </a:p>
          </p:txBody>
        </p:sp>
        <p:sp>
          <p:nvSpPr>
            <p:cNvPr id="59" name="Rectangle 58">
              <a:extLst>
                <a:ext uri="{FF2B5EF4-FFF2-40B4-BE49-F238E27FC236}">
                  <a16:creationId xmlns:a16="http://schemas.microsoft.com/office/drawing/2014/main" id="{B90634C3-408D-44A1-B996-55DC573CD6B2}"/>
                </a:ext>
              </a:extLst>
            </p:cNvPr>
            <p:cNvSpPr/>
            <p:nvPr/>
          </p:nvSpPr>
          <p:spPr>
            <a:xfrm>
              <a:off x="3912581" y="1695703"/>
              <a:ext cx="1143306" cy="2445007"/>
            </a:xfrm>
            <a:prstGeom prst="rect">
              <a:avLst/>
            </a:prstGeom>
            <a:noFill/>
            <a:ln w="3175" cap="flat" cmpd="sng" algn="ctr">
              <a:solidFill>
                <a:srgbClr val="4472C4"/>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588" b="0" i="0" u="none" strike="noStrike" kern="0" cap="none" spc="0" normalizeH="0" baseline="0" noProof="0" dirty="0">
                <a:ln>
                  <a:noFill/>
                </a:ln>
                <a:solidFill>
                  <a:prstClr val="white"/>
                </a:solidFill>
                <a:effectLst/>
                <a:uLnTx/>
                <a:uFillTx/>
                <a:latin typeface="Roboto Condensed Light" panose="02000000000000000000" pitchFamily="2" charset="0"/>
                <a:ea typeface="+mn-ea"/>
                <a:cs typeface="Arial" panose="020B0604020202020204" pitchFamily="34" charset="0"/>
              </a:endParaRPr>
            </a:p>
          </p:txBody>
        </p:sp>
        <p:sp>
          <p:nvSpPr>
            <p:cNvPr id="60" name="Rectangle 59">
              <a:extLst>
                <a:ext uri="{FF2B5EF4-FFF2-40B4-BE49-F238E27FC236}">
                  <a16:creationId xmlns:a16="http://schemas.microsoft.com/office/drawing/2014/main" id="{A9836ECC-7271-4769-A996-32F09B29D6A2}"/>
                </a:ext>
              </a:extLst>
            </p:cNvPr>
            <p:cNvSpPr/>
            <p:nvPr/>
          </p:nvSpPr>
          <p:spPr>
            <a:xfrm>
              <a:off x="5230393" y="1695703"/>
              <a:ext cx="1143306" cy="2445007"/>
            </a:xfrm>
            <a:prstGeom prst="rect">
              <a:avLst/>
            </a:prstGeom>
            <a:noFill/>
            <a:ln w="3175" cap="flat" cmpd="sng" algn="ctr">
              <a:solidFill>
                <a:srgbClr val="4472C4"/>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588" b="0" i="0" u="none" strike="noStrike" kern="0" cap="none" spc="0" normalizeH="0" baseline="0" noProof="0" dirty="0">
                <a:ln>
                  <a:noFill/>
                </a:ln>
                <a:solidFill>
                  <a:prstClr val="white"/>
                </a:solidFill>
                <a:effectLst/>
                <a:uLnTx/>
                <a:uFillTx/>
                <a:latin typeface="Roboto Condensed Light" panose="02000000000000000000" pitchFamily="2" charset="0"/>
                <a:ea typeface="+mn-ea"/>
                <a:cs typeface="Arial" panose="020B0604020202020204" pitchFamily="34" charset="0"/>
              </a:endParaRPr>
            </a:p>
          </p:txBody>
        </p:sp>
        <p:sp>
          <p:nvSpPr>
            <p:cNvPr id="61" name="Rectangle 60">
              <a:extLst>
                <a:ext uri="{FF2B5EF4-FFF2-40B4-BE49-F238E27FC236}">
                  <a16:creationId xmlns:a16="http://schemas.microsoft.com/office/drawing/2014/main" id="{6661F1C2-C331-4603-971C-AE581E8ED675}"/>
                </a:ext>
              </a:extLst>
            </p:cNvPr>
            <p:cNvSpPr/>
            <p:nvPr/>
          </p:nvSpPr>
          <p:spPr>
            <a:xfrm>
              <a:off x="6548204" y="1695703"/>
              <a:ext cx="1143306" cy="2445007"/>
            </a:xfrm>
            <a:prstGeom prst="rect">
              <a:avLst/>
            </a:prstGeom>
            <a:noFill/>
            <a:ln w="3175" cap="flat" cmpd="sng" algn="ctr">
              <a:solidFill>
                <a:srgbClr val="4472C4"/>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588" b="0" i="0" u="none" strike="noStrike" kern="0" cap="none" spc="0" normalizeH="0" baseline="0" noProof="0" dirty="0">
                <a:ln>
                  <a:noFill/>
                </a:ln>
                <a:solidFill>
                  <a:prstClr val="white"/>
                </a:solidFill>
                <a:effectLst/>
                <a:uLnTx/>
                <a:uFillTx/>
                <a:latin typeface="Roboto Condensed Light" panose="02000000000000000000" pitchFamily="2" charset="0"/>
                <a:ea typeface="+mn-ea"/>
                <a:cs typeface="Arial" panose="020B0604020202020204" pitchFamily="34" charset="0"/>
              </a:endParaRPr>
            </a:p>
          </p:txBody>
        </p:sp>
        <p:sp>
          <p:nvSpPr>
            <p:cNvPr id="62" name="Rectangle 61">
              <a:extLst>
                <a:ext uri="{FF2B5EF4-FFF2-40B4-BE49-F238E27FC236}">
                  <a16:creationId xmlns:a16="http://schemas.microsoft.com/office/drawing/2014/main" id="{F5E07A0F-1FD6-4C77-A31F-60DFBC74A603}"/>
                </a:ext>
              </a:extLst>
            </p:cNvPr>
            <p:cNvSpPr/>
            <p:nvPr/>
          </p:nvSpPr>
          <p:spPr>
            <a:xfrm>
              <a:off x="7867884" y="1695703"/>
              <a:ext cx="1143306" cy="2445007"/>
            </a:xfrm>
            <a:prstGeom prst="rect">
              <a:avLst/>
            </a:prstGeom>
            <a:noFill/>
            <a:ln w="3175" cap="flat" cmpd="sng" algn="ctr">
              <a:solidFill>
                <a:srgbClr val="4472C4"/>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588" b="0" i="0" u="none" strike="noStrike" kern="0" cap="none" spc="0" normalizeH="0" baseline="0" noProof="0" dirty="0">
                <a:ln>
                  <a:noFill/>
                </a:ln>
                <a:solidFill>
                  <a:prstClr val="white"/>
                </a:solidFill>
                <a:effectLst/>
                <a:uLnTx/>
                <a:uFillTx/>
                <a:latin typeface="Roboto Condensed Light" panose="02000000000000000000" pitchFamily="2" charset="0"/>
                <a:ea typeface="+mn-ea"/>
                <a:cs typeface="Arial" panose="020B0604020202020204" pitchFamily="34" charset="0"/>
              </a:endParaRPr>
            </a:p>
          </p:txBody>
        </p:sp>
        <p:sp>
          <p:nvSpPr>
            <p:cNvPr id="63" name="TextBox 62">
              <a:extLst>
                <a:ext uri="{FF2B5EF4-FFF2-40B4-BE49-F238E27FC236}">
                  <a16:creationId xmlns:a16="http://schemas.microsoft.com/office/drawing/2014/main" id="{2F74780B-3D19-4005-B58E-1E78890953E6}"/>
                </a:ext>
              </a:extLst>
            </p:cNvPr>
            <p:cNvSpPr txBox="1">
              <a:spLocks/>
            </p:cNvSpPr>
            <p:nvPr/>
          </p:nvSpPr>
          <p:spPr>
            <a:xfrm>
              <a:off x="2627037" y="2124259"/>
              <a:ext cx="1048235" cy="343241"/>
            </a:xfrm>
            <a:prstGeom prst="rect">
              <a:avLst/>
            </a:prstGeom>
            <a:solidFill>
              <a:srgbClr val="4472C4">
                <a:lumMod val="40000"/>
                <a:lumOff val="60000"/>
              </a:srgbClr>
            </a:solidFill>
            <a:ln w="3175">
              <a:solidFill>
                <a:srgbClr val="44546A"/>
              </a:solidFill>
            </a:ln>
          </p:spPr>
          <p:txBody>
            <a:bodyPr wrap="square" rtlCol="0" anchor="ctr" anchorCtr="0">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Recruit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Staff</a:t>
              </a:r>
            </a:p>
          </p:txBody>
        </p:sp>
        <p:sp>
          <p:nvSpPr>
            <p:cNvPr id="64" name="TextBox 63">
              <a:extLst>
                <a:ext uri="{FF2B5EF4-FFF2-40B4-BE49-F238E27FC236}">
                  <a16:creationId xmlns:a16="http://schemas.microsoft.com/office/drawing/2014/main" id="{11FD2F0E-A0DF-4E84-9DDD-8EE6C7084597}"/>
                </a:ext>
              </a:extLst>
            </p:cNvPr>
            <p:cNvSpPr txBox="1">
              <a:spLocks/>
            </p:cNvSpPr>
            <p:nvPr/>
          </p:nvSpPr>
          <p:spPr>
            <a:xfrm>
              <a:off x="3960116" y="2130741"/>
              <a:ext cx="1048235" cy="324000"/>
            </a:xfrm>
            <a:prstGeom prst="rect">
              <a:avLst/>
            </a:prstGeom>
            <a:solidFill>
              <a:srgbClr val="4472C4">
                <a:lumMod val="40000"/>
                <a:lumOff val="60000"/>
              </a:srgbClr>
            </a:solidFill>
            <a:ln w="3175">
              <a:solidFill>
                <a:srgbClr val="44546A"/>
              </a:solidFill>
            </a:ln>
          </p:spPr>
          <p:txBody>
            <a:bodyPr wrap="square" rtlCol="0" anchor="ctr">
              <a:noAutofit/>
            </a:bodyPr>
            <a:lstStyle/>
            <a:p>
              <a:pPr marL="0" marR="0" lvl="0" indent="0" algn="ctr" defTabSz="806867"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Determine Pricing</a:t>
              </a:r>
            </a:p>
          </p:txBody>
        </p:sp>
        <p:sp>
          <p:nvSpPr>
            <p:cNvPr id="65" name="TextBox 64">
              <a:extLst>
                <a:ext uri="{FF2B5EF4-FFF2-40B4-BE49-F238E27FC236}">
                  <a16:creationId xmlns:a16="http://schemas.microsoft.com/office/drawing/2014/main" id="{93978C22-49B1-40E2-AD93-3669E769FE24}"/>
                </a:ext>
              </a:extLst>
            </p:cNvPr>
            <p:cNvSpPr txBox="1">
              <a:spLocks/>
            </p:cNvSpPr>
            <p:nvPr/>
          </p:nvSpPr>
          <p:spPr>
            <a:xfrm>
              <a:off x="5277927" y="2130741"/>
              <a:ext cx="1048235" cy="324000"/>
            </a:xfrm>
            <a:prstGeom prst="rect">
              <a:avLst/>
            </a:prstGeom>
            <a:solidFill>
              <a:schemeClr val="accent4"/>
            </a:solidFill>
            <a:ln w="3175">
              <a:solidFill>
                <a:srgbClr val="44546A"/>
              </a:solidFill>
            </a:ln>
          </p:spPr>
          <p:txBody>
            <a:bodyPr wrap="square" rtlCol="0" anchor="ctr">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chemeClr val="bg1"/>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Assign Lead</a:t>
              </a:r>
            </a:p>
          </p:txBody>
        </p:sp>
        <p:sp>
          <p:nvSpPr>
            <p:cNvPr id="66" name="TextBox 65">
              <a:extLst>
                <a:ext uri="{FF2B5EF4-FFF2-40B4-BE49-F238E27FC236}">
                  <a16:creationId xmlns:a16="http://schemas.microsoft.com/office/drawing/2014/main" id="{741A5C00-E7E2-4F12-84E6-3978334FAFD3}"/>
                </a:ext>
              </a:extLst>
            </p:cNvPr>
            <p:cNvSpPr txBox="1">
              <a:spLocks/>
            </p:cNvSpPr>
            <p:nvPr/>
          </p:nvSpPr>
          <p:spPr>
            <a:xfrm>
              <a:off x="6595738" y="2130741"/>
              <a:ext cx="1048235" cy="373491"/>
            </a:xfrm>
            <a:prstGeom prst="rect">
              <a:avLst/>
            </a:prstGeom>
            <a:solidFill>
              <a:schemeClr val="accent6"/>
            </a:solidFill>
            <a:ln w="3175">
              <a:solidFill>
                <a:srgbClr val="44546A"/>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chemeClr val="bg1"/>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Provide Client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chemeClr val="bg1"/>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Updates</a:t>
              </a:r>
            </a:p>
          </p:txBody>
        </p:sp>
        <p:sp>
          <p:nvSpPr>
            <p:cNvPr id="67" name="TextBox 66">
              <a:extLst>
                <a:ext uri="{FF2B5EF4-FFF2-40B4-BE49-F238E27FC236}">
                  <a16:creationId xmlns:a16="http://schemas.microsoft.com/office/drawing/2014/main" id="{C588A46B-C2F3-4B09-8F75-A8A233E21A02}"/>
                </a:ext>
              </a:extLst>
            </p:cNvPr>
            <p:cNvSpPr txBox="1">
              <a:spLocks/>
            </p:cNvSpPr>
            <p:nvPr/>
          </p:nvSpPr>
          <p:spPr>
            <a:xfrm>
              <a:off x="7915419" y="2130742"/>
              <a:ext cx="1048235" cy="336759"/>
            </a:xfrm>
            <a:prstGeom prst="rect">
              <a:avLst/>
            </a:prstGeom>
            <a:solidFill>
              <a:srgbClr val="4472C4">
                <a:lumMod val="40000"/>
                <a:lumOff val="60000"/>
              </a:srgbClr>
            </a:solidFill>
            <a:ln w="3175">
              <a:solidFill>
                <a:srgbClr val="44546A"/>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Collect Accounts Receivable</a:t>
              </a:r>
            </a:p>
          </p:txBody>
        </p:sp>
        <p:sp>
          <p:nvSpPr>
            <p:cNvPr id="68" name="TextBox 67">
              <a:extLst>
                <a:ext uri="{FF2B5EF4-FFF2-40B4-BE49-F238E27FC236}">
                  <a16:creationId xmlns:a16="http://schemas.microsoft.com/office/drawing/2014/main" id="{E5ED6D64-CFD4-4026-A92C-96321B0DC883}"/>
                </a:ext>
              </a:extLst>
            </p:cNvPr>
            <p:cNvSpPr txBox="1">
              <a:spLocks/>
            </p:cNvSpPr>
            <p:nvPr/>
          </p:nvSpPr>
          <p:spPr>
            <a:xfrm>
              <a:off x="1324493" y="2130742"/>
              <a:ext cx="1048235" cy="336759"/>
            </a:xfrm>
            <a:prstGeom prst="rect">
              <a:avLst/>
            </a:prstGeom>
            <a:solidFill>
              <a:srgbClr val="4472C4">
                <a:lumMod val="40000"/>
                <a:lumOff val="60000"/>
              </a:srgbClr>
            </a:solidFill>
            <a:ln w="3175">
              <a:solidFill>
                <a:srgbClr val="44546A"/>
              </a:solidFill>
            </a:ln>
          </p:spPr>
          <p:txBody>
            <a:bodyPr wrap="square" rtlCol="0">
              <a:spAutoFit/>
            </a:bodyPr>
            <a:lstStyle/>
            <a:p>
              <a:pPr marL="0" marR="0" lvl="0" indent="0" algn="ctr" defTabSz="806867"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prstClr val="black">
                      <a:lumMod val="75000"/>
                      <a:lumOff val="25000"/>
                    </a:prstClr>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Develop Service Offerings</a:t>
              </a:r>
            </a:p>
          </p:txBody>
        </p:sp>
        <p:sp>
          <p:nvSpPr>
            <p:cNvPr id="69" name="TextBox 68">
              <a:extLst>
                <a:ext uri="{FF2B5EF4-FFF2-40B4-BE49-F238E27FC236}">
                  <a16:creationId xmlns:a16="http://schemas.microsoft.com/office/drawing/2014/main" id="{9483C706-754D-4E35-B31A-BF02F81525E9}"/>
                </a:ext>
              </a:extLst>
            </p:cNvPr>
            <p:cNvSpPr txBox="1">
              <a:spLocks/>
            </p:cNvSpPr>
            <p:nvPr/>
          </p:nvSpPr>
          <p:spPr>
            <a:xfrm>
              <a:off x="6595738" y="4659403"/>
              <a:ext cx="1048235" cy="336759"/>
            </a:xfrm>
            <a:prstGeom prst="rect">
              <a:avLst/>
            </a:prstGeom>
            <a:solidFill>
              <a:srgbClr val="B4C7E7"/>
            </a:solidFill>
            <a:ln w="3175">
              <a:solidFill>
                <a:srgbClr val="44546A"/>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Association Participation</a:t>
              </a:r>
            </a:p>
          </p:txBody>
        </p:sp>
        <p:sp>
          <p:nvSpPr>
            <p:cNvPr id="70" name="TextBox 69">
              <a:extLst>
                <a:ext uri="{FF2B5EF4-FFF2-40B4-BE49-F238E27FC236}">
                  <a16:creationId xmlns:a16="http://schemas.microsoft.com/office/drawing/2014/main" id="{57818A03-B094-468B-A6D0-D8BE4571B2DE}"/>
                </a:ext>
              </a:extLst>
            </p:cNvPr>
            <p:cNvSpPr txBox="1">
              <a:spLocks/>
            </p:cNvSpPr>
            <p:nvPr/>
          </p:nvSpPr>
          <p:spPr>
            <a:xfrm>
              <a:off x="5277927" y="4659403"/>
              <a:ext cx="1048235" cy="336759"/>
            </a:xfrm>
            <a:prstGeom prst="rect">
              <a:avLst/>
            </a:prstGeom>
            <a:solidFill>
              <a:srgbClr val="B4C7E7"/>
            </a:solidFill>
            <a:ln w="3175">
              <a:solidFill>
                <a:srgbClr val="44546A"/>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Manage Enterprise Data</a:t>
              </a:r>
            </a:p>
          </p:txBody>
        </p:sp>
        <p:sp>
          <p:nvSpPr>
            <p:cNvPr id="71" name="TextBox 70">
              <a:extLst>
                <a:ext uri="{FF2B5EF4-FFF2-40B4-BE49-F238E27FC236}">
                  <a16:creationId xmlns:a16="http://schemas.microsoft.com/office/drawing/2014/main" id="{980F57D4-4E3D-4D0D-B879-4F547C27E38D}"/>
                </a:ext>
              </a:extLst>
            </p:cNvPr>
            <p:cNvSpPr txBox="1">
              <a:spLocks/>
            </p:cNvSpPr>
            <p:nvPr/>
          </p:nvSpPr>
          <p:spPr>
            <a:xfrm>
              <a:off x="3960116" y="4659403"/>
              <a:ext cx="1048235" cy="336759"/>
            </a:xfrm>
            <a:prstGeom prst="rect">
              <a:avLst/>
            </a:prstGeom>
            <a:solidFill>
              <a:srgbClr val="4472C4">
                <a:lumMod val="40000"/>
                <a:lumOff val="60000"/>
              </a:srgbClr>
            </a:solidFill>
            <a:ln w="3175">
              <a:solidFill>
                <a:srgbClr val="44546A"/>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Manage Change Records</a:t>
              </a:r>
            </a:p>
          </p:txBody>
        </p:sp>
        <p:sp>
          <p:nvSpPr>
            <p:cNvPr id="72" name="TextBox 71">
              <a:extLst>
                <a:ext uri="{FF2B5EF4-FFF2-40B4-BE49-F238E27FC236}">
                  <a16:creationId xmlns:a16="http://schemas.microsoft.com/office/drawing/2014/main" id="{E8F12C46-7D70-428B-BADB-FEB68A9108C9}"/>
                </a:ext>
              </a:extLst>
            </p:cNvPr>
            <p:cNvSpPr txBox="1">
              <a:spLocks/>
            </p:cNvSpPr>
            <p:nvPr/>
          </p:nvSpPr>
          <p:spPr>
            <a:xfrm>
              <a:off x="2630580" y="4659403"/>
              <a:ext cx="1048235" cy="336759"/>
            </a:xfrm>
            <a:prstGeom prst="rect">
              <a:avLst/>
            </a:prstGeom>
            <a:solidFill>
              <a:srgbClr val="B4C7E7"/>
            </a:solidFill>
            <a:ln w="3175">
              <a:solidFill>
                <a:srgbClr val="44546A"/>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Assess Staff Performance</a:t>
              </a:r>
            </a:p>
          </p:txBody>
        </p:sp>
        <p:sp>
          <p:nvSpPr>
            <p:cNvPr id="73" name="TextBox 72">
              <a:extLst>
                <a:ext uri="{FF2B5EF4-FFF2-40B4-BE49-F238E27FC236}">
                  <a16:creationId xmlns:a16="http://schemas.microsoft.com/office/drawing/2014/main" id="{0B294DD3-7ABA-412C-9FED-B1F050C63640}"/>
                </a:ext>
              </a:extLst>
            </p:cNvPr>
            <p:cNvSpPr txBox="1">
              <a:spLocks/>
            </p:cNvSpPr>
            <p:nvPr/>
          </p:nvSpPr>
          <p:spPr>
            <a:xfrm>
              <a:off x="1317697" y="4632282"/>
              <a:ext cx="1048235" cy="336759"/>
            </a:xfrm>
            <a:prstGeom prst="rect">
              <a:avLst/>
            </a:prstGeom>
            <a:solidFill>
              <a:srgbClr val="B4C7E7"/>
            </a:solidFill>
            <a:ln w="3175">
              <a:solidFill>
                <a:srgbClr val="44546A"/>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Track Opportunities &amp; Commitments</a:t>
              </a:r>
            </a:p>
          </p:txBody>
        </p:sp>
        <p:sp>
          <p:nvSpPr>
            <p:cNvPr id="74" name="TextBox 73">
              <a:extLst>
                <a:ext uri="{FF2B5EF4-FFF2-40B4-BE49-F238E27FC236}">
                  <a16:creationId xmlns:a16="http://schemas.microsoft.com/office/drawing/2014/main" id="{3F94DF5F-8471-401A-BB79-5DD0B3A72302}"/>
                </a:ext>
              </a:extLst>
            </p:cNvPr>
            <p:cNvSpPr txBox="1">
              <a:spLocks/>
            </p:cNvSpPr>
            <p:nvPr/>
          </p:nvSpPr>
          <p:spPr>
            <a:xfrm>
              <a:off x="7915419" y="4653964"/>
              <a:ext cx="1048235" cy="336759"/>
            </a:xfrm>
            <a:prstGeom prst="rect">
              <a:avLst/>
            </a:prstGeom>
            <a:solidFill>
              <a:srgbClr val="B4C7E7"/>
            </a:solidFill>
            <a:ln w="3175">
              <a:solidFill>
                <a:srgbClr val="44546A"/>
              </a:solidFill>
            </a:ln>
          </p:spPr>
          <p:txBody>
            <a:bodyPr wrap="square" rtlCol="0" anchor="ctr" anchorCtr="0">
              <a:spAutoFit/>
            </a:bodyPr>
            <a:lstStyle>
              <a:defPPr>
                <a:defRPr lang="en-US"/>
              </a:defPPr>
              <a:lvl1pPr algn="ctr">
                <a:defRPr sz="900">
                  <a:solidFill>
                    <a:srgbClr val="333333"/>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Trust Account Management</a:t>
              </a:r>
            </a:p>
          </p:txBody>
        </p:sp>
        <p:sp>
          <p:nvSpPr>
            <p:cNvPr id="75" name="TextBox 74">
              <a:extLst>
                <a:ext uri="{FF2B5EF4-FFF2-40B4-BE49-F238E27FC236}">
                  <a16:creationId xmlns:a16="http://schemas.microsoft.com/office/drawing/2014/main" id="{E24F8692-ACA3-4977-9E54-95D86F159067}"/>
                </a:ext>
              </a:extLst>
            </p:cNvPr>
            <p:cNvSpPr txBox="1">
              <a:spLocks/>
            </p:cNvSpPr>
            <p:nvPr/>
          </p:nvSpPr>
          <p:spPr>
            <a:xfrm>
              <a:off x="3960116" y="5029182"/>
              <a:ext cx="1048235" cy="325881"/>
            </a:xfrm>
            <a:prstGeom prst="rect">
              <a:avLst/>
            </a:prstGeom>
            <a:solidFill>
              <a:srgbClr val="B4C7E7"/>
            </a:solidFill>
            <a:ln w="3175">
              <a:solidFill>
                <a:srgbClr val="44546A"/>
              </a:solidFill>
            </a:ln>
          </p:spPr>
          <p:txBody>
            <a:bodyPr wrap="square" rtlCol="0" anchor="ctr">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 Manage Workflow</a:t>
              </a:r>
            </a:p>
          </p:txBody>
        </p:sp>
        <p:sp>
          <p:nvSpPr>
            <p:cNvPr id="76" name="TextBox 75">
              <a:extLst>
                <a:ext uri="{FF2B5EF4-FFF2-40B4-BE49-F238E27FC236}">
                  <a16:creationId xmlns:a16="http://schemas.microsoft.com/office/drawing/2014/main" id="{A18E9032-62B9-40B9-8904-431B6D775DCC}"/>
                </a:ext>
              </a:extLst>
            </p:cNvPr>
            <p:cNvSpPr txBox="1">
              <a:spLocks/>
            </p:cNvSpPr>
            <p:nvPr/>
          </p:nvSpPr>
          <p:spPr>
            <a:xfrm>
              <a:off x="1324493" y="5028327"/>
              <a:ext cx="1048235" cy="336759"/>
            </a:xfrm>
            <a:prstGeom prst="rect">
              <a:avLst/>
            </a:prstGeom>
            <a:solidFill>
              <a:srgbClr val="B4C7E7"/>
            </a:solidFill>
            <a:ln w="3175">
              <a:solidFill>
                <a:srgbClr val="44546A"/>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Manage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Documents</a:t>
              </a:r>
            </a:p>
          </p:txBody>
        </p:sp>
        <p:sp>
          <p:nvSpPr>
            <p:cNvPr id="77" name="TextBox 76">
              <a:extLst>
                <a:ext uri="{FF2B5EF4-FFF2-40B4-BE49-F238E27FC236}">
                  <a16:creationId xmlns:a16="http://schemas.microsoft.com/office/drawing/2014/main" id="{CF3FF8F7-F7E8-4036-A6C9-DE90132C4DAF}"/>
                </a:ext>
              </a:extLst>
            </p:cNvPr>
            <p:cNvSpPr txBox="1">
              <a:spLocks/>
            </p:cNvSpPr>
            <p:nvPr/>
          </p:nvSpPr>
          <p:spPr>
            <a:xfrm>
              <a:off x="6595738" y="5023743"/>
              <a:ext cx="1048235" cy="336759"/>
            </a:xfrm>
            <a:prstGeom prst="rect">
              <a:avLst/>
            </a:prstGeom>
            <a:solidFill>
              <a:srgbClr val="B4C7E7"/>
            </a:solidFill>
            <a:ln w="3175">
              <a:solidFill>
                <a:srgbClr val="44546A"/>
              </a:solidFill>
            </a:ln>
          </p:spPr>
          <p:txBody>
            <a:bodyPr wrap="square" rtlCol="0" anchor="ctr" anchorCtr="0">
              <a:spAutoFit/>
            </a:bodyPr>
            <a:lstStyle>
              <a:defPPr>
                <a:defRPr lang="en-US"/>
              </a:defPPr>
              <a:lvl1pPr algn="ctr">
                <a:defRPr sz="900">
                  <a:solidFill>
                    <a:srgbClr val="333333"/>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marL="0" marR="0" lvl="0" indent="0" algn="ctr" defTabSz="806867"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Community Participation</a:t>
              </a:r>
            </a:p>
          </p:txBody>
        </p:sp>
        <p:sp>
          <p:nvSpPr>
            <p:cNvPr id="78" name="TextBox 77">
              <a:extLst>
                <a:ext uri="{FF2B5EF4-FFF2-40B4-BE49-F238E27FC236}">
                  <a16:creationId xmlns:a16="http://schemas.microsoft.com/office/drawing/2014/main" id="{2EDD9E8A-58E2-4D17-896A-6E67AB425958}"/>
                </a:ext>
              </a:extLst>
            </p:cNvPr>
            <p:cNvSpPr txBox="1">
              <a:spLocks/>
            </p:cNvSpPr>
            <p:nvPr/>
          </p:nvSpPr>
          <p:spPr>
            <a:xfrm>
              <a:off x="7915419" y="5023743"/>
              <a:ext cx="1048235" cy="336759"/>
            </a:xfrm>
            <a:prstGeom prst="rect">
              <a:avLst/>
            </a:prstGeom>
            <a:solidFill>
              <a:srgbClr val="4472C4">
                <a:lumMod val="40000"/>
                <a:lumOff val="60000"/>
              </a:srgbClr>
            </a:solidFill>
            <a:ln w="3175">
              <a:solidFill>
                <a:srgbClr val="44546A"/>
              </a:solidFill>
            </a:ln>
          </p:spPr>
          <p:txBody>
            <a:bodyPr wrap="square" rtlCol="0" anchor="ctr" anchorCtr="0">
              <a:spAutoFit/>
            </a:bodyPr>
            <a:lstStyle>
              <a:defPPr>
                <a:defRPr lang="en-US"/>
              </a:defPPr>
              <a:lvl1pPr algn="ctr">
                <a:defRPr sz="900">
                  <a:solidFill>
                    <a:srgbClr val="333333"/>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Subcontractor Management</a:t>
              </a:r>
            </a:p>
          </p:txBody>
        </p:sp>
        <p:sp>
          <p:nvSpPr>
            <p:cNvPr id="79" name="TextBox 78">
              <a:extLst>
                <a:ext uri="{FF2B5EF4-FFF2-40B4-BE49-F238E27FC236}">
                  <a16:creationId xmlns:a16="http://schemas.microsoft.com/office/drawing/2014/main" id="{96EC5ABC-D843-4A6E-B1F5-5B6ABEAA89D6}"/>
                </a:ext>
              </a:extLst>
            </p:cNvPr>
            <p:cNvSpPr txBox="1">
              <a:spLocks/>
            </p:cNvSpPr>
            <p:nvPr/>
          </p:nvSpPr>
          <p:spPr>
            <a:xfrm>
              <a:off x="2630580" y="2507033"/>
              <a:ext cx="1048235" cy="324000"/>
            </a:xfrm>
            <a:prstGeom prst="rect">
              <a:avLst/>
            </a:prstGeom>
            <a:solidFill>
              <a:srgbClr val="B4C7E7"/>
            </a:solidFill>
            <a:ln w="3175">
              <a:solidFill>
                <a:srgbClr val="44546A"/>
              </a:solidFill>
            </a:ln>
          </p:spPr>
          <p:txBody>
            <a:bodyPr wrap="square" rtlCol="0" anchor="ctr" anchorCtr="0">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Train Staff</a:t>
              </a:r>
            </a:p>
          </p:txBody>
        </p:sp>
        <p:sp>
          <p:nvSpPr>
            <p:cNvPr id="80" name="TextBox 79">
              <a:extLst>
                <a:ext uri="{FF2B5EF4-FFF2-40B4-BE49-F238E27FC236}">
                  <a16:creationId xmlns:a16="http://schemas.microsoft.com/office/drawing/2014/main" id="{2D10BB89-BC75-461A-B1BA-A89351C025BA}"/>
                </a:ext>
              </a:extLst>
            </p:cNvPr>
            <p:cNvSpPr txBox="1">
              <a:spLocks/>
            </p:cNvSpPr>
            <p:nvPr/>
          </p:nvSpPr>
          <p:spPr>
            <a:xfrm>
              <a:off x="5277927" y="2507033"/>
              <a:ext cx="1048235" cy="324000"/>
            </a:xfrm>
            <a:prstGeom prst="rect">
              <a:avLst/>
            </a:prstGeom>
            <a:solidFill>
              <a:schemeClr val="accent4"/>
            </a:solidFill>
            <a:ln w="3175">
              <a:solidFill>
                <a:srgbClr val="44546A"/>
              </a:solidFill>
            </a:ln>
          </p:spPr>
          <p:txBody>
            <a:bodyPr wrap="square" rtlCol="0" anchor="ctr" anchorCtr="0">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chemeClr val="bg1"/>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Develop Plan</a:t>
              </a:r>
            </a:p>
          </p:txBody>
        </p:sp>
        <p:sp>
          <p:nvSpPr>
            <p:cNvPr id="81" name="TextBox 80">
              <a:extLst>
                <a:ext uri="{FF2B5EF4-FFF2-40B4-BE49-F238E27FC236}">
                  <a16:creationId xmlns:a16="http://schemas.microsoft.com/office/drawing/2014/main" id="{7AAD7837-EDE3-4834-B43F-C7957B934A6C}"/>
                </a:ext>
              </a:extLst>
            </p:cNvPr>
            <p:cNvSpPr txBox="1">
              <a:spLocks/>
            </p:cNvSpPr>
            <p:nvPr/>
          </p:nvSpPr>
          <p:spPr>
            <a:xfrm>
              <a:off x="6595738" y="2500654"/>
              <a:ext cx="1048235" cy="336759"/>
            </a:xfrm>
            <a:prstGeom prst="rect">
              <a:avLst/>
            </a:prstGeom>
            <a:solidFill>
              <a:srgbClr val="4472C4">
                <a:lumMod val="40000"/>
                <a:lumOff val="60000"/>
              </a:srgbClr>
            </a:solidFill>
            <a:ln w="3175">
              <a:solidFill>
                <a:srgbClr val="44546A"/>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Deal with Contingencies</a:t>
              </a:r>
            </a:p>
          </p:txBody>
        </p:sp>
        <p:sp>
          <p:nvSpPr>
            <p:cNvPr id="82" name="TextBox 81">
              <a:extLst>
                <a:ext uri="{FF2B5EF4-FFF2-40B4-BE49-F238E27FC236}">
                  <a16:creationId xmlns:a16="http://schemas.microsoft.com/office/drawing/2014/main" id="{F70FF0BE-E3D2-45F7-B5E8-BB23AAA0B445}"/>
                </a:ext>
              </a:extLst>
            </p:cNvPr>
            <p:cNvSpPr txBox="1">
              <a:spLocks/>
            </p:cNvSpPr>
            <p:nvPr/>
          </p:nvSpPr>
          <p:spPr>
            <a:xfrm>
              <a:off x="1324493" y="2500654"/>
              <a:ext cx="1048235" cy="336759"/>
            </a:xfrm>
            <a:prstGeom prst="rect">
              <a:avLst/>
            </a:prstGeom>
            <a:solidFill>
              <a:srgbClr val="4472C4">
                <a:lumMod val="40000"/>
                <a:lumOff val="60000"/>
              </a:srgbClr>
            </a:solidFill>
            <a:ln w="3175">
              <a:solidFill>
                <a:srgbClr val="44546A"/>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Identify Existing Capabilities</a:t>
              </a:r>
            </a:p>
          </p:txBody>
        </p:sp>
        <p:sp>
          <p:nvSpPr>
            <p:cNvPr id="83" name="TextBox 82">
              <a:extLst>
                <a:ext uri="{FF2B5EF4-FFF2-40B4-BE49-F238E27FC236}">
                  <a16:creationId xmlns:a16="http://schemas.microsoft.com/office/drawing/2014/main" id="{E4B09499-D7C0-4BB6-8652-55406999BF04}"/>
                </a:ext>
              </a:extLst>
            </p:cNvPr>
            <p:cNvSpPr txBox="1">
              <a:spLocks/>
            </p:cNvSpPr>
            <p:nvPr/>
          </p:nvSpPr>
          <p:spPr>
            <a:xfrm>
              <a:off x="7915419" y="2500654"/>
              <a:ext cx="1048235" cy="336759"/>
            </a:xfrm>
            <a:prstGeom prst="rect">
              <a:avLst/>
            </a:prstGeom>
            <a:solidFill>
              <a:srgbClr val="4472C4">
                <a:lumMod val="40000"/>
                <a:lumOff val="60000"/>
              </a:srgbClr>
            </a:solidFill>
            <a:ln w="3175">
              <a:solidFill>
                <a:srgbClr val="44546A"/>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Pay Salaries &amp; Bonuses</a:t>
              </a:r>
            </a:p>
          </p:txBody>
        </p:sp>
        <p:sp>
          <p:nvSpPr>
            <p:cNvPr id="84" name="TextBox 83">
              <a:extLst>
                <a:ext uri="{FF2B5EF4-FFF2-40B4-BE49-F238E27FC236}">
                  <a16:creationId xmlns:a16="http://schemas.microsoft.com/office/drawing/2014/main" id="{3CEA8377-0D4F-4F6E-BF40-1F052A09964B}"/>
                </a:ext>
              </a:extLst>
            </p:cNvPr>
            <p:cNvSpPr txBox="1">
              <a:spLocks/>
            </p:cNvSpPr>
            <p:nvPr/>
          </p:nvSpPr>
          <p:spPr>
            <a:xfrm>
              <a:off x="3960116" y="2507033"/>
              <a:ext cx="1048235" cy="324000"/>
            </a:xfrm>
            <a:prstGeom prst="rect">
              <a:avLst/>
            </a:prstGeom>
            <a:solidFill>
              <a:srgbClr val="4472C4">
                <a:lumMod val="40000"/>
                <a:lumOff val="60000"/>
              </a:srgbClr>
            </a:solidFill>
            <a:ln w="3175">
              <a:solidFill>
                <a:srgbClr val="44546A"/>
              </a:solidFill>
            </a:ln>
          </p:spPr>
          <p:txBody>
            <a:bodyPr wrap="square" rtlCol="0" anchor="ctr">
              <a:noAutofit/>
            </a:bodyPr>
            <a:lstStyle/>
            <a:p>
              <a:pPr marL="0" marR="0" lvl="0" indent="0" algn="ctr" defTabSz="806867" eaLnBrk="1" fontAlgn="auto" latinLnBrk="0" hangingPunct="1">
                <a:lnSpc>
                  <a:spcPct val="100000"/>
                </a:lnSpc>
                <a:spcBef>
                  <a:spcPts val="0"/>
                </a:spcBef>
                <a:spcAft>
                  <a:spcPts val="0"/>
                </a:spcAft>
                <a:buClrTx/>
                <a:buSzTx/>
                <a:buFontTx/>
                <a:buNone/>
                <a:tabLst/>
                <a:defRPr/>
              </a:pPr>
              <a:r>
                <a:rPr kumimoji="0" lang="en-CA" sz="794" b="0" i="0" u="none" strike="noStrike" kern="0" cap="none" spc="0" normalizeH="0" baseline="0" noProof="0" dirty="0">
                  <a:ln>
                    <a:noFill/>
                  </a:ln>
                  <a:solidFill>
                    <a:srgbClr val="333333"/>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Present Proposal</a:t>
              </a:r>
            </a:p>
          </p:txBody>
        </p:sp>
      </p:grpSp>
      <p:sp>
        <p:nvSpPr>
          <p:cNvPr id="87" name="TextBox 86">
            <a:extLst>
              <a:ext uri="{FF2B5EF4-FFF2-40B4-BE49-F238E27FC236}">
                <a16:creationId xmlns:a16="http://schemas.microsoft.com/office/drawing/2014/main" id="{13C5FC0E-8FCC-42FE-BA3B-45B303BA7E4C}"/>
              </a:ext>
            </a:extLst>
          </p:cNvPr>
          <p:cNvSpPr txBox="1">
            <a:spLocks/>
          </p:cNvSpPr>
          <p:nvPr/>
        </p:nvSpPr>
        <p:spPr>
          <a:xfrm>
            <a:off x="6883557" y="3047130"/>
            <a:ext cx="981194" cy="214546"/>
          </a:xfrm>
          <a:prstGeom prst="rect">
            <a:avLst/>
          </a:prstGeom>
          <a:solidFill>
            <a:schemeClr val="accent4"/>
          </a:solidFill>
          <a:ln w="3175">
            <a:solidFill>
              <a:srgbClr val="44546A"/>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800" b="0" i="0" u="none" strike="noStrike" kern="0" cap="none" spc="0" normalizeH="0" baseline="0" noProof="0" dirty="0">
                <a:ln>
                  <a:noFill/>
                </a:ln>
                <a:solidFill>
                  <a:schemeClr val="bg1"/>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New capability</a:t>
            </a:r>
          </a:p>
        </p:txBody>
      </p:sp>
      <p:sp>
        <p:nvSpPr>
          <p:cNvPr id="88" name="TextBox 87">
            <a:extLst>
              <a:ext uri="{FF2B5EF4-FFF2-40B4-BE49-F238E27FC236}">
                <a16:creationId xmlns:a16="http://schemas.microsoft.com/office/drawing/2014/main" id="{F7B128BF-140B-4DB6-80A6-CED6BF5328BE}"/>
              </a:ext>
            </a:extLst>
          </p:cNvPr>
          <p:cNvSpPr txBox="1">
            <a:spLocks/>
          </p:cNvSpPr>
          <p:nvPr/>
        </p:nvSpPr>
        <p:spPr>
          <a:xfrm>
            <a:off x="8117086" y="4364880"/>
            <a:ext cx="981194" cy="214546"/>
          </a:xfrm>
          <a:prstGeom prst="rect">
            <a:avLst/>
          </a:prstGeom>
          <a:solidFill>
            <a:schemeClr val="accent4"/>
          </a:solidFill>
          <a:ln w="3175">
            <a:solidFill>
              <a:srgbClr val="44546A"/>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800" b="0" i="0" u="none" strike="noStrike" kern="0" cap="none" spc="0" normalizeH="0" baseline="0" noProof="0" dirty="0">
                <a:ln>
                  <a:noFill/>
                </a:ln>
                <a:solidFill>
                  <a:schemeClr val="bg1"/>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New capability</a:t>
            </a:r>
          </a:p>
        </p:txBody>
      </p:sp>
      <p:sp>
        <p:nvSpPr>
          <p:cNvPr id="89" name="TextBox 88">
            <a:extLst>
              <a:ext uri="{FF2B5EF4-FFF2-40B4-BE49-F238E27FC236}">
                <a16:creationId xmlns:a16="http://schemas.microsoft.com/office/drawing/2014/main" id="{FE10F465-F6E4-4BBF-8A28-D5391C7805D9}"/>
              </a:ext>
            </a:extLst>
          </p:cNvPr>
          <p:cNvSpPr txBox="1">
            <a:spLocks/>
          </p:cNvSpPr>
          <p:nvPr/>
        </p:nvSpPr>
        <p:spPr>
          <a:xfrm>
            <a:off x="10585894" y="3429000"/>
            <a:ext cx="981194" cy="214546"/>
          </a:xfrm>
          <a:prstGeom prst="rect">
            <a:avLst/>
          </a:prstGeom>
          <a:solidFill>
            <a:schemeClr val="accent6"/>
          </a:solidFill>
          <a:ln w="3175">
            <a:solidFill>
              <a:srgbClr val="44546A"/>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800" b="0" i="0" u="none" strike="noStrike" kern="0" cap="none" spc="0" normalizeH="0" baseline="0" noProof="0" dirty="0">
                <a:ln>
                  <a:noFill/>
                </a:ln>
                <a:solidFill>
                  <a:schemeClr val="bg1"/>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New capability</a:t>
            </a:r>
          </a:p>
        </p:txBody>
      </p:sp>
      <p:sp>
        <p:nvSpPr>
          <p:cNvPr id="90" name="TextBox 89">
            <a:extLst>
              <a:ext uri="{FF2B5EF4-FFF2-40B4-BE49-F238E27FC236}">
                <a16:creationId xmlns:a16="http://schemas.microsoft.com/office/drawing/2014/main" id="{834A1B20-5591-46B8-B15B-76EB26B9EF34}"/>
              </a:ext>
            </a:extLst>
          </p:cNvPr>
          <p:cNvSpPr txBox="1">
            <a:spLocks/>
          </p:cNvSpPr>
          <p:nvPr/>
        </p:nvSpPr>
        <p:spPr>
          <a:xfrm>
            <a:off x="5635736" y="4338385"/>
            <a:ext cx="981194" cy="214546"/>
          </a:xfrm>
          <a:prstGeom prst="rect">
            <a:avLst/>
          </a:prstGeom>
          <a:solidFill>
            <a:schemeClr val="accent2"/>
          </a:solidFill>
          <a:ln w="3175">
            <a:solidFill>
              <a:srgbClr val="44546A"/>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800" b="0" i="0" u="none" strike="noStrike" kern="0" cap="none" spc="0" normalizeH="0" baseline="0" noProof="0" dirty="0">
                <a:ln>
                  <a:noFill/>
                </a:ln>
                <a:solidFill>
                  <a:schemeClr val="bg1"/>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New capability</a:t>
            </a:r>
          </a:p>
        </p:txBody>
      </p:sp>
      <p:sp>
        <p:nvSpPr>
          <p:cNvPr id="96" name="TextBox 95">
            <a:extLst>
              <a:ext uri="{FF2B5EF4-FFF2-40B4-BE49-F238E27FC236}">
                <a16:creationId xmlns:a16="http://schemas.microsoft.com/office/drawing/2014/main" id="{A637D470-8F3E-4181-85EB-4EE1C307449E}"/>
              </a:ext>
            </a:extLst>
          </p:cNvPr>
          <p:cNvSpPr txBox="1">
            <a:spLocks/>
          </p:cNvSpPr>
          <p:nvPr/>
        </p:nvSpPr>
        <p:spPr>
          <a:xfrm>
            <a:off x="6879677" y="3284135"/>
            <a:ext cx="981194" cy="214546"/>
          </a:xfrm>
          <a:prstGeom prst="rect">
            <a:avLst/>
          </a:prstGeom>
          <a:solidFill>
            <a:schemeClr val="accent4"/>
          </a:solidFill>
          <a:ln w="3175">
            <a:solidFill>
              <a:srgbClr val="44546A"/>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800" b="0" i="0" u="none" strike="noStrike" kern="0" cap="none" spc="0" normalizeH="0" baseline="0" noProof="0" dirty="0">
                <a:ln>
                  <a:noFill/>
                </a:ln>
                <a:solidFill>
                  <a:schemeClr val="bg1"/>
                </a:solidFill>
                <a:effectLst/>
                <a:uLnTx/>
                <a:uFillTx/>
                <a:latin typeface="Roboto Condensed Light" panose="02000000000000000000" pitchFamily="2" charset="0"/>
                <a:ea typeface="Arial Unicode MS" panose="020B0604020202020204" pitchFamily="34" charset="-128"/>
                <a:cs typeface="Arial" panose="020B0604020202020204" pitchFamily="34" charset="0"/>
              </a:rPr>
              <a:t>New capability</a:t>
            </a:r>
          </a:p>
        </p:txBody>
      </p:sp>
      <p:grpSp>
        <p:nvGrpSpPr>
          <p:cNvPr id="98" name="Group 97">
            <a:extLst>
              <a:ext uri="{FF2B5EF4-FFF2-40B4-BE49-F238E27FC236}">
                <a16:creationId xmlns:a16="http://schemas.microsoft.com/office/drawing/2014/main" id="{155BA634-8DD9-430B-A498-4CEB02DA3DB8}"/>
              </a:ext>
            </a:extLst>
          </p:cNvPr>
          <p:cNvGrpSpPr/>
          <p:nvPr/>
        </p:nvGrpSpPr>
        <p:grpSpPr>
          <a:xfrm>
            <a:off x="354107" y="4922289"/>
            <a:ext cx="3265486" cy="1592990"/>
            <a:chOff x="6353842" y="3127248"/>
            <a:chExt cx="3887438" cy="1664208"/>
          </a:xfrm>
        </p:grpSpPr>
        <p:sp>
          <p:nvSpPr>
            <p:cNvPr id="99" name="Rectangle 98">
              <a:extLst>
                <a:ext uri="{FF2B5EF4-FFF2-40B4-BE49-F238E27FC236}">
                  <a16:creationId xmlns:a16="http://schemas.microsoft.com/office/drawing/2014/main" id="{3D4C5804-D8CC-48BE-AE3C-91989FC495D6}"/>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tIns="324000" rIns="216000" bIns="324000" rtlCol="0" anchor="ctr">
              <a:noAutofit/>
            </a:bodyPr>
            <a:lstStyle/>
            <a:p>
              <a:pPr>
                <a:spcBef>
                  <a:spcPts val="800"/>
                </a:spcBef>
              </a:pPr>
              <a:r>
                <a:rPr lang="en-US" sz="1600" dirty="0">
                  <a:solidFill>
                    <a:schemeClr val="bg1"/>
                  </a:solidFill>
                  <a:latin typeface="Montserrat Medium"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Leave the PESTLE analysis to the business and let go of the SWOT analysis. It’s a new world where capabilities can be acquired as a service.</a:t>
              </a:r>
            </a:p>
          </p:txBody>
        </p:sp>
        <p:sp>
          <p:nvSpPr>
            <p:cNvPr id="100" name="Rectangle 99">
              <a:extLst>
                <a:ext uri="{FF2B5EF4-FFF2-40B4-BE49-F238E27FC236}">
                  <a16:creationId xmlns:a16="http://schemas.microsoft.com/office/drawing/2014/main" id="{42F57FFD-98E2-496B-B3CE-0942E39373FF}"/>
                </a:ext>
              </a:extLst>
            </p:cNvPr>
            <p:cNvSpPr/>
            <p:nvPr/>
          </p:nvSpPr>
          <p:spPr>
            <a:xfrm>
              <a:off x="6353842" y="3127248"/>
              <a:ext cx="3887438" cy="1664208"/>
            </a:xfrm>
            <a:prstGeom prst="rect">
              <a:avLst/>
            </a:prstGeom>
            <a:noFill/>
            <a:ln w="3175" cmpd="thinThick">
              <a:gradFill>
                <a:gsLst>
                  <a:gs pos="0">
                    <a:srgbClr val="2576B7"/>
                  </a:gs>
                  <a:gs pos="47000">
                    <a:srgbClr val="2576B7">
                      <a:alpha val="0"/>
                    </a:srgbClr>
                  </a:gs>
                  <a:gs pos="100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cxnSp>
        <p:nvCxnSpPr>
          <p:cNvPr id="104" name="Connector: Elbow 103">
            <a:extLst>
              <a:ext uri="{FF2B5EF4-FFF2-40B4-BE49-F238E27FC236}">
                <a16:creationId xmlns:a16="http://schemas.microsoft.com/office/drawing/2014/main" id="{AEE8945C-5CE5-4934-9976-6E893A8489E0}"/>
              </a:ext>
            </a:extLst>
          </p:cNvPr>
          <p:cNvCxnSpPr>
            <a:cxnSpLocks/>
            <a:stCxn id="102" idx="0"/>
            <a:endCxn id="87" idx="1"/>
          </p:cNvCxnSpPr>
          <p:nvPr/>
        </p:nvCxnSpPr>
        <p:spPr>
          <a:xfrm rot="16200000" flipV="1">
            <a:off x="5740833" y="4297128"/>
            <a:ext cx="2996657" cy="711207"/>
          </a:xfrm>
          <a:prstGeom prst="bentConnector4">
            <a:avLst>
              <a:gd name="adj1" fmla="val 48210"/>
              <a:gd name="adj2" fmla="val 132688"/>
            </a:avLst>
          </a:prstGeom>
          <a:ln w="19050">
            <a:solidFill>
              <a:srgbClr val="289D48"/>
            </a:solidFill>
            <a:tailEnd type="triangle"/>
          </a:ln>
        </p:spPr>
        <p:style>
          <a:lnRef idx="1">
            <a:schemeClr val="accent4"/>
          </a:lnRef>
          <a:fillRef idx="0">
            <a:schemeClr val="accent4"/>
          </a:fillRef>
          <a:effectRef idx="0">
            <a:schemeClr val="accent4"/>
          </a:effectRef>
          <a:fontRef idx="minor">
            <a:schemeClr val="tx1"/>
          </a:fontRef>
        </p:style>
      </p:cxnSp>
      <p:cxnSp>
        <p:nvCxnSpPr>
          <p:cNvPr id="105" name="Connector: Elbow 104">
            <a:extLst>
              <a:ext uri="{FF2B5EF4-FFF2-40B4-BE49-F238E27FC236}">
                <a16:creationId xmlns:a16="http://schemas.microsoft.com/office/drawing/2014/main" id="{51DBEB00-649D-4E25-B834-5D09ABBFDA53}"/>
              </a:ext>
            </a:extLst>
          </p:cNvPr>
          <p:cNvCxnSpPr>
            <a:cxnSpLocks/>
            <a:stCxn id="102" idx="0"/>
            <a:endCxn id="65" idx="3"/>
          </p:cNvCxnSpPr>
          <p:nvPr/>
        </p:nvCxnSpPr>
        <p:spPr>
          <a:xfrm rot="5400000" flipH="1" flipV="1">
            <a:off x="6196734" y="3249514"/>
            <a:ext cx="4299576" cy="1503516"/>
          </a:xfrm>
          <a:prstGeom prst="bentConnector4">
            <a:avLst>
              <a:gd name="adj1" fmla="val 48301"/>
              <a:gd name="adj2" fmla="val 115204"/>
            </a:avLst>
          </a:prstGeom>
          <a:ln w="19050">
            <a:tailEnd type="triangle"/>
          </a:ln>
        </p:spPr>
        <p:style>
          <a:lnRef idx="1">
            <a:schemeClr val="accent4"/>
          </a:lnRef>
          <a:fillRef idx="0">
            <a:schemeClr val="accent4"/>
          </a:fillRef>
          <a:effectRef idx="0">
            <a:schemeClr val="accent4"/>
          </a:effectRef>
          <a:fontRef idx="minor">
            <a:schemeClr val="tx1"/>
          </a:fontRef>
        </p:style>
      </p:cxnSp>
      <p:cxnSp>
        <p:nvCxnSpPr>
          <p:cNvPr id="108" name="Connector: Elbow 107">
            <a:extLst>
              <a:ext uri="{FF2B5EF4-FFF2-40B4-BE49-F238E27FC236}">
                <a16:creationId xmlns:a16="http://schemas.microsoft.com/office/drawing/2014/main" id="{2A44842E-4CFF-4B21-AEF6-5CA6DF662BAA}"/>
              </a:ext>
            </a:extLst>
          </p:cNvPr>
          <p:cNvCxnSpPr>
            <a:cxnSpLocks/>
            <a:stCxn id="102" idx="0"/>
            <a:endCxn id="80" idx="3"/>
          </p:cNvCxnSpPr>
          <p:nvPr/>
        </p:nvCxnSpPr>
        <p:spPr>
          <a:xfrm rot="5400000" flipH="1" flipV="1">
            <a:off x="6366376" y="3419156"/>
            <a:ext cx="3960292" cy="1503516"/>
          </a:xfrm>
          <a:prstGeom prst="bentConnector4">
            <a:avLst>
              <a:gd name="adj1" fmla="val 48156"/>
              <a:gd name="adj2" fmla="val 115204"/>
            </a:avLst>
          </a:prstGeom>
          <a:ln w="19050">
            <a:tailEnd type="triangle"/>
          </a:ln>
        </p:spPr>
        <p:style>
          <a:lnRef idx="1">
            <a:schemeClr val="accent4"/>
          </a:lnRef>
          <a:fillRef idx="0">
            <a:schemeClr val="accent4"/>
          </a:fillRef>
          <a:effectRef idx="0">
            <a:schemeClr val="accent4"/>
          </a:effectRef>
          <a:fontRef idx="minor">
            <a:schemeClr val="tx1"/>
          </a:fontRef>
        </p:style>
      </p:cxnSp>
      <p:cxnSp>
        <p:nvCxnSpPr>
          <p:cNvPr id="109" name="Connector: Elbow 108">
            <a:extLst>
              <a:ext uri="{FF2B5EF4-FFF2-40B4-BE49-F238E27FC236}">
                <a16:creationId xmlns:a16="http://schemas.microsoft.com/office/drawing/2014/main" id="{6475812E-FFE9-45BD-BFDD-D5AD4E5AF0E6}"/>
              </a:ext>
            </a:extLst>
          </p:cNvPr>
          <p:cNvCxnSpPr>
            <a:cxnSpLocks/>
            <a:stCxn id="102" idx="0"/>
            <a:endCxn id="88" idx="3"/>
          </p:cNvCxnSpPr>
          <p:nvPr/>
        </p:nvCxnSpPr>
        <p:spPr>
          <a:xfrm rot="5400000" flipH="1" flipV="1">
            <a:off x="7507069" y="4559849"/>
            <a:ext cx="1678907" cy="1503516"/>
          </a:xfrm>
          <a:prstGeom prst="bentConnector4">
            <a:avLst>
              <a:gd name="adj1" fmla="val 46805"/>
              <a:gd name="adj2" fmla="val 115204"/>
            </a:avLst>
          </a:prstGeom>
          <a:ln w="19050">
            <a:tailEnd type="triangle"/>
          </a:ln>
        </p:spPr>
        <p:style>
          <a:lnRef idx="1">
            <a:schemeClr val="accent4"/>
          </a:lnRef>
          <a:fillRef idx="0">
            <a:schemeClr val="accent4"/>
          </a:fillRef>
          <a:effectRef idx="0">
            <a:schemeClr val="accent4"/>
          </a:effectRef>
          <a:fontRef idx="minor">
            <a:schemeClr val="tx1"/>
          </a:fontRef>
        </p:style>
      </p:cxnSp>
      <p:grpSp>
        <p:nvGrpSpPr>
          <p:cNvPr id="103" name="Group 102">
            <a:extLst>
              <a:ext uri="{FF2B5EF4-FFF2-40B4-BE49-F238E27FC236}">
                <a16:creationId xmlns:a16="http://schemas.microsoft.com/office/drawing/2014/main" id="{D75A459C-A5C6-412A-9BE4-47EADFE7C201}"/>
              </a:ext>
            </a:extLst>
          </p:cNvPr>
          <p:cNvGrpSpPr/>
          <p:nvPr/>
        </p:nvGrpSpPr>
        <p:grpSpPr>
          <a:xfrm>
            <a:off x="3800972" y="5850451"/>
            <a:ext cx="6020108" cy="632890"/>
            <a:chOff x="3800972" y="5883503"/>
            <a:chExt cx="6020108" cy="632890"/>
          </a:xfrm>
        </p:grpSpPr>
        <p:grpSp>
          <p:nvGrpSpPr>
            <p:cNvPr id="92" name="Group 91">
              <a:extLst>
                <a:ext uri="{FF2B5EF4-FFF2-40B4-BE49-F238E27FC236}">
                  <a16:creationId xmlns:a16="http://schemas.microsoft.com/office/drawing/2014/main" id="{A99C4ECB-AA7B-4399-9BA0-B001C3AD761B}"/>
                </a:ext>
              </a:extLst>
            </p:cNvPr>
            <p:cNvGrpSpPr/>
            <p:nvPr/>
          </p:nvGrpSpPr>
          <p:grpSpPr>
            <a:xfrm>
              <a:off x="3907829" y="6191280"/>
              <a:ext cx="2890791" cy="325113"/>
              <a:chOff x="9042439" y="1243915"/>
              <a:chExt cx="1771201" cy="325113"/>
            </a:xfrm>
          </p:grpSpPr>
          <p:sp>
            <p:nvSpPr>
              <p:cNvPr id="94" name="TextBox 93">
                <a:extLst>
                  <a:ext uri="{FF2B5EF4-FFF2-40B4-BE49-F238E27FC236}">
                    <a16:creationId xmlns:a16="http://schemas.microsoft.com/office/drawing/2014/main" id="{0CEF0561-AD7F-40CE-8231-4747728507D3}"/>
                  </a:ext>
                </a:extLst>
              </p:cNvPr>
              <p:cNvSpPr txBox="1">
                <a:spLocks/>
              </p:cNvSpPr>
              <p:nvPr/>
            </p:nvSpPr>
            <p:spPr>
              <a:xfrm>
                <a:off x="9042439" y="1245028"/>
                <a:ext cx="816249" cy="324000"/>
              </a:xfrm>
              <a:prstGeom prst="rect">
                <a:avLst/>
              </a:prstGeom>
              <a:solidFill>
                <a:srgbClr val="B4C7E7"/>
              </a:solidFill>
              <a:ln w="3175">
                <a:solidFill>
                  <a:srgbClr val="44546A"/>
                </a:solidFill>
              </a:ln>
            </p:spPr>
            <p:txBody>
              <a:bodyPr wrap="square" rtlCol="0" anchor="ctr">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b="0" i="0" u="none" strike="noStrike" kern="0" cap="none" spc="0" normalizeH="0" baseline="0" noProof="0" dirty="0">
                    <a:ln>
                      <a:noFill/>
                    </a:ln>
                    <a:solidFill>
                      <a:srgbClr val="333333"/>
                    </a:solidFill>
                    <a:effectLst/>
                    <a:uLnTx/>
                    <a:uFillTx/>
                    <a:latin typeface="Montserrat Medium" panose="00000600000000000000" pitchFamily="2" charset="0"/>
                  </a:rPr>
                  <a:t>Current Capability </a:t>
                </a:r>
              </a:p>
            </p:txBody>
          </p:sp>
          <p:sp>
            <p:nvSpPr>
              <p:cNvPr id="95" name="TextBox 94">
                <a:extLst>
                  <a:ext uri="{FF2B5EF4-FFF2-40B4-BE49-F238E27FC236}">
                    <a16:creationId xmlns:a16="http://schemas.microsoft.com/office/drawing/2014/main" id="{B3C0B099-4187-4AE4-8348-F8CABC787B81}"/>
                  </a:ext>
                </a:extLst>
              </p:cNvPr>
              <p:cNvSpPr txBox="1">
                <a:spLocks/>
              </p:cNvSpPr>
              <p:nvPr/>
            </p:nvSpPr>
            <p:spPr>
              <a:xfrm>
                <a:off x="9932649" y="1243915"/>
                <a:ext cx="880991" cy="324000"/>
              </a:xfrm>
              <a:prstGeom prst="rect">
                <a:avLst/>
              </a:prstGeom>
              <a:solidFill>
                <a:schemeClr val="accent2"/>
              </a:solidFill>
              <a:ln w="3175">
                <a:solidFill>
                  <a:srgbClr val="44546A"/>
                </a:solidFill>
              </a:ln>
            </p:spPr>
            <p:txBody>
              <a:bodyPr wrap="square" rtlCol="0" anchor="ctr">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b="0" i="0" u="none" strike="noStrike" kern="0" cap="none" spc="0" normalizeH="0" baseline="0" noProof="0" dirty="0">
                    <a:ln>
                      <a:noFill/>
                    </a:ln>
                    <a:solidFill>
                      <a:schemeClr val="bg1"/>
                    </a:solidFill>
                    <a:effectLst/>
                    <a:uLnTx/>
                    <a:uFillTx/>
                    <a:latin typeface="Montserrat Medium" panose="00000600000000000000" pitchFamily="2" charset="0"/>
                  </a:rPr>
                  <a:t>New Capability</a:t>
                </a:r>
              </a:p>
            </p:txBody>
          </p:sp>
        </p:grpSp>
        <p:sp>
          <p:nvSpPr>
            <p:cNvPr id="93" name="TextBox 92">
              <a:extLst>
                <a:ext uri="{FF2B5EF4-FFF2-40B4-BE49-F238E27FC236}">
                  <a16:creationId xmlns:a16="http://schemas.microsoft.com/office/drawing/2014/main" id="{C88FF270-6776-4B18-8F20-8390B1CB1596}"/>
                </a:ext>
              </a:extLst>
            </p:cNvPr>
            <p:cNvSpPr txBox="1"/>
            <p:nvPr/>
          </p:nvSpPr>
          <p:spPr>
            <a:xfrm>
              <a:off x="3800972" y="5883503"/>
              <a:ext cx="147871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Montserrat Medium" panose="00000600000000000000" pitchFamily="2" charset="0"/>
                </a:rPr>
                <a:t>Legend:</a:t>
              </a:r>
              <a:endParaRPr kumimoji="0" lang="en-CA" sz="1400" b="1" i="0" u="none" strike="noStrike" kern="0" cap="none" spc="0" normalizeH="0" baseline="0" noProof="0" dirty="0">
                <a:ln>
                  <a:noFill/>
                </a:ln>
                <a:solidFill>
                  <a:prstClr val="black"/>
                </a:solidFill>
                <a:effectLst/>
                <a:uLnTx/>
                <a:uFillTx/>
                <a:latin typeface="Montserrat Medium" panose="00000600000000000000" pitchFamily="2" charset="0"/>
              </a:endParaRPr>
            </a:p>
          </p:txBody>
        </p:sp>
        <p:sp>
          <p:nvSpPr>
            <p:cNvPr id="102" name="TextBox 101">
              <a:extLst>
                <a:ext uri="{FF2B5EF4-FFF2-40B4-BE49-F238E27FC236}">
                  <a16:creationId xmlns:a16="http://schemas.microsoft.com/office/drawing/2014/main" id="{73ECC946-D453-4983-9D06-6981F9086CF1}"/>
                </a:ext>
              </a:extLst>
            </p:cNvPr>
            <p:cNvSpPr txBox="1">
              <a:spLocks/>
            </p:cNvSpPr>
            <p:nvPr/>
          </p:nvSpPr>
          <p:spPr>
            <a:xfrm>
              <a:off x="6879677" y="6184112"/>
              <a:ext cx="1430173" cy="32400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b="0" i="0" u="none" strike="noStrike" kern="0" cap="none" spc="0" normalizeH="0" baseline="0" noProof="0" dirty="0">
                  <a:ln>
                    <a:noFill/>
                  </a:ln>
                  <a:solidFill>
                    <a:schemeClr val="bg1"/>
                  </a:solidFill>
                  <a:effectLst/>
                  <a:uLnTx/>
                  <a:uFillTx/>
                  <a:latin typeface="Montserrat Medium" panose="00000600000000000000" pitchFamily="2" charset="0"/>
                </a:rPr>
                <a:t>Alignment to Business Initiative #1</a:t>
              </a:r>
            </a:p>
          </p:txBody>
        </p:sp>
        <p:sp>
          <p:nvSpPr>
            <p:cNvPr id="112" name="TextBox 111">
              <a:extLst>
                <a:ext uri="{FF2B5EF4-FFF2-40B4-BE49-F238E27FC236}">
                  <a16:creationId xmlns:a16="http://schemas.microsoft.com/office/drawing/2014/main" id="{73A1AF9E-D5B5-4EA2-864F-6451261F1E5A}"/>
                </a:ext>
              </a:extLst>
            </p:cNvPr>
            <p:cNvSpPr txBox="1">
              <a:spLocks/>
            </p:cNvSpPr>
            <p:nvPr/>
          </p:nvSpPr>
          <p:spPr>
            <a:xfrm>
              <a:off x="8390907" y="6173129"/>
              <a:ext cx="1430173" cy="3240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b="0" i="0" u="none" strike="noStrike" kern="0" cap="none" spc="0" normalizeH="0" baseline="0" noProof="0" dirty="0">
                  <a:ln>
                    <a:noFill/>
                  </a:ln>
                  <a:solidFill>
                    <a:schemeClr val="bg1"/>
                  </a:solidFill>
                  <a:effectLst/>
                  <a:uLnTx/>
                  <a:uFillTx/>
                  <a:latin typeface="Montserrat Medium" panose="00000600000000000000" pitchFamily="2" charset="0"/>
                </a:rPr>
                <a:t>Alignment to Business Initiative #2</a:t>
              </a:r>
            </a:p>
          </p:txBody>
        </p:sp>
      </p:grpSp>
      <p:cxnSp>
        <p:nvCxnSpPr>
          <p:cNvPr id="118" name="Connector: Elbow 117">
            <a:extLst>
              <a:ext uri="{FF2B5EF4-FFF2-40B4-BE49-F238E27FC236}">
                <a16:creationId xmlns:a16="http://schemas.microsoft.com/office/drawing/2014/main" id="{6C8C8155-098B-4DFC-ACD4-776425CC1AC7}"/>
              </a:ext>
            </a:extLst>
          </p:cNvPr>
          <p:cNvCxnSpPr>
            <a:cxnSpLocks/>
            <a:stCxn id="112" idx="3"/>
            <a:endCxn id="66" idx="3"/>
          </p:cNvCxnSpPr>
          <p:nvPr/>
        </p:nvCxnSpPr>
        <p:spPr>
          <a:xfrm flipV="1">
            <a:off x="9821080" y="1873796"/>
            <a:ext cx="510729" cy="4428281"/>
          </a:xfrm>
          <a:prstGeom prst="bentConnector3">
            <a:avLst>
              <a:gd name="adj1" fmla="val 144760"/>
            </a:avLst>
          </a:prstGeom>
          <a:ln w="19050">
            <a:solidFill>
              <a:schemeClr val="accent6"/>
            </a:solidFill>
            <a:tailEnd type="triangle"/>
          </a:ln>
        </p:spPr>
        <p:style>
          <a:lnRef idx="1">
            <a:schemeClr val="accent4"/>
          </a:lnRef>
          <a:fillRef idx="0">
            <a:schemeClr val="accent4"/>
          </a:fillRef>
          <a:effectRef idx="0">
            <a:schemeClr val="accent4"/>
          </a:effectRef>
          <a:fontRef idx="minor">
            <a:schemeClr val="tx1"/>
          </a:fontRef>
        </p:style>
      </p:cxnSp>
      <p:cxnSp>
        <p:nvCxnSpPr>
          <p:cNvPr id="121" name="Connector: Elbow 120">
            <a:extLst>
              <a:ext uri="{FF2B5EF4-FFF2-40B4-BE49-F238E27FC236}">
                <a16:creationId xmlns:a16="http://schemas.microsoft.com/office/drawing/2014/main" id="{0EA8AF62-743A-4586-B7DB-27BB457A9218}"/>
              </a:ext>
            </a:extLst>
          </p:cNvPr>
          <p:cNvCxnSpPr>
            <a:cxnSpLocks/>
            <a:stCxn id="112" idx="3"/>
            <a:endCxn id="36" idx="3"/>
          </p:cNvCxnSpPr>
          <p:nvPr/>
        </p:nvCxnSpPr>
        <p:spPr>
          <a:xfrm flipV="1">
            <a:off x="9821080" y="2552364"/>
            <a:ext cx="510729" cy="3749713"/>
          </a:xfrm>
          <a:prstGeom prst="bentConnector3">
            <a:avLst>
              <a:gd name="adj1" fmla="val 144760"/>
            </a:avLst>
          </a:prstGeom>
          <a:ln w="19050">
            <a:solidFill>
              <a:schemeClr val="accent6"/>
            </a:solidFill>
            <a:tailEnd type="triangle"/>
          </a:ln>
        </p:spPr>
        <p:style>
          <a:lnRef idx="1">
            <a:schemeClr val="accent4"/>
          </a:lnRef>
          <a:fillRef idx="0">
            <a:schemeClr val="accent4"/>
          </a:fillRef>
          <a:effectRef idx="0">
            <a:schemeClr val="accent4"/>
          </a:effectRef>
          <a:fontRef idx="minor">
            <a:schemeClr val="tx1"/>
          </a:fontRef>
        </p:style>
      </p:cxnSp>
      <p:cxnSp>
        <p:nvCxnSpPr>
          <p:cNvPr id="124" name="Connector: Elbow 123">
            <a:extLst>
              <a:ext uri="{FF2B5EF4-FFF2-40B4-BE49-F238E27FC236}">
                <a16:creationId xmlns:a16="http://schemas.microsoft.com/office/drawing/2014/main" id="{F44CB5F2-EF2B-47EF-98D5-02E975D1E50B}"/>
              </a:ext>
            </a:extLst>
          </p:cNvPr>
          <p:cNvCxnSpPr>
            <a:cxnSpLocks/>
            <a:stCxn id="112" idx="3"/>
            <a:endCxn id="53" idx="3"/>
          </p:cNvCxnSpPr>
          <p:nvPr/>
        </p:nvCxnSpPr>
        <p:spPr>
          <a:xfrm flipV="1">
            <a:off x="9821080" y="3230931"/>
            <a:ext cx="510729" cy="3071146"/>
          </a:xfrm>
          <a:prstGeom prst="bentConnector3">
            <a:avLst>
              <a:gd name="adj1" fmla="val 144760"/>
            </a:avLst>
          </a:prstGeom>
          <a:ln w="19050">
            <a:solidFill>
              <a:schemeClr val="accent6"/>
            </a:solidFill>
            <a:tailEnd type="triangle"/>
          </a:ln>
        </p:spPr>
        <p:style>
          <a:lnRef idx="1">
            <a:schemeClr val="accent4"/>
          </a:lnRef>
          <a:fillRef idx="0">
            <a:schemeClr val="accent4"/>
          </a:fillRef>
          <a:effectRef idx="0">
            <a:schemeClr val="accent4"/>
          </a:effectRef>
          <a:fontRef idx="minor">
            <a:schemeClr val="tx1"/>
          </a:fontRef>
        </p:style>
      </p:cxnSp>
      <p:cxnSp>
        <p:nvCxnSpPr>
          <p:cNvPr id="130" name="Connector: Elbow 129">
            <a:extLst>
              <a:ext uri="{FF2B5EF4-FFF2-40B4-BE49-F238E27FC236}">
                <a16:creationId xmlns:a16="http://schemas.microsoft.com/office/drawing/2014/main" id="{56F95FAB-B4AC-47DB-99ED-B7B4A3FEF209}"/>
              </a:ext>
            </a:extLst>
          </p:cNvPr>
          <p:cNvCxnSpPr>
            <a:cxnSpLocks/>
            <a:stCxn id="112" idx="3"/>
            <a:endCxn id="54" idx="3"/>
          </p:cNvCxnSpPr>
          <p:nvPr/>
        </p:nvCxnSpPr>
        <p:spPr>
          <a:xfrm flipV="1">
            <a:off x="9821080" y="3230931"/>
            <a:ext cx="1746008" cy="3071146"/>
          </a:xfrm>
          <a:prstGeom prst="bentConnector3">
            <a:avLst>
              <a:gd name="adj1" fmla="val 113093"/>
            </a:avLst>
          </a:prstGeom>
          <a:ln w="19050">
            <a:solidFill>
              <a:schemeClr val="accent6"/>
            </a:solidFill>
            <a:tailEnd type="triangle"/>
          </a:ln>
        </p:spPr>
        <p:style>
          <a:lnRef idx="1">
            <a:schemeClr val="accent4"/>
          </a:lnRef>
          <a:fillRef idx="0">
            <a:schemeClr val="accent4"/>
          </a:fillRef>
          <a:effectRef idx="0">
            <a:schemeClr val="accent4"/>
          </a:effectRef>
          <a:fontRef idx="minor">
            <a:schemeClr val="tx1"/>
          </a:fontRef>
        </p:style>
      </p:cxnSp>
      <p:cxnSp>
        <p:nvCxnSpPr>
          <p:cNvPr id="132" name="Connector: Elbow 131">
            <a:extLst>
              <a:ext uri="{FF2B5EF4-FFF2-40B4-BE49-F238E27FC236}">
                <a16:creationId xmlns:a16="http://schemas.microsoft.com/office/drawing/2014/main" id="{31DF4A70-2084-4B50-A55D-21D775777D78}"/>
              </a:ext>
            </a:extLst>
          </p:cNvPr>
          <p:cNvCxnSpPr>
            <a:cxnSpLocks/>
            <a:stCxn id="112" idx="3"/>
            <a:endCxn id="89" idx="3"/>
          </p:cNvCxnSpPr>
          <p:nvPr/>
        </p:nvCxnSpPr>
        <p:spPr>
          <a:xfrm flipV="1">
            <a:off x="9821080" y="3536273"/>
            <a:ext cx="1746008" cy="2765804"/>
          </a:xfrm>
          <a:prstGeom prst="bentConnector3">
            <a:avLst>
              <a:gd name="adj1" fmla="val 113093"/>
            </a:avLst>
          </a:prstGeom>
          <a:ln w="19050">
            <a:solidFill>
              <a:schemeClr val="accent6"/>
            </a:solidFill>
            <a:tailEnd type="triangle"/>
          </a:ln>
        </p:spPr>
        <p:style>
          <a:lnRef idx="1">
            <a:schemeClr val="accent4"/>
          </a:lnRef>
          <a:fillRef idx="0">
            <a:schemeClr val="accent4"/>
          </a:fillRef>
          <a:effectRef idx="0">
            <a:schemeClr val="accent4"/>
          </a:effectRef>
          <a:fontRef idx="minor">
            <a:schemeClr val="tx1"/>
          </a:fontRef>
        </p:style>
      </p:cxnSp>
      <p:sp>
        <p:nvSpPr>
          <p:cNvPr id="138" name="TextBox 137">
            <a:extLst>
              <a:ext uri="{FF2B5EF4-FFF2-40B4-BE49-F238E27FC236}">
                <a16:creationId xmlns:a16="http://schemas.microsoft.com/office/drawing/2014/main" id="{A1A29190-B673-47CB-9BDC-4E2D33BC33EB}"/>
              </a:ext>
            </a:extLst>
          </p:cNvPr>
          <p:cNvSpPr txBox="1">
            <a:spLocks/>
          </p:cNvSpPr>
          <p:nvPr/>
        </p:nvSpPr>
        <p:spPr>
          <a:xfrm>
            <a:off x="7704617" y="3049020"/>
            <a:ext cx="159924" cy="214580"/>
          </a:xfrm>
          <a:prstGeom prst="rect">
            <a:avLst/>
          </a:prstGeom>
          <a:solidFill>
            <a:schemeClr val="accent2"/>
          </a:solidFill>
          <a:ln w="3175">
            <a:solidFill>
              <a:srgbClr val="44546A"/>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dirty="0">
              <a:ln>
                <a:noFill/>
              </a:ln>
              <a:solidFill>
                <a:schemeClr val="bg1"/>
              </a:solidFill>
              <a:effectLst/>
              <a:uLnTx/>
              <a:uFillTx/>
              <a:latin typeface="Roboto Condensed Light" panose="02000000000000000000" pitchFamily="2" charset="0"/>
              <a:ea typeface="Arial Unicode MS" panose="020B0604020202020204" pitchFamily="34" charset="-128"/>
              <a:cs typeface="Arial" panose="020B0604020202020204" pitchFamily="34" charset="0"/>
            </a:endParaRPr>
          </a:p>
        </p:txBody>
      </p:sp>
      <p:sp>
        <p:nvSpPr>
          <p:cNvPr id="139" name="TextBox 138">
            <a:extLst>
              <a:ext uri="{FF2B5EF4-FFF2-40B4-BE49-F238E27FC236}">
                <a16:creationId xmlns:a16="http://schemas.microsoft.com/office/drawing/2014/main" id="{2C8812EC-71D8-4833-A13E-88DB0CBD2960}"/>
              </a:ext>
            </a:extLst>
          </p:cNvPr>
          <p:cNvSpPr txBox="1">
            <a:spLocks/>
          </p:cNvSpPr>
          <p:nvPr/>
        </p:nvSpPr>
        <p:spPr>
          <a:xfrm>
            <a:off x="7696001" y="3286477"/>
            <a:ext cx="159924" cy="214580"/>
          </a:xfrm>
          <a:prstGeom prst="rect">
            <a:avLst/>
          </a:prstGeom>
          <a:solidFill>
            <a:schemeClr val="accent2"/>
          </a:solidFill>
          <a:ln w="3175">
            <a:solidFill>
              <a:srgbClr val="44546A"/>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dirty="0">
              <a:ln>
                <a:noFill/>
              </a:ln>
              <a:solidFill>
                <a:schemeClr val="bg1"/>
              </a:solidFill>
              <a:effectLst/>
              <a:uLnTx/>
              <a:uFillTx/>
              <a:latin typeface="Roboto Condensed Light" panose="02000000000000000000" pitchFamily="2" charset="0"/>
              <a:ea typeface="Arial Unicode MS" panose="020B0604020202020204" pitchFamily="34" charset="-128"/>
              <a:cs typeface="Arial" panose="020B0604020202020204" pitchFamily="34" charset="0"/>
            </a:endParaRPr>
          </a:p>
        </p:txBody>
      </p:sp>
      <p:sp>
        <p:nvSpPr>
          <p:cNvPr id="140" name="TextBox 139">
            <a:extLst>
              <a:ext uri="{FF2B5EF4-FFF2-40B4-BE49-F238E27FC236}">
                <a16:creationId xmlns:a16="http://schemas.microsoft.com/office/drawing/2014/main" id="{6A9AA8A0-08D1-4E30-81D3-05560CDD4A93}"/>
              </a:ext>
            </a:extLst>
          </p:cNvPr>
          <p:cNvSpPr txBox="1">
            <a:spLocks/>
          </p:cNvSpPr>
          <p:nvPr/>
        </p:nvSpPr>
        <p:spPr>
          <a:xfrm>
            <a:off x="8930890" y="4362432"/>
            <a:ext cx="159924" cy="214580"/>
          </a:xfrm>
          <a:prstGeom prst="rect">
            <a:avLst/>
          </a:prstGeom>
          <a:solidFill>
            <a:schemeClr val="accent2"/>
          </a:solidFill>
          <a:ln w="3175">
            <a:solidFill>
              <a:srgbClr val="44546A"/>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dirty="0">
              <a:ln>
                <a:noFill/>
              </a:ln>
              <a:solidFill>
                <a:schemeClr val="bg1"/>
              </a:solidFill>
              <a:effectLst/>
              <a:uLnTx/>
              <a:uFillTx/>
              <a:latin typeface="Roboto Condensed Light" panose="02000000000000000000" pitchFamily="2" charset="0"/>
              <a:ea typeface="Arial Unicode MS" panose="020B0604020202020204" pitchFamily="34" charset="-128"/>
              <a:cs typeface="Arial" panose="020B0604020202020204" pitchFamily="34" charset="0"/>
            </a:endParaRPr>
          </a:p>
        </p:txBody>
      </p:sp>
      <p:sp>
        <p:nvSpPr>
          <p:cNvPr id="141" name="TextBox 140">
            <a:extLst>
              <a:ext uri="{FF2B5EF4-FFF2-40B4-BE49-F238E27FC236}">
                <a16:creationId xmlns:a16="http://schemas.microsoft.com/office/drawing/2014/main" id="{15643D8A-359B-4AB9-B6CF-A2824CBF3E32}"/>
              </a:ext>
            </a:extLst>
          </p:cNvPr>
          <p:cNvSpPr txBox="1">
            <a:spLocks/>
          </p:cNvSpPr>
          <p:nvPr/>
        </p:nvSpPr>
        <p:spPr>
          <a:xfrm>
            <a:off x="11407164" y="3432493"/>
            <a:ext cx="159924" cy="214580"/>
          </a:xfrm>
          <a:prstGeom prst="rect">
            <a:avLst/>
          </a:prstGeom>
          <a:solidFill>
            <a:schemeClr val="accent2"/>
          </a:solidFill>
          <a:ln w="3175">
            <a:solidFill>
              <a:srgbClr val="44546A"/>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dirty="0">
              <a:ln>
                <a:noFill/>
              </a:ln>
              <a:solidFill>
                <a:schemeClr val="bg1"/>
              </a:solidFill>
              <a:effectLst/>
              <a:uLnTx/>
              <a:uFillTx/>
              <a:latin typeface="Roboto Condensed Light" panose="02000000000000000000" pitchFamily="2" charset="0"/>
              <a:ea typeface="Arial Unicode MS" panose="020B0604020202020204" pitchFamily="34" charset="-128"/>
              <a:cs typeface="Arial" panose="020B0604020202020204" pitchFamily="34" charset="0"/>
            </a:endParaRPr>
          </a:p>
        </p:txBody>
      </p:sp>
      <p:sp>
        <p:nvSpPr>
          <p:cNvPr id="116" name="Text Placeholder 3">
            <a:extLst>
              <a:ext uri="{FF2B5EF4-FFF2-40B4-BE49-F238E27FC236}">
                <a16:creationId xmlns:a16="http://schemas.microsoft.com/office/drawing/2014/main" id="{49BD80E6-6030-4AD8-B9B4-EE0ED729A96F}"/>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3.1 Elicit Business Context</a:t>
            </a:r>
          </a:p>
        </p:txBody>
      </p:sp>
    </p:spTree>
    <p:extLst>
      <p:ext uri="{BB962C8B-B14F-4D97-AF65-F5344CB8AC3E}">
        <p14:creationId xmlns:p14="http://schemas.microsoft.com/office/powerpoint/2010/main" val="34015277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827F74-546A-4DDF-8309-48C895DFE47F}"/>
              </a:ext>
            </a:extLst>
          </p:cNvPr>
          <p:cNvSpPr>
            <a:spLocks noGrp="1"/>
          </p:cNvSpPr>
          <p:nvPr>
            <p:ph type="title"/>
          </p:nvPr>
        </p:nvSpPr>
        <p:spPr>
          <a:xfrm>
            <a:off x="381794" y="545358"/>
            <a:ext cx="6924614" cy="1130188"/>
          </a:xfrm>
        </p:spPr>
        <p:txBody>
          <a:bodyPr/>
          <a:lstStyle/>
          <a:p>
            <a:r>
              <a:rPr lang="en-US" dirty="0"/>
              <a:t>Case Study</a:t>
            </a:r>
            <a:endParaRPr lang="en-CA" dirty="0"/>
          </a:p>
        </p:txBody>
      </p:sp>
      <p:sp>
        <p:nvSpPr>
          <p:cNvPr id="4" name="Text Placeholder 3">
            <a:extLst>
              <a:ext uri="{FF2B5EF4-FFF2-40B4-BE49-F238E27FC236}">
                <a16:creationId xmlns:a16="http://schemas.microsoft.com/office/drawing/2014/main" id="{A8FB7103-9836-43AD-8A00-2D7AF5D67EE9}"/>
              </a:ext>
            </a:extLst>
          </p:cNvPr>
          <p:cNvSpPr>
            <a:spLocks noGrp="1"/>
          </p:cNvSpPr>
          <p:nvPr>
            <p:ph type="body" sz="quarter" idx="15"/>
          </p:nvPr>
        </p:nvSpPr>
        <p:spPr/>
        <p:txBody>
          <a:bodyPr/>
          <a:lstStyle/>
          <a:p>
            <a:r>
              <a:rPr lang="en-US" dirty="0"/>
              <a:t>Professional Services</a:t>
            </a:r>
            <a:endParaRPr lang="en-CA" dirty="0"/>
          </a:p>
        </p:txBody>
      </p:sp>
      <p:sp>
        <p:nvSpPr>
          <p:cNvPr id="5" name="Text Placeholder 4">
            <a:extLst>
              <a:ext uri="{FF2B5EF4-FFF2-40B4-BE49-F238E27FC236}">
                <a16:creationId xmlns:a16="http://schemas.microsoft.com/office/drawing/2014/main" id="{5C4F0B46-7CDB-4E3E-AEB4-D20B5E1EC7F8}"/>
              </a:ext>
            </a:extLst>
          </p:cNvPr>
          <p:cNvSpPr>
            <a:spLocks noGrp="1"/>
          </p:cNvSpPr>
          <p:nvPr>
            <p:ph type="body" sz="quarter" idx="16"/>
          </p:nvPr>
        </p:nvSpPr>
        <p:spPr/>
        <p:txBody>
          <a:bodyPr/>
          <a:lstStyle/>
          <a:p>
            <a:r>
              <a:rPr lang="en-US" dirty="0"/>
              <a:t>INDUSTRY</a:t>
            </a:r>
            <a:endParaRPr lang="en-CA" dirty="0"/>
          </a:p>
        </p:txBody>
      </p:sp>
      <p:sp>
        <p:nvSpPr>
          <p:cNvPr id="6" name="Text Placeholder 5">
            <a:extLst>
              <a:ext uri="{FF2B5EF4-FFF2-40B4-BE49-F238E27FC236}">
                <a16:creationId xmlns:a16="http://schemas.microsoft.com/office/drawing/2014/main" id="{FFFE08FD-2405-4DFC-AF87-878CFEB6821F}"/>
              </a:ext>
            </a:extLst>
          </p:cNvPr>
          <p:cNvSpPr>
            <a:spLocks noGrp="1"/>
          </p:cNvSpPr>
          <p:nvPr>
            <p:ph type="body" sz="quarter" idx="17"/>
          </p:nvPr>
        </p:nvSpPr>
        <p:spPr/>
        <p:txBody>
          <a:bodyPr/>
          <a:lstStyle/>
          <a:p>
            <a:r>
              <a:rPr lang="en-US" dirty="0"/>
              <a:t>Acme Corp. </a:t>
            </a:r>
            <a:endParaRPr lang="en-CA" dirty="0"/>
          </a:p>
        </p:txBody>
      </p:sp>
      <p:sp>
        <p:nvSpPr>
          <p:cNvPr id="7" name="Text Placeholder 6">
            <a:extLst>
              <a:ext uri="{FF2B5EF4-FFF2-40B4-BE49-F238E27FC236}">
                <a16:creationId xmlns:a16="http://schemas.microsoft.com/office/drawing/2014/main" id="{E1782323-BA95-445C-87D1-AE7AC3D57E5B}"/>
              </a:ext>
            </a:extLst>
          </p:cNvPr>
          <p:cNvSpPr>
            <a:spLocks noGrp="1"/>
          </p:cNvSpPr>
          <p:nvPr>
            <p:ph type="body" sz="quarter" idx="18"/>
          </p:nvPr>
        </p:nvSpPr>
        <p:spPr/>
        <p:txBody>
          <a:bodyPr/>
          <a:lstStyle/>
          <a:p>
            <a:r>
              <a:rPr lang="en-US" dirty="0"/>
              <a:t>COMPANY</a:t>
            </a:r>
            <a:endParaRPr lang="en-CA" dirty="0"/>
          </a:p>
        </p:txBody>
      </p:sp>
      <p:sp>
        <p:nvSpPr>
          <p:cNvPr id="8" name="Text Placeholder 7">
            <a:extLst>
              <a:ext uri="{FF2B5EF4-FFF2-40B4-BE49-F238E27FC236}">
                <a16:creationId xmlns:a16="http://schemas.microsoft.com/office/drawing/2014/main" id="{752FED69-2749-4CF8-897A-B7EC1E5CA7AE}"/>
              </a:ext>
            </a:extLst>
          </p:cNvPr>
          <p:cNvSpPr>
            <a:spLocks noGrp="1"/>
          </p:cNvSpPr>
          <p:nvPr>
            <p:ph type="body" sz="quarter" idx="31"/>
          </p:nvPr>
        </p:nvSpPr>
        <p:spPr>
          <a:xfrm>
            <a:off x="381793" y="1282890"/>
            <a:ext cx="6827898" cy="466166"/>
          </a:xfrm>
        </p:spPr>
        <p:txBody>
          <a:bodyPr/>
          <a:lstStyle/>
          <a:p>
            <a:r>
              <a:rPr lang="en-US" dirty="0"/>
              <a:t>Acme Corp. elicited business context to identify the organizational goals and initiatives and to customize its capability map.  </a:t>
            </a:r>
            <a:endParaRPr lang="en-CA" dirty="0"/>
          </a:p>
        </p:txBody>
      </p:sp>
      <p:sp>
        <p:nvSpPr>
          <p:cNvPr id="70" name="Rectangle 69">
            <a:extLst>
              <a:ext uri="{FF2B5EF4-FFF2-40B4-BE49-F238E27FC236}">
                <a16:creationId xmlns:a16="http://schemas.microsoft.com/office/drawing/2014/main" id="{EE0A95CA-4E70-4690-98DD-4710CEED1700}"/>
              </a:ext>
            </a:extLst>
          </p:cNvPr>
          <p:cNvSpPr/>
          <p:nvPr/>
        </p:nvSpPr>
        <p:spPr>
          <a:xfrm>
            <a:off x="992825" y="4845713"/>
            <a:ext cx="3623686"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48585"/>
                </a:solidFill>
                <a:effectLst/>
                <a:uLnTx/>
                <a:uFillTx/>
                <a:latin typeface="Roboto Condensed Light" panose="02000000000000000000" pitchFamily="2" charset="0"/>
                <a:ea typeface="Roboto Condensed Light" panose="02000000000000000000" pitchFamily="2" charset="0"/>
              </a:rPr>
              <a:t>Acme Corp. Business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srgbClr val="848585"/>
              </a:solidFill>
              <a:effectLst/>
              <a:uLnTx/>
              <a:uFillTx/>
              <a:latin typeface="Roboto Condensed Light" panose="02000000000000000000" pitchFamily="2" charset="0"/>
              <a:ea typeface="Roboto Condensed Light" panose="020000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i="0" u="none" strike="noStrike" kern="1200" cap="none" spc="0" normalizeH="0" baseline="0" noProof="0" dirty="0">
                <a:ln>
                  <a:noFill/>
                </a:ln>
                <a:solidFill>
                  <a:srgbClr val="848585"/>
                </a:solidFill>
                <a:effectLst/>
                <a:uLnTx/>
                <a:uFillTx/>
                <a:latin typeface="Roboto Condensed Light" panose="02000000000000000000" pitchFamily="2" charset="0"/>
                <a:ea typeface="Roboto Condensed Light" panose="02000000000000000000" pitchFamily="2" charset="0"/>
              </a:rPr>
              <a:t>Unprecedented Client Value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i="0" u="none" strike="noStrike" kern="1200" cap="none" spc="0" normalizeH="0" baseline="0" noProof="0" dirty="0">
                <a:ln>
                  <a:noFill/>
                </a:ln>
                <a:solidFill>
                  <a:srgbClr val="848585"/>
                </a:solidFill>
                <a:effectLst/>
                <a:uLnTx/>
                <a:uFillTx/>
                <a:latin typeface="Roboto Condensed Light" panose="02000000000000000000" pitchFamily="2" charset="0"/>
                <a:ea typeface="Roboto Condensed Light" panose="02000000000000000000" pitchFamily="2" charset="0"/>
              </a:rPr>
              <a:t>Clear Value Proposition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848585"/>
                </a:solidFill>
                <a:latin typeface="Roboto Condensed Light" panose="02000000000000000000" pitchFamily="2" charset="0"/>
                <a:ea typeface="Roboto Condensed Light" panose="02000000000000000000" pitchFamily="2" charset="0"/>
              </a:rPr>
              <a:t>Superior Products and Services</a:t>
            </a:r>
            <a:endParaRPr kumimoji="0" lang="en-US" sz="1400" i="0" u="none" strike="noStrike" kern="1200" cap="none" spc="0" normalizeH="0" baseline="0" noProof="0" dirty="0">
              <a:ln>
                <a:noFill/>
              </a:ln>
              <a:solidFill>
                <a:srgbClr val="848585"/>
              </a:solidFill>
              <a:effectLst/>
              <a:uLnTx/>
              <a:uFillTx/>
              <a:latin typeface="Roboto Condensed Light" panose="02000000000000000000" pitchFamily="2" charset="0"/>
              <a:ea typeface="Roboto Condensed Light" panose="02000000000000000000" pitchFamily="2" charset="0"/>
            </a:endParaRPr>
          </a:p>
        </p:txBody>
      </p:sp>
      <p:sp>
        <p:nvSpPr>
          <p:cNvPr id="27" name="Rectangle 26">
            <a:extLst>
              <a:ext uri="{FF2B5EF4-FFF2-40B4-BE49-F238E27FC236}">
                <a16:creationId xmlns:a16="http://schemas.microsoft.com/office/drawing/2014/main" id="{1E3849F4-DF4E-414E-937A-1CEAD01EE34A}"/>
              </a:ext>
            </a:extLst>
          </p:cNvPr>
          <p:cNvSpPr/>
          <p:nvPr/>
        </p:nvSpPr>
        <p:spPr>
          <a:xfrm>
            <a:off x="1013749" y="2595052"/>
            <a:ext cx="1639496" cy="1462736"/>
          </a:xfrm>
          <a:prstGeom prst="rect">
            <a:avLst/>
          </a:prstGeom>
          <a:solidFill>
            <a:schemeClr val="accent1">
              <a:lumMod val="75000"/>
            </a:scheme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8" name="TextBox 27">
            <a:extLst>
              <a:ext uri="{FF2B5EF4-FFF2-40B4-BE49-F238E27FC236}">
                <a16:creationId xmlns:a16="http://schemas.microsoft.com/office/drawing/2014/main" id="{9A0C2AD2-58B8-4C04-A130-66115BFDC2A2}"/>
              </a:ext>
            </a:extLst>
          </p:cNvPr>
          <p:cNvSpPr txBox="1"/>
          <p:nvPr/>
        </p:nvSpPr>
        <p:spPr>
          <a:xfrm>
            <a:off x="1072099" y="3052513"/>
            <a:ext cx="1571282" cy="707886"/>
          </a:xfrm>
          <a:prstGeom prst="rect">
            <a:avLst/>
          </a:prstGeom>
          <a:noFill/>
        </p:spPr>
        <p:txBody>
          <a:bodyPr wrap="square" rtlCol="0" anchor="ctr" anchorCtr="0">
            <a:spAutoFit/>
          </a:bodyPr>
          <a:lstStyle/>
          <a:p>
            <a:pPr algn="ctr"/>
            <a:r>
              <a:rPr lang="en-US" sz="2000" b="1" dirty="0">
                <a:solidFill>
                  <a:srgbClr val="FFFFFF"/>
                </a:solidFill>
                <a:latin typeface="Montserrat SemiBold" pitchFamily="2" charset="77"/>
                <a:ea typeface="Noto Sans Light" panose="020B0402040504020204" pitchFamily="34" charset="0"/>
                <a:cs typeface="Lato" panose="020F0502020204030203" pitchFamily="34" charset="0"/>
              </a:rPr>
              <a:t>Business Goals</a:t>
            </a:r>
          </a:p>
        </p:txBody>
      </p:sp>
      <p:sp>
        <p:nvSpPr>
          <p:cNvPr id="29" name="Subtitle 2">
            <a:extLst>
              <a:ext uri="{FF2B5EF4-FFF2-40B4-BE49-F238E27FC236}">
                <a16:creationId xmlns:a16="http://schemas.microsoft.com/office/drawing/2014/main" id="{2909634D-F34D-4B50-8968-D2051524E18E}"/>
              </a:ext>
            </a:extLst>
          </p:cNvPr>
          <p:cNvSpPr txBox="1">
            <a:spLocks/>
          </p:cNvSpPr>
          <p:nvPr/>
        </p:nvSpPr>
        <p:spPr>
          <a:xfrm>
            <a:off x="2855128" y="3824352"/>
            <a:ext cx="2245810" cy="386807"/>
          </a:xfrm>
          <a:prstGeom prst="rect">
            <a:avLst/>
          </a:prstGeom>
        </p:spPr>
        <p:txBody>
          <a:bodyPr vert="horz" wrap="non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b="1" dirty="0">
                <a:solidFill>
                  <a:schemeClr val="tx1"/>
                </a:solidFill>
                <a:latin typeface="Arial" panose="020B0604020202020204" pitchFamily="34" charset="0"/>
                <a:ea typeface="Noto Sans Light" panose="020B0402040504020204" pitchFamily="34" charset="0"/>
                <a:cs typeface="Lato Light" panose="020F0502020204030203" pitchFamily="34" charset="0"/>
              </a:rPr>
              <a:t>Achieved Through</a:t>
            </a:r>
          </a:p>
        </p:txBody>
      </p:sp>
      <p:sp>
        <p:nvSpPr>
          <p:cNvPr id="30" name="Rectangle 29">
            <a:extLst>
              <a:ext uri="{FF2B5EF4-FFF2-40B4-BE49-F238E27FC236}">
                <a16:creationId xmlns:a16="http://schemas.microsoft.com/office/drawing/2014/main" id="{1B333D1A-DABB-4578-B93D-37F149F4050F}"/>
              </a:ext>
            </a:extLst>
          </p:cNvPr>
          <p:cNvSpPr/>
          <p:nvPr/>
        </p:nvSpPr>
        <p:spPr>
          <a:xfrm>
            <a:off x="5338425" y="2601402"/>
            <a:ext cx="1639496" cy="1462736"/>
          </a:xfrm>
          <a:prstGeom prst="rect">
            <a:avLst/>
          </a:prstGeom>
          <a:solidFill>
            <a:srgbClr val="2576B7"/>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id="{BCD2AEC1-E30D-48A5-A821-F21C3B4BB7AE}"/>
              </a:ext>
            </a:extLst>
          </p:cNvPr>
          <p:cNvSpPr txBox="1"/>
          <p:nvPr/>
        </p:nvSpPr>
        <p:spPr>
          <a:xfrm>
            <a:off x="5224613" y="3058863"/>
            <a:ext cx="1959395" cy="707886"/>
          </a:xfrm>
          <a:prstGeom prst="rect">
            <a:avLst/>
          </a:prstGeom>
          <a:noFill/>
        </p:spPr>
        <p:txBody>
          <a:bodyPr wrap="square" rtlCol="0" anchor="ctr" anchorCtr="0">
            <a:spAutoFit/>
          </a:bodyPr>
          <a:lstStyle/>
          <a:p>
            <a:pPr algn="ctr"/>
            <a:r>
              <a:rPr lang="en-US" sz="2000" b="1" dirty="0">
                <a:solidFill>
                  <a:srgbClr val="FFFFFF"/>
                </a:solidFill>
                <a:latin typeface="Montserrat SemiBold" pitchFamily="2" charset="77"/>
                <a:ea typeface="Noto Sans Light" panose="020B0402040504020204" pitchFamily="34" charset="0"/>
                <a:cs typeface="Lato" panose="020F0502020204030203" pitchFamily="34" charset="0"/>
              </a:rPr>
              <a:t>Business Initiatives</a:t>
            </a:r>
          </a:p>
        </p:txBody>
      </p:sp>
      <p:sp>
        <p:nvSpPr>
          <p:cNvPr id="34" name="Rectangle 33">
            <a:extLst>
              <a:ext uri="{FF2B5EF4-FFF2-40B4-BE49-F238E27FC236}">
                <a16:creationId xmlns:a16="http://schemas.microsoft.com/office/drawing/2014/main" id="{C58C2BFC-E4B0-48F5-A426-0758EC3B1D3D}"/>
              </a:ext>
            </a:extLst>
          </p:cNvPr>
          <p:cNvSpPr/>
          <p:nvPr/>
        </p:nvSpPr>
        <p:spPr>
          <a:xfrm>
            <a:off x="4616510" y="4845713"/>
            <a:ext cx="3657480"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48585"/>
                </a:solidFill>
                <a:effectLst/>
                <a:uLnTx/>
                <a:uFillTx/>
                <a:latin typeface="Roboto Condensed Light" panose="02000000000000000000" pitchFamily="2" charset="0"/>
                <a:ea typeface="Roboto Condensed Light" panose="02000000000000000000" pitchFamily="2" charset="0"/>
              </a:rPr>
              <a:t>Acme Corp. Business Initiatives: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srgbClr val="848585"/>
              </a:solidFill>
              <a:effectLst/>
              <a:uLnTx/>
              <a:uFillTx/>
              <a:latin typeface="Roboto Condensed Light" panose="02000000000000000000" pitchFamily="2" charset="0"/>
              <a:ea typeface="Roboto Condensed Light" panose="020000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i="0" u="none" strike="noStrike" kern="1200" cap="none" spc="0" normalizeH="0" baseline="0" noProof="0" dirty="0">
                <a:ln>
                  <a:noFill/>
                </a:ln>
                <a:solidFill>
                  <a:srgbClr val="848585"/>
                </a:solidFill>
                <a:effectLst/>
                <a:uLnTx/>
                <a:uFillTx/>
                <a:latin typeface="Roboto Condensed Light" panose="02000000000000000000" pitchFamily="2" charset="0"/>
                <a:ea typeface="Roboto Condensed Light" panose="02000000000000000000" pitchFamily="2" charset="0"/>
              </a:rPr>
              <a:t>Launch Industry Specialization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i="0" u="none" strike="noStrike" kern="1200" cap="none" spc="0" normalizeH="0" baseline="0" noProof="0" dirty="0">
                <a:ln>
                  <a:noFill/>
                </a:ln>
                <a:solidFill>
                  <a:srgbClr val="848585"/>
                </a:solidFill>
                <a:effectLst/>
                <a:uLnTx/>
                <a:uFillTx/>
                <a:latin typeface="Roboto Condensed Light" panose="02000000000000000000" pitchFamily="2" charset="0"/>
                <a:ea typeface="Roboto Condensed Light" panose="02000000000000000000" pitchFamily="2" charset="0"/>
              </a:rPr>
              <a:t>Increase Sales Capacity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848585"/>
                </a:solidFill>
                <a:latin typeface="Roboto Condensed Light" panose="02000000000000000000" pitchFamily="2" charset="0"/>
                <a:ea typeface="Roboto Condensed Light" panose="02000000000000000000" pitchFamily="2" charset="0"/>
              </a:rPr>
              <a:t>Fund Corporate Growth </a:t>
            </a:r>
            <a:endParaRPr kumimoji="0" lang="en-US" sz="1400" i="0" u="none" strike="noStrike" kern="1200" cap="none" spc="0" normalizeH="0" baseline="0" noProof="0" dirty="0">
              <a:ln>
                <a:noFill/>
              </a:ln>
              <a:solidFill>
                <a:srgbClr val="848585"/>
              </a:solidFill>
              <a:effectLst/>
              <a:uLnTx/>
              <a:uFillTx/>
              <a:latin typeface="Roboto Condensed Light" panose="02000000000000000000" pitchFamily="2" charset="0"/>
              <a:ea typeface="Roboto Condensed Light" panose="02000000000000000000" pitchFamily="2" charset="0"/>
            </a:endParaRPr>
          </a:p>
        </p:txBody>
      </p:sp>
      <p:sp>
        <p:nvSpPr>
          <p:cNvPr id="36" name="Rectangle 35">
            <a:extLst>
              <a:ext uri="{FF2B5EF4-FFF2-40B4-BE49-F238E27FC236}">
                <a16:creationId xmlns:a16="http://schemas.microsoft.com/office/drawing/2014/main" id="{2CFFF807-4D04-4B83-A572-773C21634395}"/>
              </a:ext>
            </a:extLst>
          </p:cNvPr>
          <p:cNvSpPr/>
          <p:nvPr/>
        </p:nvSpPr>
        <p:spPr>
          <a:xfrm>
            <a:off x="9755377" y="2595052"/>
            <a:ext cx="1639496" cy="1462736"/>
          </a:xfrm>
          <a:prstGeom prst="rect">
            <a:avLst/>
          </a:prstGeom>
          <a:solidFill>
            <a:srgbClr val="5090C4"/>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7" name="TextBox 36">
            <a:extLst>
              <a:ext uri="{FF2B5EF4-FFF2-40B4-BE49-F238E27FC236}">
                <a16:creationId xmlns:a16="http://schemas.microsoft.com/office/drawing/2014/main" id="{3531EFF1-1DCA-4D86-8B75-26D77FAE71CE}"/>
              </a:ext>
            </a:extLst>
          </p:cNvPr>
          <p:cNvSpPr txBox="1"/>
          <p:nvPr/>
        </p:nvSpPr>
        <p:spPr>
          <a:xfrm>
            <a:off x="9553494" y="3052512"/>
            <a:ext cx="2060890" cy="707886"/>
          </a:xfrm>
          <a:prstGeom prst="rect">
            <a:avLst/>
          </a:prstGeom>
          <a:noFill/>
        </p:spPr>
        <p:txBody>
          <a:bodyPr wrap="square" rtlCol="0" anchor="ctr" anchorCtr="0">
            <a:spAutoFit/>
          </a:bodyPr>
          <a:lstStyle/>
          <a:p>
            <a:pPr algn="ctr"/>
            <a:r>
              <a:rPr lang="en-US" sz="2000" b="1" dirty="0">
                <a:solidFill>
                  <a:srgbClr val="FFFFFF"/>
                </a:solidFill>
                <a:latin typeface="Montserrat SemiBold" pitchFamily="2" charset="77"/>
                <a:ea typeface="Noto Sans Light" panose="020B0402040504020204" pitchFamily="34" charset="0"/>
                <a:cs typeface="Lato" panose="020F0502020204030203" pitchFamily="34" charset="0"/>
              </a:rPr>
              <a:t>Business Capabilities</a:t>
            </a:r>
          </a:p>
        </p:txBody>
      </p:sp>
      <p:sp>
        <p:nvSpPr>
          <p:cNvPr id="41" name="Rectangle 40">
            <a:extLst>
              <a:ext uri="{FF2B5EF4-FFF2-40B4-BE49-F238E27FC236}">
                <a16:creationId xmlns:a16="http://schemas.microsoft.com/office/drawing/2014/main" id="{5F575218-00BC-4FCD-9F6B-A14DF3924A37}"/>
              </a:ext>
            </a:extLst>
          </p:cNvPr>
          <p:cNvSpPr/>
          <p:nvPr/>
        </p:nvSpPr>
        <p:spPr>
          <a:xfrm>
            <a:off x="8273990" y="4839362"/>
            <a:ext cx="3433665"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48585"/>
                </a:solidFill>
                <a:effectLst/>
                <a:uLnTx/>
                <a:uFillTx/>
                <a:latin typeface="Roboto Condensed Light" panose="02000000000000000000" pitchFamily="2" charset="0"/>
                <a:ea typeface="Roboto Condensed Light" panose="02000000000000000000" pitchFamily="2" charset="0"/>
              </a:rPr>
              <a:t>Acme Corp. Business Capabilities: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srgbClr val="848585"/>
              </a:solidFill>
              <a:effectLst/>
              <a:uLnTx/>
              <a:uFillTx/>
              <a:latin typeface="Roboto Condensed Light" panose="02000000000000000000" pitchFamily="2" charset="0"/>
              <a:ea typeface="Roboto Condensed Light" panose="020000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i="0" u="none" strike="noStrike" kern="1200" cap="none" spc="0" normalizeH="0" baseline="0" noProof="0" dirty="0">
                <a:ln>
                  <a:noFill/>
                </a:ln>
                <a:solidFill>
                  <a:srgbClr val="848585"/>
                </a:solidFill>
                <a:effectLst/>
                <a:uLnTx/>
                <a:uFillTx/>
                <a:latin typeface="Roboto Condensed Light" panose="02000000000000000000" pitchFamily="2" charset="0"/>
                <a:ea typeface="Roboto Condensed Light" panose="02000000000000000000" pitchFamily="2" charset="0"/>
              </a:rPr>
              <a:t>Develop the Business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848585"/>
                </a:solidFill>
                <a:latin typeface="Roboto Condensed Light" panose="02000000000000000000" pitchFamily="2" charset="0"/>
                <a:ea typeface="Roboto Condensed Light" panose="02000000000000000000" pitchFamily="2" charset="0"/>
              </a:rPr>
              <a:t>Sell Engagements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i="0" u="none" strike="noStrike" kern="1200" cap="none" spc="0" normalizeH="0" baseline="0" noProof="0" dirty="0">
                <a:ln>
                  <a:noFill/>
                </a:ln>
                <a:solidFill>
                  <a:srgbClr val="848585"/>
                </a:solidFill>
                <a:effectLst/>
                <a:uLnTx/>
                <a:uFillTx/>
                <a:latin typeface="Roboto Condensed Light" panose="02000000000000000000" pitchFamily="2" charset="0"/>
                <a:ea typeface="Roboto Condensed Light" panose="02000000000000000000" pitchFamily="2" charset="0"/>
              </a:rPr>
              <a:t>Manage Billing and Finances </a:t>
            </a:r>
          </a:p>
        </p:txBody>
      </p:sp>
      <p:sp>
        <p:nvSpPr>
          <p:cNvPr id="42" name="Subtitle 2">
            <a:extLst>
              <a:ext uri="{FF2B5EF4-FFF2-40B4-BE49-F238E27FC236}">
                <a16:creationId xmlns:a16="http://schemas.microsoft.com/office/drawing/2014/main" id="{62C8299C-7DA6-466D-8664-6EACCEAA3AA6}"/>
              </a:ext>
            </a:extLst>
          </p:cNvPr>
          <p:cNvSpPr txBox="1">
            <a:spLocks/>
          </p:cNvSpPr>
          <p:nvPr/>
        </p:nvSpPr>
        <p:spPr>
          <a:xfrm>
            <a:off x="7393110" y="3824352"/>
            <a:ext cx="2194514" cy="386807"/>
          </a:xfrm>
          <a:prstGeom prst="rect">
            <a:avLst/>
          </a:prstGeom>
        </p:spPr>
        <p:txBody>
          <a:bodyPr vert="horz" wrap="non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b="1" dirty="0">
                <a:solidFill>
                  <a:schemeClr val="tx1"/>
                </a:solidFill>
                <a:latin typeface="Arial" panose="020B0604020202020204" pitchFamily="34" charset="0"/>
                <a:ea typeface="Noto Sans Light" panose="020B0402040504020204" pitchFamily="34" charset="0"/>
                <a:cs typeface="Lato Light" panose="020F0502020204030203" pitchFamily="34" charset="0"/>
              </a:rPr>
              <a:t>Create or Improve</a:t>
            </a:r>
          </a:p>
        </p:txBody>
      </p:sp>
      <p:cxnSp>
        <p:nvCxnSpPr>
          <p:cNvPr id="24" name="Connector: Elbow 23">
            <a:extLst>
              <a:ext uri="{FF2B5EF4-FFF2-40B4-BE49-F238E27FC236}">
                <a16:creationId xmlns:a16="http://schemas.microsoft.com/office/drawing/2014/main" id="{8046745D-9FE3-463C-ADFF-0CD54F341EAF}"/>
              </a:ext>
            </a:extLst>
          </p:cNvPr>
          <p:cNvCxnSpPr>
            <a:cxnSpLocks/>
            <a:stCxn id="27" idx="2"/>
            <a:endCxn id="30" idx="2"/>
          </p:cNvCxnSpPr>
          <p:nvPr/>
        </p:nvCxnSpPr>
        <p:spPr>
          <a:xfrm rot="16200000" flipH="1">
            <a:off x="3992660" y="1898625"/>
            <a:ext cx="6350" cy="4324676"/>
          </a:xfrm>
          <a:prstGeom prst="bentConnector3">
            <a:avLst>
              <a:gd name="adj1" fmla="val 370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EA29A68F-BE1C-4E77-95B0-E90518D359B6}"/>
              </a:ext>
            </a:extLst>
          </p:cNvPr>
          <p:cNvCxnSpPr>
            <a:cxnSpLocks/>
            <a:stCxn id="30" idx="2"/>
            <a:endCxn id="36" idx="2"/>
          </p:cNvCxnSpPr>
          <p:nvPr/>
        </p:nvCxnSpPr>
        <p:spPr>
          <a:xfrm rot="5400000" flipH="1" flipV="1">
            <a:off x="8363474" y="1852487"/>
            <a:ext cx="6350" cy="4416952"/>
          </a:xfrm>
          <a:prstGeom prst="bentConnector3">
            <a:avLst>
              <a:gd name="adj1" fmla="val -360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6785460A-0E41-4DAD-B9CB-F2737F0AFA46}"/>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3.1 Elicit Business Context</a:t>
            </a:r>
          </a:p>
        </p:txBody>
      </p:sp>
    </p:spTree>
    <p:extLst>
      <p:ext uri="{BB962C8B-B14F-4D97-AF65-F5344CB8AC3E}">
        <p14:creationId xmlns:p14="http://schemas.microsoft.com/office/powerpoint/2010/main" val="4143714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6BB3CB-E573-174B-83BB-8EEF9C3E5BF1}"/>
              </a:ext>
            </a:extLst>
          </p:cNvPr>
          <p:cNvSpPr/>
          <p:nvPr/>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1E5E92"/>
              </a:solidFill>
              <a:effectLst/>
              <a:uLnTx/>
              <a:uFillTx/>
              <a:latin typeface="Arial" panose="020B0604020202020204" pitchFamily="34" charset="0"/>
              <a:ea typeface="+mn-ea"/>
              <a:cs typeface="+mn-cs"/>
            </a:endParaRPr>
          </a:p>
        </p:txBody>
      </p:sp>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a:xfrm>
            <a:off x="5226982" y="1178421"/>
            <a:ext cx="5686987" cy="456696"/>
          </a:xfrm>
        </p:spPr>
        <p:txBody>
          <a:bodyPr/>
          <a:lstStyle/>
          <a:p>
            <a:pPr lvl="0">
              <a:lnSpc>
                <a:spcPct val="100000"/>
              </a:lnSpc>
            </a:pPr>
            <a:r>
              <a:rPr lang="en-US" sz="1400" dirty="0">
                <a:solidFill>
                  <a:srgbClr val="000000"/>
                </a:solidFill>
                <a:latin typeface="Montserrat" pitchFamily="2" charset="77"/>
              </a:rPr>
              <a:t>The </a:t>
            </a:r>
            <a:r>
              <a:rPr lang="en-US" sz="1400" i="1" dirty="0">
                <a:solidFill>
                  <a:srgbClr val="000000"/>
                </a:solidFill>
                <a:latin typeface="Montserrat" pitchFamily="2" charset="77"/>
              </a:rPr>
              <a:t>IT Strategy Workbook</a:t>
            </a:r>
            <a:r>
              <a:rPr lang="en-US" sz="1400" dirty="0">
                <a:solidFill>
                  <a:srgbClr val="000000"/>
                </a:solidFill>
                <a:latin typeface="Montserrat" pitchFamily="2" charset="77"/>
              </a:rPr>
              <a:t> supports each step of this blueprint to help you accomplish your goals:</a:t>
            </a:r>
          </a:p>
          <a:p>
            <a:endParaRPr lang="en-US" sz="1800" dirty="0">
              <a:solidFill>
                <a:srgbClr val="000000"/>
              </a:solidFill>
            </a:endParaRPr>
          </a:p>
        </p:txBody>
      </p:sp>
      <p:sp>
        <p:nvSpPr>
          <p:cNvPr id="4" name="Title 3">
            <a:extLst>
              <a:ext uri="{FF2B5EF4-FFF2-40B4-BE49-F238E27FC236}">
                <a16:creationId xmlns:a16="http://schemas.microsoft.com/office/drawing/2014/main" id="{58FD480F-D98C-5C4A-9642-E63AD86D3330}"/>
              </a:ext>
            </a:extLst>
          </p:cNvPr>
          <p:cNvSpPr>
            <a:spLocks noGrp="1"/>
          </p:cNvSpPr>
          <p:nvPr>
            <p:ph type="title"/>
          </p:nvPr>
        </p:nvSpPr>
        <p:spPr>
          <a:xfrm>
            <a:off x="5194300" y="542721"/>
            <a:ext cx="5956300" cy="605627"/>
          </a:xfrm>
        </p:spPr>
        <p:txBody>
          <a:bodyPr/>
          <a:lstStyle/>
          <a:p>
            <a:r>
              <a:rPr lang="en-CA" dirty="0"/>
              <a:t>Blueprint deliverables</a:t>
            </a:r>
            <a:endParaRPr lang="en-US" dirty="0"/>
          </a:p>
        </p:txBody>
      </p:sp>
      <p:sp>
        <p:nvSpPr>
          <p:cNvPr id="10" name="Text Placeholder 6">
            <a:extLst>
              <a:ext uri="{FF2B5EF4-FFF2-40B4-BE49-F238E27FC236}">
                <a16:creationId xmlns:a16="http://schemas.microsoft.com/office/drawing/2014/main" id="{082B9CCD-7DA0-4B2D-BFEC-F2E76798C491}"/>
              </a:ext>
            </a:extLst>
          </p:cNvPr>
          <p:cNvSpPr txBox="1">
            <a:spLocks/>
          </p:cNvSpPr>
          <p:nvPr/>
        </p:nvSpPr>
        <p:spPr>
          <a:xfrm>
            <a:off x="357173" y="641075"/>
            <a:ext cx="2719621" cy="45663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Montserrat SemiBold" pitchFamily="2" charset="77"/>
                <a:ea typeface="+mn-ea"/>
                <a:cs typeface="Arial" panose="020B0604020202020204" pitchFamily="34" charset="0"/>
              </a:rPr>
              <a:t>Key deliverable</a:t>
            </a:r>
            <a:r>
              <a:rPr kumimoji="0" lang="en-US" sz="2000" b="0" i="0" u="none" strike="noStrike" kern="1200" cap="none" spc="0" normalizeH="0" baseline="0" noProof="0" dirty="0">
                <a:ln>
                  <a:noFill/>
                </a:ln>
                <a:solidFill>
                  <a:srgbClr val="FFFFFF"/>
                </a:solidFill>
                <a:effectLst/>
                <a:uLnTx/>
                <a:uFillTx/>
                <a:latin typeface="Montserrat SemiBold" pitchFamily="2" charset="77"/>
                <a:ea typeface="+mn-ea"/>
                <a:cs typeface="Arial" panose="020B0604020202020204" pitchFamily="34" charset="0"/>
              </a:rPr>
              <a:t>:</a:t>
            </a:r>
          </a:p>
        </p:txBody>
      </p:sp>
      <p:sp>
        <p:nvSpPr>
          <p:cNvPr id="12" name="TextBox 11">
            <a:extLst>
              <a:ext uri="{FF2B5EF4-FFF2-40B4-BE49-F238E27FC236}">
                <a16:creationId xmlns:a16="http://schemas.microsoft.com/office/drawing/2014/main" id="{569449DD-6B21-4B47-B1C6-FB02CD3414D0}"/>
              </a:ext>
            </a:extLst>
          </p:cNvPr>
          <p:cNvSpPr txBox="1"/>
          <p:nvPr/>
        </p:nvSpPr>
        <p:spPr>
          <a:xfrm>
            <a:off x="4567618" y="2548697"/>
            <a:ext cx="1835117" cy="430887"/>
          </a:xfrm>
          <a:prstGeom prst="rect">
            <a:avLst/>
          </a:prstGeom>
        </p:spPr>
        <p:txBody>
          <a:bodyPr vert="horz" wrap="square" lIns="0" tIns="0" rIns="0" bIns="0" rtlCol="0">
            <a:spAutoFit/>
          </a:bodyPr>
          <a:lstStyle/>
          <a:p>
            <a:pPr marL="289917" marR="242951" lvl="1" indent="0" algn="ctr" defTabSz="554437" rtl="0" eaLnBrk="1" fontAlgn="auto" latinLnBrk="0" hangingPunct="1">
              <a:lnSpc>
                <a:spcPct val="100000"/>
              </a:lnSpc>
              <a:spcBef>
                <a:spcPts val="55"/>
              </a:spcBef>
              <a:spcAft>
                <a:spcPts val="0"/>
              </a:spcAft>
              <a:buClrTx/>
              <a:buSzTx/>
              <a:buFontTx/>
              <a:buNone/>
              <a:tabLst/>
              <a:defRPr/>
            </a:pPr>
            <a:r>
              <a:rPr kumimoji="0" lang="en-US" sz="1400" b="0" i="0" u="none" strike="noStrike" kern="1200" cap="none" spc="-30" normalizeH="0" baseline="0" noProof="0" dirty="0">
                <a:ln>
                  <a:noFill/>
                </a:ln>
                <a:solidFill>
                  <a:srgbClr val="2576B7"/>
                </a:solidFill>
                <a:effectLst/>
                <a:uLnTx/>
                <a:uFillTx/>
                <a:latin typeface="Montserrat" pitchFamily="2" charset="77"/>
                <a:ea typeface="+mn-ea"/>
                <a:cs typeface="+mn-cs"/>
              </a:rPr>
              <a:t>Goals Cascade Visual</a:t>
            </a:r>
          </a:p>
        </p:txBody>
      </p:sp>
      <p:sp>
        <p:nvSpPr>
          <p:cNvPr id="13" name="Text Placeholder 7">
            <a:extLst>
              <a:ext uri="{FF2B5EF4-FFF2-40B4-BE49-F238E27FC236}">
                <a16:creationId xmlns:a16="http://schemas.microsoft.com/office/drawing/2014/main" id="{883DD862-27A6-49BD-B644-3AA5AA9A8E3B}"/>
              </a:ext>
            </a:extLst>
          </p:cNvPr>
          <p:cNvSpPr txBox="1">
            <a:spLocks/>
          </p:cNvSpPr>
          <p:nvPr/>
        </p:nvSpPr>
        <p:spPr>
          <a:xfrm>
            <a:off x="4671951" y="3035466"/>
            <a:ext cx="1598823" cy="687492"/>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1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rPr>
              <a:t>Elicit business context and use the workbook to build your custom goals cascade.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CA" sz="11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endParaRPr>
          </a:p>
        </p:txBody>
      </p:sp>
      <p:sp>
        <p:nvSpPr>
          <p:cNvPr id="19" name="TextBox 18">
            <a:extLst>
              <a:ext uri="{FF2B5EF4-FFF2-40B4-BE49-F238E27FC236}">
                <a16:creationId xmlns:a16="http://schemas.microsoft.com/office/drawing/2014/main" id="{3F40C270-1BB1-47ED-B351-7E5BA06F2437}"/>
              </a:ext>
            </a:extLst>
          </p:cNvPr>
          <p:cNvSpPr txBox="1"/>
          <p:nvPr/>
        </p:nvSpPr>
        <p:spPr>
          <a:xfrm>
            <a:off x="4473992" y="4945269"/>
            <a:ext cx="1964222" cy="430887"/>
          </a:xfrm>
          <a:prstGeom prst="rect">
            <a:avLst/>
          </a:prstGeom>
        </p:spPr>
        <p:txBody>
          <a:bodyPr vert="horz" wrap="square" lIns="0" tIns="0" rIns="0" bIns="0" rtlCol="0">
            <a:spAutoFit/>
          </a:bodyPr>
          <a:lstStyle/>
          <a:p>
            <a:pPr marL="289917" marR="242951" lvl="1" indent="0" algn="ctr" defTabSz="554437" rtl="0" eaLnBrk="1" fontAlgn="auto" latinLnBrk="0" hangingPunct="1">
              <a:lnSpc>
                <a:spcPct val="100000"/>
              </a:lnSpc>
              <a:spcBef>
                <a:spcPts val="55"/>
              </a:spcBef>
              <a:spcAft>
                <a:spcPts val="0"/>
              </a:spcAft>
              <a:buClrTx/>
              <a:buSzTx/>
              <a:buFontTx/>
              <a:buNone/>
              <a:tabLst/>
              <a:defRPr/>
            </a:pPr>
            <a:r>
              <a:rPr kumimoji="0" lang="en-US" sz="1400" b="0" i="0" u="none" strike="noStrike" kern="1200" cap="none" spc="-30" normalizeH="0" baseline="0" noProof="0" dirty="0">
                <a:ln>
                  <a:noFill/>
                </a:ln>
                <a:solidFill>
                  <a:srgbClr val="2576B7"/>
                </a:solidFill>
                <a:effectLst/>
                <a:uLnTx/>
                <a:uFillTx/>
                <a:latin typeface="Montserrat" pitchFamily="2" charset="77"/>
                <a:ea typeface="+mn-ea"/>
                <a:cs typeface="+mn-cs"/>
              </a:rPr>
              <a:t>Roadmap/ Gantt Chart</a:t>
            </a:r>
          </a:p>
        </p:txBody>
      </p:sp>
      <p:sp>
        <p:nvSpPr>
          <p:cNvPr id="20" name="Text Placeholder 7">
            <a:extLst>
              <a:ext uri="{FF2B5EF4-FFF2-40B4-BE49-F238E27FC236}">
                <a16:creationId xmlns:a16="http://schemas.microsoft.com/office/drawing/2014/main" id="{E62AF2FE-EEEF-4035-B6A8-B7A5BA0F9FBF}"/>
              </a:ext>
            </a:extLst>
          </p:cNvPr>
          <p:cNvSpPr txBox="1">
            <a:spLocks/>
          </p:cNvSpPr>
          <p:nvPr/>
        </p:nvSpPr>
        <p:spPr>
          <a:xfrm>
            <a:off x="4671951" y="5459341"/>
            <a:ext cx="1568304" cy="594274"/>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1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rPr>
              <a:t>Populate your </a:t>
            </a:r>
            <a:r>
              <a:rPr lang="en-CA" sz="1100" dirty="0">
                <a:solidFill>
                  <a:srgbClr val="000000"/>
                </a:solidFill>
                <a:ea typeface="Roboto Condensed Light" panose="02000000000000000000" pitchFamily="2" charset="0"/>
              </a:rPr>
              <a:t>Gantt</a:t>
            </a:r>
            <a:r>
              <a:rPr kumimoji="0" lang="en-CA" sz="11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rPr>
              <a:t> chart to visually represent your key initiative plan over the next 12 months. </a:t>
            </a:r>
          </a:p>
        </p:txBody>
      </p:sp>
      <p:sp>
        <p:nvSpPr>
          <p:cNvPr id="22" name="TextBox 21">
            <a:extLst>
              <a:ext uri="{FF2B5EF4-FFF2-40B4-BE49-F238E27FC236}">
                <a16:creationId xmlns:a16="http://schemas.microsoft.com/office/drawing/2014/main" id="{A099B95D-3827-48AF-8DF9-3D996A6D6405}"/>
              </a:ext>
            </a:extLst>
          </p:cNvPr>
          <p:cNvSpPr txBox="1"/>
          <p:nvPr/>
        </p:nvSpPr>
        <p:spPr>
          <a:xfrm>
            <a:off x="7966872" y="2588376"/>
            <a:ext cx="2110289" cy="430887"/>
          </a:xfrm>
          <a:prstGeom prst="rect">
            <a:avLst/>
          </a:prstGeom>
        </p:spPr>
        <p:txBody>
          <a:bodyPr vert="horz" wrap="square" lIns="0" tIns="0" rIns="0" bIns="0" rtlCol="0">
            <a:spAutoFit/>
          </a:bodyPr>
          <a:lstStyle/>
          <a:p>
            <a:pPr marL="289917" marR="242951" lvl="1" indent="0" algn="ctr" defTabSz="554437" rtl="0" eaLnBrk="1" fontAlgn="auto" latinLnBrk="0" hangingPunct="1">
              <a:lnSpc>
                <a:spcPct val="100000"/>
              </a:lnSpc>
              <a:spcBef>
                <a:spcPts val="55"/>
              </a:spcBef>
              <a:spcAft>
                <a:spcPts val="0"/>
              </a:spcAft>
              <a:buClrTx/>
              <a:buSzTx/>
              <a:buFontTx/>
              <a:buNone/>
              <a:tabLst/>
              <a:defRPr/>
            </a:pPr>
            <a:r>
              <a:rPr kumimoji="0" lang="en-US" sz="1400" b="0" i="0" u="none" strike="noStrike" kern="1200" cap="none" spc="-30" normalizeH="0" baseline="0" noProof="0" dirty="0">
                <a:ln>
                  <a:noFill/>
                </a:ln>
                <a:solidFill>
                  <a:srgbClr val="2576B7"/>
                </a:solidFill>
                <a:effectLst/>
                <a:uLnTx/>
                <a:uFillTx/>
                <a:latin typeface="Montserrat" pitchFamily="2" charset="77"/>
                <a:ea typeface="+mn-ea"/>
                <a:cs typeface="+mn-cs"/>
              </a:rPr>
              <a:t>Initiative Prioritization </a:t>
            </a:r>
          </a:p>
        </p:txBody>
      </p:sp>
      <p:sp>
        <p:nvSpPr>
          <p:cNvPr id="23" name="Text Placeholder 7">
            <a:extLst>
              <a:ext uri="{FF2B5EF4-FFF2-40B4-BE49-F238E27FC236}">
                <a16:creationId xmlns:a16="http://schemas.microsoft.com/office/drawing/2014/main" id="{F3AD2D30-E8D4-496B-A0FA-E6B5ADE9B4F2}"/>
              </a:ext>
            </a:extLst>
          </p:cNvPr>
          <p:cNvSpPr txBox="1">
            <a:spLocks/>
          </p:cNvSpPr>
          <p:nvPr/>
        </p:nvSpPr>
        <p:spPr>
          <a:xfrm>
            <a:off x="8275958" y="3057882"/>
            <a:ext cx="1492116" cy="702602"/>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1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rPr>
              <a:t>Use the weighted scorecard approach to evaluate and prioritize your strategic initiatives. </a:t>
            </a:r>
          </a:p>
        </p:txBody>
      </p:sp>
      <p:sp>
        <p:nvSpPr>
          <p:cNvPr id="29" name="Rectangle 28">
            <a:extLst>
              <a:ext uri="{FF2B5EF4-FFF2-40B4-BE49-F238E27FC236}">
                <a16:creationId xmlns:a16="http://schemas.microsoft.com/office/drawing/2014/main" id="{EF584645-5E2C-4554-AC9F-77DC7EE720BE}"/>
              </a:ext>
            </a:extLst>
          </p:cNvPr>
          <p:cNvSpPr/>
          <p:nvPr/>
        </p:nvSpPr>
        <p:spPr>
          <a:xfrm>
            <a:off x="552290" y="2647828"/>
            <a:ext cx="3152453"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lang="en-US" sz="1400" dirty="0">
                <a:solidFill>
                  <a:srgbClr val="FFFFFF"/>
                </a:solidFill>
                <a:latin typeface="Montserrat" panose="00000500000000000000" pitchFamily="2" charset="0"/>
              </a:rPr>
              <a:t>A highly visual and compelling presentation template that enables easy customization and executive-facing content. </a:t>
            </a:r>
            <a:endParaRPr kumimoji="0" lang="en-CA" sz="1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endParaRPr>
          </a:p>
        </p:txBody>
      </p:sp>
      <p:pic>
        <p:nvPicPr>
          <p:cNvPr id="30" name="Picture 29">
            <a:hlinkClick r:id="rId2"/>
            <a:extLst>
              <a:ext uri="{FF2B5EF4-FFF2-40B4-BE49-F238E27FC236}">
                <a16:creationId xmlns:a16="http://schemas.microsoft.com/office/drawing/2014/main" id="{3030017B-7D60-48A7-95E8-B8132DA2DE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11057" y="1251672"/>
            <a:ext cx="634917" cy="634917"/>
          </a:xfrm>
          <a:prstGeom prst="rect">
            <a:avLst/>
          </a:prstGeom>
        </p:spPr>
      </p:pic>
      <p:sp>
        <p:nvSpPr>
          <p:cNvPr id="31" name="TextBox 30">
            <a:extLst>
              <a:ext uri="{FF2B5EF4-FFF2-40B4-BE49-F238E27FC236}">
                <a16:creationId xmlns:a16="http://schemas.microsoft.com/office/drawing/2014/main" id="{5891C79E-7977-4273-B86A-623CEC9EC3AC}"/>
              </a:ext>
            </a:extLst>
          </p:cNvPr>
          <p:cNvSpPr txBox="1"/>
          <p:nvPr/>
        </p:nvSpPr>
        <p:spPr>
          <a:xfrm>
            <a:off x="481977" y="1932769"/>
            <a:ext cx="3278178" cy="553998"/>
          </a:xfrm>
          <a:prstGeom prst="rect">
            <a:avLst/>
          </a:prstGeom>
        </p:spPr>
        <p:txBody>
          <a:bodyPr vert="horz" wrap="square" lIns="0" tIns="0" rIns="0" bIns="0" rtlCol="0">
            <a:spAutoFit/>
          </a:bodyPr>
          <a:lstStyle/>
          <a:p>
            <a:pPr marL="289917" marR="242951" lvl="1" indent="0" algn="ctr" defTabSz="554437" rtl="0" eaLnBrk="1" fontAlgn="auto" latinLnBrk="0" hangingPunct="1">
              <a:lnSpc>
                <a:spcPct val="100000"/>
              </a:lnSpc>
              <a:spcBef>
                <a:spcPts val="55"/>
              </a:spcBef>
              <a:spcAft>
                <a:spcPts val="0"/>
              </a:spcAft>
              <a:buClrTx/>
              <a:buSzTx/>
              <a:buFontTx/>
              <a:buNone/>
              <a:tabLst/>
              <a:defRPr/>
            </a:pPr>
            <a:r>
              <a:rPr kumimoji="0" lang="en-US" sz="1800" b="1" i="0" u="none" strike="noStrike" kern="1200" cap="none" spc="-30" normalizeH="0" baseline="0" noProof="0" dirty="0">
                <a:ln>
                  <a:noFill/>
                </a:ln>
                <a:solidFill>
                  <a:srgbClr val="FFFFFF"/>
                </a:solidFill>
                <a:effectLst/>
                <a:uLnTx/>
                <a:uFillTx/>
                <a:latin typeface="Montserrat" pitchFamily="2" charset="77"/>
                <a:ea typeface="+mn-ea"/>
                <a:cs typeface="Arial Narrow"/>
              </a:rPr>
              <a:t>IT Strategy Presentation Template</a:t>
            </a:r>
          </a:p>
        </p:txBody>
      </p:sp>
      <p:pic>
        <p:nvPicPr>
          <p:cNvPr id="44" name="Picture 43">
            <a:extLst>
              <a:ext uri="{FF2B5EF4-FFF2-40B4-BE49-F238E27FC236}">
                <a16:creationId xmlns:a16="http://schemas.microsoft.com/office/drawing/2014/main" id="{E10AB09E-9ED3-447B-A030-EB73DC0A6251}"/>
              </a:ext>
            </a:extLst>
          </p:cNvPr>
          <p:cNvPicPr>
            <a:picLocks noChangeAspect="1"/>
          </p:cNvPicPr>
          <p:nvPr/>
        </p:nvPicPr>
        <p:blipFill>
          <a:blip r:embed="rId4"/>
          <a:stretch>
            <a:fillRect/>
          </a:stretch>
        </p:blipFill>
        <p:spPr>
          <a:xfrm>
            <a:off x="402860" y="3826039"/>
            <a:ext cx="2151262" cy="1210085"/>
          </a:xfrm>
          <a:prstGeom prst="rect">
            <a:avLst/>
          </a:prstGeom>
          <a:effectLst>
            <a:outerShdw blurRad="50800" dist="38100" dir="2700000" algn="tl" rotWithShape="0">
              <a:prstClr val="black">
                <a:alpha val="40000"/>
              </a:prstClr>
            </a:outerShdw>
          </a:effectLst>
        </p:spPr>
      </p:pic>
      <p:pic>
        <p:nvPicPr>
          <p:cNvPr id="45" name="Picture 44">
            <a:extLst>
              <a:ext uri="{FF2B5EF4-FFF2-40B4-BE49-F238E27FC236}">
                <a16:creationId xmlns:a16="http://schemas.microsoft.com/office/drawing/2014/main" id="{442A92D5-00B8-40EA-B8FB-F53238B71BC4}"/>
              </a:ext>
            </a:extLst>
          </p:cNvPr>
          <p:cNvPicPr>
            <a:picLocks noChangeAspect="1"/>
          </p:cNvPicPr>
          <p:nvPr/>
        </p:nvPicPr>
        <p:blipFill>
          <a:blip r:embed="rId5"/>
          <a:stretch>
            <a:fillRect/>
          </a:stretch>
        </p:blipFill>
        <p:spPr>
          <a:xfrm>
            <a:off x="1032925" y="4431081"/>
            <a:ext cx="2151262" cy="1210085"/>
          </a:xfrm>
          <a:prstGeom prst="rect">
            <a:avLst/>
          </a:prstGeom>
          <a:effectLst>
            <a:outerShdw blurRad="50800" dist="38100" dir="2700000" algn="tl" rotWithShape="0">
              <a:prstClr val="black">
                <a:alpha val="40000"/>
              </a:prstClr>
            </a:outerShdw>
          </a:effectLst>
        </p:spPr>
      </p:pic>
      <p:pic>
        <p:nvPicPr>
          <p:cNvPr id="46" name="Picture 45">
            <a:extLst>
              <a:ext uri="{FF2B5EF4-FFF2-40B4-BE49-F238E27FC236}">
                <a16:creationId xmlns:a16="http://schemas.microsoft.com/office/drawing/2014/main" id="{C250A89E-4BB6-4A9C-A4C0-FC00F9099BE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797021" y="4848289"/>
            <a:ext cx="2120361" cy="1212689"/>
          </a:xfrm>
          <a:prstGeom prst="rect">
            <a:avLst/>
          </a:prstGeom>
          <a:effectLst>
            <a:outerShdw blurRad="50800" dist="38100" dir="2700000" algn="tl" rotWithShape="0">
              <a:prstClr val="black">
                <a:alpha val="40000"/>
              </a:prstClr>
            </a:outerShdw>
          </a:effectLst>
        </p:spPr>
      </p:pic>
      <p:pic>
        <p:nvPicPr>
          <p:cNvPr id="47" name="Picture 46">
            <a:hlinkClick r:id="rId7"/>
            <a:extLst>
              <a:ext uri="{FF2B5EF4-FFF2-40B4-BE49-F238E27FC236}">
                <a16:creationId xmlns:a16="http://schemas.microsoft.com/office/drawing/2014/main" id="{9FB978B3-3202-45BC-A704-441286C14F7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38644" y="1913779"/>
            <a:ext cx="634918" cy="634918"/>
          </a:xfrm>
          <a:prstGeom prst="rect">
            <a:avLst/>
          </a:prstGeom>
        </p:spPr>
      </p:pic>
      <p:pic>
        <p:nvPicPr>
          <p:cNvPr id="48" name="Picture 47">
            <a:hlinkClick r:id="rId7"/>
            <a:extLst>
              <a:ext uri="{FF2B5EF4-FFF2-40B4-BE49-F238E27FC236}">
                <a16:creationId xmlns:a16="http://schemas.microsoft.com/office/drawing/2014/main" id="{528448BB-1C44-474C-8070-D8D1A0835CB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2419" y="4295159"/>
            <a:ext cx="634918" cy="634918"/>
          </a:xfrm>
          <a:prstGeom prst="rect">
            <a:avLst/>
          </a:prstGeom>
        </p:spPr>
      </p:pic>
      <p:pic>
        <p:nvPicPr>
          <p:cNvPr id="49" name="Picture 48">
            <a:hlinkClick r:id="rId7"/>
            <a:extLst>
              <a:ext uri="{FF2B5EF4-FFF2-40B4-BE49-F238E27FC236}">
                <a16:creationId xmlns:a16="http://schemas.microsoft.com/office/drawing/2014/main" id="{7DB628A4-9FF9-41F1-92F6-0B9F514062B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04557" y="1829332"/>
            <a:ext cx="634918" cy="634918"/>
          </a:xfrm>
          <a:prstGeom prst="rect">
            <a:avLst/>
          </a:prstGeom>
        </p:spPr>
      </p:pic>
      <p:pic>
        <p:nvPicPr>
          <p:cNvPr id="2" name="Picture 1">
            <a:extLst>
              <a:ext uri="{FF2B5EF4-FFF2-40B4-BE49-F238E27FC236}">
                <a16:creationId xmlns:a16="http://schemas.microsoft.com/office/drawing/2014/main" id="{FBE55538-EAAD-4FA4-9F6E-CBD10F249F29}"/>
              </a:ext>
            </a:extLst>
          </p:cNvPr>
          <p:cNvPicPr>
            <a:picLocks noChangeAspect="1"/>
          </p:cNvPicPr>
          <p:nvPr/>
        </p:nvPicPr>
        <p:blipFill>
          <a:blip r:embed="rId9"/>
          <a:stretch>
            <a:fillRect/>
          </a:stretch>
        </p:blipFill>
        <p:spPr>
          <a:xfrm>
            <a:off x="6279156" y="2466807"/>
            <a:ext cx="1805151" cy="803358"/>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69466872-288A-4EC0-A703-D318EFD60925}"/>
              </a:ext>
            </a:extLst>
          </p:cNvPr>
          <p:cNvPicPr>
            <a:picLocks noChangeAspect="1"/>
          </p:cNvPicPr>
          <p:nvPr/>
        </p:nvPicPr>
        <p:blipFill>
          <a:blip r:embed="rId10"/>
          <a:stretch>
            <a:fillRect/>
          </a:stretch>
        </p:blipFill>
        <p:spPr>
          <a:xfrm>
            <a:off x="9923412" y="2605856"/>
            <a:ext cx="1717886" cy="664309"/>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034CACD6-0DA1-4F27-B946-03235731569A}"/>
              </a:ext>
            </a:extLst>
          </p:cNvPr>
          <p:cNvPicPr>
            <a:picLocks noChangeAspect="1"/>
          </p:cNvPicPr>
          <p:nvPr/>
        </p:nvPicPr>
        <p:blipFill rotWithShape="1">
          <a:blip r:embed="rId11"/>
          <a:srcRect l="13922" r="14475"/>
          <a:stretch/>
        </p:blipFill>
        <p:spPr>
          <a:xfrm>
            <a:off x="6304653" y="4984948"/>
            <a:ext cx="1754155" cy="8033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091137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8F477-106D-46AB-8D94-E3216F13C407}"/>
              </a:ext>
            </a:extLst>
          </p:cNvPr>
          <p:cNvSpPr>
            <a:spLocks noGrp="1"/>
          </p:cNvSpPr>
          <p:nvPr>
            <p:ph type="title"/>
          </p:nvPr>
        </p:nvSpPr>
        <p:spPr>
          <a:xfrm>
            <a:off x="354106" y="544769"/>
            <a:ext cx="4866522" cy="1130188"/>
          </a:xfrm>
        </p:spPr>
        <p:txBody>
          <a:bodyPr/>
          <a:lstStyle/>
          <a:p>
            <a:r>
              <a:rPr lang="en-US" dirty="0"/>
              <a:t>Complete the business section of your goals cascade </a:t>
            </a:r>
            <a:endParaRPr lang="en-CA" dirty="0"/>
          </a:p>
        </p:txBody>
      </p:sp>
      <p:sp>
        <p:nvSpPr>
          <p:cNvPr id="3" name="Text Placeholder 2">
            <a:extLst>
              <a:ext uri="{FF2B5EF4-FFF2-40B4-BE49-F238E27FC236}">
                <a16:creationId xmlns:a16="http://schemas.microsoft.com/office/drawing/2014/main" id="{0AB2B3EC-4CBE-4EB1-BF6A-C2B22C76B109}"/>
              </a:ext>
            </a:extLst>
          </p:cNvPr>
          <p:cNvSpPr>
            <a:spLocks noGrp="1"/>
          </p:cNvSpPr>
          <p:nvPr>
            <p:ph type="body" sz="quarter" idx="11"/>
          </p:nvPr>
        </p:nvSpPr>
        <p:spPr>
          <a:xfrm>
            <a:off x="354104" y="3057429"/>
            <a:ext cx="4612341" cy="2386069"/>
          </a:xfrm>
        </p:spPr>
        <p:txBody>
          <a:bodyPr/>
          <a:lstStyle/>
          <a:p>
            <a:r>
              <a:rPr lang="en-US" sz="1600" dirty="0">
                <a:solidFill>
                  <a:schemeClr val="tx1"/>
                </a:solidFill>
                <a:latin typeface="Roboto Condensed Light" panose="02000000000000000000" pitchFamily="2" charset="0"/>
                <a:ea typeface="Roboto Condensed Light" panose="02000000000000000000" pitchFamily="2" charset="0"/>
              </a:rPr>
              <a:t>Once you’ve identified your business goals</a:t>
            </a:r>
            <a:r>
              <a:rPr lang="en-US" sz="1600">
                <a:solidFill>
                  <a:schemeClr val="tx1"/>
                </a:solidFill>
                <a:latin typeface="Roboto Condensed Light" panose="02000000000000000000" pitchFamily="2" charset="0"/>
                <a:ea typeface="Roboto Condensed Light" panose="02000000000000000000" pitchFamily="2" charset="0"/>
              </a:rPr>
              <a:t>, initiatives, </a:t>
            </a:r>
            <a:r>
              <a:rPr lang="en-US" sz="1600" dirty="0">
                <a:solidFill>
                  <a:schemeClr val="tx1"/>
                </a:solidFill>
                <a:latin typeface="Roboto Condensed Light" panose="02000000000000000000" pitchFamily="2" charset="0"/>
                <a:ea typeface="Roboto Condensed Light" panose="02000000000000000000" pitchFamily="2" charset="0"/>
              </a:rPr>
              <a:t>and supporting capabilities, input this key information into your final goals cascade visual for your IT strategy. Remember to use a clear legend and colour coding system to depict the alignment between all three. The remainder of the goals cascade will be completed after your key initiative plan is documented in the next section. </a:t>
            </a:r>
            <a:endParaRPr lang="en-CA" sz="1600" dirty="0">
              <a:solidFill>
                <a:schemeClr val="tx1"/>
              </a:solidFill>
              <a:latin typeface="Roboto Condensed Light" panose="02000000000000000000" pitchFamily="2" charset="0"/>
              <a:ea typeface="Roboto Condensed Light" panose="02000000000000000000" pitchFamily="2" charset="0"/>
            </a:endParaRPr>
          </a:p>
        </p:txBody>
      </p:sp>
      <p:pic>
        <p:nvPicPr>
          <p:cNvPr id="6" name="Picture 5">
            <a:extLst>
              <a:ext uri="{FF2B5EF4-FFF2-40B4-BE49-F238E27FC236}">
                <a16:creationId xmlns:a16="http://schemas.microsoft.com/office/drawing/2014/main" id="{7E3F334D-75F8-428F-9F95-A9D4D968CFD4}"/>
              </a:ext>
            </a:extLst>
          </p:cNvPr>
          <p:cNvPicPr>
            <a:picLocks noChangeAspect="1"/>
          </p:cNvPicPr>
          <p:nvPr/>
        </p:nvPicPr>
        <p:blipFill rotWithShape="1">
          <a:blip r:embed="rId2"/>
          <a:srcRect r="49352"/>
          <a:stretch/>
        </p:blipFill>
        <p:spPr>
          <a:xfrm>
            <a:off x="4966446" y="410547"/>
            <a:ext cx="6775051" cy="5953103"/>
          </a:xfrm>
          <a:prstGeom prst="rect">
            <a:avLst/>
          </a:prstGeom>
        </p:spPr>
      </p:pic>
      <p:grpSp>
        <p:nvGrpSpPr>
          <p:cNvPr id="13" name="Group 12">
            <a:extLst>
              <a:ext uri="{FF2B5EF4-FFF2-40B4-BE49-F238E27FC236}">
                <a16:creationId xmlns:a16="http://schemas.microsoft.com/office/drawing/2014/main" id="{438986BC-2485-466B-95B9-8DB6B841C9D0}"/>
              </a:ext>
            </a:extLst>
          </p:cNvPr>
          <p:cNvGrpSpPr/>
          <p:nvPr/>
        </p:nvGrpSpPr>
        <p:grpSpPr>
          <a:xfrm>
            <a:off x="452090" y="5883744"/>
            <a:ext cx="4514357" cy="468002"/>
            <a:chOff x="533778" y="5628818"/>
            <a:chExt cx="2964894" cy="554002"/>
          </a:xfrm>
        </p:grpSpPr>
        <p:sp>
          <p:nvSpPr>
            <p:cNvPr id="14" name="Rectangle 13">
              <a:hlinkClick r:id="rId3"/>
              <a:extLst>
                <a:ext uri="{FF2B5EF4-FFF2-40B4-BE49-F238E27FC236}">
                  <a16:creationId xmlns:a16="http://schemas.microsoft.com/office/drawing/2014/main" id="{BC7B8469-C193-4F1C-A081-789D95F2D9EC}"/>
                </a:ext>
              </a:extLst>
            </p:cNvPr>
            <p:cNvSpPr/>
            <p:nvPr/>
          </p:nvSpPr>
          <p:spPr>
            <a:xfrm>
              <a:off x="907389" y="5628818"/>
              <a:ext cx="2591283"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Download the </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IT Strategy Workbook </a:t>
              </a: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and document your goals cascade in the </a:t>
              </a:r>
              <a:r>
                <a:rPr lang="en-US" sz="1200" dirty="0">
                  <a:solidFill>
                    <a:srgbClr val="FFFFFF"/>
                  </a:solidFill>
                  <a:latin typeface="Exo" panose="02000503000000000000" pitchFamily="2" charset="77"/>
                </a:rPr>
                <a:t>“Goals Cascade” Tab</a:t>
              </a: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a:t>
              </a:r>
            </a:p>
          </p:txBody>
        </p:sp>
        <p:sp>
          <p:nvSpPr>
            <p:cNvPr id="15" name="Rectangle 14">
              <a:extLst>
                <a:ext uri="{FF2B5EF4-FFF2-40B4-BE49-F238E27FC236}">
                  <a16:creationId xmlns:a16="http://schemas.microsoft.com/office/drawing/2014/main" id="{2D7B1086-50AC-42BC-A072-8EE36C8A8FE0}"/>
                </a:ext>
              </a:extLst>
            </p:cNvPr>
            <p:cNvSpPr>
              <a:spLocks noChangeAspect="1"/>
            </p:cNvSpPr>
            <p:nvPr/>
          </p:nvSpPr>
          <p:spPr>
            <a:xfrm>
              <a:off x="533778" y="5628820"/>
              <a:ext cx="373611"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grpSp>
      <p:pic>
        <p:nvPicPr>
          <p:cNvPr id="16" name="Picture 15">
            <a:extLst>
              <a:ext uri="{FF2B5EF4-FFF2-40B4-BE49-F238E27FC236}">
                <a16:creationId xmlns:a16="http://schemas.microsoft.com/office/drawing/2014/main" id="{0AECA223-C52C-4428-9E7E-0BE0D628D4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915" y="5829295"/>
            <a:ext cx="492014" cy="551500"/>
          </a:xfrm>
          <a:prstGeom prst="rect">
            <a:avLst/>
          </a:prstGeom>
        </p:spPr>
      </p:pic>
      <p:sp>
        <p:nvSpPr>
          <p:cNvPr id="10" name="Text Placeholder 3">
            <a:extLst>
              <a:ext uri="{FF2B5EF4-FFF2-40B4-BE49-F238E27FC236}">
                <a16:creationId xmlns:a16="http://schemas.microsoft.com/office/drawing/2014/main" id="{6C1735BB-68B0-4BDB-9AEF-8468588C965F}"/>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3.1 Elicit Business Context</a:t>
            </a:r>
          </a:p>
        </p:txBody>
      </p:sp>
    </p:spTree>
    <p:extLst>
      <p:ext uri="{BB962C8B-B14F-4D97-AF65-F5344CB8AC3E}">
        <p14:creationId xmlns:p14="http://schemas.microsoft.com/office/powerpoint/2010/main" val="21625169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21C25-BFC7-499D-91D1-A7176B087E37}"/>
              </a:ext>
            </a:extLst>
          </p:cNvPr>
          <p:cNvSpPr>
            <a:spLocks noGrp="1"/>
          </p:cNvSpPr>
          <p:nvPr>
            <p:ph type="title"/>
          </p:nvPr>
        </p:nvSpPr>
        <p:spPr>
          <a:xfrm>
            <a:off x="343910" y="513935"/>
            <a:ext cx="11048999" cy="649923"/>
          </a:xfrm>
        </p:spPr>
        <p:txBody>
          <a:bodyPr/>
          <a:lstStyle/>
          <a:p>
            <a:r>
              <a:rPr lang="en-US" sz="3200"/>
              <a:t>Key IT strategy initiatives can </a:t>
            </a:r>
            <a:r>
              <a:rPr lang="en-US" sz="3200" dirty="0"/>
              <a:t>be categorized in three ways</a:t>
            </a:r>
            <a:endParaRPr lang="en-CA" sz="3200" dirty="0"/>
          </a:p>
        </p:txBody>
      </p:sp>
      <p:sp>
        <p:nvSpPr>
          <p:cNvPr id="4" name="Arc 3">
            <a:extLst>
              <a:ext uri="{FF2B5EF4-FFF2-40B4-BE49-F238E27FC236}">
                <a16:creationId xmlns:a16="http://schemas.microsoft.com/office/drawing/2014/main" id="{FCF72F5C-305A-4F4A-837D-9080DFD6976C}"/>
              </a:ext>
            </a:extLst>
          </p:cNvPr>
          <p:cNvSpPr/>
          <p:nvPr/>
        </p:nvSpPr>
        <p:spPr>
          <a:xfrm>
            <a:off x="17743" y="1500882"/>
            <a:ext cx="4159057" cy="3971375"/>
          </a:xfrm>
          <a:prstGeom prst="arc">
            <a:avLst>
              <a:gd name="adj1" fmla="val 16200000"/>
              <a:gd name="adj2" fmla="val 5453292"/>
            </a:avLst>
          </a:prstGeom>
          <a:noFill/>
          <a:ln w="38100" cap="rnd" cmpd="sng" algn="ctr">
            <a:solidFill>
              <a:srgbClr val="FFFFFF">
                <a:lumMod val="85000"/>
              </a:srgbClr>
            </a:solidFill>
            <a:prstDash val="dash"/>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5" name="Freeform 17">
            <a:extLst>
              <a:ext uri="{FF2B5EF4-FFF2-40B4-BE49-F238E27FC236}">
                <a16:creationId xmlns:a16="http://schemas.microsoft.com/office/drawing/2014/main" id="{3D9D532A-C2A9-4361-9BFB-C523023DA2C4}"/>
              </a:ext>
            </a:extLst>
          </p:cNvPr>
          <p:cNvSpPr/>
          <p:nvPr/>
        </p:nvSpPr>
        <p:spPr>
          <a:xfrm>
            <a:off x="2086593" y="1741259"/>
            <a:ext cx="1815306" cy="3466776"/>
          </a:xfrm>
          <a:custGeom>
            <a:avLst/>
            <a:gdLst>
              <a:gd name="connsiteX0" fmla="*/ 0 w 4613275"/>
              <a:gd name="connsiteY0" fmla="*/ 0 h 9226550"/>
              <a:gd name="connsiteX1" fmla="*/ 4613275 w 4613275"/>
              <a:gd name="connsiteY1" fmla="*/ 4613275 h 9226550"/>
              <a:gd name="connsiteX2" fmla="*/ 0 w 4613275"/>
              <a:gd name="connsiteY2" fmla="*/ 9226550 h 9226550"/>
              <a:gd name="connsiteX3" fmla="*/ 0 w 4613275"/>
              <a:gd name="connsiteY3" fmla="*/ 8926779 h 9226550"/>
              <a:gd name="connsiteX4" fmla="*/ 4313504 w 4613275"/>
              <a:gd name="connsiteY4" fmla="*/ 4613275 h 9226550"/>
              <a:gd name="connsiteX5" fmla="*/ 0 w 4613275"/>
              <a:gd name="connsiteY5" fmla="*/ 299771 h 92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275" h="9226550">
                <a:moveTo>
                  <a:pt x="0" y="0"/>
                </a:moveTo>
                <a:cubicBezTo>
                  <a:pt x="2547841" y="0"/>
                  <a:pt x="4613275" y="2065434"/>
                  <a:pt x="4613275" y="4613275"/>
                </a:cubicBezTo>
                <a:cubicBezTo>
                  <a:pt x="4613275" y="7161116"/>
                  <a:pt x="2547841" y="9226550"/>
                  <a:pt x="0" y="9226550"/>
                </a:cubicBezTo>
                <a:lnTo>
                  <a:pt x="0" y="8926779"/>
                </a:lnTo>
                <a:cubicBezTo>
                  <a:pt x="2382282" y="8926779"/>
                  <a:pt x="4313504" y="6995557"/>
                  <a:pt x="4313504" y="4613275"/>
                </a:cubicBezTo>
                <a:cubicBezTo>
                  <a:pt x="4313504" y="2230993"/>
                  <a:pt x="2382282" y="299771"/>
                  <a:pt x="0" y="299771"/>
                </a:cubicBezTo>
                <a:close/>
              </a:path>
            </a:pathLst>
          </a:custGeom>
          <a:solidFill>
            <a:srgbClr val="FFFFFF">
              <a:lumMod val="8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52DD3FDC-6F0B-4EDB-8B43-B309A8D4ECD4}"/>
              </a:ext>
            </a:extLst>
          </p:cNvPr>
          <p:cNvSpPr txBox="1"/>
          <p:nvPr/>
        </p:nvSpPr>
        <p:spPr>
          <a:xfrm>
            <a:off x="448957" y="2270546"/>
            <a:ext cx="2908287" cy="1076128"/>
          </a:xfrm>
          <a:prstGeom prst="rect">
            <a:avLst/>
          </a:prstGeom>
          <a:noFill/>
        </p:spPr>
        <p:txBody>
          <a:bodyPr wrap="square" rtlCol="0" anchor="ctr">
            <a:spAutoFit/>
          </a:bodyPr>
          <a:lstStyle/>
          <a:p>
            <a:pPr algn="ctr">
              <a:lnSpc>
                <a:spcPct val="110000"/>
              </a:lnSpc>
            </a:pPr>
            <a:r>
              <a:rPr lang="en-US" sz="3000" b="1" dirty="0">
                <a:solidFill>
                  <a:srgbClr val="494949"/>
                </a:solidFill>
                <a:latin typeface="Montserrat SemiBold" pitchFamily="2" charset="77"/>
                <a:cs typeface="Poppins" pitchFamily="2" charset="77"/>
              </a:rPr>
              <a:t>IT Key Initiative Plan</a:t>
            </a:r>
          </a:p>
        </p:txBody>
      </p:sp>
      <p:sp>
        <p:nvSpPr>
          <p:cNvPr id="22" name="TextBox 21">
            <a:extLst>
              <a:ext uri="{FF2B5EF4-FFF2-40B4-BE49-F238E27FC236}">
                <a16:creationId xmlns:a16="http://schemas.microsoft.com/office/drawing/2014/main" id="{9E702BC0-5DA5-4B5C-AED0-EA95F467BD56}"/>
              </a:ext>
            </a:extLst>
          </p:cNvPr>
          <p:cNvSpPr txBox="1"/>
          <p:nvPr/>
        </p:nvSpPr>
        <p:spPr>
          <a:xfrm>
            <a:off x="5464912" y="2334295"/>
            <a:ext cx="656371"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4800" b="0" i="0" u="none" strike="noStrike" kern="0" cap="none" spc="0" normalizeH="0" baseline="0" noProof="0" dirty="0">
                <a:ln>
                  <a:noFill/>
                </a:ln>
                <a:effectLst/>
                <a:uLnTx/>
                <a:uFillTx/>
                <a:latin typeface="Arial" panose="020B0604020202020204" pitchFamily="34" charset="0"/>
              </a:rPr>
              <a:t>+</a:t>
            </a:r>
            <a:endParaRPr kumimoji="0" lang="en-US" sz="3600" b="0" i="0" u="none" strike="noStrike" kern="0" cap="none" spc="0" normalizeH="0" baseline="0" noProof="0" dirty="0">
              <a:ln>
                <a:noFill/>
              </a:ln>
              <a:effectLst/>
              <a:uLnTx/>
              <a:uFillTx/>
              <a:latin typeface="Arial" panose="020B0604020202020204" pitchFamily="34" charset="0"/>
            </a:endParaRPr>
          </a:p>
        </p:txBody>
      </p:sp>
      <p:sp>
        <p:nvSpPr>
          <p:cNvPr id="23" name="TextBox 22">
            <a:extLst>
              <a:ext uri="{FF2B5EF4-FFF2-40B4-BE49-F238E27FC236}">
                <a16:creationId xmlns:a16="http://schemas.microsoft.com/office/drawing/2014/main" id="{2A6B4568-EBD4-4188-A10C-300506D98797}"/>
              </a:ext>
            </a:extLst>
          </p:cNvPr>
          <p:cNvSpPr txBox="1"/>
          <p:nvPr/>
        </p:nvSpPr>
        <p:spPr>
          <a:xfrm>
            <a:off x="5464912" y="3829707"/>
            <a:ext cx="656371"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4800" b="0" i="0" u="none" strike="noStrike" kern="0" cap="none" spc="0" normalizeH="0" baseline="0" noProof="0" dirty="0">
                <a:ln>
                  <a:noFill/>
                </a:ln>
                <a:effectLst/>
                <a:uLnTx/>
                <a:uFillTx/>
                <a:latin typeface="Arial" panose="020B0604020202020204" pitchFamily="34" charset="0"/>
              </a:rPr>
              <a:t>+</a:t>
            </a:r>
            <a:endParaRPr kumimoji="0" lang="en-US" sz="3600" b="0" i="0" u="none" strike="noStrike" kern="0" cap="none" spc="0" normalizeH="0" baseline="0" noProof="0" dirty="0">
              <a:ln>
                <a:noFill/>
              </a:ln>
              <a:effectLst/>
              <a:uLnTx/>
              <a:uFillTx/>
              <a:latin typeface="Arial" panose="020B0604020202020204" pitchFamily="34" charset="0"/>
            </a:endParaRPr>
          </a:p>
        </p:txBody>
      </p:sp>
      <p:sp>
        <p:nvSpPr>
          <p:cNvPr id="24" name="TextBox 23">
            <a:extLst>
              <a:ext uri="{FF2B5EF4-FFF2-40B4-BE49-F238E27FC236}">
                <a16:creationId xmlns:a16="http://schemas.microsoft.com/office/drawing/2014/main" id="{96693B1B-3D16-4449-B819-32EDC4D92759}"/>
              </a:ext>
            </a:extLst>
          </p:cNvPr>
          <p:cNvSpPr txBox="1"/>
          <p:nvPr/>
        </p:nvSpPr>
        <p:spPr>
          <a:xfrm>
            <a:off x="462654" y="3346674"/>
            <a:ext cx="2713226" cy="992772"/>
          </a:xfrm>
          <a:prstGeom prst="rect">
            <a:avLst/>
          </a:prstGeom>
          <a:noFill/>
        </p:spPr>
        <p:txBody>
          <a:bodyPr wrap="square" rtlCol="0" anchor="t">
            <a:spAutoFit/>
          </a:bodyPr>
          <a:lstStyle/>
          <a:p>
            <a:pPr algn="ctr" defTabSz="914217">
              <a:lnSpc>
                <a:spcPts val="1750"/>
              </a:lnSpc>
            </a:pPr>
            <a:r>
              <a:rPr lang="en-US" sz="1200" dirty="0">
                <a:latin typeface="Montserrat Light" panose="00000400000000000000" pitchFamily="2" charset="0"/>
                <a:ea typeface="Lato Light" panose="020F0502020204030203" pitchFamily="34" charset="0"/>
                <a:cs typeface="Lato Light" panose="020F0502020204030203" pitchFamily="34" charset="0"/>
              </a:rPr>
              <a:t>Initiatives collectively support the business goals and corporate initiatives and improve the delivery of IT services.</a:t>
            </a:r>
          </a:p>
        </p:txBody>
      </p:sp>
      <p:sp>
        <p:nvSpPr>
          <p:cNvPr id="25" name="TextBox 24">
            <a:extLst>
              <a:ext uri="{FF2B5EF4-FFF2-40B4-BE49-F238E27FC236}">
                <a16:creationId xmlns:a16="http://schemas.microsoft.com/office/drawing/2014/main" id="{2B438DA7-086A-4893-8717-4E7F58427DFE}"/>
              </a:ext>
            </a:extLst>
          </p:cNvPr>
          <p:cNvSpPr txBox="1"/>
          <p:nvPr/>
        </p:nvSpPr>
        <p:spPr>
          <a:xfrm>
            <a:off x="7227964" y="1784602"/>
            <a:ext cx="4674486" cy="765018"/>
          </a:xfrm>
          <a:prstGeom prst="rect">
            <a:avLst/>
          </a:prstGeom>
          <a:noFill/>
        </p:spPr>
        <p:txBody>
          <a:bodyPr wrap="square" rtlCol="0" anchor="t">
            <a:spAutoFit/>
          </a:bodyPr>
          <a:lstStyle/>
          <a:p>
            <a:pPr defTabSz="914217">
              <a:lnSpc>
                <a:spcPts val="1750"/>
              </a:lnSpc>
            </a:pPr>
            <a:r>
              <a:rPr lang="en-US" sz="1200" dirty="0">
                <a:latin typeface="Roboto Condensed Light" panose="02000000000000000000" pitchFamily="2" charset="0"/>
                <a:ea typeface="Roboto Condensed Light" panose="02000000000000000000" pitchFamily="2" charset="0"/>
                <a:cs typeface="Lato Light" panose="020F0502020204030203" pitchFamily="34" charset="0"/>
              </a:rPr>
              <a:t>Each corporate initiative is supported by a major IT project and each project has unique IT challenges that require IT support.</a:t>
            </a:r>
          </a:p>
          <a:p>
            <a:pPr defTabSz="914217">
              <a:lnSpc>
                <a:spcPts val="1750"/>
              </a:lnSpc>
            </a:pPr>
            <a:endParaRPr lang="en-US" sz="1200" dirty="0">
              <a:latin typeface="Roboto Condensed Light" panose="02000000000000000000" pitchFamily="2" charset="0"/>
              <a:ea typeface="Roboto Condensed Light" panose="02000000000000000000" pitchFamily="2" charset="0"/>
              <a:cs typeface="Lato Light" panose="020F0502020204030203" pitchFamily="34" charset="0"/>
            </a:endParaRPr>
          </a:p>
        </p:txBody>
      </p:sp>
      <p:sp>
        <p:nvSpPr>
          <p:cNvPr id="26" name="TextBox 25">
            <a:extLst>
              <a:ext uri="{FF2B5EF4-FFF2-40B4-BE49-F238E27FC236}">
                <a16:creationId xmlns:a16="http://schemas.microsoft.com/office/drawing/2014/main" id="{D7F64F58-20E0-413C-A994-A8289D56FAAE}"/>
              </a:ext>
            </a:extLst>
          </p:cNvPr>
          <p:cNvSpPr txBox="1"/>
          <p:nvPr/>
        </p:nvSpPr>
        <p:spPr>
          <a:xfrm>
            <a:off x="7227964" y="1458784"/>
            <a:ext cx="3990097" cy="338554"/>
          </a:xfrm>
          <a:prstGeom prst="rect">
            <a:avLst/>
          </a:prstGeom>
          <a:noFill/>
        </p:spPr>
        <p:txBody>
          <a:bodyPr wrap="square" rtlCol="0" anchor="b">
            <a:spAutoFit/>
          </a:bodyPr>
          <a:lstStyle/>
          <a:p>
            <a:pPr defTabSz="914217"/>
            <a:r>
              <a:rPr lang="en-US" sz="1600" b="1" dirty="0">
                <a:solidFill>
                  <a:srgbClr val="1C2835"/>
                </a:solidFill>
                <a:latin typeface="Montserrat Medium" panose="00000600000000000000" pitchFamily="2" charset="0"/>
                <a:ea typeface="Lato Light" panose="020F0502020204030203" pitchFamily="34" charset="0"/>
                <a:cs typeface="Poppins" pitchFamily="2" charset="77"/>
              </a:rPr>
              <a:t>Support Major Business Initiatives</a:t>
            </a:r>
          </a:p>
        </p:txBody>
      </p:sp>
      <p:sp>
        <p:nvSpPr>
          <p:cNvPr id="27" name="TextBox 26">
            <a:extLst>
              <a:ext uri="{FF2B5EF4-FFF2-40B4-BE49-F238E27FC236}">
                <a16:creationId xmlns:a16="http://schemas.microsoft.com/office/drawing/2014/main" id="{7F7C0A52-CFE3-43B0-8D9C-15820E201C2D}"/>
              </a:ext>
            </a:extLst>
          </p:cNvPr>
          <p:cNvSpPr txBox="1"/>
          <p:nvPr/>
        </p:nvSpPr>
        <p:spPr>
          <a:xfrm>
            <a:off x="8201407" y="3464073"/>
            <a:ext cx="3581555" cy="534313"/>
          </a:xfrm>
          <a:prstGeom prst="rect">
            <a:avLst/>
          </a:prstGeom>
          <a:noFill/>
        </p:spPr>
        <p:txBody>
          <a:bodyPr wrap="square" rtlCol="0" anchor="t">
            <a:spAutoFit/>
          </a:bodyPr>
          <a:lstStyle/>
          <a:p>
            <a:pPr defTabSz="914217">
              <a:lnSpc>
                <a:spcPts val="1750"/>
              </a:lnSpc>
            </a:pPr>
            <a:r>
              <a:rPr lang="en-US" sz="1200" dirty="0">
                <a:latin typeface="Roboto Condensed Light" panose="02000000000000000000" pitchFamily="2" charset="0"/>
                <a:ea typeface="Roboto Condensed Light" panose="02000000000000000000" pitchFamily="2" charset="0"/>
                <a:cs typeface="Lato Light" panose="020F0502020204030203" pitchFamily="34" charset="0"/>
              </a:rPr>
              <a:t>These projects will increase IT process maturity and will systematically improve IT.</a:t>
            </a:r>
          </a:p>
        </p:txBody>
      </p:sp>
      <p:sp>
        <p:nvSpPr>
          <p:cNvPr id="28" name="TextBox 27">
            <a:extLst>
              <a:ext uri="{FF2B5EF4-FFF2-40B4-BE49-F238E27FC236}">
                <a16:creationId xmlns:a16="http://schemas.microsoft.com/office/drawing/2014/main" id="{108000E7-B3BC-4C77-BF20-2802D5B6EF82}"/>
              </a:ext>
            </a:extLst>
          </p:cNvPr>
          <p:cNvSpPr txBox="1"/>
          <p:nvPr/>
        </p:nvSpPr>
        <p:spPr>
          <a:xfrm>
            <a:off x="8190361" y="2930865"/>
            <a:ext cx="3712089" cy="584775"/>
          </a:xfrm>
          <a:prstGeom prst="rect">
            <a:avLst/>
          </a:prstGeom>
          <a:noFill/>
        </p:spPr>
        <p:txBody>
          <a:bodyPr wrap="square" rtlCol="0" anchor="b">
            <a:spAutoFit/>
          </a:bodyPr>
          <a:lstStyle/>
          <a:p>
            <a:pPr defTabSz="914217"/>
            <a:r>
              <a:rPr lang="en-US" sz="1600" b="1" dirty="0">
                <a:solidFill>
                  <a:srgbClr val="1C2835"/>
                </a:solidFill>
                <a:latin typeface="Montserrat Medium" panose="00000600000000000000" pitchFamily="2" charset="0"/>
                <a:ea typeface="Lato Light" panose="020F0502020204030203" pitchFamily="34" charset="0"/>
                <a:cs typeface="Poppins" pitchFamily="2" charset="77"/>
              </a:rPr>
              <a:t>Reduce Risk and Improve IT Operational Excellence</a:t>
            </a:r>
          </a:p>
        </p:txBody>
      </p:sp>
      <p:sp>
        <p:nvSpPr>
          <p:cNvPr id="29" name="TextBox 28">
            <a:extLst>
              <a:ext uri="{FF2B5EF4-FFF2-40B4-BE49-F238E27FC236}">
                <a16:creationId xmlns:a16="http://schemas.microsoft.com/office/drawing/2014/main" id="{5D9A87D7-D9FF-430A-9185-0722EAA75BDE}"/>
              </a:ext>
            </a:extLst>
          </p:cNvPr>
          <p:cNvSpPr txBox="1"/>
          <p:nvPr/>
        </p:nvSpPr>
        <p:spPr>
          <a:xfrm>
            <a:off x="7142294" y="4875044"/>
            <a:ext cx="4167857" cy="534185"/>
          </a:xfrm>
          <a:prstGeom prst="rect">
            <a:avLst/>
          </a:prstGeom>
          <a:noFill/>
        </p:spPr>
        <p:txBody>
          <a:bodyPr wrap="square" rtlCol="0" anchor="t">
            <a:spAutoFit/>
          </a:bodyPr>
          <a:lstStyle/>
          <a:p>
            <a:pPr defTabSz="914217">
              <a:lnSpc>
                <a:spcPts val="1750"/>
              </a:lnSpc>
            </a:pPr>
            <a:r>
              <a:rPr lang="en-US" sz="1200" dirty="0">
                <a:latin typeface="Roboto Condensed Light" panose="02000000000000000000" pitchFamily="2" charset="0"/>
                <a:ea typeface="Roboto Condensed Light" panose="02000000000000000000" pitchFamily="2" charset="0"/>
                <a:cs typeface="Lato Light" panose="020F0502020204030203" pitchFamily="34" charset="0"/>
              </a:rPr>
              <a:t>These projects will improve future innovation capabilities and decrease risk by increasing technology maturity. </a:t>
            </a:r>
          </a:p>
        </p:txBody>
      </p:sp>
      <p:sp>
        <p:nvSpPr>
          <p:cNvPr id="30" name="TextBox 29">
            <a:extLst>
              <a:ext uri="{FF2B5EF4-FFF2-40B4-BE49-F238E27FC236}">
                <a16:creationId xmlns:a16="http://schemas.microsoft.com/office/drawing/2014/main" id="{F55EFB89-4E07-4A5D-B7D3-700EBBB68B8B}"/>
              </a:ext>
            </a:extLst>
          </p:cNvPr>
          <p:cNvSpPr txBox="1"/>
          <p:nvPr/>
        </p:nvSpPr>
        <p:spPr>
          <a:xfrm>
            <a:off x="7131487" y="4567015"/>
            <a:ext cx="3990097" cy="338554"/>
          </a:xfrm>
          <a:prstGeom prst="rect">
            <a:avLst/>
          </a:prstGeom>
          <a:noFill/>
        </p:spPr>
        <p:txBody>
          <a:bodyPr wrap="square" rtlCol="0" anchor="b">
            <a:spAutoFit/>
          </a:bodyPr>
          <a:lstStyle/>
          <a:p>
            <a:pPr defTabSz="914217"/>
            <a:r>
              <a:rPr lang="en-US" sz="1600" b="1" dirty="0">
                <a:solidFill>
                  <a:srgbClr val="1C2835"/>
                </a:solidFill>
                <a:latin typeface="Montserrat Medium" panose="00000600000000000000" pitchFamily="2" charset="0"/>
                <a:ea typeface="Lato Light" panose="020F0502020204030203" pitchFamily="34" charset="0"/>
                <a:cs typeface="Poppins" pitchFamily="2" charset="77"/>
              </a:rPr>
              <a:t>Drive Technology Innovation</a:t>
            </a:r>
          </a:p>
        </p:txBody>
      </p:sp>
      <p:grpSp>
        <p:nvGrpSpPr>
          <p:cNvPr id="31" name="Group 30">
            <a:extLst>
              <a:ext uri="{FF2B5EF4-FFF2-40B4-BE49-F238E27FC236}">
                <a16:creationId xmlns:a16="http://schemas.microsoft.com/office/drawing/2014/main" id="{96D216CE-C761-46E7-8234-1E4FF3868064}"/>
              </a:ext>
            </a:extLst>
          </p:cNvPr>
          <p:cNvGrpSpPr/>
          <p:nvPr/>
        </p:nvGrpSpPr>
        <p:grpSpPr>
          <a:xfrm>
            <a:off x="633627" y="5653695"/>
            <a:ext cx="9662569" cy="1059226"/>
            <a:chOff x="6353842" y="3127248"/>
            <a:chExt cx="3887438" cy="1664208"/>
          </a:xfrm>
        </p:grpSpPr>
        <p:sp>
          <p:nvSpPr>
            <p:cNvPr id="32" name="Rectangle 31">
              <a:extLst>
                <a:ext uri="{FF2B5EF4-FFF2-40B4-BE49-F238E27FC236}">
                  <a16:creationId xmlns:a16="http://schemas.microsoft.com/office/drawing/2014/main" id="{57D0B6DF-5295-4A67-878C-0DCBFA677403}"/>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A CIO has three roles: enable business productivity, run an effective IT shop, and drive technology innovation. Your key initiative plan must reflect these three mandates and how IT strives to fulfill them.</a:t>
              </a:r>
            </a:p>
          </p:txBody>
        </p:sp>
        <p:sp>
          <p:nvSpPr>
            <p:cNvPr id="33" name="Rectangle 32">
              <a:extLst>
                <a:ext uri="{FF2B5EF4-FFF2-40B4-BE49-F238E27FC236}">
                  <a16:creationId xmlns:a16="http://schemas.microsoft.com/office/drawing/2014/main" id="{D4CB5740-35B8-4DE9-BED4-9750A3889755}"/>
                </a:ext>
              </a:extLst>
            </p:cNvPr>
            <p:cNvSpPr/>
            <p:nvPr/>
          </p:nvSpPr>
          <p:spPr>
            <a:xfrm>
              <a:off x="6353842" y="3127248"/>
              <a:ext cx="3887438" cy="1664208"/>
            </a:xfrm>
            <a:prstGeom prst="rect">
              <a:avLst/>
            </a:prstGeom>
            <a:noFill/>
            <a:ln w="3175" cmpd="thinThick">
              <a:gradFill>
                <a:gsLst>
                  <a:gs pos="0">
                    <a:srgbClr val="2576B7"/>
                  </a:gs>
                  <a:gs pos="47000">
                    <a:srgbClr val="2576B7">
                      <a:alpha val="0"/>
                    </a:srgbClr>
                  </a:gs>
                  <a:gs pos="100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
        <p:nvSpPr>
          <p:cNvPr id="34" name="Text Placeholder 3">
            <a:extLst>
              <a:ext uri="{FF2B5EF4-FFF2-40B4-BE49-F238E27FC236}">
                <a16:creationId xmlns:a16="http://schemas.microsoft.com/office/drawing/2014/main" id="{CD585068-D4A4-4D46-A5DA-4876035813E5}"/>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sp>
        <p:nvSpPr>
          <p:cNvPr id="35" name="Rounded Rectangle 57">
            <a:extLst>
              <a:ext uri="{FF2B5EF4-FFF2-40B4-BE49-F238E27FC236}">
                <a16:creationId xmlns:a16="http://schemas.microsoft.com/office/drawing/2014/main" id="{BE4CFA63-B095-4813-BE77-173981020C74}"/>
              </a:ext>
            </a:extLst>
          </p:cNvPr>
          <p:cNvSpPr/>
          <p:nvPr/>
        </p:nvSpPr>
        <p:spPr>
          <a:xfrm>
            <a:off x="4455455" y="3019327"/>
            <a:ext cx="3228051" cy="774826"/>
          </a:xfrm>
          <a:prstGeom prst="roundRect">
            <a:avLst>
              <a:gd name="adj" fmla="val 50000"/>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6" name="Oval 35">
            <a:extLst>
              <a:ext uri="{FF2B5EF4-FFF2-40B4-BE49-F238E27FC236}">
                <a16:creationId xmlns:a16="http://schemas.microsoft.com/office/drawing/2014/main" id="{2ECD5257-6557-4070-9152-1594E8B8C056}"/>
              </a:ext>
            </a:extLst>
          </p:cNvPr>
          <p:cNvSpPr/>
          <p:nvPr/>
        </p:nvSpPr>
        <p:spPr>
          <a:xfrm>
            <a:off x="4463925" y="3016889"/>
            <a:ext cx="774826" cy="774826"/>
          </a:xfrm>
          <a:prstGeom prst="ellipse">
            <a:avLst/>
          </a:prstGeom>
          <a:solidFill>
            <a:schemeClr val="accent4">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7" name="TextBox 36">
            <a:extLst>
              <a:ext uri="{FF2B5EF4-FFF2-40B4-BE49-F238E27FC236}">
                <a16:creationId xmlns:a16="http://schemas.microsoft.com/office/drawing/2014/main" id="{BDC08A0E-966D-4C7A-B275-8C900B3FC20B}"/>
              </a:ext>
            </a:extLst>
          </p:cNvPr>
          <p:cNvSpPr txBox="1"/>
          <p:nvPr/>
        </p:nvSpPr>
        <p:spPr>
          <a:xfrm>
            <a:off x="4646172" y="3120155"/>
            <a:ext cx="409087" cy="568297"/>
          </a:xfrm>
          <a:prstGeom prst="rect">
            <a:avLst/>
          </a:prstGeom>
          <a:noFill/>
        </p:spPr>
        <p:txBody>
          <a:bodyPr wrap="none" rtlCol="0" anchor="ctr">
            <a:spAutoFit/>
          </a:bodyPr>
          <a:lstStyle/>
          <a:p>
            <a:pPr algn="ctr">
              <a:lnSpc>
                <a:spcPct val="110000"/>
              </a:lnSpc>
            </a:pPr>
            <a:r>
              <a:rPr lang="en-US" sz="3000" b="1" dirty="0">
                <a:solidFill>
                  <a:srgbClr val="FFFFFF"/>
                </a:solidFill>
                <a:latin typeface="Montserrat SemiBold" pitchFamily="2" charset="77"/>
                <a:cs typeface="Poppins" pitchFamily="2" charset="77"/>
              </a:rPr>
              <a:t>2</a:t>
            </a:r>
          </a:p>
        </p:txBody>
      </p:sp>
      <p:sp>
        <p:nvSpPr>
          <p:cNvPr id="38" name="TextBox 37">
            <a:extLst>
              <a:ext uri="{FF2B5EF4-FFF2-40B4-BE49-F238E27FC236}">
                <a16:creationId xmlns:a16="http://schemas.microsoft.com/office/drawing/2014/main" id="{795E60D8-5050-4EAF-8F64-E2E94B14D144}"/>
              </a:ext>
            </a:extLst>
          </p:cNvPr>
          <p:cNvSpPr txBox="1"/>
          <p:nvPr/>
        </p:nvSpPr>
        <p:spPr>
          <a:xfrm>
            <a:off x="5587838" y="3231241"/>
            <a:ext cx="1566454" cy="346120"/>
          </a:xfrm>
          <a:prstGeom prst="rect">
            <a:avLst/>
          </a:prstGeom>
          <a:noFill/>
        </p:spPr>
        <p:txBody>
          <a:bodyPr wrap="none" rtlCol="0" anchor="ctr" anchorCtr="0">
            <a:spAutoFit/>
          </a:bodyPr>
          <a:lstStyle/>
          <a:p>
            <a:pPr algn="ctr">
              <a:lnSpc>
                <a:spcPct val="110000"/>
              </a:lnSpc>
            </a:pPr>
            <a:r>
              <a:rPr lang="en-US" sz="1600" b="1" dirty="0">
                <a:solidFill>
                  <a:srgbClr val="FFFFFF"/>
                </a:solidFill>
                <a:latin typeface="Montserrat SemiBold" pitchFamily="2" charset="77"/>
                <a:ea typeface="League Spartan" charset="0"/>
                <a:cs typeface="Poppins" pitchFamily="2" charset="77"/>
              </a:rPr>
              <a:t>IT Excellence</a:t>
            </a:r>
          </a:p>
        </p:txBody>
      </p:sp>
      <p:sp>
        <p:nvSpPr>
          <p:cNvPr id="39" name="Rounded Rectangle 71">
            <a:extLst>
              <a:ext uri="{FF2B5EF4-FFF2-40B4-BE49-F238E27FC236}">
                <a16:creationId xmlns:a16="http://schemas.microsoft.com/office/drawing/2014/main" id="{90223336-2267-4D45-B749-268CBCA6EAB3}"/>
              </a:ext>
            </a:extLst>
          </p:cNvPr>
          <p:cNvSpPr/>
          <p:nvPr/>
        </p:nvSpPr>
        <p:spPr>
          <a:xfrm>
            <a:off x="3915582" y="4591655"/>
            <a:ext cx="3228051" cy="774826"/>
          </a:xfrm>
          <a:prstGeom prst="roundRect">
            <a:avLst>
              <a:gd name="adj" fmla="val 50000"/>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0" name="Oval 39">
            <a:extLst>
              <a:ext uri="{FF2B5EF4-FFF2-40B4-BE49-F238E27FC236}">
                <a16:creationId xmlns:a16="http://schemas.microsoft.com/office/drawing/2014/main" id="{F5A5BE3E-4B69-4C76-ABBF-D26FF54E066A}"/>
              </a:ext>
            </a:extLst>
          </p:cNvPr>
          <p:cNvSpPr/>
          <p:nvPr/>
        </p:nvSpPr>
        <p:spPr>
          <a:xfrm>
            <a:off x="3914037" y="4591655"/>
            <a:ext cx="774826" cy="774826"/>
          </a:xfrm>
          <a:prstGeom prst="ellipse">
            <a:avLst/>
          </a:prstGeom>
          <a:solidFill>
            <a:schemeClr val="accent3">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1" name="TextBox 40">
            <a:extLst>
              <a:ext uri="{FF2B5EF4-FFF2-40B4-BE49-F238E27FC236}">
                <a16:creationId xmlns:a16="http://schemas.microsoft.com/office/drawing/2014/main" id="{09A97DA1-6C6E-466C-A681-49693A2134CE}"/>
              </a:ext>
            </a:extLst>
          </p:cNvPr>
          <p:cNvSpPr txBox="1"/>
          <p:nvPr/>
        </p:nvSpPr>
        <p:spPr>
          <a:xfrm>
            <a:off x="4096284" y="4694921"/>
            <a:ext cx="409087" cy="568297"/>
          </a:xfrm>
          <a:prstGeom prst="rect">
            <a:avLst/>
          </a:prstGeom>
          <a:noFill/>
        </p:spPr>
        <p:txBody>
          <a:bodyPr wrap="none" rtlCol="0" anchor="ctr">
            <a:spAutoFit/>
          </a:bodyPr>
          <a:lstStyle/>
          <a:p>
            <a:pPr algn="ctr">
              <a:lnSpc>
                <a:spcPct val="110000"/>
              </a:lnSpc>
            </a:pPr>
            <a:r>
              <a:rPr lang="en-US" sz="3000" b="1" dirty="0">
                <a:solidFill>
                  <a:srgbClr val="FFFFFF"/>
                </a:solidFill>
                <a:latin typeface="Montserrat SemiBold" pitchFamily="2" charset="77"/>
                <a:cs typeface="Poppins" pitchFamily="2" charset="77"/>
              </a:rPr>
              <a:t>3</a:t>
            </a:r>
          </a:p>
        </p:txBody>
      </p:sp>
      <p:sp>
        <p:nvSpPr>
          <p:cNvPr id="42" name="TextBox 41">
            <a:extLst>
              <a:ext uri="{FF2B5EF4-FFF2-40B4-BE49-F238E27FC236}">
                <a16:creationId xmlns:a16="http://schemas.microsoft.com/office/drawing/2014/main" id="{315F3DC7-D01D-4EC8-A7ED-0851A08E27CA}"/>
              </a:ext>
            </a:extLst>
          </p:cNvPr>
          <p:cNvSpPr txBox="1"/>
          <p:nvPr/>
        </p:nvSpPr>
        <p:spPr>
          <a:xfrm>
            <a:off x="5149831" y="4855082"/>
            <a:ext cx="1329210" cy="346120"/>
          </a:xfrm>
          <a:prstGeom prst="rect">
            <a:avLst/>
          </a:prstGeom>
          <a:noFill/>
        </p:spPr>
        <p:txBody>
          <a:bodyPr wrap="none" rtlCol="0" anchor="ctr" anchorCtr="0">
            <a:spAutoFit/>
          </a:bodyPr>
          <a:lstStyle/>
          <a:p>
            <a:pPr algn="ctr">
              <a:lnSpc>
                <a:spcPct val="110000"/>
              </a:lnSpc>
            </a:pPr>
            <a:r>
              <a:rPr lang="en-US" sz="1600" b="1" dirty="0">
                <a:solidFill>
                  <a:srgbClr val="FFFFFF"/>
                </a:solidFill>
                <a:latin typeface="Montserrat SemiBold" pitchFamily="2" charset="77"/>
                <a:ea typeface="League Spartan" charset="0"/>
                <a:cs typeface="Poppins" pitchFamily="2" charset="77"/>
              </a:rPr>
              <a:t>Innovation</a:t>
            </a:r>
          </a:p>
        </p:txBody>
      </p:sp>
      <p:sp>
        <p:nvSpPr>
          <p:cNvPr id="43" name="Rounded Rectangle 78">
            <a:extLst>
              <a:ext uri="{FF2B5EF4-FFF2-40B4-BE49-F238E27FC236}">
                <a16:creationId xmlns:a16="http://schemas.microsoft.com/office/drawing/2014/main" id="{984C84D2-D092-493A-B236-32784F9A6D2B}"/>
              </a:ext>
            </a:extLst>
          </p:cNvPr>
          <p:cNvSpPr/>
          <p:nvPr/>
        </p:nvSpPr>
        <p:spPr>
          <a:xfrm>
            <a:off x="3934377" y="1484358"/>
            <a:ext cx="3228051" cy="774826"/>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4" name="Oval 43">
            <a:extLst>
              <a:ext uri="{FF2B5EF4-FFF2-40B4-BE49-F238E27FC236}">
                <a16:creationId xmlns:a16="http://schemas.microsoft.com/office/drawing/2014/main" id="{EF7CCA7E-D30E-45E2-8B4C-7A6B744E5AF5}"/>
              </a:ext>
            </a:extLst>
          </p:cNvPr>
          <p:cNvSpPr/>
          <p:nvPr/>
        </p:nvSpPr>
        <p:spPr>
          <a:xfrm>
            <a:off x="3934376" y="1484358"/>
            <a:ext cx="774826" cy="774826"/>
          </a:xfrm>
          <a:prstGeom prst="ellipse">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D4475C06-AABF-4C53-969A-3F71E97B9666}"/>
              </a:ext>
            </a:extLst>
          </p:cNvPr>
          <p:cNvSpPr txBox="1"/>
          <p:nvPr/>
        </p:nvSpPr>
        <p:spPr>
          <a:xfrm>
            <a:off x="4155896" y="1587624"/>
            <a:ext cx="330540" cy="568297"/>
          </a:xfrm>
          <a:prstGeom prst="rect">
            <a:avLst/>
          </a:prstGeom>
          <a:noFill/>
        </p:spPr>
        <p:txBody>
          <a:bodyPr wrap="none" rtlCol="0" anchor="ctr">
            <a:spAutoFit/>
          </a:bodyPr>
          <a:lstStyle/>
          <a:p>
            <a:pPr algn="ctr">
              <a:lnSpc>
                <a:spcPct val="110000"/>
              </a:lnSpc>
            </a:pPr>
            <a:r>
              <a:rPr lang="en-US" sz="3000" b="1" dirty="0">
                <a:solidFill>
                  <a:srgbClr val="FFFFFF"/>
                </a:solidFill>
                <a:latin typeface="Montserrat SemiBold" pitchFamily="2" charset="77"/>
                <a:cs typeface="Poppins" pitchFamily="2" charset="77"/>
              </a:rPr>
              <a:t>1</a:t>
            </a:r>
          </a:p>
        </p:txBody>
      </p:sp>
      <p:sp>
        <p:nvSpPr>
          <p:cNvPr id="46" name="TextBox 45">
            <a:extLst>
              <a:ext uri="{FF2B5EF4-FFF2-40B4-BE49-F238E27FC236}">
                <a16:creationId xmlns:a16="http://schemas.microsoft.com/office/drawing/2014/main" id="{12452188-62B3-4290-9188-7D2ADBC95A3F}"/>
              </a:ext>
            </a:extLst>
          </p:cNvPr>
          <p:cNvSpPr txBox="1"/>
          <p:nvPr/>
        </p:nvSpPr>
        <p:spPr>
          <a:xfrm>
            <a:off x="4821845" y="1698710"/>
            <a:ext cx="2039341" cy="346120"/>
          </a:xfrm>
          <a:prstGeom prst="rect">
            <a:avLst/>
          </a:prstGeom>
          <a:noFill/>
        </p:spPr>
        <p:txBody>
          <a:bodyPr wrap="none" rtlCol="0" anchor="ctr" anchorCtr="0">
            <a:spAutoFit/>
          </a:bodyPr>
          <a:lstStyle/>
          <a:p>
            <a:pPr algn="ctr">
              <a:lnSpc>
                <a:spcPct val="110000"/>
              </a:lnSpc>
            </a:pPr>
            <a:r>
              <a:rPr lang="en-US" sz="1600" b="1" dirty="0">
                <a:solidFill>
                  <a:srgbClr val="FFFFFF"/>
                </a:solidFill>
                <a:latin typeface="Montserrat SemiBold" pitchFamily="2" charset="77"/>
                <a:ea typeface="League Spartan" charset="0"/>
                <a:cs typeface="Poppins" pitchFamily="2" charset="77"/>
              </a:rPr>
              <a:t>Business Support</a:t>
            </a:r>
          </a:p>
        </p:txBody>
      </p:sp>
      <p:sp>
        <p:nvSpPr>
          <p:cNvPr id="47" name="Oval 46">
            <a:extLst>
              <a:ext uri="{FF2B5EF4-FFF2-40B4-BE49-F238E27FC236}">
                <a16:creationId xmlns:a16="http://schemas.microsoft.com/office/drawing/2014/main" id="{5A6A1BB1-D278-4333-974B-A8688C6D067B}"/>
              </a:ext>
            </a:extLst>
          </p:cNvPr>
          <p:cNvSpPr>
            <a:spLocks noChangeAspect="1"/>
          </p:cNvSpPr>
          <p:nvPr/>
        </p:nvSpPr>
        <p:spPr>
          <a:xfrm>
            <a:off x="3729436" y="3290002"/>
            <a:ext cx="228600" cy="228600"/>
          </a:xfrm>
          <a:prstGeom prst="ellipse">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8" name="Oval 47">
            <a:extLst>
              <a:ext uri="{FF2B5EF4-FFF2-40B4-BE49-F238E27FC236}">
                <a16:creationId xmlns:a16="http://schemas.microsoft.com/office/drawing/2014/main" id="{DF38CEB1-59D8-4510-BEA1-7CA1320599F9}"/>
              </a:ext>
            </a:extLst>
          </p:cNvPr>
          <p:cNvSpPr>
            <a:spLocks noChangeAspect="1"/>
          </p:cNvSpPr>
          <p:nvPr/>
        </p:nvSpPr>
        <p:spPr>
          <a:xfrm>
            <a:off x="2985148" y="4704571"/>
            <a:ext cx="228600" cy="228600"/>
          </a:xfrm>
          <a:prstGeom prst="ellipse">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FFD91930-71E2-4E68-B0A8-3ACD7848E3C6}"/>
              </a:ext>
            </a:extLst>
          </p:cNvPr>
          <p:cNvSpPr>
            <a:spLocks noChangeAspect="1"/>
          </p:cNvSpPr>
          <p:nvPr/>
        </p:nvSpPr>
        <p:spPr>
          <a:xfrm>
            <a:off x="2985148" y="1951227"/>
            <a:ext cx="228600" cy="2286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773754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54A56-8D96-414E-BE27-B05A63306A53}"/>
              </a:ext>
            </a:extLst>
          </p:cNvPr>
          <p:cNvSpPr>
            <a:spLocks noGrp="1"/>
          </p:cNvSpPr>
          <p:nvPr>
            <p:ph type="title"/>
          </p:nvPr>
        </p:nvSpPr>
        <p:spPr>
          <a:xfrm>
            <a:off x="354105" y="530021"/>
            <a:ext cx="11479307" cy="1130188"/>
          </a:xfrm>
        </p:spPr>
        <p:txBody>
          <a:bodyPr/>
          <a:lstStyle/>
          <a:p>
            <a:r>
              <a:rPr lang="en-US" sz="3600" dirty="0"/>
              <a:t>Business support initiatives must be directly aligned to business context outputs</a:t>
            </a:r>
            <a:endParaRPr lang="en-CA" sz="3600" dirty="0"/>
          </a:p>
        </p:txBody>
      </p:sp>
      <p:sp>
        <p:nvSpPr>
          <p:cNvPr id="3" name="Text Placeholder 2">
            <a:extLst>
              <a:ext uri="{FF2B5EF4-FFF2-40B4-BE49-F238E27FC236}">
                <a16:creationId xmlns:a16="http://schemas.microsoft.com/office/drawing/2014/main" id="{07CB9524-7376-400E-B191-4F410780433A}"/>
              </a:ext>
            </a:extLst>
          </p:cNvPr>
          <p:cNvSpPr>
            <a:spLocks noGrp="1"/>
          </p:cNvSpPr>
          <p:nvPr>
            <p:ph type="body" sz="quarter" idx="10"/>
          </p:nvPr>
        </p:nvSpPr>
        <p:spPr>
          <a:xfrm>
            <a:off x="3825551" y="1785028"/>
            <a:ext cx="7511143" cy="726888"/>
          </a:xfrm>
        </p:spPr>
        <p:txBody>
          <a:bodyPr/>
          <a:lstStyle/>
          <a:p>
            <a:r>
              <a:rPr lang="en-US" sz="1400" dirty="0"/>
              <a:t>Each corporate initiative is supported by a major </a:t>
            </a:r>
            <a:r>
              <a:rPr lang="en-US" sz="1400"/>
              <a:t>IT project, </a:t>
            </a:r>
            <a:r>
              <a:rPr lang="en-US" sz="1400" dirty="0"/>
              <a:t>and each project has unique IT challenges that require IT support.</a:t>
            </a:r>
            <a:r>
              <a:rPr lang="en-CA" sz="1400" dirty="0"/>
              <a:t> Eliciting business support initiatives also requires a closer look at IT’s current maturity and enabling projects. </a:t>
            </a:r>
            <a:endParaRPr lang="en-US" sz="1400" dirty="0"/>
          </a:p>
        </p:txBody>
      </p:sp>
      <p:sp>
        <p:nvSpPr>
          <p:cNvPr id="4" name="TextBox 3">
            <a:extLst>
              <a:ext uri="{FF2B5EF4-FFF2-40B4-BE49-F238E27FC236}">
                <a16:creationId xmlns:a16="http://schemas.microsoft.com/office/drawing/2014/main" id="{8CBC14B8-FA6F-4550-AA26-174D42D77694}"/>
              </a:ext>
            </a:extLst>
          </p:cNvPr>
          <p:cNvSpPr txBox="1"/>
          <p:nvPr/>
        </p:nvSpPr>
        <p:spPr>
          <a:xfrm>
            <a:off x="5975375" y="2841825"/>
            <a:ext cx="3627596" cy="307777"/>
          </a:xfrm>
          <a:prstGeom prst="rect">
            <a:avLst/>
          </a:prstGeom>
          <a:noFill/>
        </p:spPr>
        <p:txBody>
          <a:bodyPr wrap="none" lIns="0" tIns="0" rIns="0" bIns="0" rtlCol="0" anchor="b" anchorCtr="0">
            <a:spAutoFit/>
          </a:bodyPr>
          <a:lstStyle/>
          <a:p>
            <a:r>
              <a:rPr lang="en-US" sz="2000" b="1" dirty="0">
                <a:solidFill>
                  <a:srgbClr val="494949"/>
                </a:solidFill>
                <a:latin typeface="Montserrat SemiBold" pitchFamily="2" charset="77"/>
                <a:ea typeface="League Spartan" charset="0"/>
                <a:cs typeface="Poppins" pitchFamily="2" charset="77"/>
              </a:rPr>
              <a:t>Support Corporate Projects</a:t>
            </a:r>
          </a:p>
        </p:txBody>
      </p:sp>
      <p:sp>
        <p:nvSpPr>
          <p:cNvPr id="5" name="Subtitle 2">
            <a:extLst>
              <a:ext uri="{FF2B5EF4-FFF2-40B4-BE49-F238E27FC236}">
                <a16:creationId xmlns:a16="http://schemas.microsoft.com/office/drawing/2014/main" id="{336BC8C3-364D-422C-A45A-78D105CE68C9}"/>
              </a:ext>
            </a:extLst>
          </p:cNvPr>
          <p:cNvSpPr txBox="1">
            <a:spLocks/>
          </p:cNvSpPr>
          <p:nvPr/>
        </p:nvSpPr>
        <p:spPr>
          <a:xfrm>
            <a:off x="5975374" y="3247809"/>
            <a:ext cx="4723389" cy="692497"/>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6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A forward-looking approach to supporting the business involves identifying the right capabilities that can underpin the coming year’s corporate projects. </a:t>
            </a:r>
          </a:p>
        </p:txBody>
      </p:sp>
      <p:sp>
        <p:nvSpPr>
          <p:cNvPr id="6" name="TextBox 5">
            <a:extLst>
              <a:ext uri="{FF2B5EF4-FFF2-40B4-BE49-F238E27FC236}">
                <a16:creationId xmlns:a16="http://schemas.microsoft.com/office/drawing/2014/main" id="{570249C2-5C50-4A54-97F5-64DC81905049}"/>
              </a:ext>
            </a:extLst>
          </p:cNvPr>
          <p:cNvSpPr txBox="1"/>
          <p:nvPr/>
        </p:nvSpPr>
        <p:spPr>
          <a:xfrm>
            <a:off x="5975375" y="4785333"/>
            <a:ext cx="4555734" cy="307777"/>
          </a:xfrm>
          <a:prstGeom prst="rect">
            <a:avLst/>
          </a:prstGeom>
          <a:noFill/>
        </p:spPr>
        <p:txBody>
          <a:bodyPr wrap="none" lIns="0" tIns="0" rIns="0" bIns="0" rtlCol="0" anchor="b" anchorCtr="0">
            <a:spAutoFit/>
          </a:bodyPr>
          <a:lstStyle>
            <a:defPPr>
              <a:defRPr lang="en-US"/>
            </a:defPPr>
            <a:lvl1pPr>
              <a:defRPr sz="2000" b="1">
                <a:solidFill>
                  <a:srgbClr val="494949"/>
                </a:solidFill>
                <a:latin typeface="Montserrat SemiBold" pitchFamily="2" charset="77"/>
                <a:ea typeface="League Spartan" charset="0"/>
                <a:cs typeface="Poppins" pitchFamily="2" charset="77"/>
              </a:defRPr>
            </a:lvl1pPr>
          </a:lstStyle>
          <a:p>
            <a:r>
              <a:rPr lang="en-US" dirty="0"/>
              <a:t>Become a </a:t>
            </a:r>
            <a:r>
              <a:rPr lang="en-US"/>
              <a:t>Better Business Partner</a:t>
            </a:r>
            <a:endParaRPr lang="en-US" dirty="0"/>
          </a:p>
        </p:txBody>
      </p:sp>
      <p:sp>
        <p:nvSpPr>
          <p:cNvPr id="7" name="Subtitle 2">
            <a:extLst>
              <a:ext uri="{FF2B5EF4-FFF2-40B4-BE49-F238E27FC236}">
                <a16:creationId xmlns:a16="http://schemas.microsoft.com/office/drawing/2014/main" id="{B0E0DAFA-172B-4E65-AE3D-D13DFD2337D9}"/>
              </a:ext>
            </a:extLst>
          </p:cNvPr>
          <p:cNvSpPr txBox="1">
            <a:spLocks/>
          </p:cNvSpPr>
          <p:nvPr/>
        </p:nvSpPr>
        <p:spPr>
          <a:xfrm>
            <a:off x="5975374" y="5201823"/>
            <a:ext cx="4723390" cy="692497"/>
          </a:xfrm>
          <a:prstGeom prst="rect">
            <a:avLst/>
          </a:prstGeom>
        </p:spPr>
        <p:txBody>
          <a:bodyPr vert="horz" wrap="square" lIns="0" tIns="0" rIns="0" bIns="0" rtlCol="0" anchor="t">
            <a:spAutoFit/>
          </a:bodyPr>
          <a:lstStyle>
            <a:defPPr>
              <a:defRPr lang="en-US"/>
            </a:defPPr>
            <a:lvl1pPr indent="0" defTabSz="1087636">
              <a:lnSpc>
                <a:spcPts val="1750"/>
              </a:lnSpc>
              <a:spcBef>
                <a:spcPct val="20000"/>
              </a:spcBef>
              <a:buFont typeface="Arial"/>
              <a:buNone/>
              <a:defRPr sz="1600">
                <a:solidFill>
                  <a:srgbClr val="000000"/>
                </a:solidFill>
                <a:latin typeface="Montserrat Light" panose="00000400000000000000" pitchFamily="2" charset="0"/>
                <a:ea typeface="Roboto Condensed Light" panose="02000000000000000000" pitchFamily="2"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dirty="0">
                <a:latin typeface="Roboto Condensed Light" panose="02000000000000000000" pitchFamily="2" charset="0"/>
              </a:rPr>
              <a:t>A retrospective approach to supporting the business involves a focus on improving IT’s maturity and stakeholder satisfaction as measured over the past year. </a:t>
            </a:r>
          </a:p>
        </p:txBody>
      </p:sp>
      <p:sp>
        <p:nvSpPr>
          <p:cNvPr id="8" name="Oval 7">
            <a:extLst>
              <a:ext uri="{FF2B5EF4-FFF2-40B4-BE49-F238E27FC236}">
                <a16:creationId xmlns:a16="http://schemas.microsoft.com/office/drawing/2014/main" id="{D5EE5207-104D-47C1-9138-E0CBC94C2814}"/>
              </a:ext>
            </a:extLst>
          </p:cNvPr>
          <p:cNvSpPr/>
          <p:nvPr/>
        </p:nvSpPr>
        <p:spPr>
          <a:xfrm>
            <a:off x="5032422" y="4773246"/>
            <a:ext cx="774826" cy="774826"/>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 name="Oval 8">
            <a:extLst>
              <a:ext uri="{FF2B5EF4-FFF2-40B4-BE49-F238E27FC236}">
                <a16:creationId xmlns:a16="http://schemas.microsoft.com/office/drawing/2014/main" id="{D3FC1BAF-49FC-4E6B-AB9E-BB487409885E}"/>
              </a:ext>
            </a:extLst>
          </p:cNvPr>
          <p:cNvSpPr/>
          <p:nvPr/>
        </p:nvSpPr>
        <p:spPr>
          <a:xfrm>
            <a:off x="5032422" y="2930567"/>
            <a:ext cx="774826" cy="774826"/>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0A6B4B4B-71AB-4C58-A3A5-1A4CCD75087D}"/>
              </a:ext>
            </a:extLst>
          </p:cNvPr>
          <p:cNvSpPr txBox="1"/>
          <p:nvPr/>
        </p:nvSpPr>
        <p:spPr>
          <a:xfrm>
            <a:off x="5137546" y="3040981"/>
            <a:ext cx="564578" cy="553998"/>
          </a:xfrm>
          <a:prstGeom prst="rect">
            <a:avLst/>
          </a:prstGeom>
          <a:noFill/>
        </p:spPr>
        <p:txBody>
          <a:bodyPr wrap="none" rtlCol="0" anchor="ctr" anchorCtr="0">
            <a:spAutoFit/>
          </a:bodyPr>
          <a:lstStyle/>
          <a:p>
            <a:pPr algn="ctr"/>
            <a:r>
              <a:rPr lang="en-US" sz="3000" b="1" dirty="0">
                <a:solidFill>
                  <a:schemeClr val="bg1"/>
                </a:solidFill>
                <a:latin typeface="Montserrat SemiBold" pitchFamily="2" charset="77"/>
                <a:ea typeface="League Spartan" charset="0"/>
                <a:cs typeface="Poppins" pitchFamily="2" charset="77"/>
              </a:rPr>
              <a:t>1a</a:t>
            </a:r>
          </a:p>
        </p:txBody>
      </p:sp>
      <p:sp>
        <p:nvSpPr>
          <p:cNvPr id="11" name="TextBox 10">
            <a:extLst>
              <a:ext uri="{FF2B5EF4-FFF2-40B4-BE49-F238E27FC236}">
                <a16:creationId xmlns:a16="http://schemas.microsoft.com/office/drawing/2014/main" id="{38C90030-E3FE-4642-80A2-B7C8EFCB9EA9}"/>
              </a:ext>
            </a:extLst>
          </p:cNvPr>
          <p:cNvSpPr txBox="1"/>
          <p:nvPr/>
        </p:nvSpPr>
        <p:spPr>
          <a:xfrm>
            <a:off x="5129896" y="4856019"/>
            <a:ext cx="595036" cy="553998"/>
          </a:xfrm>
          <a:prstGeom prst="rect">
            <a:avLst/>
          </a:prstGeom>
          <a:noFill/>
        </p:spPr>
        <p:txBody>
          <a:bodyPr wrap="square" rtlCol="0" anchor="ctr" anchorCtr="0">
            <a:spAutoFit/>
          </a:bodyPr>
          <a:lstStyle/>
          <a:p>
            <a:pPr algn="ctr"/>
            <a:r>
              <a:rPr lang="en-US" sz="3000" b="1" dirty="0">
                <a:solidFill>
                  <a:schemeClr val="bg1"/>
                </a:solidFill>
                <a:latin typeface="Montserrat SemiBold" pitchFamily="2" charset="77"/>
                <a:ea typeface="League Spartan" charset="0"/>
                <a:cs typeface="Poppins" pitchFamily="2" charset="77"/>
              </a:rPr>
              <a:t>1b</a:t>
            </a:r>
          </a:p>
        </p:txBody>
      </p:sp>
      <p:sp>
        <p:nvSpPr>
          <p:cNvPr id="12" name="Arc 11">
            <a:extLst>
              <a:ext uri="{FF2B5EF4-FFF2-40B4-BE49-F238E27FC236}">
                <a16:creationId xmlns:a16="http://schemas.microsoft.com/office/drawing/2014/main" id="{55C7225A-4256-41B9-8117-84A3910CAD6A}"/>
              </a:ext>
            </a:extLst>
          </p:cNvPr>
          <p:cNvSpPr/>
          <p:nvPr/>
        </p:nvSpPr>
        <p:spPr>
          <a:xfrm>
            <a:off x="165043" y="2450724"/>
            <a:ext cx="4159057" cy="4159057"/>
          </a:xfrm>
          <a:prstGeom prst="arc">
            <a:avLst>
              <a:gd name="adj1" fmla="val 16200000"/>
              <a:gd name="adj2" fmla="val 5453292"/>
            </a:avLst>
          </a:prstGeom>
          <a:noFill/>
          <a:ln w="38100" cap="rnd" cmpd="sng" algn="ctr">
            <a:solidFill>
              <a:srgbClr val="FFFFFF">
                <a:lumMod val="85000"/>
              </a:srgbClr>
            </a:solidFill>
            <a:prstDash val="dash"/>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13" name="Freeform 17">
            <a:extLst>
              <a:ext uri="{FF2B5EF4-FFF2-40B4-BE49-F238E27FC236}">
                <a16:creationId xmlns:a16="http://schemas.microsoft.com/office/drawing/2014/main" id="{B1301AC3-51D8-4CD0-95FF-7CC0A8D43583}"/>
              </a:ext>
            </a:extLst>
          </p:cNvPr>
          <p:cNvSpPr/>
          <p:nvPr/>
        </p:nvSpPr>
        <p:spPr>
          <a:xfrm>
            <a:off x="2233893" y="2714948"/>
            <a:ext cx="1815306" cy="3630611"/>
          </a:xfrm>
          <a:custGeom>
            <a:avLst/>
            <a:gdLst>
              <a:gd name="connsiteX0" fmla="*/ 0 w 4613275"/>
              <a:gd name="connsiteY0" fmla="*/ 0 h 9226550"/>
              <a:gd name="connsiteX1" fmla="*/ 4613275 w 4613275"/>
              <a:gd name="connsiteY1" fmla="*/ 4613275 h 9226550"/>
              <a:gd name="connsiteX2" fmla="*/ 0 w 4613275"/>
              <a:gd name="connsiteY2" fmla="*/ 9226550 h 9226550"/>
              <a:gd name="connsiteX3" fmla="*/ 0 w 4613275"/>
              <a:gd name="connsiteY3" fmla="*/ 8926779 h 9226550"/>
              <a:gd name="connsiteX4" fmla="*/ 4313504 w 4613275"/>
              <a:gd name="connsiteY4" fmla="*/ 4613275 h 9226550"/>
              <a:gd name="connsiteX5" fmla="*/ 0 w 4613275"/>
              <a:gd name="connsiteY5" fmla="*/ 299771 h 92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275" h="9226550">
                <a:moveTo>
                  <a:pt x="0" y="0"/>
                </a:moveTo>
                <a:cubicBezTo>
                  <a:pt x="2547841" y="0"/>
                  <a:pt x="4613275" y="2065434"/>
                  <a:pt x="4613275" y="4613275"/>
                </a:cubicBezTo>
                <a:cubicBezTo>
                  <a:pt x="4613275" y="7161116"/>
                  <a:pt x="2547841" y="9226550"/>
                  <a:pt x="0" y="9226550"/>
                </a:cubicBezTo>
                <a:lnTo>
                  <a:pt x="0" y="8926779"/>
                </a:lnTo>
                <a:cubicBezTo>
                  <a:pt x="2382282" y="8926779"/>
                  <a:pt x="4313504" y="6995557"/>
                  <a:pt x="4313504" y="4613275"/>
                </a:cubicBezTo>
                <a:cubicBezTo>
                  <a:pt x="4313504" y="2230993"/>
                  <a:pt x="2382282" y="299771"/>
                  <a:pt x="0" y="299771"/>
                </a:cubicBezTo>
                <a:close/>
              </a:path>
            </a:pathLst>
          </a:custGeom>
          <a:solidFill>
            <a:srgbClr val="FFFFFF">
              <a:lumMod val="8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261B6CB0-D6F9-463D-8B41-B4BDCA2E4F00}"/>
              </a:ext>
            </a:extLst>
          </p:cNvPr>
          <p:cNvSpPr>
            <a:spLocks noChangeAspect="1"/>
          </p:cNvSpPr>
          <p:nvPr/>
        </p:nvSpPr>
        <p:spPr>
          <a:xfrm>
            <a:off x="3109892" y="2995714"/>
            <a:ext cx="228600" cy="2286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5" name="Rounded Rectangle 78">
            <a:extLst>
              <a:ext uri="{FF2B5EF4-FFF2-40B4-BE49-F238E27FC236}">
                <a16:creationId xmlns:a16="http://schemas.microsoft.com/office/drawing/2014/main" id="{256DE8BC-F217-43A0-98F5-E948D1AE891D}"/>
              </a:ext>
            </a:extLst>
          </p:cNvPr>
          <p:cNvSpPr/>
          <p:nvPr/>
        </p:nvSpPr>
        <p:spPr>
          <a:xfrm>
            <a:off x="454060" y="3619905"/>
            <a:ext cx="2971306" cy="1617556"/>
          </a:xfrm>
          <a:prstGeom prst="rect">
            <a:avLst/>
          </a:prstGeom>
          <a:noFill/>
          <a:ln w="762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EC932730-D8A8-4780-BEEF-743C104FA29D}"/>
              </a:ext>
            </a:extLst>
          </p:cNvPr>
          <p:cNvSpPr txBox="1"/>
          <p:nvPr/>
        </p:nvSpPr>
        <p:spPr>
          <a:xfrm>
            <a:off x="627900" y="3813832"/>
            <a:ext cx="449162" cy="949042"/>
          </a:xfrm>
          <a:prstGeom prst="rect">
            <a:avLst/>
          </a:prstGeom>
          <a:noFill/>
        </p:spPr>
        <p:txBody>
          <a:bodyPr wrap="none" rtlCol="0" anchor="ctr">
            <a:spAutoFit/>
          </a:bodyPr>
          <a:lstStyle/>
          <a:p>
            <a:pPr algn="ctr">
              <a:lnSpc>
                <a:spcPct val="110000"/>
              </a:lnSpc>
            </a:pPr>
            <a:r>
              <a:rPr lang="en-US" sz="5400" b="1" dirty="0">
                <a:latin typeface="Montserrat SemiBold" pitchFamily="2" charset="77"/>
                <a:cs typeface="Poppins" pitchFamily="2" charset="77"/>
              </a:rPr>
              <a:t>1</a:t>
            </a:r>
          </a:p>
        </p:txBody>
      </p:sp>
      <p:sp>
        <p:nvSpPr>
          <p:cNvPr id="17" name="TextBox 16">
            <a:extLst>
              <a:ext uri="{FF2B5EF4-FFF2-40B4-BE49-F238E27FC236}">
                <a16:creationId xmlns:a16="http://schemas.microsoft.com/office/drawing/2014/main" id="{FCBDA537-5E0A-4230-B3CD-0A23B1D27606}"/>
              </a:ext>
            </a:extLst>
          </p:cNvPr>
          <p:cNvSpPr txBox="1"/>
          <p:nvPr/>
        </p:nvSpPr>
        <p:spPr>
          <a:xfrm>
            <a:off x="911108" y="3644114"/>
            <a:ext cx="2341481" cy="1484509"/>
          </a:xfrm>
          <a:prstGeom prst="rect">
            <a:avLst/>
          </a:prstGeom>
          <a:noFill/>
        </p:spPr>
        <p:txBody>
          <a:bodyPr wrap="square" rtlCol="0" anchor="ctr" anchorCtr="0">
            <a:spAutoFit/>
          </a:bodyPr>
          <a:lstStyle/>
          <a:p>
            <a:pPr algn="ctr">
              <a:lnSpc>
                <a:spcPct val="110000"/>
              </a:lnSpc>
            </a:pPr>
            <a:r>
              <a:rPr lang="en-US" sz="2800" b="1" dirty="0">
                <a:latin typeface="Montserrat SemiBold" pitchFamily="2" charset="77"/>
                <a:ea typeface="League Spartan" charset="0"/>
                <a:cs typeface="Poppins" pitchFamily="2" charset="77"/>
              </a:rPr>
              <a:t>Business Support Initiatives</a:t>
            </a:r>
          </a:p>
        </p:txBody>
      </p:sp>
      <p:sp>
        <p:nvSpPr>
          <p:cNvPr id="18" name="Text Placeholder 3">
            <a:extLst>
              <a:ext uri="{FF2B5EF4-FFF2-40B4-BE49-F238E27FC236}">
                <a16:creationId xmlns:a16="http://schemas.microsoft.com/office/drawing/2014/main" id="{4ABAC4FA-3035-46C8-B363-7D842EF2BEAE}"/>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spTree>
    <p:extLst>
      <p:ext uri="{BB962C8B-B14F-4D97-AF65-F5344CB8AC3E}">
        <p14:creationId xmlns:p14="http://schemas.microsoft.com/office/powerpoint/2010/main" val="36918720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22B28-2A70-4621-9537-D7E12DA255BC}"/>
              </a:ext>
            </a:extLst>
          </p:cNvPr>
          <p:cNvSpPr>
            <a:spLocks noGrp="1"/>
          </p:cNvSpPr>
          <p:nvPr>
            <p:ph type="title"/>
          </p:nvPr>
        </p:nvSpPr>
        <p:spPr>
          <a:xfrm>
            <a:off x="1107868" y="530021"/>
            <a:ext cx="10415438" cy="992547"/>
          </a:xfrm>
        </p:spPr>
        <p:txBody>
          <a:bodyPr/>
          <a:lstStyle/>
          <a:p>
            <a:r>
              <a:rPr lang="en-US" sz="3200" dirty="0"/>
              <a:t>Identify the IT capabilities that directly support </a:t>
            </a:r>
            <a:r>
              <a:rPr lang="en-US" sz="3200"/>
              <a:t>each high-priority </a:t>
            </a:r>
            <a:r>
              <a:rPr lang="en-US" sz="3200" dirty="0"/>
              <a:t>business capability </a:t>
            </a:r>
            <a:endParaRPr lang="en-CA" sz="3200" dirty="0"/>
          </a:p>
        </p:txBody>
      </p:sp>
      <p:sp>
        <p:nvSpPr>
          <p:cNvPr id="3" name="Text Placeholder 2">
            <a:extLst>
              <a:ext uri="{FF2B5EF4-FFF2-40B4-BE49-F238E27FC236}">
                <a16:creationId xmlns:a16="http://schemas.microsoft.com/office/drawing/2014/main" id="{AA9BCB29-5ECD-4213-9B98-47D66BCE9998}"/>
              </a:ext>
            </a:extLst>
          </p:cNvPr>
          <p:cNvSpPr>
            <a:spLocks noGrp="1"/>
          </p:cNvSpPr>
          <p:nvPr>
            <p:ph type="body" sz="quarter" idx="10"/>
          </p:nvPr>
        </p:nvSpPr>
        <p:spPr>
          <a:xfrm>
            <a:off x="644291" y="3919967"/>
            <a:ext cx="4193889" cy="1610560"/>
          </a:xfrm>
        </p:spPr>
        <p:txBody>
          <a:bodyPr/>
          <a:lstStyle/>
          <a:p>
            <a:r>
              <a:rPr lang="en-US" sz="1600" dirty="0"/>
              <a:t>Revisit the business capabilities on your goals cascade. Identify the IT capabilities that support each business capability. Where is IT contributing effectively today and where does IT see opportunity to do more?</a:t>
            </a:r>
          </a:p>
        </p:txBody>
      </p:sp>
      <p:sp>
        <p:nvSpPr>
          <p:cNvPr id="4" name="Oval 3">
            <a:extLst>
              <a:ext uri="{FF2B5EF4-FFF2-40B4-BE49-F238E27FC236}">
                <a16:creationId xmlns:a16="http://schemas.microsoft.com/office/drawing/2014/main" id="{DA1385C6-1536-47C4-8443-7A28963101FF}"/>
              </a:ext>
            </a:extLst>
          </p:cNvPr>
          <p:cNvSpPr/>
          <p:nvPr/>
        </p:nvSpPr>
        <p:spPr>
          <a:xfrm>
            <a:off x="256878" y="587237"/>
            <a:ext cx="774826" cy="774826"/>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1A8C2E44-95F1-4D0F-B74D-0207F0535573}"/>
              </a:ext>
            </a:extLst>
          </p:cNvPr>
          <p:cNvSpPr txBox="1"/>
          <p:nvPr/>
        </p:nvSpPr>
        <p:spPr>
          <a:xfrm>
            <a:off x="362002" y="697651"/>
            <a:ext cx="564578" cy="553998"/>
          </a:xfrm>
          <a:prstGeom prst="rect">
            <a:avLst/>
          </a:prstGeom>
          <a:noFill/>
        </p:spPr>
        <p:txBody>
          <a:bodyPr wrap="none" rtlCol="0" anchor="ctr" anchorCtr="0">
            <a:spAutoFit/>
          </a:bodyPr>
          <a:lstStyle/>
          <a:p>
            <a:pPr algn="ctr"/>
            <a:r>
              <a:rPr lang="en-US" sz="3000" b="1" dirty="0">
                <a:solidFill>
                  <a:schemeClr val="bg1"/>
                </a:solidFill>
                <a:latin typeface="Montserrat SemiBold" pitchFamily="2" charset="77"/>
                <a:ea typeface="League Spartan" charset="0"/>
                <a:cs typeface="Poppins" pitchFamily="2" charset="77"/>
              </a:rPr>
              <a:t>1a</a:t>
            </a:r>
          </a:p>
        </p:txBody>
      </p:sp>
      <p:sp>
        <p:nvSpPr>
          <p:cNvPr id="11" name="Rectangle 10">
            <a:extLst>
              <a:ext uri="{FF2B5EF4-FFF2-40B4-BE49-F238E27FC236}">
                <a16:creationId xmlns:a16="http://schemas.microsoft.com/office/drawing/2014/main" id="{619021AC-8DEC-4CA9-B2E6-8E18C4B11098}"/>
              </a:ext>
            </a:extLst>
          </p:cNvPr>
          <p:cNvSpPr/>
          <p:nvPr/>
        </p:nvSpPr>
        <p:spPr>
          <a:xfrm>
            <a:off x="644291" y="2039433"/>
            <a:ext cx="1639496" cy="1462736"/>
          </a:xfrm>
          <a:prstGeom prst="rect">
            <a:avLst/>
          </a:prstGeom>
          <a:solidFill>
            <a:srgbClr val="5090C4"/>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AB15574D-0893-440C-9269-4424FE747A8D}"/>
              </a:ext>
            </a:extLst>
          </p:cNvPr>
          <p:cNvSpPr txBox="1"/>
          <p:nvPr/>
        </p:nvSpPr>
        <p:spPr>
          <a:xfrm>
            <a:off x="442408" y="2496893"/>
            <a:ext cx="2060890" cy="707886"/>
          </a:xfrm>
          <a:prstGeom prst="rect">
            <a:avLst/>
          </a:prstGeom>
          <a:noFill/>
        </p:spPr>
        <p:txBody>
          <a:bodyPr wrap="square" rtlCol="0" anchor="ctr" anchorCtr="0">
            <a:spAutoFit/>
          </a:bodyPr>
          <a:lstStyle/>
          <a:p>
            <a:pPr algn="ctr"/>
            <a:r>
              <a:rPr lang="en-US" sz="2000" b="1" dirty="0">
                <a:solidFill>
                  <a:srgbClr val="FFFFFF"/>
                </a:solidFill>
                <a:latin typeface="Montserrat SemiBold" pitchFamily="2" charset="77"/>
                <a:ea typeface="Noto Sans Light" panose="020B0402040504020204" pitchFamily="34" charset="0"/>
                <a:cs typeface="Lato" panose="020F0502020204030203" pitchFamily="34" charset="0"/>
              </a:rPr>
              <a:t>Business Capabilities</a:t>
            </a:r>
          </a:p>
        </p:txBody>
      </p:sp>
      <p:sp>
        <p:nvSpPr>
          <p:cNvPr id="13" name="Subtitle 2">
            <a:extLst>
              <a:ext uri="{FF2B5EF4-FFF2-40B4-BE49-F238E27FC236}">
                <a16:creationId xmlns:a16="http://schemas.microsoft.com/office/drawing/2014/main" id="{38BA30EC-BE58-44BF-8254-F0C3D4944E0A}"/>
              </a:ext>
            </a:extLst>
          </p:cNvPr>
          <p:cNvSpPr txBox="1">
            <a:spLocks/>
          </p:cNvSpPr>
          <p:nvPr/>
        </p:nvSpPr>
        <p:spPr>
          <a:xfrm>
            <a:off x="1807610" y="3457461"/>
            <a:ext cx="1104472" cy="386807"/>
          </a:xfrm>
          <a:prstGeom prst="rect">
            <a:avLst/>
          </a:prstGeom>
        </p:spPr>
        <p:txBody>
          <a:bodyPr vert="horz" wrap="non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800" b="1" dirty="0">
                <a:solidFill>
                  <a:schemeClr val="tx1"/>
                </a:solidFill>
                <a:latin typeface="Arial" panose="020B0604020202020204" pitchFamily="34" charset="0"/>
                <a:ea typeface="Noto Sans Light" panose="020B0402040504020204" pitchFamily="34" charset="0"/>
                <a:cs typeface="Lato Light" panose="020F0502020204030203" pitchFamily="34" charset="0"/>
              </a:rPr>
              <a:t>Support</a:t>
            </a:r>
          </a:p>
        </p:txBody>
      </p:sp>
      <p:sp>
        <p:nvSpPr>
          <p:cNvPr id="14" name="Rectangle 13">
            <a:extLst>
              <a:ext uri="{FF2B5EF4-FFF2-40B4-BE49-F238E27FC236}">
                <a16:creationId xmlns:a16="http://schemas.microsoft.com/office/drawing/2014/main" id="{3DF489F0-886A-4034-9058-7F1AF396AA98}"/>
              </a:ext>
            </a:extLst>
          </p:cNvPr>
          <p:cNvSpPr/>
          <p:nvPr/>
        </p:nvSpPr>
        <p:spPr>
          <a:xfrm>
            <a:off x="2492530" y="2039433"/>
            <a:ext cx="1639496" cy="1462736"/>
          </a:xfrm>
          <a:prstGeom prst="rect">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C5EC9E07-3974-47E0-9BD8-C847DCBCF124}"/>
              </a:ext>
            </a:extLst>
          </p:cNvPr>
          <p:cNvSpPr txBox="1"/>
          <p:nvPr/>
        </p:nvSpPr>
        <p:spPr>
          <a:xfrm>
            <a:off x="2435904" y="2496892"/>
            <a:ext cx="1800493" cy="707886"/>
          </a:xfrm>
          <a:prstGeom prst="rect">
            <a:avLst/>
          </a:prstGeom>
          <a:noFill/>
        </p:spPr>
        <p:txBody>
          <a:bodyPr wrap="none" rtlCol="0" anchor="ctr" anchorCtr="0">
            <a:spAutoFit/>
          </a:bodyPr>
          <a:lstStyle/>
          <a:p>
            <a:pPr algn="ctr"/>
            <a:r>
              <a:rPr lang="en-US" sz="2000" b="1" dirty="0">
                <a:solidFill>
                  <a:srgbClr val="FFFFFF"/>
                </a:solidFill>
                <a:latin typeface="Montserrat SemiBold" pitchFamily="2" charset="77"/>
                <a:ea typeface="Noto Sans Light" panose="020B0402040504020204" pitchFamily="34" charset="0"/>
                <a:cs typeface="Lato" panose="020F0502020204030203" pitchFamily="34" charset="0"/>
              </a:rPr>
              <a:t>IT</a:t>
            </a:r>
          </a:p>
          <a:p>
            <a:pPr algn="ctr"/>
            <a:r>
              <a:rPr lang="en-US" sz="2000" b="1" dirty="0">
                <a:solidFill>
                  <a:srgbClr val="FFFFFF"/>
                </a:solidFill>
                <a:latin typeface="Montserrat SemiBold" pitchFamily="2" charset="77"/>
                <a:ea typeface="Noto Sans Light" panose="020B0402040504020204" pitchFamily="34" charset="0"/>
                <a:cs typeface="Lato" panose="020F0502020204030203" pitchFamily="34" charset="0"/>
              </a:rPr>
              <a:t>Capabilities </a:t>
            </a:r>
          </a:p>
        </p:txBody>
      </p:sp>
      <p:grpSp>
        <p:nvGrpSpPr>
          <p:cNvPr id="24" name="Group 23">
            <a:extLst>
              <a:ext uri="{FF2B5EF4-FFF2-40B4-BE49-F238E27FC236}">
                <a16:creationId xmlns:a16="http://schemas.microsoft.com/office/drawing/2014/main" id="{D907FAF0-E4FA-499B-99A0-F63D33C9AAFE}"/>
              </a:ext>
            </a:extLst>
          </p:cNvPr>
          <p:cNvGrpSpPr/>
          <p:nvPr/>
        </p:nvGrpSpPr>
        <p:grpSpPr>
          <a:xfrm>
            <a:off x="644291" y="5691032"/>
            <a:ext cx="4175442" cy="468000"/>
            <a:chOff x="2179926" y="3280346"/>
            <a:chExt cx="4175442" cy="468000"/>
          </a:xfrm>
        </p:grpSpPr>
        <p:grpSp>
          <p:nvGrpSpPr>
            <p:cNvPr id="25" name="Group 24">
              <a:extLst>
                <a:ext uri="{FF2B5EF4-FFF2-40B4-BE49-F238E27FC236}">
                  <a16:creationId xmlns:a16="http://schemas.microsoft.com/office/drawing/2014/main" id="{21C42336-D7F8-4B88-89D7-10947B85FDD7}"/>
                </a:ext>
              </a:extLst>
            </p:cNvPr>
            <p:cNvGrpSpPr/>
            <p:nvPr/>
          </p:nvGrpSpPr>
          <p:grpSpPr>
            <a:xfrm>
              <a:off x="2179926" y="3280346"/>
              <a:ext cx="4175442" cy="468000"/>
              <a:chOff x="2179926" y="2709431"/>
              <a:chExt cx="4175442" cy="468000"/>
            </a:xfrm>
          </p:grpSpPr>
          <p:sp>
            <p:nvSpPr>
              <p:cNvPr id="27" name="Rectangle 26">
                <a:hlinkClick r:id="rId2"/>
                <a:extLst>
                  <a:ext uri="{FF2B5EF4-FFF2-40B4-BE49-F238E27FC236}">
                    <a16:creationId xmlns:a16="http://schemas.microsoft.com/office/drawing/2014/main" id="{34A5084B-3567-4409-99ED-FEC55163836D}"/>
                  </a:ext>
                </a:extLst>
              </p:cNvPr>
              <p:cNvSpPr/>
              <p:nvPr/>
            </p:nvSpPr>
            <p:spPr>
              <a:xfrm>
                <a:off x="2648068" y="2709431"/>
                <a:ext cx="3707300" cy="468000"/>
              </a:xfrm>
              <a:prstGeom prst="rect">
                <a:avLst/>
              </a:prstGeom>
              <a:solidFill>
                <a:srgbClr val="5D3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Exo" panose="02000503000000000000" pitchFamily="2" charset="77"/>
                  </a:rPr>
                  <a:t>Download </a:t>
                </a:r>
                <a:r>
                  <a:rPr lang="en-US" sz="1200">
                    <a:solidFill>
                      <a:schemeClr val="bg1"/>
                    </a:solidFill>
                    <a:latin typeface="Exo" panose="02000503000000000000" pitchFamily="2" charset="77"/>
                  </a:rPr>
                  <a:t>Info-Tech’s IT Management </a:t>
                </a:r>
                <a:r>
                  <a:rPr lang="en-US" sz="1200" dirty="0">
                    <a:solidFill>
                      <a:schemeClr val="bg1"/>
                    </a:solidFill>
                    <a:latin typeface="Exo" panose="02000503000000000000" pitchFamily="2" charset="77"/>
                  </a:rPr>
                  <a:t>&amp; Governance Framework to get started.</a:t>
                </a:r>
              </a:p>
            </p:txBody>
          </p:sp>
          <p:sp>
            <p:nvSpPr>
              <p:cNvPr id="28" name="Rectangle 27">
                <a:extLst>
                  <a:ext uri="{FF2B5EF4-FFF2-40B4-BE49-F238E27FC236}">
                    <a16:creationId xmlns:a16="http://schemas.microsoft.com/office/drawing/2014/main" id="{80B6EE41-A91F-423E-8734-4C5190CEAC34}"/>
                  </a:ext>
                </a:extLst>
              </p:cNvPr>
              <p:cNvSpPr>
                <a:spLocks noChangeAspect="1"/>
              </p:cNvSpPr>
              <p:nvPr/>
            </p:nvSpPr>
            <p:spPr>
              <a:xfrm>
                <a:off x="2179926" y="2709431"/>
                <a:ext cx="468000" cy="46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Exo" panose="02000503000000000000" pitchFamily="2" charset="77"/>
                </a:endParaRPr>
              </a:p>
            </p:txBody>
          </p:sp>
        </p:grpSp>
        <p:pic>
          <p:nvPicPr>
            <p:cNvPr id="26" name="Picture 25">
              <a:extLst>
                <a:ext uri="{FF2B5EF4-FFF2-40B4-BE49-F238E27FC236}">
                  <a16:creationId xmlns:a16="http://schemas.microsoft.com/office/drawing/2014/main" id="{37328DEE-3370-40F4-9567-245946A17F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3485" y="3384615"/>
              <a:ext cx="260883" cy="260884"/>
            </a:xfrm>
            <a:prstGeom prst="rect">
              <a:avLst/>
            </a:prstGeom>
          </p:spPr>
        </p:pic>
      </p:grpSp>
      <p:cxnSp>
        <p:nvCxnSpPr>
          <p:cNvPr id="17" name="Straight Arrow Connector 16">
            <a:extLst>
              <a:ext uri="{FF2B5EF4-FFF2-40B4-BE49-F238E27FC236}">
                <a16:creationId xmlns:a16="http://schemas.microsoft.com/office/drawing/2014/main" id="{C7AD290D-9683-4D28-915E-C6A7EE3113BB}"/>
              </a:ext>
            </a:extLst>
          </p:cNvPr>
          <p:cNvCxnSpPr/>
          <p:nvPr/>
        </p:nvCxnSpPr>
        <p:spPr>
          <a:xfrm>
            <a:off x="1789361" y="3360028"/>
            <a:ext cx="1293086"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 Placeholder 3">
            <a:extLst>
              <a:ext uri="{FF2B5EF4-FFF2-40B4-BE49-F238E27FC236}">
                <a16:creationId xmlns:a16="http://schemas.microsoft.com/office/drawing/2014/main" id="{D28B6B73-A1A1-4E50-8DF1-F073A892ABC8}"/>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pic>
        <p:nvPicPr>
          <p:cNvPr id="8" name="Picture 7">
            <a:extLst>
              <a:ext uri="{FF2B5EF4-FFF2-40B4-BE49-F238E27FC236}">
                <a16:creationId xmlns:a16="http://schemas.microsoft.com/office/drawing/2014/main" id="{35C49A1B-522B-4FE0-9190-B861E409659E}"/>
              </a:ext>
            </a:extLst>
          </p:cNvPr>
          <p:cNvPicPr>
            <a:picLocks noChangeAspect="1"/>
          </p:cNvPicPr>
          <p:nvPr/>
        </p:nvPicPr>
        <p:blipFill>
          <a:blip r:embed="rId4"/>
          <a:stretch>
            <a:fillRect/>
          </a:stretch>
        </p:blipFill>
        <p:spPr>
          <a:xfrm>
            <a:off x="5117262" y="2031612"/>
            <a:ext cx="6633918" cy="37241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177114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22B28-2A70-4621-9537-D7E12DA255BC}"/>
              </a:ext>
            </a:extLst>
          </p:cNvPr>
          <p:cNvSpPr>
            <a:spLocks noGrp="1"/>
          </p:cNvSpPr>
          <p:nvPr>
            <p:ph type="title"/>
          </p:nvPr>
        </p:nvSpPr>
        <p:spPr>
          <a:xfrm>
            <a:off x="1107868" y="530021"/>
            <a:ext cx="10415438" cy="992547"/>
          </a:xfrm>
        </p:spPr>
        <p:txBody>
          <a:bodyPr/>
          <a:lstStyle/>
          <a:p>
            <a:r>
              <a:rPr lang="en-US" sz="3200" dirty="0"/>
              <a:t>Brainstorm IT initiatives to enable high areas of opportunity to support the business</a:t>
            </a:r>
            <a:endParaRPr lang="en-CA" sz="3200" dirty="0"/>
          </a:p>
        </p:txBody>
      </p:sp>
      <p:sp>
        <p:nvSpPr>
          <p:cNvPr id="4" name="Oval 3">
            <a:extLst>
              <a:ext uri="{FF2B5EF4-FFF2-40B4-BE49-F238E27FC236}">
                <a16:creationId xmlns:a16="http://schemas.microsoft.com/office/drawing/2014/main" id="{DA1385C6-1536-47C4-8443-7A28963101FF}"/>
              </a:ext>
            </a:extLst>
          </p:cNvPr>
          <p:cNvSpPr/>
          <p:nvPr/>
        </p:nvSpPr>
        <p:spPr>
          <a:xfrm>
            <a:off x="199164" y="540082"/>
            <a:ext cx="774826" cy="774826"/>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1A8C2E44-95F1-4D0F-B74D-0207F0535573}"/>
              </a:ext>
            </a:extLst>
          </p:cNvPr>
          <p:cNvSpPr txBox="1"/>
          <p:nvPr/>
        </p:nvSpPr>
        <p:spPr>
          <a:xfrm>
            <a:off x="304288" y="650496"/>
            <a:ext cx="564578"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1a</a:t>
            </a:r>
          </a:p>
        </p:txBody>
      </p:sp>
      <p:sp>
        <p:nvSpPr>
          <p:cNvPr id="7" name="Text Placeholder 6">
            <a:extLst>
              <a:ext uri="{FF2B5EF4-FFF2-40B4-BE49-F238E27FC236}">
                <a16:creationId xmlns:a16="http://schemas.microsoft.com/office/drawing/2014/main" id="{BC54642B-89B5-4EBD-99E5-C1A17EA93C3F}"/>
              </a:ext>
            </a:extLst>
          </p:cNvPr>
          <p:cNvSpPr>
            <a:spLocks noGrp="1"/>
          </p:cNvSpPr>
          <p:nvPr>
            <p:ph type="body" sz="quarter" idx="10"/>
          </p:nvPr>
        </p:nvSpPr>
        <p:spPr>
          <a:xfrm>
            <a:off x="5687229" y="1955276"/>
            <a:ext cx="5666571" cy="726888"/>
          </a:xfrm>
        </p:spPr>
        <p:txBody>
          <a:bodyPr/>
          <a:lstStyle/>
          <a:p>
            <a:r>
              <a:rPr lang="en-US" sz="1600" dirty="0"/>
              <a:t>Brainstorm IT initiatives using the framework below for each IT capability that provides a high area of opportunity for IT support.</a:t>
            </a:r>
            <a:endParaRPr lang="en-CA" sz="1600" dirty="0"/>
          </a:p>
        </p:txBody>
      </p:sp>
      <p:sp>
        <p:nvSpPr>
          <p:cNvPr id="29" name="Rectangle 28">
            <a:extLst>
              <a:ext uri="{FF2B5EF4-FFF2-40B4-BE49-F238E27FC236}">
                <a16:creationId xmlns:a16="http://schemas.microsoft.com/office/drawing/2014/main" id="{EA5ECD29-FFCD-4769-9C8D-E60E01BF61EC}"/>
              </a:ext>
            </a:extLst>
          </p:cNvPr>
          <p:cNvSpPr/>
          <p:nvPr/>
        </p:nvSpPr>
        <p:spPr>
          <a:xfrm>
            <a:off x="973990" y="2318720"/>
            <a:ext cx="1639496" cy="1462736"/>
          </a:xfrm>
          <a:prstGeom prst="rect">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0" name="TextBox 29">
            <a:extLst>
              <a:ext uri="{FF2B5EF4-FFF2-40B4-BE49-F238E27FC236}">
                <a16:creationId xmlns:a16="http://schemas.microsoft.com/office/drawing/2014/main" id="{D2F041CA-AE8A-442B-B10B-BD2AAB1C7639}"/>
              </a:ext>
            </a:extLst>
          </p:cNvPr>
          <p:cNvSpPr txBox="1"/>
          <p:nvPr/>
        </p:nvSpPr>
        <p:spPr>
          <a:xfrm>
            <a:off x="917364" y="2776179"/>
            <a:ext cx="1800493" cy="707886"/>
          </a:xfrm>
          <a:prstGeom prst="rect">
            <a:avLst/>
          </a:prstGeom>
          <a:noFill/>
        </p:spPr>
        <p:txBody>
          <a:bodyPr wrap="none" rtlCol="0" anchor="ctr" anchorCtr="0">
            <a:spAutoFit/>
          </a:bodyPr>
          <a:lstStyle/>
          <a:p>
            <a:pPr algn="ctr"/>
            <a:r>
              <a:rPr lang="en-US" sz="2000" b="1" dirty="0">
                <a:solidFill>
                  <a:srgbClr val="FFFFFF"/>
                </a:solidFill>
                <a:latin typeface="Montserrat SemiBold" pitchFamily="2" charset="77"/>
                <a:ea typeface="Noto Sans Light" panose="020B0402040504020204" pitchFamily="34" charset="0"/>
                <a:cs typeface="Lato" panose="020F0502020204030203" pitchFamily="34" charset="0"/>
              </a:rPr>
              <a:t>IT</a:t>
            </a:r>
          </a:p>
          <a:p>
            <a:pPr algn="ctr"/>
            <a:r>
              <a:rPr lang="en-US" sz="2000" b="1" dirty="0">
                <a:solidFill>
                  <a:srgbClr val="FFFFFF"/>
                </a:solidFill>
                <a:latin typeface="Montserrat SemiBold" pitchFamily="2" charset="77"/>
                <a:ea typeface="Noto Sans Light" panose="020B0402040504020204" pitchFamily="34" charset="0"/>
                <a:cs typeface="Lato" panose="020F0502020204030203" pitchFamily="34" charset="0"/>
              </a:rPr>
              <a:t>Capabilities </a:t>
            </a:r>
          </a:p>
        </p:txBody>
      </p:sp>
      <p:sp>
        <p:nvSpPr>
          <p:cNvPr id="31" name="Subtitle 2">
            <a:extLst>
              <a:ext uri="{FF2B5EF4-FFF2-40B4-BE49-F238E27FC236}">
                <a16:creationId xmlns:a16="http://schemas.microsoft.com/office/drawing/2014/main" id="{E83C8E41-DE78-4B3B-89C0-17C56ACAB2C0}"/>
              </a:ext>
            </a:extLst>
          </p:cNvPr>
          <p:cNvSpPr txBox="1">
            <a:spLocks/>
          </p:cNvSpPr>
          <p:nvPr/>
        </p:nvSpPr>
        <p:spPr>
          <a:xfrm>
            <a:off x="1975971" y="4087871"/>
            <a:ext cx="1753688" cy="325252"/>
          </a:xfrm>
          <a:prstGeom prst="rect">
            <a:avLst/>
          </a:prstGeom>
        </p:spPr>
        <p:txBody>
          <a:bodyPr vert="horz" wrap="non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400" b="1" dirty="0">
                <a:solidFill>
                  <a:schemeClr val="tx1"/>
                </a:solidFill>
                <a:latin typeface="Arial" panose="020B0604020202020204" pitchFamily="34" charset="0"/>
                <a:ea typeface="Noto Sans Light" panose="020B0402040504020204" pitchFamily="34" charset="0"/>
                <a:cs typeface="Lato Light" panose="020F0502020204030203" pitchFamily="34" charset="0"/>
              </a:rPr>
              <a:t>Create or Improve</a:t>
            </a:r>
          </a:p>
        </p:txBody>
      </p:sp>
      <p:sp>
        <p:nvSpPr>
          <p:cNvPr id="32" name="Rectangle 31">
            <a:extLst>
              <a:ext uri="{FF2B5EF4-FFF2-40B4-BE49-F238E27FC236}">
                <a16:creationId xmlns:a16="http://schemas.microsoft.com/office/drawing/2014/main" id="{73B3E7D5-56B1-4C53-BD89-8846E731F74A}"/>
              </a:ext>
            </a:extLst>
          </p:cNvPr>
          <p:cNvSpPr/>
          <p:nvPr/>
        </p:nvSpPr>
        <p:spPr>
          <a:xfrm>
            <a:off x="2822229" y="2318720"/>
            <a:ext cx="1639496" cy="1462736"/>
          </a:xfrm>
          <a:prstGeom prst="rect">
            <a:avLst/>
          </a:prstGeom>
          <a:solidFill>
            <a:srgbClr val="289D48"/>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3" name="TextBox 32">
            <a:extLst>
              <a:ext uri="{FF2B5EF4-FFF2-40B4-BE49-F238E27FC236}">
                <a16:creationId xmlns:a16="http://schemas.microsoft.com/office/drawing/2014/main" id="{5A27897A-E23F-4718-969C-1A97642BF41C}"/>
              </a:ext>
            </a:extLst>
          </p:cNvPr>
          <p:cNvSpPr txBox="1"/>
          <p:nvPr/>
        </p:nvSpPr>
        <p:spPr>
          <a:xfrm>
            <a:off x="2914507" y="2776180"/>
            <a:ext cx="1547218" cy="707886"/>
          </a:xfrm>
          <a:prstGeom prst="rect">
            <a:avLst/>
          </a:prstGeom>
          <a:noFill/>
        </p:spPr>
        <p:txBody>
          <a:bodyPr wrap="none" rtlCol="0" anchor="ctr" anchorCtr="0">
            <a:spAutoFit/>
          </a:bodyPr>
          <a:lstStyle/>
          <a:p>
            <a:pPr algn="ctr"/>
            <a:r>
              <a:rPr lang="en-US" sz="2000" b="1" dirty="0">
                <a:solidFill>
                  <a:srgbClr val="FFFFFF"/>
                </a:solidFill>
                <a:latin typeface="Montserrat SemiBold" pitchFamily="2" charset="77"/>
                <a:ea typeface="Noto Sans Light" panose="020B0402040504020204" pitchFamily="34" charset="0"/>
                <a:cs typeface="Lato" panose="020F0502020204030203" pitchFamily="34" charset="0"/>
              </a:rPr>
              <a:t>IT</a:t>
            </a:r>
          </a:p>
          <a:p>
            <a:pPr algn="ctr"/>
            <a:r>
              <a:rPr lang="en-US" sz="2000" b="1" dirty="0">
                <a:solidFill>
                  <a:srgbClr val="FFFFFF"/>
                </a:solidFill>
                <a:latin typeface="Montserrat SemiBold" pitchFamily="2" charset="77"/>
                <a:ea typeface="Noto Sans Light" panose="020B0402040504020204" pitchFamily="34" charset="0"/>
                <a:cs typeface="Lato" panose="020F0502020204030203" pitchFamily="34" charset="0"/>
              </a:rPr>
              <a:t>Initiatives </a:t>
            </a:r>
          </a:p>
        </p:txBody>
      </p:sp>
      <p:grpSp>
        <p:nvGrpSpPr>
          <p:cNvPr id="47" name="Group 46">
            <a:extLst>
              <a:ext uri="{FF2B5EF4-FFF2-40B4-BE49-F238E27FC236}">
                <a16:creationId xmlns:a16="http://schemas.microsoft.com/office/drawing/2014/main" id="{87CA76F9-99B1-4474-AA20-031CBCD20D3F}"/>
              </a:ext>
            </a:extLst>
          </p:cNvPr>
          <p:cNvGrpSpPr/>
          <p:nvPr/>
        </p:nvGrpSpPr>
        <p:grpSpPr>
          <a:xfrm>
            <a:off x="6769313" y="2910353"/>
            <a:ext cx="3502402" cy="3258190"/>
            <a:chOff x="7686817" y="1486561"/>
            <a:chExt cx="3810919" cy="3549718"/>
          </a:xfrm>
        </p:grpSpPr>
        <p:sp>
          <p:nvSpPr>
            <p:cNvPr id="48" name="Oval 47">
              <a:extLst>
                <a:ext uri="{FF2B5EF4-FFF2-40B4-BE49-F238E27FC236}">
                  <a16:creationId xmlns:a16="http://schemas.microsoft.com/office/drawing/2014/main" id="{0A22A43C-77A3-4C0D-B7F7-D1AFF183BEF2}"/>
                </a:ext>
              </a:extLst>
            </p:cNvPr>
            <p:cNvSpPr/>
            <p:nvPr/>
          </p:nvSpPr>
          <p:spPr>
            <a:xfrm>
              <a:off x="7686817" y="1486561"/>
              <a:ext cx="2120900" cy="2120900"/>
            </a:xfrm>
            <a:prstGeom prst="ellipse">
              <a:avLst/>
            </a:prstGeom>
            <a:solidFill>
              <a:srgbClr val="2576B7">
                <a:alpha val="74000"/>
              </a:srgbClr>
            </a:solidFill>
            <a:ln w="12700" cap="flat" cmpd="sng" algn="ctr">
              <a:noFill/>
              <a:prstDash val="solid"/>
              <a:miter lim="800000"/>
            </a:ln>
            <a:effectLst/>
          </p:spPr>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D072031B-B9CF-43F1-8C70-FC2566D614C9}"/>
                </a:ext>
              </a:extLst>
            </p:cNvPr>
            <p:cNvSpPr/>
            <p:nvPr/>
          </p:nvSpPr>
          <p:spPr>
            <a:xfrm>
              <a:off x="9376836" y="1486561"/>
              <a:ext cx="2120900" cy="2120900"/>
            </a:xfrm>
            <a:prstGeom prst="ellipse">
              <a:avLst/>
            </a:prstGeom>
            <a:solidFill>
              <a:srgbClr val="15466D">
                <a:alpha val="74000"/>
              </a:srgbClr>
            </a:solidFill>
            <a:ln w="12700" cap="flat" cmpd="sng" algn="ctr">
              <a:noFill/>
              <a:prstDash val="solid"/>
              <a:miter lim="800000"/>
            </a:ln>
            <a:effectLst/>
          </p:spPr>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0" name="Oval 49">
              <a:extLst>
                <a:ext uri="{FF2B5EF4-FFF2-40B4-BE49-F238E27FC236}">
                  <a16:creationId xmlns:a16="http://schemas.microsoft.com/office/drawing/2014/main" id="{92A24FD7-6C10-4338-9082-936926C1FB45}"/>
                </a:ext>
              </a:extLst>
            </p:cNvPr>
            <p:cNvSpPr/>
            <p:nvPr/>
          </p:nvSpPr>
          <p:spPr>
            <a:xfrm>
              <a:off x="8531827" y="2915379"/>
              <a:ext cx="2120900" cy="2120900"/>
            </a:xfrm>
            <a:prstGeom prst="ellipse">
              <a:avLst/>
            </a:prstGeom>
            <a:solidFill>
              <a:srgbClr val="5090C4">
                <a:alpha val="74000"/>
              </a:srgbClr>
            </a:solidFill>
            <a:ln w="12700" cap="flat" cmpd="sng" algn="ctr">
              <a:noFill/>
              <a:prstDash val="solid"/>
              <a:miter lim="800000"/>
            </a:ln>
            <a:effectLst/>
          </p:spPr>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1" name="TextBox 35">
              <a:extLst>
                <a:ext uri="{FF2B5EF4-FFF2-40B4-BE49-F238E27FC236}">
                  <a16:creationId xmlns:a16="http://schemas.microsoft.com/office/drawing/2014/main" id="{A3B81CEB-714C-4840-BD9C-B0D48F4F0D96}"/>
                </a:ext>
              </a:extLst>
            </p:cNvPr>
            <p:cNvSpPr txBox="1"/>
            <p:nvPr/>
          </p:nvSpPr>
          <p:spPr>
            <a:xfrm>
              <a:off x="8140980" y="2264887"/>
              <a:ext cx="1212574" cy="411739"/>
            </a:xfrm>
            <a:prstGeom prst="rect">
              <a:avLst/>
            </a:prstGeom>
            <a:noFill/>
          </p:spPr>
          <p:txBody>
            <a:bodyPr wrap="none" rtlCol="0" anchor="b" anchorCtr="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lnSpc>
                  <a:spcPct val="110000"/>
                </a:lnSpc>
              </a:pPr>
              <a:r>
                <a:rPr lang="en-US" sz="1800" b="1" dirty="0">
                  <a:solidFill>
                    <a:schemeClr val="bg1"/>
                  </a:solidFill>
                  <a:latin typeface="Montserrat SemiBold" pitchFamily="2" charset="77"/>
                  <a:ea typeface="League Spartan" charset="0"/>
                  <a:cs typeface="Poppins" pitchFamily="2" charset="77"/>
                </a:rPr>
                <a:t>Process</a:t>
              </a:r>
            </a:p>
          </p:txBody>
        </p:sp>
        <p:sp>
          <p:nvSpPr>
            <p:cNvPr id="52" name="TextBox 36">
              <a:extLst>
                <a:ext uri="{FF2B5EF4-FFF2-40B4-BE49-F238E27FC236}">
                  <a16:creationId xmlns:a16="http://schemas.microsoft.com/office/drawing/2014/main" id="{98AAA569-0EFA-4254-BF85-5E12B85FA675}"/>
                </a:ext>
              </a:extLst>
            </p:cNvPr>
            <p:cNvSpPr txBox="1"/>
            <p:nvPr/>
          </p:nvSpPr>
          <p:spPr>
            <a:xfrm>
              <a:off x="9729139" y="2225226"/>
              <a:ext cx="1718392" cy="411739"/>
            </a:xfrm>
            <a:prstGeom prst="rect">
              <a:avLst/>
            </a:prstGeom>
            <a:noFill/>
          </p:spPr>
          <p:txBody>
            <a:bodyPr wrap="none" rtlCol="0" anchor="b" anchorCtr="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lnSpc>
                  <a:spcPct val="110000"/>
                </a:lnSpc>
              </a:pPr>
              <a:r>
                <a:rPr lang="en-US" sz="1800" b="1" dirty="0">
                  <a:solidFill>
                    <a:schemeClr val="bg1"/>
                  </a:solidFill>
                  <a:latin typeface="Montserrat SemiBold" pitchFamily="2" charset="77"/>
                  <a:ea typeface="League Spartan" charset="0"/>
                  <a:cs typeface="Poppins" pitchFamily="2" charset="77"/>
                </a:rPr>
                <a:t>Technology</a:t>
              </a:r>
            </a:p>
          </p:txBody>
        </p:sp>
        <p:sp>
          <p:nvSpPr>
            <p:cNvPr id="53" name="TextBox 37">
              <a:extLst>
                <a:ext uri="{FF2B5EF4-FFF2-40B4-BE49-F238E27FC236}">
                  <a16:creationId xmlns:a16="http://schemas.microsoft.com/office/drawing/2014/main" id="{0B031021-B0B9-43D7-AF85-6D5C99E82D52}"/>
                </a:ext>
              </a:extLst>
            </p:cNvPr>
            <p:cNvSpPr txBox="1"/>
            <p:nvPr/>
          </p:nvSpPr>
          <p:spPr>
            <a:xfrm>
              <a:off x="8647617" y="3904412"/>
              <a:ext cx="1889325" cy="411739"/>
            </a:xfrm>
            <a:prstGeom prst="rect">
              <a:avLst/>
            </a:prstGeom>
            <a:noFill/>
          </p:spPr>
          <p:txBody>
            <a:bodyPr wrap="none" rtlCol="0" anchor="b" anchorCtr="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lnSpc>
                  <a:spcPct val="110000"/>
                </a:lnSpc>
              </a:pPr>
              <a:r>
                <a:rPr lang="en-US" sz="1800" b="1" dirty="0">
                  <a:solidFill>
                    <a:schemeClr val="bg1"/>
                  </a:solidFill>
                  <a:latin typeface="Montserrat SemiBold" pitchFamily="2" charset="77"/>
                  <a:ea typeface="League Spartan" charset="0"/>
                  <a:cs typeface="Poppins" pitchFamily="2" charset="77"/>
                </a:rPr>
                <a:t>Organization</a:t>
              </a:r>
            </a:p>
          </p:txBody>
        </p:sp>
      </p:grpSp>
      <p:sp>
        <p:nvSpPr>
          <p:cNvPr id="54" name="Text Placeholder 6">
            <a:extLst>
              <a:ext uri="{FF2B5EF4-FFF2-40B4-BE49-F238E27FC236}">
                <a16:creationId xmlns:a16="http://schemas.microsoft.com/office/drawing/2014/main" id="{974D782E-BF42-47DD-9095-24BC79363BDE}"/>
              </a:ext>
            </a:extLst>
          </p:cNvPr>
          <p:cNvSpPr txBox="1">
            <a:spLocks/>
          </p:cNvSpPr>
          <p:nvPr/>
        </p:nvSpPr>
        <p:spPr>
          <a:xfrm>
            <a:off x="868867" y="4745683"/>
            <a:ext cx="4347244" cy="1582296"/>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1"/>
                </a:solidFill>
              </a:rPr>
              <a:t> </a:t>
            </a:r>
            <a:endParaRPr lang="en-CA" sz="1600" dirty="0">
              <a:solidFill>
                <a:schemeClr val="tx1"/>
              </a:solidFill>
            </a:endParaRPr>
          </a:p>
        </p:txBody>
      </p:sp>
      <p:sp>
        <p:nvSpPr>
          <p:cNvPr id="9" name="Callout: Line 8">
            <a:extLst>
              <a:ext uri="{FF2B5EF4-FFF2-40B4-BE49-F238E27FC236}">
                <a16:creationId xmlns:a16="http://schemas.microsoft.com/office/drawing/2014/main" id="{68078277-EE14-402D-8323-987A22AF26FF}"/>
              </a:ext>
            </a:extLst>
          </p:cNvPr>
          <p:cNvSpPr/>
          <p:nvPr/>
        </p:nvSpPr>
        <p:spPr>
          <a:xfrm>
            <a:off x="4879121" y="3333750"/>
            <a:ext cx="1440493" cy="818891"/>
          </a:xfrm>
          <a:prstGeom prst="borderCallout1">
            <a:avLst>
              <a:gd name="adj1" fmla="val 23403"/>
              <a:gd name="adj2" fmla="val 100860"/>
              <a:gd name="adj3" fmla="val 63647"/>
              <a:gd name="adj4" fmla="val 1363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rPr>
              <a:t>What processes must be created, changed, or removed to enable this capability?</a:t>
            </a:r>
            <a:endParaRPr lang="en-CA" dirty="0">
              <a:solidFill>
                <a:schemeClr val="tx1"/>
              </a:solidFill>
              <a:latin typeface="Arial" panose="020B0604020202020204" pitchFamily="34" charset="0"/>
            </a:endParaRPr>
          </a:p>
        </p:txBody>
      </p:sp>
      <p:sp>
        <p:nvSpPr>
          <p:cNvPr id="55" name="Callout: Line 54">
            <a:extLst>
              <a:ext uri="{FF2B5EF4-FFF2-40B4-BE49-F238E27FC236}">
                <a16:creationId xmlns:a16="http://schemas.microsoft.com/office/drawing/2014/main" id="{5CFB11D8-B23B-4B88-9677-3AC08DDDEDBC}"/>
              </a:ext>
            </a:extLst>
          </p:cNvPr>
          <p:cNvSpPr/>
          <p:nvPr/>
        </p:nvSpPr>
        <p:spPr>
          <a:xfrm>
            <a:off x="5943600" y="5759097"/>
            <a:ext cx="1545959" cy="818891"/>
          </a:xfrm>
          <a:prstGeom prst="borderCallout1">
            <a:avLst>
              <a:gd name="adj1" fmla="val 23403"/>
              <a:gd name="adj2" fmla="val 100860"/>
              <a:gd name="adj3" fmla="val -13121"/>
              <a:gd name="adj4" fmla="val 12315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rPr>
              <a:t>What initiatives are required to manage people, data, and other organizational factors?</a:t>
            </a:r>
            <a:endParaRPr lang="en-CA" dirty="0">
              <a:solidFill>
                <a:schemeClr val="tx1"/>
              </a:solidFill>
              <a:latin typeface="Arial" panose="020B0604020202020204" pitchFamily="34" charset="0"/>
            </a:endParaRPr>
          </a:p>
        </p:txBody>
      </p:sp>
      <p:sp>
        <p:nvSpPr>
          <p:cNvPr id="56" name="Callout: Line 55">
            <a:extLst>
              <a:ext uri="{FF2B5EF4-FFF2-40B4-BE49-F238E27FC236}">
                <a16:creationId xmlns:a16="http://schemas.microsoft.com/office/drawing/2014/main" id="{C7B981BA-2CA0-4ECB-BD57-E9CDE151295A}"/>
              </a:ext>
            </a:extLst>
          </p:cNvPr>
          <p:cNvSpPr/>
          <p:nvPr/>
        </p:nvSpPr>
        <p:spPr>
          <a:xfrm>
            <a:off x="9977347" y="4857070"/>
            <a:ext cx="1545959" cy="818891"/>
          </a:xfrm>
          <a:prstGeom prst="borderCallout1">
            <a:avLst>
              <a:gd name="adj1" fmla="val -3350"/>
              <a:gd name="adj2" fmla="val 34319"/>
              <a:gd name="adj3" fmla="val -53832"/>
              <a:gd name="adj4" fmla="val -253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rPr>
              <a:t>What systems are required to enable this capability?</a:t>
            </a:r>
            <a:endParaRPr lang="en-CA" dirty="0">
              <a:solidFill>
                <a:schemeClr val="tx1"/>
              </a:solidFill>
              <a:latin typeface="Arial" panose="020B0604020202020204" pitchFamily="34" charset="0"/>
            </a:endParaRPr>
          </a:p>
        </p:txBody>
      </p:sp>
      <p:sp>
        <p:nvSpPr>
          <p:cNvPr id="57" name="TextBox 56">
            <a:extLst>
              <a:ext uri="{FF2B5EF4-FFF2-40B4-BE49-F238E27FC236}">
                <a16:creationId xmlns:a16="http://schemas.microsoft.com/office/drawing/2014/main" id="{707DBC23-18D6-4F58-BC8B-139B05972197}"/>
              </a:ext>
            </a:extLst>
          </p:cNvPr>
          <p:cNvSpPr txBox="1"/>
          <p:nvPr/>
        </p:nvSpPr>
        <p:spPr>
          <a:xfrm>
            <a:off x="698790" y="4716863"/>
            <a:ext cx="4474949" cy="1451679"/>
          </a:xfrm>
          <a:prstGeom prst="rect">
            <a:avLst/>
          </a:prstGeom>
        </p:spPr>
        <p:txBody>
          <a:bodyPr lIns="0" tIns="0" rIns="0" bIns="0">
            <a:noAutofit/>
          </a:bodyPr>
          <a:lstStyle>
            <a:lvl1pPr indent="0" defTabSz="914400">
              <a:lnSpc>
                <a:spcPct val="100000"/>
              </a:lnSpc>
              <a:spcBef>
                <a:spcPts val="1000"/>
              </a:spcBef>
              <a:buFont typeface="Arial" panose="020B0604020202020204" pitchFamily="34" charset="0"/>
              <a:buNone/>
              <a:defRPr sz="1600" b="0" i="0">
                <a:solidFill>
                  <a:srgbClr val="2576B7"/>
                </a:solidFill>
                <a:latin typeface="Montserrat SemiBold" pitchFamily="2" charset="77"/>
                <a:cs typeface="Arial" panose="020B0604020202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en-US" dirty="0">
                <a:solidFill>
                  <a:schemeClr val="tx1"/>
                </a:solidFill>
              </a:rPr>
              <a:t>Capabilities are what a business does to enable value creation, rather than how.</a:t>
            </a:r>
          </a:p>
          <a:p>
            <a:r>
              <a:rPr lang="en-US" dirty="0">
                <a:solidFill>
                  <a:schemeClr val="tx1"/>
                </a:solidFill>
              </a:rPr>
              <a:t>Initiatives are projects with a definitive start and end date, and they enhance, create, maintain, or remove capabilities.</a:t>
            </a:r>
          </a:p>
        </p:txBody>
      </p:sp>
      <p:cxnSp>
        <p:nvCxnSpPr>
          <p:cNvPr id="25" name="Connector: Elbow 24">
            <a:extLst>
              <a:ext uri="{FF2B5EF4-FFF2-40B4-BE49-F238E27FC236}">
                <a16:creationId xmlns:a16="http://schemas.microsoft.com/office/drawing/2014/main" id="{BEA31B4D-56E9-458E-96B1-D53B7468BE06}"/>
              </a:ext>
            </a:extLst>
          </p:cNvPr>
          <p:cNvCxnSpPr>
            <a:cxnSpLocks/>
            <a:stCxn id="32" idx="2"/>
            <a:endCxn id="29" idx="2"/>
          </p:cNvCxnSpPr>
          <p:nvPr/>
        </p:nvCxnSpPr>
        <p:spPr>
          <a:xfrm rot="5400000">
            <a:off x="2717858" y="2857337"/>
            <a:ext cx="12700" cy="1848239"/>
          </a:xfrm>
          <a:prstGeom prst="bentConnector3">
            <a:avLst>
              <a:gd name="adj1" fmla="val 180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 Placeholder 3">
            <a:extLst>
              <a:ext uri="{FF2B5EF4-FFF2-40B4-BE49-F238E27FC236}">
                <a16:creationId xmlns:a16="http://schemas.microsoft.com/office/drawing/2014/main" id="{0BB6E723-09EF-4906-BECF-147796E48162}"/>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spTree>
    <p:extLst>
      <p:ext uri="{BB962C8B-B14F-4D97-AF65-F5344CB8AC3E}">
        <p14:creationId xmlns:p14="http://schemas.microsoft.com/office/powerpoint/2010/main" val="16813098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24245-D6F2-41B3-8D08-7B0A7131543F}"/>
              </a:ext>
            </a:extLst>
          </p:cNvPr>
          <p:cNvSpPr>
            <a:spLocks noGrp="1"/>
          </p:cNvSpPr>
          <p:nvPr>
            <p:ph type="title"/>
          </p:nvPr>
        </p:nvSpPr>
        <p:spPr>
          <a:xfrm>
            <a:off x="1079113" y="530021"/>
            <a:ext cx="10754299" cy="1130188"/>
          </a:xfrm>
        </p:spPr>
        <p:txBody>
          <a:bodyPr/>
          <a:lstStyle/>
          <a:p>
            <a:r>
              <a:rPr lang="en-US" dirty="0"/>
              <a:t>Supporting the business requires a closer look at IT’s current maturity </a:t>
            </a:r>
            <a:endParaRPr lang="en-CA" dirty="0"/>
          </a:p>
        </p:txBody>
      </p:sp>
      <p:sp>
        <p:nvSpPr>
          <p:cNvPr id="3" name="Text Placeholder 2">
            <a:extLst>
              <a:ext uri="{FF2B5EF4-FFF2-40B4-BE49-F238E27FC236}">
                <a16:creationId xmlns:a16="http://schemas.microsoft.com/office/drawing/2014/main" id="{FB241481-0D4A-4BB3-91FE-A3030B3AC538}"/>
              </a:ext>
            </a:extLst>
          </p:cNvPr>
          <p:cNvSpPr>
            <a:spLocks noGrp="1"/>
          </p:cNvSpPr>
          <p:nvPr>
            <p:ph type="body" sz="quarter" idx="10"/>
          </p:nvPr>
        </p:nvSpPr>
        <p:spPr>
          <a:xfrm>
            <a:off x="7462072" y="1908439"/>
            <a:ext cx="4033242" cy="1854724"/>
          </a:xfrm>
        </p:spPr>
        <p:txBody>
          <a:bodyPr/>
          <a:lstStyle/>
          <a:p>
            <a:r>
              <a:rPr lang="en-US" sz="1600" dirty="0">
                <a:solidFill>
                  <a:schemeClr val="tx1"/>
                </a:solidFill>
              </a:rPr>
              <a:t>A retrospective approach to supporting the business involves a focus on improving IT’s maturity and stakeholder satisfaction. Refer back to CEO-CIO Alignment data to identify specific initiatives that will help IT achieve its target state. </a:t>
            </a:r>
          </a:p>
        </p:txBody>
      </p:sp>
      <p:sp>
        <p:nvSpPr>
          <p:cNvPr id="4" name="Oval 3">
            <a:extLst>
              <a:ext uri="{FF2B5EF4-FFF2-40B4-BE49-F238E27FC236}">
                <a16:creationId xmlns:a16="http://schemas.microsoft.com/office/drawing/2014/main" id="{6EF33D81-21BE-409F-BEE4-B81EFBEDAA28}"/>
              </a:ext>
            </a:extLst>
          </p:cNvPr>
          <p:cNvSpPr/>
          <p:nvPr/>
        </p:nvSpPr>
        <p:spPr>
          <a:xfrm>
            <a:off x="199164" y="558013"/>
            <a:ext cx="774826" cy="774826"/>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519219C1-06A5-4544-A902-69E8A5F423BE}"/>
              </a:ext>
            </a:extLst>
          </p:cNvPr>
          <p:cNvSpPr txBox="1"/>
          <p:nvPr/>
        </p:nvSpPr>
        <p:spPr>
          <a:xfrm>
            <a:off x="289059" y="668427"/>
            <a:ext cx="595036" cy="553998"/>
          </a:xfrm>
          <a:prstGeom prst="rect">
            <a:avLst/>
          </a:prstGeom>
          <a:noFill/>
        </p:spPr>
        <p:txBody>
          <a:bodyPr wrap="none" rtlCol="0" anchor="ctr" anchorCtr="0">
            <a:spAutoFit/>
          </a:bodyPr>
          <a:lstStyle/>
          <a:p>
            <a:pPr algn="ctr"/>
            <a:r>
              <a:rPr lang="en-US" sz="3000" b="1" dirty="0">
                <a:solidFill>
                  <a:schemeClr val="bg1"/>
                </a:solidFill>
                <a:latin typeface="Montserrat SemiBold" pitchFamily="2" charset="77"/>
                <a:ea typeface="League Spartan" charset="0"/>
                <a:cs typeface="Poppins" pitchFamily="2" charset="77"/>
              </a:rPr>
              <a:t>1b</a:t>
            </a:r>
          </a:p>
        </p:txBody>
      </p:sp>
      <p:pic>
        <p:nvPicPr>
          <p:cNvPr id="6" name="Picture 5">
            <a:extLst>
              <a:ext uri="{FF2B5EF4-FFF2-40B4-BE49-F238E27FC236}">
                <a16:creationId xmlns:a16="http://schemas.microsoft.com/office/drawing/2014/main" id="{1E163016-42FA-4E2D-B825-474652DB2FF3}"/>
              </a:ext>
            </a:extLst>
          </p:cNvPr>
          <p:cNvPicPr>
            <a:picLocks noChangeAspect="1"/>
          </p:cNvPicPr>
          <p:nvPr/>
        </p:nvPicPr>
        <p:blipFill rotWithShape="1">
          <a:blip r:embed="rId2"/>
          <a:srcRect t="2290"/>
          <a:stretch/>
        </p:blipFill>
        <p:spPr>
          <a:xfrm>
            <a:off x="13106" y="2107054"/>
            <a:ext cx="5834491" cy="4445099"/>
          </a:xfrm>
          <a:prstGeom prst="rect">
            <a:avLst/>
          </a:prstGeom>
        </p:spPr>
      </p:pic>
      <p:sp>
        <p:nvSpPr>
          <p:cNvPr id="8" name="Speech Bubble: Rectangle 7">
            <a:extLst>
              <a:ext uri="{FF2B5EF4-FFF2-40B4-BE49-F238E27FC236}">
                <a16:creationId xmlns:a16="http://schemas.microsoft.com/office/drawing/2014/main" id="{A9839305-2B23-45F5-BB60-E47B5A0B0608}"/>
              </a:ext>
            </a:extLst>
          </p:cNvPr>
          <p:cNvSpPr/>
          <p:nvPr/>
        </p:nvSpPr>
        <p:spPr>
          <a:xfrm>
            <a:off x="5847597" y="1805954"/>
            <a:ext cx="1306445" cy="1915407"/>
          </a:xfrm>
          <a:prstGeom prst="wedgeRectCallout">
            <a:avLst>
              <a:gd name="adj1" fmla="val -66354"/>
              <a:gd name="adj2" fmla="val 113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Condensed Light" panose="02000000000000000000" pitchFamily="2" charset="0"/>
                <a:ea typeface="Roboto Condensed Light" panose="02000000000000000000" pitchFamily="2" charset="0"/>
              </a:rPr>
              <a:t>The optimal state determines IT’s mandate. If the data shows that the two stakeholders are striving towards different target states, IT’s mandate is unclear and the strategy starts off with misalignment. </a:t>
            </a:r>
            <a:endParaRPr lang="en-CA" dirty="0">
              <a:solidFill>
                <a:schemeClr val="tx1"/>
              </a:solidFill>
              <a:latin typeface="Roboto Condensed Light" panose="02000000000000000000" pitchFamily="2" charset="0"/>
              <a:ea typeface="Roboto Condensed Light" panose="02000000000000000000" pitchFamily="2" charset="0"/>
            </a:endParaRPr>
          </a:p>
        </p:txBody>
      </p:sp>
      <p:sp>
        <p:nvSpPr>
          <p:cNvPr id="10" name="TextBox 9">
            <a:extLst>
              <a:ext uri="{FF2B5EF4-FFF2-40B4-BE49-F238E27FC236}">
                <a16:creationId xmlns:a16="http://schemas.microsoft.com/office/drawing/2014/main" id="{90C8AD88-8BB6-45C7-B018-C3151A880904}"/>
              </a:ext>
            </a:extLst>
          </p:cNvPr>
          <p:cNvSpPr txBox="1"/>
          <p:nvPr/>
        </p:nvSpPr>
        <p:spPr>
          <a:xfrm>
            <a:off x="6526062" y="5052046"/>
            <a:ext cx="936010" cy="222112"/>
          </a:xfrm>
          <a:prstGeom prst="rect">
            <a:avLst/>
          </a:prstGeom>
          <a:noFill/>
        </p:spPr>
        <p:txBody>
          <a:bodyPr wrap="square" lIns="0" tIns="0" rIns="0" bIns="0" rtlCol="0" anchor="b" anchorCtr="0">
            <a:spAutoFit/>
          </a:bodyPr>
          <a:lstStyle/>
          <a:p>
            <a:pPr>
              <a:lnSpc>
                <a:spcPct val="110000"/>
              </a:lnSpc>
              <a:defRPr/>
            </a:pPr>
            <a:r>
              <a:rPr lang="en-US" sz="1400" b="1" dirty="0">
                <a:solidFill>
                  <a:srgbClr val="494949"/>
                </a:solidFill>
                <a:latin typeface="Montserrat" pitchFamily="2" charset="77"/>
                <a:ea typeface="League Spartan" charset="0"/>
                <a:cs typeface="Poppins" pitchFamily="2" charset="77"/>
              </a:rPr>
              <a:t>Optimal</a:t>
            </a:r>
          </a:p>
        </p:txBody>
      </p:sp>
      <p:sp>
        <p:nvSpPr>
          <p:cNvPr id="14" name="Rectangle 13">
            <a:extLst>
              <a:ext uri="{FF2B5EF4-FFF2-40B4-BE49-F238E27FC236}">
                <a16:creationId xmlns:a16="http://schemas.microsoft.com/office/drawing/2014/main" id="{F558193A-2AEC-4D84-8AD0-A4EC4DFEAEA6}"/>
              </a:ext>
            </a:extLst>
          </p:cNvPr>
          <p:cNvSpPr/>
          <p:nvPr/>
        </p:nvSpPr>
        <p:spPr>
          <a:xfrm>
            <a:off x="7462072" y="4850149"/>
            <a:ext cx="4240965" cy="612922"/>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algn="ctr" defTabSz="914400">
              <a:defRPr/>
            </a:pPr>
            <a:endParaRPr lang="en-US" sz="900" kern="0" dirty="0">
              <a:solidFill>
                <a:srgbClr val="000000"/>
              </a:solidFill>
              <a:latin typeface="Arial" panose="020B0604020202020204" pitchFamily="34" charset="0"/>
            </a:endParaRPr>
          </a:p>
        </p:txBody>
      </p:sp>
      <p:sp>
        <p:nvSpPr>
          <p:cNvPr id="15" name="TextBox 14">
            <a:extLst>
              <a:ext uri="{FF2B5EF4-FFF2-40B4-BE49-F238E27FC236}">
                <a16:creationId xmlns:a16="http://schemas.microsoft.com/office/drawing/2014/main" id="{2C4E6475-C302-4462-A7FE-2A349413BE84}"/>
              </a:ext>
            </a:extLst>
          </p:cNvPr>
          <p:cNvSpPr txBox="1"/>
          <p:nvPr/>
        </p:nvSpPr>
        <p:spPr>
          <a:xfrm>
            <a:off x="7462072" y="4396152"/>
            <a:ext cx="4161297" cy="307777"/>
          </a:xfrm>
          <a:prstGeom prst="rect">
            <a:avLst/>
          </a:prstGeom>
          <a:noFill/>
        </p:spPr>
        <p:txBody>
          <a:bodyPr wrap="square" rtlCol="0" anchor="ctr" anchorCtr="0">
            <a:spAutoFit/>
          </a:bodyPr>
          <a:lstStyle/>
          <a:p>
            <a:pPr algn="ctr">
              <a:defRPr/>
            </a:pPr>
            <a:r>
              <a:rPr lang="en-US" sz="1400" b="1" dirty="0">
                <a:latin typeface="Montserrat SemiBold" pitchFamily="2" charset="77"/>
                <a:ea typeface="League Spartan" charset="0"/>
                <a:cs typeface="Poppins" pitchFamily="2" charset="77"/>
              </a:rPr>
              <a:t>Upcoming Year Strategy</a:t>
            </a:r>
          </a:p>
        </p:txBody>
      </p:sp>
      <p:sp>
        <p:nvSpPr>
          <p:cNvPr id="16" name="TextBox 15">
            <a:extLst>
              <a:ext uri="{FF2B5EF4-FFF2-40B4-BE49-F238E27FC236}">
                <a16:creationId xmlns:a16="http://schemas.microsoft.com/office/drawing/2014/main" id="{ED9B5C7E-DE32-4B06-AA53-2D43C9F3283A}"/>
              </a:ext>
            </a:extLst>
          </p:cNvPr>
          <p:cNvSpPr txBox="1"/>
          <p:nvPr/>
        </p:nvSpPr>
        <p:spPr>
          <a:xfrm>
            <a:off x="6547829" y="5811272"/>
            <a:ext cx="936010" cy="222112"/>
          </a:xfrm>
          <a:prstGeom prst="rect">
            <a:avLst/>
          </a:prstGeom>
          <a:noFill/>
        </p:spPr>
        <p:txBody>
          <a:bodyPr wrap="square" lIns="0" tIns="0" rIns="0" bIns="0" rtlCol="0" anchor="b" anchorCtr="0">
            <a:spAutoFit/>
          </a:bodyPr>
          <a:lstStyle/>
          <a:p>
            <a:pPr>
              <a:lnSpc>
                <a:spcPct val="110000"/>
              </a:lnSpc>
              <a:defRPr/>
            </a:pPr>
            <a:r>
              <a:rPr lang="en-US" sz="1400" b="1" dirty="0">
                <a:solidFill>
                  <a:srgbClr val="494949"/>
                </a:solidFill>
                <a:latin typeface="Montserrat" pitchFamily="2" charset="77"/>
                <a:ea typeface="League Spartan" charset="0"/>
                <a:cs typeface="Poppins" pitchFamily="2" charset="77"/>
              </a:rPr>
              <a:t>Actual</a:t>
            </a:r>
          </a:p>
        </p:txBody>
      </p:sp>
      <p:sp>
        <p:nvSpPr>
          <p:cNvPr id="18" name="Rectangle 17">
            <a:extLst>
              <a:ext uri="{FF2B5EF4-FFF2-40B4-BE49-F238E27FC236}">
                <a16:creationId xmlns:a16="http://schemas.microsoft.com/office/drawing/2014/main" id="{189A93D6-A591-4AB7-AA6D-63940D4F2A49}"/>
              </a:ext>
            </a:extLst>
          </p:cNvPr>
          <p:cNvSpPr/>
          <p:nvPr/>
        </p:nvSpPr>
        <p:spPr>
          <a:xfrm>
            <a:off x="7483839" y="5557918"/>
            <a:ext cx="4240965" cy="744577"/>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algn="ctr" defTabSz="914400">
              <a:defRPr/>
            </a:pPr>
            <a:endParaRPr lang="en-US" sz="900" kern="0" dirty="0">
              <a:solidFill>
                <a:srgbClr val="000000"/>
              </a:solidFill>
              <a:latin typeface="Arial" panose="020B0604020202020204" pitchFamily="34" charset="0"/>
            </a:endParaRPr>
          </a:p>
        </p:txBody>
      </p:sp>
      <p:sp>
        <p:nvSpPr>
          <p:cNvPr id="19" name="Subtitle 2">
            <a:extLst>
              <a:ext uri="{FF2B5EF4-FFF2-40B4-BE49-F238E27FC236}">
                <a16:creationId xmlns:a16="http://schemas.microsoft.com/office/drawing/2014/main" id="{76D09B8B-AA2A-4A3F-8D5F-D42450CD93C8}"/>
              </a:ext>
            </a:extLst>
          </p:cNvPr>
          <p:cNvSpPr txBox="1">
            <a:spLocks/>
          </p:cNvSpPr>
          <p:nvPr/>
        </p:nvSpPr>
        <p:spPr>
          <a:xfrm>
            <a:off x="7662105" y="4960450"/>
            <a:ext cx="3975438" cy="369332"/>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defRPr/>
            </a:pPr>
            <a:r>
              <a:rPr lang="en-US" sz="1050" dirty="0">
                <a:solidFill>
                  <a:srgbClr val="000000"/>
                </a:solidFill>
                <a:latin typeface="Montserrat Light" panose="00000400000000000000" pitchFamily="2" charset="0"/>
                <a:ea typeface="Roboto Condensed Light" panose="02000000000000000000" pitchFamily="2" charset="0"/>
                <a:cs typeface="Lato Light" panose="020F0502020204030203" pitchFamily="34" charset="0"/>
              </a:rPr>
              <a:t>Does a misalignment exist between the CIO’s and the CEO’s perception of IT’s mandate? </a:t>
            </a:r>
          </a:p>
        </p:txBody>
      </p:sp>
      <p:sp>
        <p:nvSpPr>
          <p:cNvPr id="21" name="Subtitle 2">
            <a:extLst>
              <a:ext uri="{FF2B5EF4-FFF2-40B4-BE49-F238E27FC236}">
                <a16:creationId xmlns:a16="http://schemas.microsoft.com/office/drawing/2014/main" id="{4E3FEF90-97C6-4C00-8589-E06BF64D1B19}"/>
              </a:ext>
            </a:extLst>
          </p:cNvPr>
          <p:cNvSpPr txBox="1">
            <a:spLocks/>
          </p:cNvSpPr>
          <p:nvPr/>
        </p:nvSpPr>
        <p:spPr>
          <a:xfrm>
            <a:off x="7715875" y="5667368"/>
            <a:ext cx="3974658" cy="530915"/>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defRPr/>
            </a:pPr>
            <a:r>
              <a:rPr lang="en-US" sz="1050" dirty="0">
                <a:solidFill>
                  <a:srgbClr val="000000"/>
                </a:solidFill>
                <a:latin typeface="Montserrat Light" panose="00000400000000000000" pitchFamily="2" charset="0"/>
                <a:ea typeface="Roboto Condensed Light" panose="02000000000000000000" pitchFamily="2" charset="0"/>
                <a:cs typeface="Lato Light" panose="020F0502020204030203" pitchFamily="34" charset="0"/>
              </a:rPr>
              <a:t>Does IT’s current performance trigger any projects or initiatives for the upcoming year? Incorporate these into the strategy. </a:t>
            </a:r>
          </a:p>
        </p:txBody>
      </p:sp>
      <p:sp>
        <p:nvSpPr>
          <p:cNvPr id="22" name="Rectangle 21">
            <a:extLst>
              <a:ext uri="{FF2B5EF4-FFF2-40B4-BE49-F238E27FC236}">
                <a16:creationId xmlns:a16="http://schemas.microsoft.com/office/drawing/2014/main" id="{D3CDA40F-22D1-4570-BC00-09BAE9CD0BA0}"/>
              </a:ext>
            </a:extLst>
          </p:cNvPr>
          <p:cNvSpPr/>
          <p:nvPr/>
        </p:nvSpPr>
        <p:spPr>
          <a:xfrm>
            <a:off x="6393193" y="4172425"/>
            <a:ext cx="5440219" cy="2252367"/>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endParaRPr>
          </a:p>
        </p:txBody>
      </p:sp>
      <p:sp>
        <p:nvSpPr>
          <p:cNvPr id="23" name="TextBox 22">
            <a:extLst>
              <a:ext uri="{FF2B5EF4-FFF2-40B4-BE49-F238E27FC236}">
                <a16:creationId xmlns:a16="http://schemas.microsoft.com/office/drawing/2014/main" id="{3C3A68FE-90CF-4A85-AA61-C99F87D10056}"/>
              </a:ext>
            </a:extLst>
          </p:cNvPr>
          <p:cNvSpPr txBox="1"/>
          <p:nvPr/>
        </p:nvSpPr>
        <p:spPr>
          <a:xfrm>
            <a:off x="7046957" y="4026205"/>
            <a:ext cx="4161297" cy="276999"/>
          </a:xfrm>
          <a:prstGeom prst="rect">
            <a:avLst/>
          </a:prstGeom>
          <a:solidFill>
            <a:schemeClr val="accent4">
              <a:lumMod val="75000"/>
            </a:schemeClr>
          </a:solidFill>
        </p:spPr>
        <p:txBody>
          <a:bodyPr wrap="square" rtlCol="0" anchor="ctr" anchorCtr="0">
            <a:spAutoFit/>
          </a:bodyPr>
          <a:lstStyle/>
          <a:p>
            <a:pPr algn="ctr">
              <a:defRPr/>
            </a:pPr>
            <a:r>
              <a:rPr lang="en-US" sz="1200" b="1" dirty="0">
                <a:solidFill>
                  <a:schemeClr val="bg1"/>
                </a:solidFill>
                <a:latin typeface="Montserrat SemiBold" pitchFamily="2" charset="77"/>
                <a:ea typeface="League Spartan" charset="0"/>
                <a:cs typeface="Poppins" pitchFamily="2" charset="77"/>
              </a:rPr>
              <a:t>Answer these questions to determine initiatives</a:t>
            </a:r>
          </a:p>
        </p:txBody>
      </p:sp>
      <p:pic>
        <p:nvPicPr>
          <p:cNvPr id="25" name="Picture 24">
            <a:extLst>
              <a:ext uri="{FF2B5EF4-FFF2-40B4-BE49-F238E27FC236}">
                <a16:creationId xmlns:a16="http://schemas.microsoft.com/office/drawing/2014/main" id="{BC696F0B-664A-49A4-A669-B15CC516E48D}"/>
              </a:ext>
            </a:extLst>
          </p:cNvPr>
          <p:cNvPicPr>
            <a:picLocks noChangeAspect="1"/>
          </p:cNvPicPr>
          <p:nvPr/>
        </p:nvPicPr>
        <p:blipFill rotWithShape="1">
          <a:blip r:embed="rId2"/>
          <a:srcRect l="66066" t="72016" b="11297"/>
          <a:stretch/>
        </p:blipFill>
        <p:spPr>
          <a:xfrm>
            <a:off x="3878866" y="3804413"/>
            <a:ext cx="1979887" cy="759142"/>
          </a:xfrm>
          <a:prstGeom prst="rect">
            <a:avLst/>
          </a:prstGeom>
        </p:spPr>
      </p:pic>
      <p:sp>
        <p:nvSpPr>
          <p:cNvPr id="26" name="Rectangle 25">
            <a:extLst>
              <a:ext uri="{FF2B5EF4-FFF2-40B4-BE49-F238E27FC236}">
                <a16:creationId xmlns:a16="http://schemas.microsoft.com/office/drawing/2014/main" id="{35E26E08-E9AD-4A20-BDBC-B3D1A413E9C3}"/>
              </a:ext>
            </a:extLst>
          </p:cNvPr>
          <p:cNvSpPr/>
          <p:nvPr/>
        </p:nvSpPr>
        <p:spPr>
          <a:xfrm>
            <a:off x="3852490" y="5361740"/>
            <a:ext cx="1979888" cy="759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endParaRPr>
          </a:p>
        </p:txBody>
      </p:sp>
      <p:sp>
        <p:nvSpPr>
          <p:cNvPr id="27" name="Speech Bubble: Rectangle 26">
            <a:extLst>
              <a:ext uri="{FF2B5EF4-FFF2-40B4-BE49-F238E27FC236}">
                <a16:creationId xmlns:a16="http://schemas.microsoft.com/office/drawing/2014/main" id="{7C6ADF2D-AC2A-45B4-A02C-5E51C4622D62}"/>
              </a:ext>
            </a:extLst>
          </p:cNvPr>
          <p:cNvSpPr/>
          <p:nvPr/>
        </p:nvSpPr>
        <p:spPr>
          <a:xfrm>
            <a:off x="4027423" y="4783295"/>
            <a:ext cx="2165737" cy="1289463"/>
          </a:xfrm>
          <a:prstGeom prst="wedgeRectCallout">
            <a:avLst>
              <a:gd name="adj1" fmla="val -2992"/>
              <a:gd name="adj2" fmla="val -7462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Condensed Light" panose="02000000000000000000" pitchFamily="2" charset="0"/>
                <a:ea typeface="Roboto Condensed Light" panose="02000000000000000000" pitchFamily="2" charset="0"/>
              </a:rPr>
              <a:t>The actual state determines IT’s current performance, which is very telling of where IT is struggling to satisfy the business and how effectively IT can address these business needs to arrive at the optimal state. </a:t>
            </a:r>
            <a:endParaRPr lang="en-CA" dirty="0">
              <a:solidFill>
                <a:schemeClr val="tx1"/>
              </a:solidFill>
              <a:latin typeface="Roboto Condensed Light" panose="02000000000000000000" pitchFamily="2" charset="0"/>
              <a:ea typeface="Roboto Condensed Light" panose="02000000000000000000" pitchFamily="2" charset="0"/>
            </a:endParaRPr>
          </a:p>
        </p:txBody>
      </p:sp>
      <p:sp>
        <p:nvSpPr>
          <p:cNvPr id="20" name="TextBox 19">
            <a:extLst>
              <a:ext uri="{FF2B5EF4-FFF2-40B4-BE49-F238E27FC236}">
                <a16:creationId xmlns:a16="http://schemas.microsoft.com/office/drawing/2014/main" id="{6CA50EF5-71ED-4F75-96DC-A4E2C1C5E53F}"/>
              </a:ext>
            </a:extLst>
          </p:cNvPr>
          <p:cNvSpPr txBox="1"/>
          <p:nvPr/>
        </p:nvSpPr>
        <p:spPr>
          <a:xfrm>
            <a:off x="586577" y="6378605"/>
            <a:ext cx="3641444" cy="479395"/>
          </a:xfrm>
          <a:prstGeom prst="rect">
            <a:avLst/>
          </a:prstGeom>
        </p:spPr>
        <p:txBody>
          <a:bodyPr wrap="none" lIns="0" tIns="0" rIns="0" bIns="0" numCol="1" spcCol="360000" rtlCol="0">
            <a:noAutofit/>
          </a:bodyPr>
          <a:lstStyle/>
          <a:p>
            <a:pPr algn="l">
              <a:lnSpc>
                <a:spcPct val="110000"/>
              </a:lnSpc>
              <a:tabLst/>
            </a:pPr>
            <a:r>
              <a:rPr lang="en-US" sz="1200" dirty="0">
                <a:solidFill>
                  <a:schemeClr val="tx1">
                    <a:lumMod val="50000"/>
                  </a:schemeClr>
                </a:solidFill>
                <a:latin typeface="Roboto Condensed Light" panose="02000000000000000000" pitchFamily="2" charset="0"/>
                <a:ea typeface="Roboto Condensed Light" panose="02000000000000000000" pitchFamily="2" charset="0"/>
              </a:rPr>
              <a:t>Source: Info-Tech, Business Vision Diagnostic</a:t>
            </a:r>
          </a:p>
        </p:txBody>
      </p:sp>
      <p:sp>
        <p:nvSpPr>
          <p:cNvPr id="24" name="Text Placeholder 3">
            <a:extLst>
              <a:ext uri="{FF2B5EF4-FFF2-40B4-BE49-F238E27FC236}">
                <a16:creationId xmlns:a16="http://schemas.microsoft.com/office/drawing/2014/main" id="{9F003F3A-C9FD-4A0A-ABA0-6D5154CBB777}"/>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sp>
        <p:nvSpPr>
          <p:cNvPr id="7" name="Rectangle 6">
            <a:extLst>
              <a:ext uri="{FF2B5EF4-FFF2-40B4-BE49-F238E27FC236}">
                <a16:creationId xmlns:a16="http://schemas.microsoft.com/office/drawing/2014/main" id="{84C02BB2-33FB-4D13-99C6-8CD8FEACF47D}"/>
              </a:ext>
            </a:extLst>
          </p:cNvPr>
          <p:cNvSpPr/>
          <p:nvPr/>
        </p:nvSpPr>
        <p:spPr>
          <a:xfrm>
            <a:off x="3738563" y="5463071"/>
            <a:ext cx="113927" cy="468689"/>
          </a:xfrm>
          <a:prstGeom prst="rect">
            <a:avLst/>
          </a:prstGeom>
          <a:solidFill>
            <a:srgbClr val="AC5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endParaRPr>
          </a:p>
        </p:txBody>
      </p:sp>
      <p:sp>
        <p:nvSpPr>
          <p:cNvPr id="9" name="Flowchart: Decision 8">
            <a:extLst>
              <a:ext uri="{FF2B5EF4-FFF2-40B4-BE49-F238E27FC236}">
                <a16:creationId xmlns:a16="http://schemas.microsoft.com/office/drawing/2014/main" id="{1DFFEE5B-7B5B-489D-BCB6-B453F916CEDB}"/>
              </a:ext>
            </a:extLst>
          </p:cNvPr>
          <p:cNvSpPr/>
          <p:nvPr/>
        </p:nvSpPr>
        <p:spPr>
          <a:xfrm>
            <a:off x="3810376" y="3993372"/>
            <a:ext cx="113926" cy="148071"/>
          </a:xfrm>
          <a:prstGeom prst="flowChartDecisi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endParaRPr>
          </a:p>
        </p:txBody>
      </p:sp>
      <p:sp>
        <p:nvSpPr>
          <p:cNvPr id="11" name="Freeform: Shape 10">
            <a:extLst>
              <a:ext uri="{FF2B5EF4-FFF2-40B4-BE49-F238E27FC236}">
                <a16:creationId xmlns:a16="http://schemas.microsoft.com/office/drawing/2014/main" id="{B6603E1D-D4F0-4A5F-91A8-9C7387C75FAA}"/>
              </a:ext>
            </a:extLst>
          </p:cNvPr>
          <p:cNvSpPr/>
          <p:nvPr/>
        </p:nvSpPr>
        <p:spPr>
          <a:xfrm>
            <a:off x="3867150" y="4391025"/>
            <a:ext cx="238125" cy="157162"/>
          </a:xfrm>
          <a:custGeom>
            <a:avLst/>
            <a:gdLst>
              <a:gd name="connsiteX0" fmla="*/ 52387 w 238125"/>
              <a:gd name="connsiteY0" fmla="*/ 0 h 157162"/>
              <a:gd name="connsiteX1" fmla="*/ 0 w 238125"/>
              <a:gd name="connsiteY1" fmla="*/ 42862 h 157162"/>
              <a:gd name="connsiteX2" fmla="*/ 4762 w 238125"/>
              <a:gd name="connsiteY2" fmla="*/ 157162 h 157162"/>
              <a:gd name="connsiteX3" fmla="*/ 238125 w 238125"/>
              <a:gd name="connsiteY3" fmla="*/ 95250 h 157162"/>
              <a:gd name="connsiteX4" fmla="*/ 176212 w 238125"/>
              <a:gd name="connsiteY4" fmla="*/ 19050 h 157162"/>
              <a:gd name="connsiteX5" fmla="*/ 52387 w 238125"/>
              <a:gd name="connsiteY5" fmla="*/ 0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25" h="157162">
                <a:moveTo>
                  <a:pt x="52387" y="0"/>
                </a:moveTo>
                <a:lnTo>
                  <a:pt x="0" y="42862"/>
                </a:lnTo>
                <a:lnTo>
                  <a:pt x="4762" y="157162"/>
                </a:lnTo>
                <a:lnTo>
                  <a:pt x="238125" y="95250"/>
                </a:lnTo>
                <a:lnTo>
                  <a:pt x="176212" y="19050"/>
                </a:lnTo>
                <a:lnTo>
                  <a:pt x="52387"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endParaRPr>
          </a:p>
        </p:txBody>
      </p:sp>
      <p:sp>
        <p:nvSpPr>
          <p:cNvPr id="28" name="Flowchart: Decision 27">
            <a:extLst>
              <a:ext uri="{FF2B5EF4-FFF2-40B4-BE49-F238E27FC236}">
                <a16:creationId xmlns:a16="http://schemas.microsoft.com/office/drawing/2014/main" id="{E7602E1C-EDD7-4358-AF34-2AA9D38206B7}"/>
              </a:ext>
            </a:extLst>
          </p:cNvPr>
          <p:cNvSpPr/>
          <p:nvPr/>
        </p:nvSpPr>
        <p:spPr>
          <a:xfrm>
            <a:off x="3809820" y="4303762"/>
            <a:ext cx="113927" cy="148072"/>
          </a:xfrm>
          <a:prstGeom prst="flowChartDecisi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endParaRPr>
          </a:p>
        </p:txBody>
      </p:sp>
    </p:spTree>
    <p:extLst>
      <p:ext uri="{BB962C8B-B14F-4D97-AF65-F5344CB8AC3E}">
        <p14:creationId xmlns:p14="http://schemas.microsoft.com/office/powerpoint/2010/main" val="30636410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24245-D6F2-41B3-8D08-7B0A7131543F}"/>
              </a:ext>
            </a:extLst>
          </p:cNvPr>
          <p:cNvSpPr>
            <a:spLocks noGrp="1"/>
          </p:cNvSpPr>
          <p:nvPr>
            <p:ph type="title"/>
          </p:nvPr>
        </p:nvSpPr>
        <p:spPr>
          <a:xfrm>
            <a:off x="1079113" y="530021"/>
            <a:ext cx="10754299" cy="1130188"/>
          </a:xfrm>
        </p:spPr>
        <p:txBody>
          <a:bodyPr/>
          <a:lstStyle/>
          <a:p>
            <a:r>
              <a:rPr lang="en-US" dirty="0"/>
              <a:t>Consider low-performing core services that can also uncover initiatives </a:t>
            </a:r>
            <a:endParaRPr lang="en-CA" dirty="0"/>
          </a:p>
        </p:txBody>
      </p:sp>
      <p:sp>
        <p:nvSpPr>
          <p:cNvPr id="4" name="Oval 3">
            <a:extLst>
              <a:ext uri="{FF2B5EF4-FFF2-40B4-BE49-F238E27FC236}">
                <a16:creationId xmlns:a16="http://schemas.microsoft.com/office/drawing/2014/main" id="{6EF33D81-21BE-409F-BEE4-B81EFBEDAA28}"/>
              </a:ext>
            </a:extLst>
          </p:cNvPr>
          <p:cNvSpPr/>
          <p:nvPr/>
        </p:nvSpPr>
        <p:spPr>
          <a:xfrm>
            <a:off x="199164" y="553032"/>
            <a:ext cx="774826" cy="774826"/>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519219C1-06A5-4544-A902-69E8A5F423BE}"/>
              </a:ext>
            </a:extLst>
          </p:cNvPr>
          <p:cNvSpPr txBox="1"/>
          <p:nvPr/>
        </p:nvSpPr>
        <p:spPr>
          <a:xfrm>
            <a:off x="289059" y="663446"/>
            <a:ext cx="595036"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1b</a:t>
            </a:r>
          </a:p>
        </p:txBody>
      </p:sp>
      <p:pic>
        <p:nvPicPr>
          <p:cNvPr id="20" name="Picture 19">
            <a:extLst>
              <a:ext uri="{FF2B5EF4-FFF2-40B4-BE49-F238E27FC236}">
                <a16:creationId xmlns:a16="http://schemas.microsoft.com/office/drawing/2014/main" id="{672D5472-DA3E-44E6-8CBB-AED051C2390E}"/>
              </a:ext>
            </a:extLst>
          </p:cNvPr>
          <p:cNvPicPr>
            <a:picLocks noChangeAspect="1"/>
          </p:cNvPicPr>
          <p:nvPr/>
        </p:nvPicPr>
        <p:blipFill rotWithShape="1">
          <a:blip r:embed="rId2"/>
          <a:srcRect t="15914"/>
          <a:stretch/>
        </p:blipFill>
        <p:spPr>
          <a:xfrm>
            <a:off x="698274" y="1691172"/>
            <a:ext cx="4861063" cy="4962505"/>
          </a:xfrm>
          <a:prstGeom prst="rect">
            <a:avLst/>
          </a:prstGeom>
          <a:effectLst>
            <a:outerShdw blurRad="50800" dist="38100" dir="2700000" algn="tl" rotWithShape="0">
              <a:prstClr val="black">
                <a:alpha val="40000"/>
              </a:prstClr>
            </a:outerShdw>
          </a:effectLst>
        </p:spPr>
      </p:pic>
      <p:sp>
        <p:nvSpPr>
          <p:cNvPr id="24" name="Rectangle 23">
            <a:extLst>
              <a:ext uri="{FF2B5EF4-FFF2-40B4-BE49-F238E27FC236}">
                <a16:creationId xmlns:a16="http://schemas.microsoft.com/office/drawing/2014/main" id="{73984EF5-2415-47E6-9901-6B73CE4E4B32}"/>
              </a:ext>
            </a:extLst>
          </p:cNvPr>
          <p:cNvSpPr/>
          <p:nvPr/>
        </p:nvSpPr>
        <p:spPr>
          <a:xfrm>
            <a:off x="763471" y="5875050"/>
            <a:ext cx="4730667" cy="728071"/>
          </a:xfrm>
          <a:prstGeom prst="rect">
            <a:avLst/>
          </a:prstGeom>
          <a:solidFill>
            <a:srgbClr val="5B9BD5">
              <a:lumMod val="20000"/>
              <a:lumOff val="80000"/>
              <a:alpha val="26000"/>
            </a:srgbClr>
          </a:solid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Roboto Light" panose="02000000000000000000" pitchFamily="2" charset="0"/>
              <a:ea typeface="+mn-ea"/>
              <a:cs typeface="+mn-cs"/>
            </a:endParaRPr>
          </a:p>
        </p:txBody>
      </p:sp>
      <p:sp>
        <p:nvSpPr>
          <p:cNvPr id="43" name="TextBox 42">
            <a:extLst>
              <a:ext uri="{FF2B5EF4-FFF2-40B4-BE49-F238E27FC236}">
                <a16:creationId xmlns:a16="http://schemas.microsoft.com/office/drawing/2014/main" id="{D6600F59-0A0B-443A-8C4E-589353A3AA73}"/>
              </a:ext>
            </a:extLst>
          </p:cNvPr>
          <p:cNvSpPr txBox="1"/>
          <p:nvPr/>
        </p:nvSpPr>
        <p:spPr>
          <a:xfrm>
            <a:off x="5952518" y="6186874"/>
            <a:ext cx="3641444" cy="479395"/>
          </a:xfrm>
          <a:prstGeom prst="rect">
            <a:avLst/>
          </a:prstGeom>
        </p:spPr>
        <p:txBody>
          <a:bodyPr wrap="none" lIns="0" tIns="0" rIns="0" bIns="0" numCol="1" spcCol="360000" rtlCol="0">
            <a:noAutofit/>
          </a:bodyPr>
          <a:lstStyle/>
          <a:p>
            <a:pPr algn="l">
              <a:lnSpc>
                <a:spcPct val="110000"/>
              </a:lnSpc>
              <a:tabLst/>
            </a:pPr>
            <a:r>
              <a:rPr lang="en-US" sz="1200" dirty="0">
                <a:solidFill>
                  <a:schemeClr val="tx1">
                    <a:lumMod val="50000"/>
                  </a:schemeClr>
                </a:solidFill>
                <a:latin typeface="Roboto Condensed Light" panose="02000000000000000000" pitchFamily="2" charset="0"/>
                <a:ea typeface="Roboto Condensed Light" panose="02000000000000000000" pitchFamily="2" charset="0"/>
              </a:rPr>
              <a:t>Source: Diagnostic analysis of business satisfaction scores </a:t>
            </a:r>
          </a:p>
        </p:txBody>
      </p:sp>
      <p:sp>
        <p:nvSpPr>
          <p:cNvPr id="45" name="Speech Bubble: Rectangle 44">
            <a:extLst>
              <a:ext uri="{FF2B5EF4-FFF2-40B4-BE49-F238E27FC236}">
                <a16:creationId xmlns:a16="http://schemas.microsoft.com/office/drawing/2014/main" id="{EF317BA5-A5A0-4F24-9FAE-2681A43F9319}"/>
              </a:ext>
            </a:extLst>
          </p:cNvPr>
          <p:cNvSpPr/>
          <p:nvPr/>
        </p:nvSpPr>
        <p:spPr>
          <a:xfrm>
            <a:off x="1247605" y="3350184"/>
            <a:ext cx="2951171" cy="1915407"/>
          </a:xfrm>
          <a:prstGeom prst="wedgeRectCallout">
            <a:avLst>
              <a:gd name="adj1" fmla="val -4069"/>
              <a:gd name="adj2" fmla="val 683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Roboto Condensed Light" panose="02000000000000000000" pitchFamily="2" charset="0"/>
                <a:ea typeface="Roboto Condensed Light" panose="02000000000000000000" pitchFamily="2" charset="0"/>
              </a:rPr>
              <a:t>Plot all core services by their importance and satisfaction data. Low-performing core services are an immediate priority on your key initiative plan. </a:t>
            </a:r>
            <a:endParaRPr lang="en-CA" sz="1600" dirty="0">
              <a:solidFill>
                <a:schemeClr val="tx1"/>
              </a:solidFill>
              <a:latin typeface="Roboto Condensed Light" panose="02000000000000000000" pitchFamily="2" charset="0"/>
              <a:ea typeface="Roboto Condensed Light" panose="02000000000000000000" pitchFamily="2" charset="0"/>
            </a:endParaRPr>
          </a:p>
        </p:txBody>
      </p:sp>
      <p:sp>
        <p:nvSpPr>
          <p:cNvPr id="23" name="Text Placeholder 3">
            <a:extLst>
              <a:ext uri="{FF2B5EF4-FFF2-40B4-BE49-F238E27FC236}">
                <a16:creationId xmlns:a16="http://schemas.microsoft.com/office/drawing/2014/main" id="{4CBB8E78-74D7-4687-91E9-88C37D2BD4F8}"/>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graphicFrame>
        <p:nvGraphicFramePr>
          <p:cNvPr id="25" name="Table 8">
            <a:extLst>
              <a:ext uri="{FF2B5EF4-FFF2-40B4-BE49-F238E27FC236}">
                <a16:creationId xmlns:a16="http://schemas.microsoft.com/office/drawing/2014/main" id="{BB48A2A8-FD95-46B5-91B3-D83993FA40D9}"/>
              </a:ext>
            </a:extLst>
          </p:cNvPr>
          <p:cNvGraphicFramePr>
            <a:graphicFrameLocks noGrp="1"/>
          </p:cNvGraphicFramePr>
          <p:nvPr>
            <p:extLst>
              <p:ext uri="{D42A27DB-BD31-4B8C-83A1-F6EECF244321}">
                <p14:modId xmlns:p14="http://schemas.microsoft.com/office/powerpoint/2010/main" val="1372783353"/>
              </p:ext>
            </p:extLst>
          </p:nvPr>
        </p:nvGraphicFramePr>
        <p:xfrm>
          <a:off x="6696025" y="2222986"/>
          <a:ext cx="4842670" cy="2899300"/>
        </p:xfrm>
        <a:graphic>
          <a:graphicData uri="http://schemas.openxmlformats.org/drawingml/2006/table">
            <a:tbl>
              <a:tblPr firstRow="1" bandRow="1">
                <a:tableStyleId>{69CF1AB2-1976-4502-BF36-3FF5EA218861}</a:tableStyleId>
              </a:tblPr>
              <a:tblGrid>
                <a:gridCol w="2421335">
                  <a:extLst>
                    <a:ext uri="{9D8B030D-6E8A-4147-A177-3AD203B41FA5}">
                      <a16:colId xmlns:a16="http://schemas.microsoft.com/office/drawing/2014/main" val="3630160639"/>
                    </a:ext>
                  </a:extLst>
                </a:gridCol>
                <a:gridCol w="2421335">
                  <a:extLst>
                    <a:ext uri="{9D8B030D-6E8A-4147-A177-3AD203B41FA5}">
                      <a16:colId xmlns:a16="http://schemas.microsoft.com/office/drawing/2014/main" val="354713258"/>
                    </a:ext>
                  </a:extLst>
                </a:gridCol>
              </a:tblGrid>
              <a:tr h="1449650">
                <a:tc>
                  <a:txBody>
                    <a:bodyPr/>
                    <a:lstStyle/>
                    <a:p>
                      <a:pPr algn="ctr"/>
                      <a:r>
                        <a:rPr lang="en-US" sz="1200" b="1" i="0" dirty="0">
                          <a:latin typeface="Montserrat" pitchFamily="2" charset="77"/>
                        </a:rPr>
                        <a:t>High Priority</a:t>
                      </a:r>
                      <a:endParaRPr lang="en-CA" sz="1200" b="1" i="0" dirty="0">
                        <a:latin typeface="Montserrat" pitchFamily="2" charset="77"/>
                      </a:endParaRPr>
                    </a:p>
                  </a:txBody>
                  <a:tcPr>
                    <a:lnL w="12700" cap="flat" cmpd="sng" algn="ctr">
                      <a:noFill/>
                      <a:prstDash val="solid"/>
                      <a:round/>
                      <a:headEnd type="none" w="med" len="med"/>
                      <a:tailEnd type="none" w="med" len="med"/>
                    </a:lnL>
                    <a:lnR w="12700" cap="flat" cmpd="sng" algn="ctr">
                      <a:solidFill>
                        <a:srgbClr val="4A4A4A"/>
                      </a:solidFill>
                      <a:prstDash val="dot"/>
                      <a:round/>
                      <a:headEnd type="none" w="med" len="med"/>
                      <a:tailEnd type="none" w="med" len="med"/>
                    </a:lnR>
                    <a:lnT w="12700" cap="flat" cmpd="sng" algn="ctr">
                      <a:noFill/>
                      <a:prstDash val="solid"/>
                      <a:round/>
                      <a:headEnd type="none" w="med" len="med"/>
                      <a:tailEnd type="none" w="med" len="med"/>
                    </a:lnT>
                    <a:lnB w="12700" cap="flat" cmpd="sng" algn="ctr">
                      <a:solidFill>
                        <a:srgbClr val="4A4A4A"/>
                      </a:solidFill>
                      <a:prstDash val="dot"/>
                      <a:round/>
                      <a:headEnd type="none" w="med" len="med"/>
                      <a:tailEnd type="none" w="med" len="med"/>
                    </a:lnB>
                    <a:noFill/>
                  </a:tcPr>
                </a:tc>
                <a:tc>
                  <a:txBody>
                    <a:bodyPr/>
                    <a:lstStyle/>
                    <a:p>
                      <a:pPr algn="ctr"/>
                      <a:r>
                        <a:rPr lang="en-US" sz="1200" b="1" i="0" dirty="0">
                          <a:latin typeface="Montserrat" pitchFamily="2" charset="77"/>
                        </a:rPr>
                        <a:t>Maintain</a:t>
                      </a:r>
                      <a:endParaRPr lang="en-CA" sz="1200" b="1" i="0" dirty="0">
                        <a:latin typeface="Montserrat" pitchFamily="2" charset="77"/>
                      </a:endParaRPr>
                    </a:p>
                  </a:txBody>
                  <a:tcPr>
                    <a:lnL w="12700" cap="flat" cmpd="sng" algn="ctr">
                      <a:solidFill>
                        <a:srgbClr val="4A4A4A"/>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A4A4A"/>
                      </a:solidFill>
                      <a:prstDash val="dot"/>
                      <a:round/>
                      <a:headEnd type="none" w="med" len="med"/>
                      <a:tailEnd type="none" w="med" len="med"/>
                    </a:lnB>
                    <a:noFill/>
                  </a:tcPr>
                </a:tc>
                <a:extLst>
                  <a:ext uri="{0D108BD9-81ED-4DB2-BD59-A6C34878D82A}">
                    <a16:rowId xmlns:a16="http://schemas.microsoft.com/office/drawing/2014/main" val="3171309847"/>
                  </a:ext>
                </a:extLst>
              </a:tr>
              <a:tr h="1449650">
                <a:tc>
                  <a:txBody>
                    <a:bodyPr/>
                    <a:lstStyle/>
                    <a:p>
                      <a:pPr algn="ctr"/>
                      <a:r>
                        <a:rPr lang="en-US" sz="1200" b="1" i="0" dirty="0">
                          <a:latin typeface="Montserrat" pitchFamily="2" charset="77"/>
                        </a:rPr>
                        <a:t>Low Priority</a:t>
                      </a:r>
                      <a:endParaRPr lang="en-CA" sz="1200" b="1" i="0" dirty="0">
                        <a:latin typeface="Montserrat" pitchFamily="2" charset="77"/>
                      </a:endParaRPr>
                    </a:p>
                  </a:txBody>
                  <a:tcPr>
                    <a:lnL w="12700" cap="flat" cmpd="sng" algn="ctr">
                      <a:noFill/>
                      <a:prstDash val="solid"/>
                      <a:round/>
                      <a:headEnd type="none" w="med" len="med"/>
                      <a:tailEnd type="none" w="med" len="med"/>
                    </a:lnL>
                    <a:lnR w="12700" cap="flat" cmpd="sng" algn="ctr">
                      <a:solidFill>
                        <a:srgbClr val="4A4A4A"/>
                      </a:solidFill>
                      <a:prstDash val="dot"/>
                      <a:round/>
                      <a:headEnd type="none" w="med" len="med"/>
                      <a:tailEnd type="none" w="med" len="med"/>
                    </a:lnR>
                    <a:lnT w="12700" cap="flat" cmpd="sng" algn="ctr">
                      <a:solidFill>
                        <a:srgbClr val="4A4A4A"/>
                      </a:solidFill>
                      <a:prstDash val="dot"/>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200" b="1" i="0" dirty="0">
                          <a:latin typeface="Montserrat" pitchFamily="2" charset="77"/>
                        </a:rPr>
                        <a:t>Low Priority </a:t>
                      </a:r>
                      <a:endParaRPr lang="en-CA" sz="1200" b="1" i="0" dirty="0">
                        <a:latin typeface="Montserrat" pitchFamily="2" charset="77"/>
                      </a:endParaRPr>
                    </a:p>
                  </a:txBody>
                  <a:tcPr>
                    <a:lnL w="12700" cap="flat" cmpd="sng" algn="ctr">
                      <a:solidFill>
                        <a:srgbClr val="4A4A4A"/>
                      </a:solidFill>
                      <a:prstDash val="dot"/>
                      <a:round/>
                      <a:headEnd type="none" w="med" len="med"/>
                      <a:tailEnd type="none" w="med" len="med"/>
                    </a:lnL>
                    <a:lnR w="12700" cap="flat" cmpd="sng" algn="ctr">
                      <a:noFill/>
                      <a:prstDash val="solid"/>
                      <a:round/>
                      <a:headEnd type="none" w="med" len="med"/>
                      <a:tailEnd type="none" w="med" len="med"/>
                    </a:lnR>
                    <a:lnT w="12700" cap="flat" cmpd="sng" algn="ctr">
                      <a:solidFill>
                        <a:srgbClr val="4A4A4A"/>
                      </a:solidFill>
                      <a:prstDash val="dot"/>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66196268"/>
                  </a:ext>
                </a:extLst>
              </a:tr>
            </a:tbl>
          </a:graphicData>
        </a:graphic>
      </p:graphicFrame>
      <p:cxnSp>
        <p:nvCxnSpPr>
          <p:cNvPr id="26" name="Straight Arrow Connector 25">
            <a:extLst>
              <a:ext uri="{FF2B5EF4-FFF2-40B4-BE49-F238E27FC236}">
                <a16:creationId xmlns:a16="http://schemas.microsoft.com/office/drawing/2014/main" id="{C37EB7AE-CCA9-4761-B1F9-8D37D7BA17E4}"/>
              </a:ext>
            </a:extLst>
          </p:cNvPr>
          <p:cNvCxnSpPr>
            <a:cxnSpLocks/>
            <a:stCxn id="28" idx="2"/>
          </p:cNvCxnSpPr>
          <p:nvPr/>
        </p:nvCxnSpPr>
        <p:spPr>
          <a:xfrm>
            <a:off x="6138369" y="2384340"/>
            <a:ext cx="0" cy="2737946"/>
          </a:xfrm>
          <a:prstGeom prst="straightConnector1">
            <a:avLst/>
          </a:prstGeom>
          <a:ln>
            <a:solidFill>
              <a:srgbClr val="289C4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9582F8B-D4D0-4C94-8C74-00B8152BCA68}"/>
              </a:ext>
            </a:extLst>
          </p:cNvPr>
          <p:cNvCxnSpPr>
            <a:cxnSpLocks/>
          </p:cNvCxnSpPr>
          <p:nvPr/>
        </p:nvCxnSpPr>
        <p:spPr>
          <a:xfrm flipH="1">
            <a:off x="6696026" y="5312121"/>
            <a:ext cx="4733924" cy="0"/>
          </a:xfrm>
          <a:prstGeom prst="straightConnector1">
            <a:avLst/>
          </a:prstGeom>
          <a:ln>
            <a:solidFill>
              <a:srgbClr val="289C4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6D74995-4B3C-4949-BF83-A06B7B09B97F}"/>
              </a:ext>
            </a:extLst>
          </p:cNvPr>
          <p:cNvSpPr txBox="1"/>
          <p:nvPr/>
        </p:nvSpPr>
        <p:spPr>
          <a:xfrm>
            <a:off x="5672770" y="2116877"/>
            <a:ext cx="931197" cy="267463"/>
          </a:xfrm>
          <a:prstGeom prst="rect">
            <a:avLst/>
          </a:prstGeom>
          <a:noFill/>
        </p:spPr>
        <p:txBody>
          <a:bodyPr wrap="square" lIns="0" tIns="0" rIns="0" bIns="0" numCol="1" spcCol="360000" rtlCol="0">
            <a:noAutofit/>
          </a:bodyPr>
          <a:lstStyle/>
          <a:p>
            <a:pPr algn="ctr">
              <a:lnSpc>
                <a:spcPct val="110000"/>
              </a:lnSpc>
              <a:tabLst/>
            </a:pPr>
            <a:r>
              <a:rPr lang="en-US" sz="1200" b="1" dirty="0">
                <a:solidFill>
                  <a:schemeClr val="tx1">
                    <a:lumMod val="50000"/>
                  </a:schemeClr>
                </a:solidFill>
                <a:latin typeface="Montserrat" pitchFamily="2" charset="77"/>
                <a:ea typeface="Roboto Condensed Light" panose="02000000000000000000" pitchFamily="2" charset="0"/>
              </a:rPr>
              <a:t>High</a:t>
            </a:r>
            <a:endParaRPr lang="en-CA" sz="1200" b="1" dirty="0">
              <a:solidFill>
                <a:schemeClr val="tx1">
                  <a:lumMod val="50000"/>
                </a:schemeClr>
              </a:solidFill>
              <a:latin typeface="Montserrat" pitchFamily="2" charset="77"/>
              <a:ea typeface="Roboto Condensed Light" panose="02000000000000000000" pitchFamily="2" charset="0"/>
            </a:endParaRPr>
          </a:p>
        </p:txBody>
      </p:sp>
      <p:sp>
        <p:nvSpPr>
          <p:cNvPr id="29" name="TextBox 28">
            <a:extLst>
              <a:ext uri="{FF2B5EF4-FFF2-40B4-BE49-F238E27FC236}">
                <a16:creationId xmlns:a16="http://schemas.microsoft.com/office/drawing/2014/main" id="{A25F0E87-A7BE-4324-AD87-C7D437B4D1D2}"/>
              </a:ext>
            </a:extLst>
          </p:cNvPr>
          <p:cNvSpPr txBox="1"/>
          <p:nvPr/>
        </p:nvSpPr>
        <p:spPr>
          <a:xfrm>
            <a:off x="11262391" y="5155972"/>
            <a:ext cx="931197" cy="267463"/>
          </a:xfrm>
          <a:prstGeom prst="rect">
            <a:avLst/>
          </a:prstGeom>
          <a:noFill/>
        </p:spPr>
        <p:txBody>
          <a:bodyPr wrap="square" lIns="0" tIns="0" rIns="0" bIns="0" numCol="1" spcCol="360000" rtlCol="0">
            <a:noAutofit/>
          </a:bodyPr>
          <a:lstStyle/>
          <a:p>
            <a:pPr algn="ctr">
              <a:lnSpc>
                <a:spcPct val="110000"/>
              </a:lnSpc>
              <a:tabLst/>
            </a:pPr>
            <a:r>
              <a:rPr lang="en-US" sz="1200" b="1" dirty="0">
                <a:solidFill>
                  <a:schemeClr val="tx1">
                    <a:lumMod val="50000"/>
                  </a:schemeClr>
                </a:solidFill>
                <a:latin typeface="Montserrat" pitchFamily="2" charset="77"/>
                <a:ea typeface="Roboto Condensed Light" panose="02000000000000000000" pitchFamily="2" charset="0"/>
              </a:rPr>
              <a:t>High</a:t>
            </a:r>
            <a:endParaRPr lang="en-CA" sz="1200" b="1" dirty="0">
              <a:solidFill>
                <a:schemeClr val="tx1">
                  <a:lumMod val="50000"/>
                </a:schemeClr>
              </a:solidFill>
              <a:latin typeface="Montserrat" pitchFamily="2" charset="77"/>
              <a:ea typeface="Roboto Condensed Light" panose="02000000000000000000" pitchFamily="2" charset="0"/>
            </a:endParaRPr>
          </a:p>
        </p:txBody>
      </p:sp>
      <p:sp>
        <p:nvSpPr>
          <p:cNvPr id="46" name="TextBox 45">
            <a:extLst>
              <a:ext uri="{FF2B5EF4-FFF2-40B4-BE49-F238E27FC236}">
                <a16:creationId xmlns:a16="http://schemas.microsoft.com/office/drawing/2014/main" id="{77FDE912-70D2-4AA7-8EBF-C2E07D34855F}"/>
              </a:ext>
            </a:extLst>
          </p:cNvPr>
          <p:cNvSpPr txBox="1"/>
          <p:nvPr/>
        </p:nvSpPr>
        <p:spPr>
          <a:xfrm>
            <a:off x="5680552" y="5206692"/>
            <a:ext cx="931197" cy="267463"/>
          </a:xfrm>
          <a:prstGeom prst="rect">
            <a:avLst/>
          </a:prstGeom>
          <a:noFill/>
        </p:spPr>
        <p:txBody>
          <a:bodyPr wrap="square" lIns="0" tIns="0" rIns="0" bIns="0" numCol="1" spcCol="360000" rtlCol="0">
            <a:noAutofit/>
          </a:bodyPr>
          <a:lstStyle/>
          <a:p>
            <a:pPr algn="ctr">
              <a:lnSpc>
                <a:spcPct val="110000"/>
              </a:lnSpc>
              <a:tabLst/>
            </a:pPr>
            <a:r>
              <a:rPr lang="en-US" sz="1200" b="1" dirty="0">
                <a:solidFill>
                  <a:schemeClr val="tx1">
                    <a:lumMod val="50000"/>
                  </a:schemeClr>
                </a:solidFill>
                <a:latin typeface="Montserrat" pitchFamily="2" charset="77"/>
                <a:ea typeface="Roboto Condensed Light" panose="02000000000000000000" pitchFamily="2" charset="0"/>
              </a:rPr>
              <a:t>Low</a:t>
            </a:r>
            <a:endParaRPr lang="en-CA" sz="1200" b="1" dirty="0">
              <a:solidFill>
                <a:schemeClr val="tx1">
                  <a:lumMod val="50000"/>
                </a:schemeClr>
              </a:solidFill>
              <a:latin typeface="Montserrat" pitchFamily="2" charset="77"/>
              <a:ea typeface="Roboto Condensed Light" panose="02000000000000000000" pitchFamily="2" charset="0"/>
            </a:endParaRPr>
          </a:p>
        </p:txBody>
      </p:sp>
      <p:sp>
        <p:nvSpPr>
          <p:cNvPr id="47" name="Rectangle: Rounded Corners 46">
            <a:extLst>
              <a:ext uri="{FF2B5EF4-FFF2-40B4-BE49-F238E27FC236}">
                <a16:creationId xmlns:a16="http://schemas.microsoft.com/office/drawing/2014/main" id="{1D03A1F2-12DF-4F97-8EAB-C8C46532A64C}"/>
              </a:ext>
            </a:extLst>
          </p:cNvPr>
          <p:cNvSpPr/>
          <p:nvPr/>
        </p:nvSpPr>
        <p:spPr>
          <a:xfrm>
            <a:off x="7120898" y="2551374"/>
            <a:ext cx="1693824" cy="345611"/>
          </a:xfrm>
          <a:prstGeom prst="roundRect">
            <a:avLst>
              <a:gd name="adj" fmla="val 0"/>
            </a:avLst>
          </a:prstGeom>
          <a:gradFill>
            <a:gsLst>
              <a:gs pos="100000">
                <a:schemeClr val="accent1">
                  <a:lumMod val="75000"/>
                </a:schemeClr>
              </a:gs>
              <a:gs pos="0">
                <a:schemeClr val="accent1">
                  <a:lumMod val="50000"/>
                </a:schemeClr>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dirty="0">
                <a:solidFill>
                  <a:schemeClr val="bg1"/>
                </a:solidFill>
                <a:latin typeface="Montserrat" pitchFamily="2" charset="77"/>
                <a:ea typeface="Roboto" panose="02000000000000000000" pitchFamily="2" charset="0"/>
              </a:rPr>
              <a:t>Data Quality</a:t>
            </a:r>
            <a:endParaRPr lang="en-CA" sz="900" dirty="0">
              <a:solidFill>
                <a:schemeClr val="bg1"/>
              </a:solidFill>
              <a:latin typeface="Montserrat" pitchFamily="2" charset="77"/>
              <a:ea typeface="Roboto" panose="02000000000000000000" pitchFamily="2" charset="0"/>
            </a:endParaRPr>
          </a:p>
        </p:txBody>
      </p:sp>
      <p:sp>
        <p:nvSpPr>
          <p:cNvPr id="48" name="Rectangle: Rounded Corners 47">
            <a:extLst>
              <a:ext uri="{FF2B5EF4-FFF2-40B4-BE49-F238E27FC236}">
                <a16:creationId xmlns:a16="http://schemas.microsoft.com/office/drawing/2014/main" id="{43407C41-3CB1-474A-B8C1-E4FBDFB88B1A}"/>
              </a:ext>
            </a:extLst>
          </p:cNvPr>
          <p:cNvSpPr/>
          <p:nvPr/>
        </p:nvSpPr>
        <p:spPr>
          <a:xfrm>
            <a:off x="7120898" y="2969473"/>
            <a:ext cx="1693824" cy="403200"/>
          </a:xfrm>
          <a:prstGeom prst="roundRect">
            <a:avLst>
              <a:gd name="adj" fmla="val 0"/>
            </a:avLst>
          </a:prstGeom>
          <a:gradFill>
            <a:gsLst>
              <a:gs pos="100000">
                <a:schemeClr val="accent1">
                  <a:lumMod val="75000"/>
                </a:schemeClr>
              </a:gs>
              <a:gs pos="0">
                <a:schemeClr val="accent1">
                  <a:lumMod val="50000"/>
                </a:schemeClr>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dirty="0">
                <a:solidFill>
                  <a:schemeClr val="bg1"/>
                </a:solidFill>
                <a:latin typeface="Montserrat" pitchFamily="2" charset="77"/>
                <a:ea typeface="Roboto" panose="02000000000000000000" pitchFamily="2" charset="0"/>
              </a:rPr>
              <a:t>Analytical Capability &amp; Reporting</a:t>
            </a:r>
            <a:endParaRPr lang="en-CA" sz="900" dirty="0">
              <a:solidFill>
                <a:schemeClr val="bg1"/>
              </a:solidFill>
              <a:latin typeface="Montserrat" pitchFamily="2" charset="77"/>
              <a:ea typeface="Roboto" panose="02000000000000000000" pitchFamily="2" charset="0"/>
            </a:endParaRPr>
          </a:p>
        </p:txBody>
      </p:sp>
      <p:sp>
        <p:nvSpPr>
          <p:cNvPr id="49" name="Rectangle: Rounded Corners 48">
            <a:extLst>
              <a:ext uri="{FF2B5EF4-FFF2-40B4-BE49-F238E27FC236}">
                <a16:creationId xmlns:a16="http://schemas.microsoft.com/office/drawing/2014/main" id="{9BCA03DD-5F51-4231-B58E-D0BD3D1F565A}"/>
              </a:ext>
            </a:extLst>
          </p:cNvPr>
          <p:cNvSpPr/>
          <p:nvPr/>
        </p:nvSpPr>
        <p:spPr>
          <a:xfrm>
            <a:off x="9467800" y="2640378"/>
            <a:ext cx="1695600" cy="403200"/>
          </a:xfrm>
          <a:prstGeom prst="roundRect">
            <a:avLst>
              <a:gd name="adj" fmla="val 0"/>
            </a:avLst>
          </a:prstGeom>
          <a:gradFill>
            <a:gsLst>
              <a:gs pos="100000">
                <a:schemeClr val="accent1">
                  <a:lumMod val="75000"/>
                </a:schemeClr>
              </a:gs>
              <a:gs pos="0">
                <a:schemeClr val="accent1">
                  <a:lumMod val="50000"/>
                </a:schemeClr>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dirty="0">
                <a:solidFill>
                  <a:schemeClr val="bg1"/>
                </a:solidFill>
                <a:latin typeface="Montserrat" pitchFamily="2" charset="77"/>
                <a:ea typeface="Roboto" panose="02000000000000000000" pitchFamily="2" charset="0"/>
              </a:rPr>
              <a:t>Client-Facing Technology</a:t>
            </a:r>
            <a:endParaRPr lang="en-CA" sz="900" dirty="0">
              <a:solidFill>
                <a:schemeClr val="bg1"/>
              </a:solidFill>
              <a:latin typeface="Montserrat" pitchFamily="2" charset="77"/>
              <a:ea typeface="Roboto" panose="02000000000000000000" pitchFamily="2" charset="0"/>
            </a:endParaRPr>
          </a:p>
        </p:txBody>
      </p:sp>
      <p:sp>
        <p:nvSpPr>
          <p:cNvPr id="50" name="Rectangle: Rounded Corners 49">
            <a:extLst>
              <a:ext uri="{FF2B5EF4-FFF2-40B4-BE49-F238E27FC236}">
                <a16:creationId xmlns:a16="http://schemas.microsoft.com/office/drawing/2014/main" id="{EE034FA0-7E48-4C2A-A0EC-27C3CEE6234D}"/>
              </a:ext>
            </a:extLst>
          </p:cNvPr>
          <p:cNvSpPr/>
          <p:nvPr/>
        </p:nvSpPr>
        <p:spPr>
          <a:xfrm>
            <a:off x="9774562" y="4078402"/>
            <a:ext cx="1148400" cy="302400"/>
          </a:xfrm>
          <a:prstGeom prst="roundRect">
            <a:avLst>
              <a:gd name="adj" fmla="val 0"/>
            </a:avLst>
          </a:prstGeom>
          <a:gradFill>
            <a:gsLst>
              <a:gs pos="100000">
                <a:schemeClr val="accent1">
                  <a:lumMod val="75000"/>
                </a:schemeClr>
              </a:gs>
              <a:gs pos="0">
                <a:schemeClr val="accent1">
                  <a:lumMod val="50000"/>
                </a:schemeClr>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dirty="0">
                <a:solidFill>
                  <a:schemeClr val="bg1"/>
                </a:solidFill>
                <a:latin typeface="Montserrat" pitchFamily="2" charset="77"/>
                <a:ea typeface="Roboto" panose="02000000000000000000" pitchFamily="2" charset="0"/>
              </a:rPr>
              <a:t>Devices</a:t>
            </a:r>
            <a:endParaRPr lang="en-CA" sz="900" dirty="0">
              <a:solidFill>
                <a:schemeClr val="bg1"/>
              </a:solidFill>
              <a:latin typeface="Montserrat" pitchFamily="2" charset="77"/>
              <a:ea typeface="Roboto" panose="02000000000000000000" pitchFamily="2" charset="0"/>
            </a:endParaRPr>
          </a:p>
        </p:txBody>
      </p:sp>
      <p:sp>
        <p:nvSpPr>
          <p:cNvPr id="51" name="Rectangle: Rounded Corners 50">
            <a:extLst>
              <a:ext uri="{FF2B5EF4-FFF2-40B4-BE49-F238E27FC236}">
                <a16:creationId xmlns:a16="http://schemas.microsoft.com/office/drawing/2014/main" id="{D3568616-4AAD-449C-9DE0-E142BC1329BC}"/>
              </a:ext>
            </a:extLst>
          </p:cNvPr>
          <p:cNvSpPr/>
          <p:nvPr/>
        </p:nvSpPr>
        <p:spPr>
          <a:xfrm>
            <a:off x="9774562" y="4462068"/>
            <a:ext cx="1148400" cy="302400"/>
          </a:xfrm>
          <a:prstGeom prst="roundRect">
            <a:avLst>
              <a:gd name="adj" fmla="val 0"/>
            </a:avLst>
          </a:prstGeom>
          <a:gradFill>
            <a:gsLst>
              <a:gs pos="100000">
                <a:schemeClr val="accent1">
                  <a:lumMod val="75000"/>
                </a:schemeClr>
              </a:gs>
              <a:gs pos="0">
                <a:schemeClr val="accent1">
                  <a:lumMod val="50000"/>
                </a:schemeClr>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dirty="0">
                <a:solidFill>
                  <a:schemeClr val="bg1"/>
                </a:solidFill>
                <a:latin typeface="Montserrat" pitchFamily="2" charset="77"/>
                <a:ea typeface="Roboto" panose="02000000000000000000" pitchFamily="2" charset="0"/>
              </a:rPr>
              <a:t>Work Orders</a:t>
            </a:r>
            <a:endParaRPr lang="en-CA" sz="900" dirty="0">
              <a:solidFill>
                <a:schemeClr val="bg1"/>
              </a:solidFill>
              <a:latin typeface="Montserrat" pitchFamily="2" charset="77"/>
              <a:ea typeface="Roboto" panose="02000000000000000000" pitchFamily="2" charset="0"/>
            </a:endParaRPr>
          </a:p>
        </p:txBody>
      </p:sp>
      <p:sp>
        <p:nvSpPr>
          <p:cNvPr id="52" name="Rectangle 51">
            <a:extLst>
              <a:ext uri="{FF2B5EF4-FFF2-40B4-BE49-F238E27FC236}">
                <a16:creationId xmlns:a16="http://schemas.microsoft.com/office/drawing/2014/main" id="{D986C743-ADC4-4420-A0E1-B9835191228C}"/>
              </a:ext>
            </a:extLst>
          </p:cNvPr>
          <p:cNvSpPr/>
          <p:nvPr/>
        </p:nvSpPr>
        <p:spPr>
          <a:xfrm>
            <a:off x="6989950" y="2175124"/>
            <a:ext cx="1920195" cy="1333228"/>
          </a:xfrm>
          <a:prstGeom prst="rect">
            <a:avLst/>
          </a:prstGeom>
          <a:noFill/>
          <a:ln w="47625" cap="flat" cmpd="sng" algn="ctr">
            <a:solidFill>
              <a:srgbClr val="B3242E"/>
            </a:solidFill>
            <a:prstDash val="solid"/>
            <a:miter lim="800000"/>
          </a:ln>
          <a:effectLst>
            <a:glow rad="38100">
              <a:schemeClr val="bg1">
                <a:lumMod val="95000"/>
                <a:alpha val="19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Roboto Condensed Light"/>
              <a:ea typeface="+mn-ea"/>
              <a:cs typeface="+mn-cs"/>
            </a:endParaRPr>
          </a:p>
        </p:txBody>
      </p:sp>
      <p:sp>
        <p:nvSpPr>
          <p:cNvPr id="53" name="Rectangle 52">
            <a:extLst>
              <a:ext uri="{FF2B5EF4-FFF2-40B4-BE49-F238E27FC236}">
                <a16:creationId xmlns:a16="http://schemas.microsoft.com/office/drawing/2014/main" id="{FDA2CCE0-29CE-4B3A-9AE1-D04B78C8AB66}"/>
              </a:ext>
            </a:extLst>
          </p:cNvPr>
          <p:cNvSpPr/>
          <p:nvPr/>
        </p:nvSpPr>
        <p:spPr>
          <a:xfrm>
            <a:off x="5703702" y="3548028"/>
            <a:ext cx="886090" cy="351788"/>
          </a:xfrm>
          <a:prstGeom prst="rect">
            <a:avLst/>
          </a:prstGeom>
          <a:solidFill>
            <a:schemeClr val="bg1"/>
          </a:solidFill>
          <a:ln w="47625" cap="flat" cmpd="sng" algn="ctr">
            <a:gradFill flip="none" rotWithShape="1">
              <a:gsLst>
                <a:gs pos="0">
                  <a:schemeClr val="bg1">
                    <a:lumMod val="85000"/>
                  </a:schemeClr>
                </a:gs>
                <a:gs pos="100000">
                  <a:schemeClr val="tx2">
                    <a:lumMod val="40000"/>
                    <a:lumOff val="60000"/>
                  </a:schemeClr>
                </a:gs>
              </a:gsLst>
              <a:lin ang="2700000" scaled="1"/>
              <a:tileRect/>
            </a:gradFill>
            <a:prstDash val="solid"/>
            <a:miter lim="800000"/>
          </a:ln>
          <a:effectLst>
            <a:glow rad="38100">
              <a:schemeClr val="bg1">
                <a:lumMod val="95000"/>
                <a:alpha val="19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Roboto Condensed Light"/>
              <a:ea typeface="+mn-ea"/>
              <a:cs typeface="+mn-cs"/>
            </a:endParaRPr>
          </a:p>
        </p:txBody>
      </p:sp>
      <p:sp>
        <p:nvSpPr>
          <p:cNvPr id="54" name="TextBox 53">
            <a:extLst>
              <a:ext uri="{FF2B5EF4-FFF2-40B4-BE49-F238E27FC236}">
                <a16:creationId xmlns:a16="http://schemas.microsoft.com/office/drawing/2014/main" id="{C0B37316-CF73-4EE3-AD12-A81D3843384A}"/>
              </a:ext>
            </a:extLst>
          </p:cNvPr>
          <p:cNvSpPr txBox="1"/>
          <p:nvPr/>
        </p:nvSpPr>
        <p:spPr>
          <a:xfrm>
            <a:off x="5692969" y="3581904"/>
            <a:ext cx="931197" cy="290967"/>
          </a:xfrm>
          <a:prstGeom prst="rect">
            <a:avLst/>
          </a:prstGeom>
          <a:noFill/>
        </p:spPr>
        <p:txBody>
          <a:bodyPr wrap="square" lIns="0" tIns="0" rIns="0" bIns="0" numCol="1" spcCol="360000" rtlCol="0" anchor="ctr" anchorCtr="0">
            <a:noAutofit/>
          </a:bodyPr>
          <a:lstStyle/>
          <a:p>
            <a:pPr algn="ctr">
              <a:lnSpc>
                <a:spcPct val="110000"/>
              </a:lnSpc>
              <a:tabLst/>
            </a:pPr>
            <a:r>
              <a:rPr lang="en-US" sz="1000" dirty="0">
                <a:solidFill>
                  <a:schemeClr val="tx1">
                    <a:lumMod val="50000"/>
                  </a:schemeClr>
                </a:solidFill>
                <a:latin typeface="Roboto" panose="02000000000000000000" pitchFamily="2" charset="0"/>
                <a:ea typeface="Roboto" panose="02000000000000000000" pitchFamily="2" charset="0"/>
              </a:rPr>
              <a:t>Importance</a:t>
            </a:r>
            <a:endParaRPr lang="en-CA" sz="1200" dirty="0">
              <a:solidFill>
                <a:schemeClr val="tx1">
                  <a:lumMod val="50000"/>
                </a:schemeClr>
              </a:solidFill>
              <a:latin typeface="Roboto" panose="02000000000000000000" pitchFamily="2" charset="0"/>
              <a:ea typeface="Roboto" panose="02000000000000000000" pitchFamily="2" charset="0"/>
            </a:endParaRPr>
          </a:p>
        </p:txBody>
      </p:sp>
      <p:sp>
        <p:nvSpPr>
          <p:cNvPr id="55" name="Rectangle 54">
            <a:extLst>
              <a:ext uri="{FF2B5EF4-FFF2-40B4-BE49-F238E27FC236}">
                <a16:creationId xmlns:a16="http://schemas.microsoft.com/office/drawing/2014/main" id="{2E7957F7-1E67-460B-B9E7-4CE0A6F0F8DB}"/>
              </a:ext>
            </a:extLst>
          </p:cNvPr>
          <p:cNvSpPr/>
          <p:nvPr/>
        </p:nvSpPr>
        <p:spPr>
          <a:xfrm>
            <a:off x="8667435" y="5166199"/>
            <a:ext cx="886090" cy="351788"/>
          </a:xfrm>
          <a:prstGeom prst="rect">
            <a:avLst/>
          </a:prstGeom>
          <a:solidFill>
            <a:schemeClr val="bg1"/>
          </a:solidFill>
          <a:ln w="47625" cap="flat" cmpd="sng" algn="ctr">
            <a:gradFill flip="none" rotWithShape="1">
              <a:gsLst>
                <a:gs pos="0">
                  <a:schemeClr val="bg1">
                    <a:lumMod val="85000"/>
                  </a:schemeClr>
                </a:gs>
                <a:gs pos="100000">
                  <a:schemeClr val="tx2">
                    <a:lumMod val="40000"/>
                    <a:lumOff val="60000"/>
                  </a:schemeClr>
                </a:gs>
              </a:gsLst>
              <a:lin ang="2700000" scaled="1"/>
              <a:tileRect/>
            </a:gradFill>
            <a:prstDash val="solid"/>
            <a:miter lim="800000"/>
          </a:ln>
          <a:effectLst>
            <a:glow rad="38100">
              <a:schemeClr val="bg1">
                <a:lumMod val="95000"/>
                <a:alpha val="19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Roboto Condensed Light"/>
              <a:ea typeface="+mn-ea"/>
              <a:cs typeface="+mn-cs"/>
            </a:endParaRPr>
          </a:p>
        </p:txBody>
      </p:sp>
      <p:sp>
        <p:nvSpPr>
          <p:cNvPr id="56" name="TextBox 55">
            <a:extLst>
              <a:ext uri="{FF2B5EF4-FFF2-40B4-BE49-F238E27FC236}">
                <a16:creationId xmlns:a16="http://schemas.microsoft.com/office/drawing/2014/main" id="{5B066CD7-5FD8-4CCE-8066-B4DC26427400}"/>
              </a:ext>
            </a:extLst>
          </p:cNvPr>
          <p:cNvSpPr txBox="1"/>
          <p:nvPr/>
        </p:nvSpPr>
        <p:spPr>
          <a:xfrm>
            <a:off x="8656702" y="5200075"/>
            <a:ext cx="931197" cy="290967"/>
          </a:xfrm>
          <a:prstGeom prst="rect">
            <a:avLst/>
          </a:prstGeom>
          <a:noFill/>
        </p:spPr>
        <p:txBody>
          <a:bodyPr wrap="square" lIns="0" tIns="0" rIns="0" bIns="0" numCol="1" spcCol="360000" rtlCol="0" anchor="ctr" anchorCtr="0">
            <a:noAutofit/>
          </a:bodyPr>
          <a:lstStyle/>
          <a:p>
            <a:pPr algn="ctr">
              <a:lnSpc>
                <a:spcPct val="110000"/>
              </a:lnSpc>
              <a:tabLst/>
            </a:pPr>
            <a:r>
              <a:rPr lang="en-US" sz="1000" dirty="0">
                <a:solidFill>
                  <a:schemeClr val="tx1">
                    <a:lumMod val="50000"/>
                  </a:schemeClr>
                </a:solidFill>
                <a:latin typeface="Roboto" panose="02000000000000000000" pitchFamily="2" charset="0"/>
                <a:ea typeface="Roboto" panose="02000000000000000000" pitchFamily="2" charset="0"/>
              </a:rPr>
              <a:t>Satisfaction</a:t>
            </a:r>
            <a:endParaRPr lang="en-CA" sz="1200" dirty="0">
              <a:solidFill>
                <a:schemeClr val="tx1">
                  <a:lumMod val="50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716585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38327"/>
            <a:ext cx="11326906" cy="602713"/>
          </a:xfrm>
        </p:spPr>
        <p:txBody>
          <a:bodyPr/>
          <a:lstStyle/>
          <a:p>
            <a:r>
              <a:rPr lang="en-US" sz="3600" dirty="0">
                <a:solidFill>
                  <a:srgbClr val="2576B7"/>
                </a:solidFill>
              </a:rPr>
              <a:t>3.2.2 </a:t>
            </a:r>
            <a:r>
              <a:rPr lang="en-US" sz="3600" dirty="0"/>
              <a:t>Brainstorm and document your IT initiatives to support the business </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54106" y="1889937"/>
            <a:ext cx="4116208" cy="440202"/>
          </a:xfrm>
        </p:spPr>
        <p:txBody>
          <a:bodyPr/>
          <a:lstStyle/>
          <a:p>
            <a:r>
              <a:rPr lang="en-US" sz="1600" dirty="0">
                <a:latin typeface="Exo" panose="02000503000000000000" pitchFamily="2" charset="77"/>
              </a:rPr>
              <a:t>60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67658" y="2338303"/>
            <a:ext cx="11469916" cy="4314932"/>
          </a:xfrm>
          <a:prstGeom prst="rect">
            <a:avLst/>
          </a:prstGeom>
        </p:spPr>
        <p:txBody>
          <a:bodyPr numCol="1" spcCol="360000"/>
          <a:lstStyle/>
          <a:p>
            <a:pPr marL="228600" indent="-228600">
              <a:lnSpc>
                <a:spcPct val="100000"/>
              </a:lnSpc>
              <a:buFont typeface="+mj-lt"/>
              <a:buAutoNum type="arabicPeriod"/>
            </a:pPr>
            <a:r>
              <a:rPr lang="en-US" sz="1200" dirty="0"/>
              <a:t>Gather the IT strategy creation team and revisit your IT initiatives. </a:t>
            </a:r>
          </a:p>
          <a:p>
            <a:pPr marL="228600" indent="-228600">
              <a:lnSpc>
                <a:spcPct val="100000"/>
              </a:lnSpc>
              <a:buFont typeface="+mj-lt"/>
              <a:buAutoNum type="arabicPeriod"/>
            </a:pPr>
            <a:r>
              <a:rPr lang="en-US" sz="1200" dirty="0"/>
              <a:t>Break into small groups and give each group one value stream. Identify and highlight the high areas of opportunity on the capability map.</a:t>
            </a:r>
          </a:p>
          <a:p>
            <a:pPr marL="228600" indent="-228600">
              <a:lnSpc>
                <a:spcPct val="100000"/>
              </a:lnSpc>
              <a:buFont typeface="+mj-lt"/>
              <a:buAutoNum type="arabicPeriod"/>
            </a:pPr>
            <a:r>
              <a:rPr lang="en-US" sz="1200" dirty="0"/>
              <a:t>Assign an equal number of business goals/initiatives to each smaller group. Groups will be given 30 minutes. Each discussion group will cover a pre-identified business goal/initiative.</a:t>
            </a:r>
          </a:p>
          <a:p>
            <a:pPr marL="228600" indent="-228600">
              <a:lnSpc>
                <a:spcPct val="100000"/>
              </a:lnSpc>
              <a:buFont typeface="+mj-lt"/>
              <a:buAutoNum type="arabicPeriod"/>
            </a:pPr>
            <a:r>
              <a:rPr lang="en-US" sz="1200" dirty="0"/>
              <a:t>Select a note taker and a spokesperson. Groups should be prepared to share answers with the larger group.</a:t>
            </a:r>
          </a:p>
          <a:p>
            <a:pPr marL="228600" indent="-228600">
              <a:lnSpc>
                <a:spcPct val="100000"/>
              </a:lnSpc>
              <a:buFont typeface="+mj-lt"/>
              <a:buAutoNum type="arabicPeriod"/>
            </a:pPr>
            <a:r>
              <a:rPr lang="en-US" sz="1200" dirty="0"/>
              <a:t>Work backward to figure out the necessary actions to achieve the goal and the necessary capabilities to achieve it. </a:t>
            </a:r>
            <a:r>
              <a:rPr lang="en-US" sz="1200" dirty="0">
                <a:latin typeface="Roboto Condensed Light"/>
                <a:ea typeface="Roboto Condensed Light"/>
              </a:rPr>
              <a:t>Brainstorm process, technology, and organizational initiatives that are required to maintain, create, enhance, or remove specific IT capabilities. </a:t>
            </a:r>
            <a:endParaRPr lang="en-US" sz="1200" dirty="0"/>
          </a:p>
          <a:p>
            <a:pPr marL="228600" indent="-228600">
              <a:lnSpc>
                <a:spcPct val="100000"/>
              </a:lnSpc>
              <a:buFont typeface="+mj-lt"/>
              <a:buAutoNum type="arabicPeriod"/>
            </a:pPr>
            <a:r>
              <a:rPr lang="en-US" sz="1200" dirty="0"/>
              <a:t>Be succinct. Each initiative should be an actionable statement.</a:t>
            </a:r>
          </a:p>
          <a:p>
            <a:pPr marL="228600" indent="-228600">
              <a:lnSpc>
                <a:spcPct val="100000"/>
              </a:lnSpc>
              <a:buFont typeface="+mj-lt"/>
              <a:buAutoNum type="arabicPeriod"/>
            </a:pPr>
            <a:r>
              <a:rPr lang="en-US" sz="1200" dirty="0"/>
              <a:t>Prioritize the initiatives by considering if the initiative is something you feel will make an impact on the business goal/initiative. Eliminate any initiatives that will not make an impact.</a:t>
            </a:r>
          </a:p>
          <a:p>
            <a:pPr marL="228600" indent="-228600">
              <a:lnSpc>
                <a:spcPct val="100000"/>
              </a:lnSpc>
              <a:buFont typeface="+mj-lt"/>
              <a:buAutoNum type="arabicPeriod"/>
            </a:pPr>
            <a:r>
              <a:rPr lang="en-US" sz="1200" dirty="0"/>
              <a:t>Collect insights over difficulties that might be encountered, steps that need to be taken, and resources needed to achieve the goal.</a:t>
            </a:r>
          </a:p>
          <a:p>
            <a:pPr marL="0" indent="0">
              <a:lnSpc>
                <a:spcPct val="100000"/>
              </a:lnSpc>
              <a:buNone/>
            </a:pPr>
            <a:r>
              <a:rPr lang="en-US" sz="1200" dirty="0">
                <a:latin typeface="Roboto Condensed Light"/>
                <a:ea typeface="Roboto Condensed Light"/>
              </a:rPr>
              <a:t>Note: Goals, capabilities, and initiatives will most likely have a many-to-many relationship at this stage. </a:t>
            </a:r>
            <a:r>
              <a:rPr lang="en-US" sz="1200" b="1" dirty="0">
                <a:latin typeface="Roboto Condensed Light"/>
                <a:ea typeface="Roboto Condensed Light"/>
              </a:rPr>
              <a:t>Ensure your alignment activity provides clarity and insight into why and how you chose business support initiatives for your strategy. </a:t>
            </a:r>
            <a:endParaRPr lang="en-US" sz="1200" dirty="0"/>
          </a:p>
          <a:p>
            <a:pPr>
              <a:lnSpc>
                <a:spcPct val="100000"/>
              </a:lnSpc>
            </a:pPr>
            <a:r>
              <a:rPr lang="en-US" sz="1200" dirty="0">
                <a:latin typeface="Roboto Condensed Light"/>
                <a:ea typeface="Roboto Condensed Light"/>
              </a:rPr>
              <a:t>Review the CEO-CIO Alignment and Business Vision reports and identify initiatives based on the following: </a:t>
            </a:r>
          </a:p>
          <a:p>
            <a:pPr marL="735012" lvl="1" indent="-285750">
              <a:lnSpc>
                <a:spcPct val="100000"/>
              </a:lnSpc>
              <a:buFont typeface="Wingdings" panose="05000000000000000000" pitchFamily="2" charset="2"/>
              <a:buChar char="q"/>
            </a:pPr>
            <a:r>
              <a:rPr lang="en-US" sz="1200" dirty="0">
                <a:latin typeface="Roboto Condensed Light"/>
                <a:ea typeface="Roboto Condensed Light"/>
              </a:rPr>
              <a:t>IT’s target maturity and initiatives that will help achieve target state </a:t>
            </a:r>
          </a:p>
          <a:p>
            <a:pPr marL="735012" lvl="1" indent="-285750">
              <a:lnSpc>
                <a:spcPct val="100000"/>
              </a:lnSpc>
              <a:buFont typeface="Wingdings" panose="05000000000000000000" pitchFamily="2" charset="2"/>
              <a:buChar char="q"/>
            </a:pPr>
            <a:r>
              <a:rPr lang="en-US" sz="1200" dirty="0">
                <a:latin typeface="Roboto Condensed Light"/>
                <a:ea typeface="Roboto Condensed Light"/>
              </a:rPr>
              <a:t>Low-performing core services </a:t>
            </a:r>
          </a:p>
          <a:p>
            <a:pPr marL="0" indent="0">
              <a:lnSpc>
                <a:spcPct val="100000"/>
              </a:lnSpc>
              <a:buNone/>
            </a:pPr>
            <a:r>
              <a:rPr lang="en-US" sz="1200" dirty="0">
                <a:latin typeface="Roboto Condensed Light"/>
                <a:ea typeface="Roboto Condensed Light"/>
              </a:rPr>
              <a:t>Document your findings in the </a:t>
            </a:r>
            <a:r>
              <a:rPr lang="en-US" sz="1200" i="1" dirty="0">
                <a:latin typeface="Roboto Condensed Light"/>
                <a:ea typeface="Roboto Condensed Light"/>
              </a:rPr>
              <a:t>IT Strategy Workbook </a:t>
            </a:r>
            <a:r>
              <a:rPr lang="en-US" sz="1200" dirty="0">
                <a:latin typeface="Roboto Condensed Light"/>
                <a:ea typeface="Roboto Condensed Light"/>
              </a:rPr>
              <a:t>and build your goals cascade visual. </a:t>
            </a:r>
          </a:p>
          <a:p>
            <a:pPr marL="0" indent="0">
              <a:lnSpc>
                <a:spcPct val="100000"/>
              </a:lnSpc>
              <a:buNone/>
            </a:pPr>
            <a:endParaRPr lang="en-US" sz="1200" dirty="0"/>
          </a:p>
        </p:txBody>
      </p:sp>
      <p:sp>
        <p:nvSpPr>
          <p:cNvPr id="12" name="Text Placeholder 6">
            <a:extLst>
              <a:ext uri="{FF2B5EF4-FFF2-40B4-BE49-F238E27FC236}">
                <a16:creationId xmlns:a16="http://schemas.microsoft.com/office/drawing/2014/main" id="{52D40591-E197-445E-9BE3-333ACFEC47FE}"/>
              </a:ext>
            </a:extLst>
          </p:cNvPr>
          <p:cNvSpPr txBox="1">
            <a:spLocks/>
          </p:cNvSpPr>
          <p:nvPr/>
        </p:nvSpPr>
        <p:spPr>
          <a:xfrm>
            <a:off x="354106" y="1600081"/>
            <a:ext cx="11313354" cy="48942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Objective: Leverage breakout discussions to dive into business support initiatives </a:t>
            </a:r>
            <a:r>
              <a:rPr lang="en-US" sz="1400" dirty="0">
                <a:solidFill>
                  <a:srgbClr val="F17A26"/>
                </a:solidFill>
              </a:rPr>
              <a:t>and </a:t>
            </a:r>
            <a:r>
              <a:rPr kumimoji="0" lang="en-US" sz="1400" b="0"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brainstorm business support initiatives. </a:t>
            </a:r>
          </a:p>
        </p:txBody>
      </p:sp>
      <p:sp>
        <p:nvSpPr>
          <p:cNvPr id="8" name="Text Placeholder 3">
            <a:extLst>
              <a:ext uri="{FF2B5EF4-FFF2-40B4-BE49-F238E27FC236}">
                <a16:creationId xmlns:a16="http://schemas.microsoft.com/office/drawing/2014/main" id="{A75F959B-7D42-4B22-A03B-75D5FD1F4F83}"/>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576B7"/>
                </a:solidFill>
                <a:effectLst/>
                <a:uLnTx/>
                <a:uFillTx/>
                <a:latin typeface="Exo" panose="02000303000000000000" pitchFamily="2" charset="0"/>
                <a:ea typeface="+mn-ea"/>
                <a:cs typeface="+mn-cs"/>
              </a:rPr>
              <a:t>3.2 Identify Key Initiatives</a:t>
            </a:r>
          </a:p>
        </p:txBody>
      </p:sp>
    </p:spTree>
    <p:extLst>
      <p:ext uri="{BB962C8B-B14F-4D97-AF65-F5344CB8AC3E}">
        <p14:creationId xmlns:p14="http://schemas.microsoft.com/office/powerpoint/2010/main" val="27743441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3115FC4-33F6-3141-A2DB-D2CFA6675AC9}"/>
              </a:ext>
            </a:extLst>
          </p:cNvPr>
          <p:cNvSpPr/>
          <p:nvPr/>
        </p:nvSpPr>
        <p:spPr>
          <a:xfrm>
            <a:off x="356960" y="1828800"/>
            <a:ext cx="5710011" cy="3107640"/>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aphicFrame>
        <p:nvGraphicFramePr>
          <p:cNvPr id="4" name="Table 3">
            <a:extLst>
              <a:ext uri="{FF2B5EF4-FFF2-40B4-BE49-F238E27FC236}">
                <a16:creationId xmlns:a16="http://schemas.microsoft.com/office/drawing/2014/main" id="{2E91096C-A178-0A4F-8D96-F02F765B827A}"/>
              </a:ext>
            </a:extLst>
          </p:cNvPr>
          <p:cNvGraphicFramePr>
            <a:graphicFrameLocks noGrp="1"/>
          </p:cNvGraphicFramePr>
          <p:nvPr>
            <p:extLst>
              <p:ext uri="{D42A27DB-BD31-4B8C-83A1-F6EECF244321}">
                <p14:modId xmlns:p14="http://schemas.microsoft.com/office/powerpoint/2010/main" val="3831954003"/>
              </p:ext>
            </p:extLst>
          </p:nvPr>
        </p:nvGraphicFramePr>
        <p:xfrm>
          <a:off x="371474" y="1816100"/>
          <a:ext cx="5689602" cy="3108985"/>
        </p:xfrm>
        <a:graphic>
          <a:graphicData uri="http://schemas.openxmlformats.org/drawingml/2006/table">
            <a:tbl>
              <a:tblPr firstRow="1" bandRow="1">
                <a:effectLst/>
                <a:tableStyleId>{5C22544A-7EE6-4342-B048-85BDC9FD1C3A}</a:tableStyleId>
              </a:tblPr>
              <a:tblGrid>
                <a:gridCol w="2844801">
                  <a:extLst>
                    <a:ext uri="{9D8B030D-6E8A-4147-A177-3AD203B41FA5}">
                      <a16:colId xmlns:a16="http://schemas.microsoft.com/office/drawing/2014/main" val="866264451"/>
                    </a:ext>
                  </a:extLst>
                </a:gridCol>
                <a:gridCol w="2844801">
                  <a:extLst>
                    <a:ext uri="{9D8B030D-6E8A-4147-A177-3AD203B41FA5}">
                      <a16:colId xmlns:a16="http://schemas.microsoft.com/office/drawing/2014/main" val="2703970457"/>
                    </a:ext>
                  </a:extLst>
                </a:gridCol>
              </a:tblGrid>
              <a:tr h="578854">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91440" marB="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91440" marB="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530131">
                <a:tc>
                  <a:txBody>
                    <a:bodyPr/>
                    <a:lstStyle/>
                    <a:p>
                      <a:pPr marL="173038" indent="-173038" rtl="0">
                        <a:lnSpc>
                          <a:spcPts val="1600"/>
                        </a:lnSpc>
                        <a:spcBef>
                          <a:spcPts val="800"/>
                        </a:spcBef>
                        <a:buSzPts val="1100"/>
                        <a:buFont typeface="Arial" panose="020B0604020202020204" pitchFamily="34" charset="0"/>
                        <a:buChar char="•"/>
                        <a:tabLst/>
                      </a:pPr>
                      <a:r>
                        <a:rPr lang="en-US" sz="1400" b="0" i="0" u="none" strike="noStrike" baseline="0" dirty="0">
                          <a:solidFill>
                            <a:srgbClr val="000000"/>
                          </a:solidFill>
                          <a:latin typeface="Roboto Condensed Light" panose="02000000000000000000" pitchFamily="2" charset="0"/>
                          <a:ea typeface="Roboto Condensed Light" panose="02000000000000000000" pitchFamily="2" charset="0"/>
                        </a:rPr>
                        <a:t>Business context (business goals, initiatives, capabilities) </a:t>
                      </a:r>
                    </a:p>
                    <a:p>
                      <a:pPr marL="173038" indent="-173038" rtl="0">
                        <a:lnSpc>
                          <a:spcPts val="1600"/>
                        </a:lnSpc>
                        <a:spcBef>
                          <a:spcPts val="800"/>
                        </a:spcBef>
                        <a:buSzPts val="1100"/>
                        <a:buFont typeface="Arial" panose="020B0604020202020204" pitchFamily="34" charset="0"/>
                        <a:buChar char="•"/>
                        <a:tabLst/>
                      </a:pPr>
                      <a:r>
                        <a:rPr lang="en-US" sz="1400" b="0" i="0" u="none" strike="noStrike" baseline="0" dirty="0">
                          <a:solidFill>
                            <a:srgbClr val="000000"/>
                          </a:solidFill>
                          <a:latin typeface="Roboto Condensed Light" panose="02000000000000000000" pitchFamily="2" charset="0"/>
                          <a:ea typeface="Roboto Condensed Light" panose="02000000000000000000" pitchFamily="2" charset="0"/>
                        </a:rPr>
                        <a:t>IT capability map</a:t>
                      </a:r>
                    </a:p>
                    <a:p>
                      <a:pPr marL="173038" indent="-173038" rtl="0">
                        <a:lnSpc>
                          <a:spcPts val="1600"/>
                        </a:lnSpc>
                        <a:spcBef>
                          <a:spcPts val="800"/>
                        </a:spcBef>
                        <a:buSzPts val="1100"/>
                        <a:buFont typeface="Arial" panose="020B0604020202020204" pitchFamily="34" charset="0"/>
                        <a:buChar char="•"/>
                        <a:tabLst/>
                      </a:pPr>
                      <a:r>
                        <a:rPr lang="en-US" sz="1400" b="0" i="0" u="none" strike="noStrike" baseline="0" dirty="0">
                          <a:solidFill>
                            <a:srgbClr val="000000"/>
                          </a:solidFill>
                          <a:latin typeface="Roboto Condensed Light" panose="02000000000000000000" pitchFamily="2" charset="0"/>
                          <a:ea typeface="Roboto Condensed Light" panose="02000000000000000000" pitchFamily="2" charset="0"/>
                        </a:rPr>
                        <a:t>Diagnostic data</a:t>
                      </a:r>
                    </a:p>
                  </a:txBody>
                  <a:tcPr marL="288000" marR="288000" marT="288000"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400" b="0" i="0" dirty="0">
                          <a:solidFill>
                            <a:srgbClr val="000000"/>
                          </a:solidFill>
                          <a:latin typeface="Roboto Condensed Light" panose="02000000000000000000" pitchFamily="2" charset="0"/>
                          <a:ea typeface="Roboto Condensed Light" panose="02000000000000000000" pitchFamily="2" charset="0"/>
                        </a:rPr>
                        <a:t>IT initiatives </a:t>
                      </a:r>
                    </a:p>
                    <a:p>
                      <a:pPr marL="173038" indent="-173038">
                        <a:lnSpc>
                          <a:spcPts val="1600"/>
                        </a:lnSpc>
                        <a:spcBef>
                          <a:spcPts val="800"/>
                        </a:spcBef>
                        <a:buFont typeface="Arial" panose="020B0604020202020204" pitchFamily="34" charset="0"/>
                        <a:buChar char="•"/>
                        <a:tabLst/>
                      </a:pPr>
                      <a:r>
                        <a:rPr lang="en-US" sz="1400" b="0" i="0" dirty="0">
                          <a:solidFill>
                            <a:srgbClr val="000000"/>
                          </a:solidFill>
                          <a:latin typeface="Roboto Condensed Light" panose="02000000000000000000" pitchFamily="2" charset="0"/>
                          <a:ea typeface="Roboto Condensed Light" panose="02000000000000000000" pitchFamily="2" charset="0"/>
                        </a:rPr>
                        <a:t>Goals cascade</a:t>
                      </a:r>
                    </a:p>
                  </a:txBody>
                  <a:tcPr marL="288000" marR="288000" marT="288000"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686074955"/>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96968" y="530021"/>
            <a:ext cx="11119040" cy="570117"/>
          </a:xfrm>
        </p:spPr>
        <p:txBody>
          <a:bodyPr/>
          <a:lstStyle/>
          <a:p>
            <a:r>
              <a:rPr lang="en-US" sz="4000" dirty="0">
                <a:solidFill>
                  <a:srgbClr val="2576B7"/>
                </a:solidFill>
              </a:rPr>
              <a:t>3.2.2 </a:t>
            </a:r>
            <a:r>
              <a:rPr lang="en-US" sz="4000" dirty="0"/>
              <a:t>Brainstorm and document your IT initiatives to support the business (cont.) </a:t>
            </a:r>
            <a:endParaRPr lang="en-US" dirty="0"/>
          </a:p>
        </p:txBody>
      </p:sp>
      <p:sp>
        <p:nvSpPr>
          <p:cNvPr id="20" name="Rectangle 19">
            <a:extLst>
              <a:ext uri="{FF2B5EF4-FFF2-40B4-BE49-F238E27FC236}">
                <a16:creationId xmlns:a16="http://schemas.microsoft.com/office/drawing/2014/main" id="{0C9FBE42-F7AC-E147-A266-0BD1AD803EDC}"/>
              </a:ext>
            </a:extLst>
          </p:cNvPr>
          <p:cNvSpPr/>
          <p:nvPr/>
        </p:nvSpPr>
        <p:spPr>
          <a:xfrm>
            <a:off x="6197600" y="1828800"/>
            <a:ext cx="5704114" cy="3107640"/>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aphicFrame>
        <p:nvGraphicFramePr>
          <p:cNvPr id="31" name="Table 30">
            <a:extLst>
              <a:ext uri="{FF2B5EF4-FFF2-40B4-BE49-F238E27FC236}">
                <a16:creationId xmlns:a16="http://schemas.microsoft.com/office/drawing/2014/main" id="{E89A80C3-4BF0-104A-ABDF-E152ACE41160}"/>
              </a:ext>
            </a:extLst>
          </p:cNvPr>
          <p:cNvGraphicFramePr>
            <a:graphicFrameLocks noGrp="1"/>
          </p:cNvGraphicFramePr>
          <p:nvPr>
            <p:extLst>
              <p:ext uri="{D42A27DB-BD31-4B8C-83A1-F6EECF244321}">
                <p14:modId xmlns:p14="http://schemas.microsoft.com/office/powerpoint/2010/main" val="772527191"/>
              </p:ext>
            </p:extLst>
          </p:nvPr>
        </p:nvGraphicFramePr>
        <p:xfrm>
          <a:off x="6205538" y="1816100"/>
          <a:ext cx="5688012" cy="3108985"/>
        </p:xfrm>
        <a:graphic>
          <a:graphicData uri="http://schemas.openxmlformats.org/drawingml/2006/table">
            <a:tbl>
              <a:tblPr firstRow="1" bandRow="1">
                <a:effectLst/>
                <a:tableStyleId>{5C22544A-7EE6-4342-B048-85BDC9FD1C3A}</a:tableStyleId>
              </a:tblPr>
              <a:tblGrid>
                <a:gridCol w="2844006">
                  <a:extLst>
                    <a:ext uri="{9D8B030D-6E8A-4147-A177-3AD203B41FA5}">
                      <a16:colId xmlns:a16="http://schemas.microsoft.com/office/drawing/2014/main" val="866264451"/>
                    </a:ext>
                  </a:extLst>
                </a:gridCol>
                <a:gridCol w="2844006">
                  <a:extLst>
                    <a:ext uri="{9D8B030D-6E8A-4147-A177-3AD203B41FA5}">
                      <a16:colId xmlns:a16="http://schemas.microsoft.com/office/drawing/2014/main" val="2703970457"/>
                    </a:ext>
                  </a:extLst>
                </a:gridCol>
              </a:tblGrid>
              <a:tr h="578854">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Materials</a:t>
                      </a:r>
                    </a:p>
                  </a:txBody>
                  <a:tcPr marL="0" marR="0" marT="91440" marB="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Participants</a:t>
                      </a:r>
                    </a:p>
                  </a:txBody>
                  <a:tcPr marL="0" marR="0" marT="91440" marB="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530131">
                <a:tc>
                  <a:txBody>
                    <a:bodyPr/>
                    <a:lstStyle/>
                    <a:p>
                      <a:pPr marL="173038" indent="-173038" rtl="0">
                        <a:lnSpc>
                          <a:spcPts val="1600"/>
                        </a:lnSpc>
                        <a:spcBef>
                          <a:spcPts val="800"/>
                        </a:spcBef>
                        <a:buSzPts val="1100"/>
                        <a:buFont typeface="Arial" panose="020B0604020202020204" pitchFamily="34" charset="0"/>
                        <a:buChar char="•"/>
                        <a:tabLst/>
                      </a:pPr>
                      <a:r>
                        <a:rPr lang="en-US" sz="1400" b="0" i="0" u="none" strike="noStrike" baseline="0" dirty="0">
                          <a:solidFill>
                            <a:srgbClr val="000000"/>
                          </a:solidFill>
                          <a:latin typeface="Roboto Condensed Light" panose="02000000000000000000" pitchFamily="2" charset="0"/>
                          <a:ea typeface="Roboto Condensed Light" panose="02000000000000000000" pitchFamily="2" charset="0"/>
                        </a:rPr>
                        <a:t>Capability maps </a:t>
                      </a:r>
                    </a:p>
                    <a:p>
                      <a:pPr marL="173038" indent="-173038" rtl="0">
                        <a:lnSpc>
                          <a:spcPts val="1600"/>
                        </a:lnSpc>
                        <a:spcBef>
                          <a:spcPts val="800"/>
                        </a:spcBef>
                        <a:buSzPts val="1100"/>
                        <a:buFont typeface="Arial" panose="020B0604020202020204" pitchFamily="34" charset="0"/>
                        <a:buChar char="•"/>
                        <a:tabLst/>
                      </a:pPr>
                      <a:r>
                        <a:rPr lang="en-US" sz="1400" b="0" i="0" u="none" strike="noStrike" baseline="0" dirty="0">
                          <a:solidFill>
                            <a:srgbClr val="000000"/>
                          </a:solidFill>
                          <a:latin typeface="Roboto Condensed Light" panose="02000000000000000000" pitchFamily="2" charset="0"/>
                          <a:ea typeface="Roboto Condensed Light" panose="02000000000000000000" pitchFamily="2" charset="0"/>
                        </a:rPr>
                        <a:t>Diagnostic reports</a:t>
                      </a:r>
                    </a:p>
                    <a:p>
                      <a:pPr marL="173038" indent="-173038" rtl="0">
                        <a:lnSpc>
                          <a:spcPts val="1600"/>
                        </a:lnSpc>
                        <a:spcBef>
                          <a:spcPts val="800"/>
                        </a:spcBef>
                        <a:buSzPts val="1100"/>
                        <a:buFont typeface="Arial" panose="020B0604020202020204" pitchFamily="34" charset="0"/>
                        <a:buChar char="•"/>
                        <a:tabLst/>
                      </a:pPr>
                      <a:r>
                        <a:rPr lang="en-US" sz="1400" b="0" i="0" u="none" strike="noStrike" baseline="0" dirty="0">
                          <a:solidFill>
                            <a:srgbClr val="000000"/>
                          </a:solidFill>
                          <a:latin typeface="Roboto Condensed Light" panose="02000000000000000000" pitchFamily="2" charset="0"/>
                          <a:ea typeface="Roboto Condensed Light" panose="02000000000000000000" pitchFamily="2" charset="0"/>
                        </a:rPr>
                        <a:t>Collaboration/brainstorming tool (whiteboard, flip chart, digital equivalent) </a:t>
                      </a:r>
                    </a:p>
                  </a:txBody>
                  <a:tcPr marL="288000" marR="288000" marT="288000"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4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400" b="0" i="0" dirty="0">
                          <a:solidFill>
                            <a:srgbClr val="000000"/>
                          </a:solidFill>
                          <a:latin typeface="Roboto Condensed Light" panose="02000000000000000000" pitchFamily="2" charset="0"/>
                          <a:ea typeface="Roboto Condensed Light" panose="02000000000000000000" pitchFamily="2" charset="0"/>
                        </a:rPr>
                        <a:t>Senior IT Team </a:t>
                      </a:r>
                    </a:p>
                  </a:txBody>
                  <a:tcPr marL="288000" marR="288000" marT="288000"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686074955"/>
                  </a:ext>
                </a:extLst>
              </a:tr>
            </a:tbl>
          </a:graphicData>
        </a:graphic>
      </p:graphicFrame>
      <p:grpSp>
        <p:nvGrpSpPr>
          <p:cNvPr id="7" name="Group 6">
            <a:extLst>
              <a:ext uri="{FF2B5EF4-FFF2-40B4-BE49-F238E27FC236}">
                <a16:creationId xmlns:a16="http://schemas.microsoft.com/office/drawing/2014/main" id="{BD5876DE-4308-45C2-AEB6-7EC43CC72D27}"/>
              </a:ext>
            </a:extLst>
          </p:cNvPr>
          <p:cNvGrpSpPr/>
          <p:nvPr/>
        </p:nvGrpSpPr>
        <p:grpSpPr>
          <a:xfrm>
            <a:off x="396968" y="5320158"/>
            <a:ext cx="5664108" cy="468002"/>
            <a:chOff x="469425" y="5628818"/>
            <a:chExt cx="3318766" cy="554002"/>
          </a:xfrm>
        </p:grpSpPr>
        <p:sp>
          <p:nvSpPr>
            <p:cNvPr id="8" name="Rectangle 7">
              <a:hlinkClick r:id="rId2"/>
              <a:extLst>
                <a:ext uri="{FF2B5EF4-FFF2-40B4-BE49-F238E27FC236}">
                  <a16:creationId xmlns:a16="http://schemas.microsoft.com/office/drawing/2014/main" id="{CC481737-7A1C-465C-969F-914300F9FE69}"/>
                </a:ext>
              </a:extLst>
            </p:cNvPr>
            <p:cNvSpPr/>
            <p:nvPr/>
          </p:nvSpPr>
          <p:spPr>
            <a:xfrm>
              <a:off x="907389" y="5628818"/>
              <a:ext cx="2880802"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Download the </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IT Strategy Workbook </a:t>
              </a: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and document your goals cascade in the “Goals Cascade” Tab.</a:t>
              </a:r>
            </a:p>
          </p:txBody>
        </p:sp>
        <p:sp>
          <p:nvSpPr>
            <p:cNvPr id="9" name="Rectangle 8">
              <a:extLst>
                <a:ext uri="{FF2B5EF4-FFF2-40B4-BE49-F238E27FC236}">
                  <a16:creationId xmlns:a16="http://schemas.microsoft.com/office/drawing/2014/main" id="{BF311C94-94DB-4B41-9FA2-9AB60D02F574}"/>
                </a:ext>
              </a:extLst>
            </p:cNvPr>
            <p:cNvSpPr>
              <a:spLocks noChangeAspect="1"/>
            </p:cNvSpPr>
            <p:nvPr/>
          </p:nvSpPr>
          <p:spPr>
            <a:xfrm>
              <a:off x="469425" y="5628820"/>
              <a:ext cx="437964"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grpSp>
      <p:pic>
        <p:nvPicPr>
          <p:cNvPr id="10" name="Picture 9">
            <a:extLst>
              <a:ext uri="{FF2B5EF4-FFF2-40B4-BE49-F238E27FC236}">
                <a16:creationId xmlns:a16="http://schemas.microsoft.com/office/drawing/2014/main" id="{903F84B5-3B2F-4A96-A540-F2E36DA7B2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952" y="5265709"/>
            <a:ext cx="551500" cy="551500"/>
          </a:xfrm>
          <a:prstGeom prst="rect">
            <a:avLst/>
          </a:prstGeom>
        </p:spPr>
      </p:pic>
    </p:spTree>
    <p:extLst>
      <p:ext uri="{BB962C8B-B14F-4D97-AF65-F5344CB8AC3E}">
        <p14:creationId xmlns:p14="http://schemas.microsoft.com/office/powerpoint/2010/main" val="42900675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827F74-546A-4DDF-8309-48C895DFE47F}"/>
              </a:ext>
            </a:extLst>
          </p:cNvPr>
          <p:cNvSpPr>
            <a:spLocks noGrp="1"/>
          </p:cNvSpPr>
          <p:nvPr>
            <p:ph type="title"/>
          </p:nvPr>
        </p:nvSpPr>
        <p:spPr>
          <a:xfrm>
            <a:off x="381793" y="545358"/>
            <a:ext cx="6924615" cy="1130188"/>
          </a:xfrm>
        </p:spPr>
        <p:txBody>
          <a:bodyPr/>
          <a:lstStyle/>
          <a:p>
            <a:r>
              <a:rPr lang="en-US" dirty="0"/>
              <a:t>Case Study</a:t>
            </a:r>
            <a:endParaRPr lang="en-CA" dirty="0"/>
          </a:p>
        </p:txBody>
      </p:sp>
      <p:sp>
        <p:nvSpPr>
          <p:cNvPr id="4" name="Text Placeholder 3">
            <a:extLst>
              <a:ext uri="{FF2B5EF4-FFF2-40B4-BE49-F238E27FC236}">
                <a16:creationId xmlns:a16="http://schemas.microsoft.com/office/drawing/2014/main" id="{A8FB7103-9836-43AD-8A00-2D7AF5D67EE9}"/>
              </a:ext>
            </a:extLst>
          </p:cNvPr>
          <p:cNvSpPr>
            <a:spLocks noGrp="1"/>
          </p:cNvSpPr>
          <p:nvPr>
            <p:ph type="body" sz="quarter" idx="15"/>
          </p:nvPr>
        </p:nvSpPr>
        <p:spPr/>
        <p:txBody>
          <a:bodyPr/>
          <a:lstStyle/>
          <a:p>
            <a:r>
              <a:rPr lang="en-US" dirty="0"/>
              <a:t>Professional Services</a:t>
            </a:r>
            <a:endParaRPr lang="en-CA" dirty="0"/>
          </a:p>
        </p:txBody>
      </p:sp>
      <p:sp>
        <p:nvSpPr>
          <p:cNvPr id="5" name="Text Placeholder 4">
            <a:extLst>
              <a:ext uri="{FF2B5EF4-FFF2-40B4-BE49-F238E27FC236}">
                <a16:creationId xmlns:a16="http://schemas.microsoft.com/office/drawing/2014/main" id="{5C4F0B46-7CDB-4E3E-AEB4-D20B5E1EC7F8}"/>
              </a:ext>
            </a:extLst>
          </p:cNvPr>
          <p:cNvSpPr>
            <a:spLocks noGrp="1"/>
          </p:cNvSpPr>
          <p:nvPr>
            <p:ph type="body" sz="quarter" idx="16"/>
          </p:nvPr>
        </p:nvSpPr>
        <p:spPr/>
        <p:txBody>
          <a:bodyPr/>
          <a:lstStyle/>
          <a:p>
            <a:r>
              <a:rPr lang="en-US" dirty="0"/>
              <a:t>INDUSTRY</a:t>
            </a:r>
            <a:endParaRPr lang="en-CA" dirty="0"/>
          </a:p>
        </p:txBody>
      </p:sp>
      <p:sp>
        <p:nvSpPr>
          <p:cNvPr id="6" name="Text Placeholder 5">
            <a:extLst>
              <a:ext uri="{FF2B5EF4-FFF2-40B4-BE49-F238E27FC236}">
                <a16:creationId xmlns:a16="http://schemas.microsoft.com/office/drawing/2014/main" id="{FFFE08FD-2405-4DFC-AF87-878CFEB6821F}"/>
              </a:ext>
            </a:extLst>
          </p:cNvPr>
          <p:cNvSpPr>
            <a:spLocks noGrp="1"/>
          </p:cNvSpPr>
          <p:nvPr>
            <p:ph type="body" sz="quarter" idx="17"/>
          </p:nvPr>
        </p:nvSpPr>
        <p:spPr/>
        <p:txBody>
          <a:bodyPr/>
          <a:lstStyle/>
          <a:p>
            <a:r>
              <a:rPr lang="en-US" dirty="0"/>
              <a:t>Acme Corp. </a:t>
            </a:r>
            <a:endParaRPr lang="en-CA" dirty="0"/>
          </a:p>
        </p:txBody>
      </p:sp>
      <p:sp>
        <p:nvSpPr>
          <p:cNvPr id="7" name="Text Placeholder 6">
            <a:extLst>
              <a:ext uri="{FF2B5EF4-FFF2-40B4-BE49-F238E27FC236}">
                <a16:creationId xmlns:a16="http://schemas.microsoft.com/office/drawing/2014/main" id="{E1782323-BA95-445C-87D1-AE7AC3D57E5B}"/>
              </a:ext>
            </a:extLst>
          </p:cNvPr>
          <p:cNvSpPr>
            <a:spLocks noGrp="1"/>
          </p:cNvSpPr>
          <p:nvPr>
            <p:ph type="body" sz="quarter" idx="18"/>
          </p:nvPr>
        </p:nvSpPr>
        <p:spPr/>
        <p:txBody>
          <a:bodyPr/>
          <a:lstStyle/>
          <a:p>
            <a:r>
              <a:rPr lang="en-US" dirty="0"/>
              <a:t>COMPANY</a:t>
            </a:r>
            <a:endParaRPr lang="en-CA" dirty="0"/>
          </a:p>
        </p:txBody>
      </p:sp>
      <p:sp>
        <p:nvSpPr>
          <p:cNvPr id="8" name="Text Placeholder 7">
            <a:extLst>
              <a:ext uri="{FF2B5EF4-FFF2-40B4-BE49-F238E27FC236}">
                <a16:creationId xmlns:a16="http://schemas.microsoft.com/office/drawing/2014/main" id="{752FED69-2749-4CF8-897A-B7EC1E5CA7AE}"/>
              </a:ext>
            </a:extLst>
          </p:cNvPr>
          <p:cNvSpPr>
            <a:spLocks noGrp="1"/>
          </p:cNvSpPr>
          <p:nvPr>
            <p:ph type="body" sz="quarter" idx="31"/>
          </p:nvPr>
        </p:nvSpPr>
        <p:spPr>
          <a:xfrm>
            <a:off x="381794" y="1337122"/>
            <a:ext cx="6827898" cy="466166"/>
          </a:xfrm>
        </p:spPr>
        <p:txBody>
          <a:bodyPr/>
          <a:lstStyle/>
          <a:p>
            <a:r>
              <a:rPr lang="en-US" dirty="0"/>
              <a:t>Acme Corp. identified eight initiatives to support the business. </a:t>
            </a:r>
            <a:endParaRPr lang="en-CA" dirty="0"/>
          </a:p>
        </p:txBody>
      </p:sp>
      <p:sp>
        <p:nvSpPr>
          <p:cNvPr id="11" name="TextBox 10">
            <a:extLst>
              <a:ext uri="{FF2B5EF4-FFF2-40B4-BE49-F238E27FC236}">
                <a16:creationId xmlns:a16="http://schemas.microsoft.com/office/drawing/2014/main" id="{63811C32-4EE7-4111-BCB2-8C50342BDD00}"/>
              </a:ext>
            </a:extLst>
          </p:cNvPr>
          <p:cNvSpPr txBox="1"/>
          <p:nvPr/>
        </p:nvSpPr>
        <p:spPr>
          <a:xfrm>
            <a:off x="5972917" y="2544686"/>
            <a:ext cx="3470502" cy="307777"/>
          </a:xfrm>
          <a:prstGeom prst="rect">
            <a:avLst/>
          </a:prstGeom>
          <a:noFill/>
        </p:spPr>
        <p:txBody>
          <a:bodyPr wrap="none" lIns="0" tIns="0" rIns="0" bIns="0" rtlCol="0" anchor="b" anchorCtr="0">
            <a:spAutoFit/>
          </a:bodyPr>
          <a:lstStyle/>
          <a:p>
            <a:r>
              <a:rPr lang="en-US" sz="2000" b="1" dirty="0">
                <a:solidFill>
                  <a:srgbClr val="494949"/>
                </a:solidFill>
                <a:latin typeface="Montserrat SemiBold" pitchFamily="2" charset="77"/>
                <a:ea typeface="League Spartan" charset="0"/>
                <a:cs typeface="Poppins" pitchFamily="2" charset="77"/>
              </a:rPr>
              <a:t>Enable Corporate Projects</a:t>
            </a:r>
          </a:p>
        </p:txBody>
      </p:sp>
      <p:sp>
        <p:nvSpPr>
          <p:cNvPr id="12" name="Subtitle 2">
            <a:extLst>
              <a:ext uri="{FF2B5EF4-FFF2-40B4-BE49-F238E27FC236}">
                <a16:creationId xmlns:a16="http://schemas.microsoft.com/office/drawing/2014/main" id="{08E89147-A106-48E7-AA2A-B6BD92CE5981}"/>
              </a:ext>
            </a:extLst>
          </p:cNvPr>
          <p:cNvSpPr txBox="1">
            <a:spLocks/>
          </p:cNvSpPr>
          <p:nvPr/>
        </p:nvSpPr>
        <p:spPr>
          <a:xfrm>
            <a:off x="5972916" y="2950670"/>
            <a:ext cx="4723389" cy="1351139"/>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a:lnSpc>
                <a:spcPts val="1750"/>
              </a:lnSpc>
              <a:buFont typeface="Arial" panose="020B0604020202020204" pitchFamily="34" charset="0"/>
              <a:buChar char="•"/>
            </a:pPr>
            <a:r>
              <a:rPr lang="en-US" sz="16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Implement LMS system</a:t>
            </a:r>
          </a:p>
          <a:p>
            <a:pPr marL="285750" indent="-285750" algn="l">
              <a:lnSpc>
                <a:spcPts val="1750"/>
              </a:lnSpc>
              <a:buFont typeface="Arial" panose="020B0604020202020204" pitchFamily="34" charset="0"/>
              <a:buChar char="•"/>
            </a:pPr>
            <a:r>
              <a:rPr lang="en-US" sz="16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Implement HRIS system </a:t>
            </a:r>
          </a:p>
          <a:p>
            <a:pPr marL="285750" indent="-285750" algn="l">
              <a:lnSpc>
                <a:spcPts val="1750"/>
              </a:lnSpc>
              <a:buFont typeface="Arial" panose="020B0604020202020204" pitchFamily="34" charset="0"/>
              <a:buChar char="•"/>
            </a:pPr>
            <a:r>
              <a:rPr lang="en-US" sz="16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Improve web portal for product X</a:t>
            </a:r>
          </a:p>
          <a:p>
            <a:pPr marL="285750" indent="-285750" algn="l">
              <a:lnSpc>
                <a:spcPts val="1750"/>
              </a:lnSpc>
              <a:buFont typeface="Arial" panose="020B0604020202020204" pitchFamily="34" charset="0"/>
              <a:buChar char="•"/>
            </a:pPr>
            <a:r>
              <a:rPr lang="en-US" sz="16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Enable multi-factor authentication</a:t>
            </a:r>
          </a:p>
          <a:p>
            <a:pPr marL="285750" indent="-285750" algn="l">
              <a:lnSpc>
                <a:spcPts val="1750"/>
              </a:lnSpc>
              <a:buFont typeface="Arial" panose="020B0604020202020204" pitchFamily="34" charset="0"/>
              <a:buChar char="•"/>
            </a:pPr>
            <a:r>
              <a:rPr lang="en-US" sz="16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Develop services website portal  </a:t>
            </a:r>
          </a:p>
        </p:txBody>
      </p:sp>
      <p:sp>
        <p:nvSpPr>
          <p:cNvPr id="13" name="TextBox 12">
            <a:extLst>
              <a:ext uri="{FF2B5EF4-FFF2-40B4-BE49-F238E27FC236}">
                <a16:creationId xmlns:a16="http://schemas.microsoft.com/office/drawing/2014/main" id="{47A97849-201A-44B0-B2E0-DD95B3EF18DB}"/>
              </a:ext>
            </a:extLst>
          </p:cNvPr>
          <p:cNvSpPr txBox="1"/>
          <p:nvPr/>
        </p:nvSpPr>
        <p:spPr>
          <a:xfrm>
            <a:off x="5972917" y="4488194"/>
            <a:ext cx="3643626" cy="307777"/>
          </a:xfrm>
          <a:prstGeom prst="rect">
            <a:avLst/>
          </a:prstGeom>
          <a:noFill/>
        </p:spPr>
        <p:txBody>
          <a:bodyPr wrap="none" lIns="0" tIns="0" rIns="0" bIns="0" rtlCol="0" anchor="b" anchorCtr="0">
            <a:spAutoFit/>
          </a:bodyPr>
          <a:lstStyle>
            <a:defPPr>
              <a:defRPr lang="en-US"/>
            </a:defPPr>
            <a:lvl1pPr>
              <a:defRPr sz="2000" b="1">
                <a:solidFill>
                  <a:srgbClr val="494949"/>
                </a:solidFill>
                <a:latin typeface="Montserrat SemiBold" pitchFamily="2" charset="77"/>
                <a:ea typeface="League Spartan" charset="0"/>
                <a:cs typeface="Poppins" pitchFamily="2" charset="77"/>
              </a:defRPr>
            </a:lvl1pPr>
          </a:lstStyle>
          <a:p>
            <a:r>
              <a:rPr lang="en-US" dirty="0"/>
              <a:t>Become a Business Partner</a:t>
            </a:r>
          </a:p>
        </p:txBody>
      </p:sp>
      <p:sp>
        <p:nvSpPr>
          <p:cNvPr id="14" name="Subtitle 2">
            <a:extLst>
              <a:ext uri="{FF2B5EF4-FFF2-40B4-BE49-F238E27FC236}">
                <a16:creationId xmlns:a16="http://schemas.microsoft.com/office/drawing/2014/main" id="{6A1887E9-E9A0-4804-BA1B-536F4A865E15}"/>
              </a:ext>
            </a:extLst>
          </p:cNvPr>
          <p:cNvSpPr txBox="1">
            <a:spLocks/>
          </p:cNvSpPr>
          <p:nvPr/>
        </p:nvSpPr>
        <p:spPr>
          <a:xfrm>
            <a:off x="5972915" y="4904684"/>
            <a:ext cx="5930487" cy="1021818"/>
          </a:xfrm>
          <a:prstGeom prst="rect">
            <a:avLst/>
          </a:prstGeom>
        </p:spPr>
        <p:txBody>
          <a:bodyPr vert="horz" wrap="square" lIns="0" tIns="0" rIns="0" bIns="0" rtlCol="0" anchor="t">
            <a:spAutoFit/>
          </a:bodyPr>
          <a:lstStyle>
            <a:defPPr>
              <a:defRPr lang="en-US"/>
            </a:defPPr>
            <a:lvl1pPr indent="0" defTabSz="1087636">
              <a:lnSpc>
                <a:spcPts val="1750"/>
              </a:lnSpc>
              <a:spcBef>
                <a:spcPct val="20000"/>
              </a:spcBef>
              <a:buFont typeface="Arial"/>
              <a:buNone/>
              <a:defRPr sz="1600">
                <a:solidFill>
                  <a:srgbClr val="000000"/>
                </a:solidFill>
                <a:latin typeface="Montserrat Light" panose="00000400000000000000" pitchFamily="2" charset="0"/>
                <a:ea typeface="Roboto Condensed Light" panose="02000000000000000000" pitchFamily="2"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285750" indent="-285750">
              <a:buFont typeface="Arial" panose="020B0604020202020204" pitchFamily="34" charset="0"/>
              <a:buChar char="•"/>
            </a:pPr>
            <a:r>
              <a:rPr lang="en-US" dirty="0">
                <a:latin typeface="Roboto Condensed Light" panose="02000000000000000000" pitchFamily="2" charset="0"/>
              </a:rPr>
              <a:t>Improve alignment and communication between CEO and CIO on target state </a:t>
            </a:r>
            <a:r>
              <a:rPr lang="en-US" sz="1200" dirty="0">
                <a:latin typeface="Roboto Condensed Light" panose="02000000000000000000" pitchFamily="2" charset="0"/>
              </a:rPr>
              <a:t>(achieve target maturity)</a:t>
            </a:r>
          </a:p>
          <a:p>
            <a:pPr marL="285750" indent="-285750">
              <a:buFont typeface="Arial" panose="020B0604020202020204" pitchFamily="34" charset="0"/>
              <a:buChar char="•"/>
            </a:pPr>
            <a:r>
              <a:rPr lang="en-US" dirty="0">
                <a:latin typeface="Roboto Condensed Light" panose="02000000000000000000" pitchFamily="2" charset="0"/>
              </a:rPr>
              <a:t>Improve data quality </a:t>
            </a:r>
            <a:r>
              <a:rPr lang="en-US" sz="1200" dirty="0">
                <a:latin typeface="Roboto Condensed Light" panose="02000000000000000000" pitchFamily="2" charset="0"/>
              </a:rPr>
              <a:t>(address low-performing service)</a:t>
            </a:r>
            <a:endParaRPr lang="en-US" dirty="0">
              <a:latin typeface="Roboto Condensed Light" panose="02000000000000000000" pitchFamily="2" charset="0"/>
            </a:endParaRPr>
          </a:p>
          <a:p>
            <a:pPr marL="285750" indent="-285750">
              <a:buFont typeface="Arial" panose="020B0604020202020204" pitchFamily="34" charset="0"/>
              <a:buChar char="•"/>
            </a:pPr>
            <a:r>
              <a:rPr lang="en-US" dirty="0">
                <a:latin typeface="Roboto Condensed Light" panose="02000000000000000000" pitchFamily="2" charset="0"/>
              </a:rPr>
              <a:t>Improve capability reporting </a:t>
            </a:r>
            <a:r>
              <a:rPr lang="en-US" sz="1200" dirty="0">
                <a:latin typeface="Roboto Condensed Light" panose="02000000000000000000" pitchFamily="2" charset="0"/>
              </a:rPr>
              <a:t>(address low-performing service)</a:t>
            </a:r>
            <a:endParaRPr lang="en-US" dirty="0">
              <a:latin typeface="Roboto Condensed Light" panose="02000000000000000000" pitchFamily="2" charset="0"/>
            </a:endParaRPr>
          </a:p>
        </p:txBody>
      </p:sp>
      <p:sp>
        <p:nvSpPr>
          <p:cNvPr id="15" name="Oval 14">
            <a:extLst>
              <a:ext uri="{FF2B5EF4-FFF2-40B4-BE49-F238E27FC236}">
                <a16:creationId xmlns:a16="http://schemas.microsoft.com/office/drawing/2014/main" id="{0F4A3985-7CBA-4D27-9B2B-AEF5B668EA6B}"/>
              </a:ext>
            </a:extLst>
          </p:cNvPr>
          <p:cNvSpPr/>
          <p:nvPr/>
        </p:nvSpPr>
        <p:spPr>
          <a:xfrm>
            <a:off x="5029964" y="4476107"/>
            <a:ext cx="774826" cy="774826"/>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FEA78548-9300-49BB-A416-A59B09DB843E}"/>
              </a:ext>
            </a:extLst>
          </p:cNvPr>
          <p:cNvSpPr/>
          <p:nvPr/>
        </p:nvSpPr>
        <p:spPr>
          <a:xfrm>
            <a:off x="5029964" y="2633428"/>
            <a:ext cx="774826" cy="774826"/>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AF2A611D-C928-4702-8105-6E4FA832B383}"/>
              </a:ext>
            </a:extLst>
          </p:cNvPr>
          <p:cNvSpPr txBox="1"/>
          <p:nvPr/>
        </p:nvSpPr>
        <p:spPr>
          <a:xfrm>
            <a:off x="5135088" y="2743842"/>
            <a:ext cx="564578" cy="553998"/>
          </a:xfrm>
          <a:prstGeom prst="rect">
            <a:avLst/>
          </a:prstGeom>
          <a:noFill/>
        </p:spPr>
        <p:txBody>
          <a:bodyPr wrap="none" rtlCol="0" anchor="ctr" anchorCtr="0">
            <a:spAutoFit/>
          </a:bodyPr>
          <a:lstStyle/>
          <a:p>
            <a:pPr algn="ctr"/>
            <a:r>
              <a:rPr lang="en-US" sz="3000" b="1" dirty="0">
                <a:solidFill>
                  <a:schemeClr val="bg1"/>
                </a:solidFill>
                <a:latin typeface="Montserrat SemiBold" pitchFamily="2" charset="77"/>
                <a:ea typeface="League Spartan" charset="0"/>
                <a:cs typeface="Poppins" pitchFamily="2" charset="77"/>
              </a:rPr>
              <a:t>1a</a:t>
            </a:r>
          </a:p>
        </p:txBody>
      </p:sp>
      <p:sp>
        <p:nvSpPr>
          <p:cNvPr id="18" name="TextBox 17">
            <a:extLst>
              <a:ext uri="{FF2B5EF4-FFF2-40B4-BE49-F238E27FC236}">
                <a16:creationId xmlns:a16="http://schemas.microsoft.com/office/drawing/2014/main" id="{CBB9015A-CC7C-4E74-9A5A-EDFBA7F506D1}"/>
              </a:ext>
            </a:extLst>
          </p:cNvPr>
          <p:cNvSpPr txBox="1"/>
          <p:nvPr/>
        </p:nvSpPr>
        <p:spPr>
          <a:xfrm>
            <a:off x="5127438" y="4558880"/>
            <a:ext cx="595036" cy="553998"/>
          </a:xfrm>
          <a:prstGeom prst="rect">
            <a:avLst/>
          </a:prstGeom>
          <a:noFill/>
        </p:spPr>
        <p:txBody>
          <a:bodyPr wrap="square" rtlCol="0" anchor="ctr" anchorCtr="0">
            <a:spAutoFit/>
          </a:bodyPr>
          <a:lstStyle/>
          <a:p>
            <a:pPr algn="ctr"/>
            <a:r>
              <a:rPr lang="en-US" sz="3000" b="1" dirty="0">
                <a:solidFill>
                  <a:schemeClr val="bg1"/>
                </a:solidFill>
                <a:latin typeface="Montserrat SemiBold" pitchFamily="2" charset="77"/>
                <a:ea typeface="League Spartan" charset="0"/>
                <a:cs typeface="Poppins" pitchFamily="2" charset="77"/>
              </a:rPr>
              <a:t>1b</a:t>
            </a:r>
          </a:p>
        </p:txBody>
      </p:sp>
      <p:sp>
        <p:nvSpPr>
          <p:cNvPr id="19" name="Arc 18">
            <a:extLst>
              <a:ext uri="{FF2B5EF4-FFF2-40B4-BE49-F238E27FC236}">
                <a16:creationId xmlns:a16="http://schemas.microsoft.com/office/drawing/2014/main" id="{DFD64CE9-F6EE-4CEA-86F5-A3E5A39237BB}"/>
              </a:ext>
            </a:extLst>
          </p:cNvPr>
          <p:cNvSpPr/>
          <p:nvPr/>
        </p:nvSpPr>
        <p:spPr>
          <a:xfrm>
            <a:off x="556929" y="2153585"/>
            <a:ext cx="4159057" cy="4159057"/>
          </a:xfrm>
          <a:prstGeom prst="arc">
            <a:avLst>
              <a:gd name="adj1" fmla="val 16200000"/>
              <a:gd name="adj2" fmla="val 5453292"/>
            </a:avLst>
          </a:prstGeom>
          <a:noFill/>
          <a:ln w="38100" cap="rnd" cmpd="sng" algn="ctr">
            <a:solidFill>
              <a:srgbClr val="FFFFFF">
                <a:lumMod val="85000"/>
              </a:srgbClr>
            </a:solidFill>
            <a:prstDash val="dash"/>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20" name="Freeform 17">
            <a:extLst>
              <a:ext uri="{FF2B5EF4-FFF2-40B4-BE49-F238E27FC236}">
                <a16:creationId xmlns:a16="http://schemas.microsoft.com/office/drawing/2014/main" id="{624CC3AE-8C76-4ED9-82A5-240EBFFE7B57}"/>
              </a:ext>
            </a:extLst>
          </p:cNvPr>
          <p:cNvSpPr/>
          <p:nvPr/>
        </p:nvSpPr>
        <p:spPr>
          <a:xfrm>
            <a:off x="2625779" y="2417809"/>
            <a:ext cx="1815306" cy="3630611"/>
          </a:xfrm>
          <a:custGeom>
            <a:avLst/>
            <a:gdLst>
              <a:gd name="connsiteX0" fmla="*/ 0 w 4613275"/>
              <a:gd name="connsiteY0" fmla="*/ 0 h 9226550"/>
              <a:gd name="connsiteX1" fmla="*/ 4613275 w 4613275"/>
              <a:gd name="connsiteY1" fmla="*/ 4613275 h 9226550"/>
              <a:gd name="connsiteX2" fmla="*/ 0 w 4613275"/>
              <a:gd name="connsiteY2" fmla="*/ 9226550 h 9226550"/>
              <a:gd name="connsiteX3" fmla="*/ 0 w 4613275"/>
              <a:gd name="connsiteY3" fmla="*/ 8926779 h 9226550"/>
              <a:gd name="connsiteX4" fmla="*/ 4313504 w 4613275"/>
              <a:gd name="connsiteY4" fmla="*/ 4613275 h 9226550"/>
              <a:gd name="connsiteX5" fmla="*/ 0 w 4613275"/>
              <a:gd name="connsiteY5" fmla="*/ 299771 h 92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275" h="9226550">
                <a:moveTo>
                  <a:pt x="0" y="0"/>
                </a:moveTo>
                <a:cubicBezTo>
                  <a:pt x="2547841" y="0"/>
                  <a:pt x="4613275" y="2065434"/>
                  <a:pt x="4613275" y="4613275"/>
                </a:cubicBezTo>
                <a:cubicBezTo>
                  <a:pt x="4613275" y="7161116"/>
                  <a:pt x="2547841" y="9226550"/>
                  <a:pt x="0" y="9226550"/>
                </a:cubicBezTo>
                <a:lnTo>
                  <a:pt x="0" y="8926779"/>
                </a:lnTo>
                <a:cubicBezTo>
                  <a:pt x="2382282" y="8926779"/>
                  <a:pt x="4313504" y="6995557"/>
                  <a:pt x="4313504" y="4613275"/>
                </a:cubicBezTo>
                <a:cubicBezTo>
                  <a:pt x="4313504" y="2230993"/>
                  <a:pt x="2382282" y="299771"/>
                  <a:pt x="0" y="299771"/>
                </a:cubicBezTo>
                <a:close/>
              </a:path>
            </a:pathLst>
          </a:custGeom>
          <a:solidFill>
            <a:srgbClr val="FFFFFF">
              <a:lumMod val="8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21" name="Oval 20">
            <a:extLst>
              <a:ext uri="{FF2B5EF4-FFF2-40B4-BE49-F238E27FC236}">
                <a16:creationId xmlns:a16="http://schemas.microsoft.com/office/drawing/2014/main" id="{256B40DE-7507-4B2E-A1A9-11D985366D34}"/>
              </a:ext>
            </a:extLst>
          </p:cNvPr>
          <p:cNvSpPr>
            <a:spLocks noChangeAspect="1"/>
          </p:cNvSpPr>
          <p:nvPr/>
        </p:nvSpPr>
        <p:spPr>
          <a:xfrm>
            <a:off x="3501778" y="2698575"/>
            <a:ext cx="228600" cy="2286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2" name="Rounded Rectangle 78">
            <a:extLst>
              <a:ext uri="{FF2B5EF4-FFF2-40B4-BE49-F238E27FC236}">
                <a16:creationId xmlns:a16="http://schemas.microsoft.com/office/drawing/2014/main" id="{FC1DD002-53C2-4D37-BD00-E7FB0F7405EE}"/>
              </a:ext>
            </a:extLst>
          </p:cNvPr>
          <p:cNvSpPr/>
          <p:nvPr/>
        </p:nvSpPr>
        <p:spPr>
          <a:xfrm>
            <a:off x="845946" y="3322766"/>
            <a:ext cx="2971306" cy="1617556"/>
          </a:xfrm>
          <a:prstGeom prst="rect">
            <a:avLst/>
          </a:prstGeom>
          <a:noFill/>
          <a:ln w="762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2C377DB7-945B-4482-A8EC-90ABA1606244}"/>
              </a:ext>
            </a:extLst>
          </p:cNvPr>
          <p:cNvSpPr txBox="1"/>
          <p:nvPr/>
        </p:nvSpPr>
        <p:spPr>
          <a:xfrm>
            <a:off x="1019786" y="3516693"/>
            <a:ext cx="449162" cy="949042"/>
          </a:xfrm>
          <a:prstGeom prst="rect">
            <a:avLst/>
          </a:prstGeom>
          <a:noFill/>
        </p:spPr>
        <p:txBody>
          <a:bodyPr wrap="none" rtlCol="0" anchor="ctr">
            <a:spAutoFit/>
          </a:bodyPr>
          <a:lstStyle/>
          <a:p>
            <a:pPr algn="ctr">
              <a:lnSpc>
                <a:spcPct val="110000"/>
              </a:lnSpc>
            </a:pPr>
            <a:r>
              <a:rPr lang="en-US" sz="5400" b="1" dirty="0">
                <a:latin typeface="Montserrat SemiBold" pitchFamily="2" charset="77"/>
                <a:cs typeface="Poppins" pitchFamily="2" charset="77"/>
              </a:rPr>
              <a:t>1</a:t>
            </a:r>
          </a:p>
        </p:txBody>
      </p:sp>
      <p:sp>
        <p:nvSpPr>
          <p:cNvPr id="24" name="TextBox 23">
            <a:extLst>
              <a:ext uri="{FF2B5EF4-FFF2-40B4-BE49-F238E27FC236}">
                <a16:creationId xmlns:a16="http://schemas.microsoft.com/office/drawing/2014/main" id="{7A2FEC55-7575-4180-8577-F25030A3D6AB}"/>
              </a:ext>
            </a:extLst>
          </p:cNvPr>
          <p:cNvSpPr txBox="1"/>
          <p:nvPr/>
        </p:nvSpPr>
        <p:spPr>
          <a:xfrm>
            <a:off x="1302994" y="3346975"/>
            <a:ext cx="2341481" cy="1484509"/>
          </a:xfrm>
          <a:prstGeom prst="rect">
            <a:avLst/>
          </a:prstGeom>
          <a:noFill/>
        </p:spPr>
        <p:txBody>
          <a:bodyPr wrap="square" rtlCol="0" anchor="ctr" anchorCtr="0">
            <a:spAutoFit/>
          </a:bodyPr>
          <a:lstStyle/>
          <a:p>
            <a:pPr algn="ctr">
              <a:lnSpc>
                <a:spcPct val="110000"/>
              </a:lnSpc>
            </a:pPr>
            <a:r>
              <a:rPr lang="en-US" sz="2800" b="1" dirty="0">
                <a:latin typeface="Montserrat SemiBold" pitchFamily="2" charset="77"/>
                <a:ea typeface="League Spartan" charset="0"/>
                <a:cs typeface="Poppins" pitchFamily="2" charset="77"/>
              </a:rPr>
              <a:t>Business Support Initiatives</a:t>
            </a:r>
          </a:p>
        </p:txBody>
      </p:sp>
      <p:sp>
        <p:nvSpPr>
          <p:cNvPr id="25" name="Text Placeholder 3">
            <a:extLst>
              <a:ext uri="{FF2B5EF4-FFF2-40B4-BE49-F238E27FC236}">
                <a16:creationId xmlns:a16="http://schemas.microsoft.com/office/drawing/2014/main" id="{756E636C-5ABA-4F4D-9EA2-E61020CFB7D3}"/>
              </a:ext>
            </a:extLst>
          </p:cNvPr>
          <p:cNvSpPr txBox="1">
            <a:spLocks/>
          </p:cNvSpPr>
          <p:nvPr/>
        </p:nvSpPr>
        <p:spPr>
          <a:xfrm>
            <a:off x="121297" y="125964"/>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spTree>
    <p:extLst>
      <p:ext uri="{BB962C8B-B14F-4D97-AF65-F5344CB8AC3E}">
        <p14:creationId xmlns:p14="http://schemas.microsoft.com/office/powerpoint/2010/main" val="2463521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1333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tle 1">
            <a:extLst>
              <a:ext uri="{FF2B5EF4-FFF2-40B4-BE49-F238E27FC236}">
                <a16:creationId xmlns:a16="http://schemas.microsoft.com/office/drawing/2014/main" id="{D3503BBB-84EB-4029-AD99-9A0A6592FC12}"/>
              </a:ext>
            </a:extLst>
          </p:cNvPr>
          <p:cNvSpPr txBox="1">
            <a:spLocks/>
          </p:cNvSpPr>
          <p:nvPr/>
        </p:nvSpPr>
        <p:spPr>
          <a:xfrm>
            <a:off x="503853" y="440113"/>
            <a:ext cx="10860833" cy="1130188"/>
          </a:xfrm>
          <a:prstGeom prst="rect">
            <a:avLst/>
          </a:prstGeom>
        </p:spPr>
        <p:txBody>
          <a:bodyPr vert="horz" lIns="0" tIns="0" rIns="0" bIns="0" rtlCol="0" anchor="t" anchorCtr="0">
            <a:noAutofit/>
          </a:bodyPr>
          <a:lstStyle>
            <a:lvl1pPr algn="l" defTabSz="914309" rtl="0" eaLnBrk="1" latinLnBrk="0" hangingPunct="1">
              <a:lnSpc>
                <a:spcPct val="90000"/>
              </a:lnSpc>
              <a:spcBef>
                <a:spcPct val="0"/>
              </a:spcBef>
              <a:buNone/>
              <a:defRPr sz="4000" b="0" i="0" kern="1200">
                <a:solidFill>
                  <a:srgbClr val="717272"/>
                </a:solidFill>
                <a:latin typeface="Montserrat SemiBold" pitchFamily="2" charset="77"/>
                <a:ea typeface="+mj-ea"/>
                <a:cs typeface="Arial" panose="020B0604020202020204" pitchFamily="34" charset="0"/>
              </a:defRPr>
            </a:lvl1pPr>
          </a:lstStyle>
          <a:p>
            <a:pPr marL="0" marR="0" lvl="0" indent="0" algn="l" defTabSz="914309"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ontserrat SemiBold" pitchFamily="2" charset="77"/>
                <a:ea typeface="+mj-ea"/>
                <a:cs typeface="Arial" panose="020B0604020202020204" pitchFamily="34" charset="0"/>
              </a:rPr>
              <a:t>To reduce risk and improve IT operations, identify the most-important and least-effective processes to evolve </a:t>
            </a:r>
            <a:endParaRPr kumimoji="0" lang="en-CA" sz="3200" b="0" i="0" u="none" strike="noStrike" kern="1200" cap="none" spc="0" normalizeH="0" baseline="0" noProof="0" dirty="0">
              <a:ln>
                <a:noFill/>
              </a:ln>
              <a:solidFill>
                <a:schemeClr val="tx1"/>
              </a:solidFill>
              <a:effectLst/>
              <a:uLnTx/>
              <a:uFillTx/>
              <a:latin typeface="Montserrat SemiBold" pitchFamily="2" charset="77"/>
              <a:ea typeface="+mj-ea"/>
              <a:cs typeface="Arial" panose="020B0604020202020204" pitchFamily="34" charset="0"/>
            </a:endParaRPr>
          </a:p>
        </p:txBody>
      </p:sp>
      <p:sp>
        <p:nvSpPr>
          <p:cNvPr id="23" name="TextBox 22">
            <a:extLst>
              <a:ext uri="{FF2B5EF4-FFF2-40B4-BE49-F238E27FC236}">
                <a16:creationId xmlns:a16="http://schemas.microsoft.com/office/drawing/2014/main" id="{62B4D2C4-AF55-4307-A4A8-B76AF267C126}"/>
              </a:ext>
            </a:extLst>
          </p:cNvPr>
          <p:cNvSpPr txBox="1"/>
          <p:nvPr/>
        </p:nvSpPr>
        <p:spPr>
          <a:xfrm>
            <a:off x="5776475" y="1980469"/>
            <a:ext cx="5127047" cy="246221"/>
          </a:xfrm>
          <a:prstGeom prst="rect">
            <a:avLst/>
          </a:prstGeom>
          <a:noFill/>
        </p:spPr>
        <p:txBody>
          <a:bodyPr wrap="square" lIns="0" tIns="0" rIns="0" bIns="0"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lang="en-US" sz="1600" b="1" dirty="0">
                <a:solidFill>
                  <a:srgbClr val="494949"/>
                </a:solidFill>
                <a:latin typeface="Montserrat SemiBold" pitchFamily="2" charset="77"/>
                <a:ea typeface="League Spartan" charset="0"/>
                <a:cs typeface="Poppins" pitchFamily="2" charset="77"/>
              </a:rPr>
              <a:t>Evolve</a:t>
            </a:r>
            <a:r>
              <a:rPr kumimoji="0" lang="en-US" sz="1600" b="1" i="0" u="none" strike="noStrike" kern="1200" cap="none" spc="0" normalizeH="0" baseline="0" noProof="0" dirty="0">
                <a:ln>
                  <a:noFill/>
                </a:ln>
                <a:solidFill>
                  <a:srgbClr val="494949"/>
                </a:solidFill>
                <a:effectLst/>
                <a:uLnTx/>
                <a:uFillTx/>
                <a:latin typeface="Montserrat SemiBold" pitchFamily="2" charset="77"/>
                <a:ea typeface="League Spartan" charset="0"/>
                <a:cs typeface="Poppins" pitchFamily="2" charset="77"/>
              </a:rPr>
              <a:t> IT Process Maturity</a:t>
            </a:r>
          </a:p>
        </p:txBody>
      </p:sp>
      <p:sp>
        <p:nvSpPr>
          <p:cNvPr id="24" name="Subtitle 2">
            <a:extLst>
              <a:ext uri="{FF2B5EF4-FFF2-40B4-BE49-F238E27FC236}">
                <a16:creationId xmlns:a16="http://schemas.microsoft.com/office/drawing/2014/main" id="{A9F477F4-00CF-4915-8D33-77033425DD0F}"/>
              </a:ext>
            </a:extLst>
          </p:cNvPr>
          <p:cNvSpPr txBox="1">
            <a:spLocks/>
          </p:cNvSpPr>
          <p:nvPr/>
        </p:nvSpPr>
        <p:spPr>
          <a:xfrm>
            <a:off x="5937304" y="2276214"/>
            <a:ext cx="5302983" cy="679097"/>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A current-state analysis approach to improving IT operations involves a focus on identifying the importance and effectiveness of our core IT process in the current state. </a:t>
            </a:r>
          </a:p>
        </p:txBody>
      </p:sp>
      <p:sp>
        <p:nvSpPr>
          <p:cNvPr id="25" name="TextBox 24">
            <a:extLst>
              <a:ext uri="{FF2B5EF4-FFF2-40B4-BE49-F238E27FC236}">
                <a16:creationId xmlns:a16="http://schemas.microsoft.com/office/drawing/2014/main" id="{1A0620C9-0F67-45DF-90CF-88B1BCAD74C9}"/>
              </a:ext>
            </a:extLst>
          </p:cNvPr>
          <p:cNvSpPr txBox="1"/>
          <p:nvPr/>
        </p:nvSpPr>
        <p:spPr>
          <a:xfrm>
            <a:off x="6096794" y="3256259"/>
            <a:ext cx="4719202" cy="646331"/>
          </a:xfrm>
          <a:prstGeom prst="rect">
            <a:avLst/>
          </a:prstGeom>
          <a:noFill/>
        </p:spPr>
        <p:txBody>
          <a:bodyPr wrap="square" lIns="0" tIns="0" rIns="0" bIns="0"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94949"/>
                </a:solidFill>
                <a:effectLst/>
                <a:uLnTx/>
                <a:uFillTx/>
                <a:latin typeface="Montserrat SemiBold" pitchFamily="2" charset="77"/>
                <a:ea typeface="League Spartan" charset="0"/>
                <a:cs typeface="Poppins" pitchFamily="2" charset="77"/>
              </a:rPr>
              <a:t>Low-maturity processes can be evolved with remediation through process, technology, or organizational initiatives.</a:t>
            </a:r>
          </a:p>
        </p:txBody>
      </p:sp>
      <p:sp>
        <p:nvSpPr>
          <p:cNvPr id="34" name="Arc 33">
            <a:extLst>
              <a:ext uri="{FF2B5EF4-FFF2-40B4-BE49-F238E27FC236}">
                <a16:creationId xmlns:a16="http://schemas.microsoft.com/office/drawing/2014/main" id="{8ECBDF8C-BB63-4446-BDBA-A372A7CE3849}"/>
              </a:ext>
            </a:extLst>
          </p:cNvPr>
          <p:cNvSpPr/>
          <p:nvPr/>
        </p:nvSpPr>
        <p:spPr>
          <a:xfrm>
            <a:off x="834740" y="1934669"/>
            <a:ext cx="4159057" cy="4159057"/>
          </a:xfrm>
          <a:prstGeom prst="arc">
            <a:avLst>
              <a:gd name="adj1" fmla="val 16200000"/>
              <a:gd name="adj2" fmla="val 5453292"/>
            </a:avLst>
          </a:prstGeom>
          <a:noFill/>
          <a:ln w="38100" cap="rnd" cmpd="sng" algn="ctr">
            <a:solidFill>
              <a:srgbClr val="FFFFFF">
                <a:lumMod val="85000"/>
              </a:srgbClr>
            </a:solidFill>
            <a:prstDash val="dash"/>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35" name="Freeform 17">
            <a:extLst>
              <a:ext uri="{FF2B5EF4-FFF2-40B4-BE49-F238E27FC236}">
                <a16:creationId xmlns:a16="http://schemas.microsoft.com/office/drawing/2014/main" id="{04598AC0-3543-483D-A35C-1011D0461486}"/>
              </a:ext>
            </a:extLst>
          </p:cNvPr>
          <p:cNvSpPr/>
          <p:nvPr/>
        </p:nvSpPr>
        <p:spPr>
          <a:xfrm>
            <a:off x="2903590" y="2198893"/>
            <a:ext cx="1815306" cy="3630611"/>
          </a:xfrm>
          <a:custGeom>
            <a:avLst/>
            <a:gdLst>
              <a:gd name="connsiteX0" fmla="*/ 0 w 4613275"/>
              <a:gd name="connsiteY0" fmla="*/ 0 h 9226550"/>
              <a:gd name="connsiteX1" fmla="*/ 4613275 w 4613275"/>
              <a:gd name="connsiteY1" fmla="*/ 4613275 h 9226550"/>
              <a:gd name="connsiteX2" fmla="*/ 0 w 4613275"/>
              <a:gd name="connsiteY2" fmla="*/ 9226550 h 9226550"/>
              <a:gd name="connsiteX3" fmla="*/ 0 w 4613275"/>
              <a:gd name="connsiteY3" fmla="*/ 8926779 h 9226550"/>
              <a:gd name="connsiteX4" fmla="*/ 4313504 w 4613275"/>
              <a:gd name="connsiteY4" fmla="*/ 4613275 h 9226550"/>
              <a:gd name="connsiteX5" fmla="*/ 0 w 4613275"/>
              <a:gd name="connsiteY5" fmla="*/ 299771 h 92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275" h="9226550">
                <a:moveTo>
                  <a:pt x="0" y="0"/>
                </a:moveTo>
                <a:cubicBezTo>
                  <a:pt x="2547841" y="0"/>
                  <a:pt x="4613275" y="2065434"/>
                  <a:pt x="4613275" y="4613275"/>
                </a:cubicBezTo>
                <a:cubicBezTo>
                  <a:pt x="4613275" y="7161116"/>
                  <a:pt x="2547841" y="9226550"/>
                  <a:pt x="0" y="9226550"/>
                </a:cubicBezTo>
                <a:lnTo>
                  <a:pt x="0" y="8926779"/>
                </a:lnTo>
                <a:cubicBezTo>
                  <a:pt x="2382282" y="8926779"/>
                  <a:pt x="4313504" y="6995557"/>
                  <a:pt x="4313504" y="4613275"/>
                </a:cubicBezTo>
                <a:cubicBezTo>
                  <a:pt x="4313504" y="2230993"/>
                  <a:pt x="2382282" y="299771"/>
                  <a:pt x="0" y="299771"/>
                </a:cubicBezTo>
                <a:close/>
              </a:path>
            </a:pathLst>
          </a:custGeom>
          <a:solidFill>
            <a:srgbClr val="FFFFFF">
              <a:lumMod val="8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36" name="Oval 35">
            <a:extLst>
              <a:ext uri="{FF2B5EF4-FFF2-40B4-BE49-F238E27FC236}">
                <a16:creationId xmlns:a16="http://schemas.microsoft.com/office/drawing/2014/main" id="{AE1CA001-F8C1-4E7A-B961-54C8B9EC5485}"/>
              </a:ext>
            </a:extLst>
          </p:cNvPr>
          <p:cNvSpPr>
            <a:spLocks noChangeAspect="1"/>
          </p:cNvSpPr>
          <p:nvPr/>
        </p:nvSpPr>
        <p:spPr>
          <a:xfrm>
            <a:off x="4551187" y="3785597"/>
            <a:ext cx="228600" cy="228600"/>
          </a:xfrm>
          <a:prstGeom prst="ellipse">
            <a:avLst/>
          </a:prstGeom>
          <a:solidFill>
            <a:schemeClr val="accent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7" name="Rounded Rectangle 78">
            <a:extLst>
              <a:ext uri="{FF2B5EF4-FFF2-40B4-BE49-F238E27FC236}">
                <a16:creationId xmlns:a16="http://schemas.microsoft.com/office/drawing/2014/main" id="{C13B7D7B-E230-4F8C-B10F-976846826C02}"/>
              </a:ext>
            </a:extLst>
          </p:cNvPr>
          <p:cNvSpPr/>
          <p:nvPr/>
        </p:nvSpPr>
        <p:spPr>
          <a:xfrm>
            <a:off x="993251" y="3256259"/>
            <a:ext cx="3174240" cy="1325158"/>
          </a:xfrm>
          <a:prstGeom prst="rect">
            <a:avLst/>
          </a:prstGeom>
          <a:noFill/>
          <a:ln w="76200" cap="flat" cmpd="sng" algn="ctr">
            <a:solidFill>
              <a:schemeClr val="accent4"/>
            </a:solid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8" name="TextBox 37">
            <a:extLst>
              <a:ext uri="{FF2B5EF4-FFF2-40B4-BE49-F238E27FC236}">
                <a16:creationId xmlns:a16="http://schemas.microsoft.com/office/drawing/2014/main" id="{533F86D4-3105-4F9A-98B5-DC9483A11A38}"/>
              </a:ext>
            </a:extLst>
          </p:cNvPr>
          <p:cNvSpPr txBox="1"/>
          <p:nvPr/>
        </p:nvSpPr>
        <p:spPr>
          <a:xfrm>
            <a:off x="1098162" y="3349736"/>
            <a:ext cx="587020" cy="949042"/>
          </a:xfrm>
          <a:prstGeom prst="rect">
            <a:avLst/>
          </a:prstGeom>
          <a:noFill/>
        </p:spPr>
        <p:txBody>
          <a:bodyPr wrap="none" rtlCol="0" anchor="ctr">
            <a:sp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494949"/>
                </a:solidFill>
                <a:effectLst/>
                <a:uLnTx/>
                <a:uFillTx/>
                <a:latin typeface="Montserrat SemiBold" pitchFamily="2" charset="77"/>
                <a:ea typeface="+mn-ea"/>
                <a:cs typeface="Poppins" pitchFamily="2" charset="77"/>
              </a:rPr>
              <a:t>2</a:t>
            </a:r>
          </a:p>
        </p:txBody>
      </p:sp>
      <p:sp>
        <p:nvSpPr>
          <p:cNvPr id="39" name="TextBox 38">
            <a:extLst>
              <a:ext uri="{FF2B5EF4-FFF2-40B4-BE49-F238E27FC236}">
                <a16:creationId xmlns:a16="http://schemas.microsoft.com/office/drawing/2014/main" id="{E9D7F310-6071-4357-94DD-DCFA5D0F9339}"/>
              </a:ext>
            </a:extLst>
          </p:cNvPr>
          <p:cNvSpPr txBox="1"/>
          <p:nvPr/>
        </p:nvSpPr>
        <p:spPr>
          <a:xfrm>
            <a:off x="1575246" y="3645172"/>
            <a:ext cx="2600444" cy="536557"/>
          </a:xfrm>
          <a:prstGeom prst="rect">
            <a:avLst/>
          </a:prstGeom>
          <a:noFill/>
        </p:spPr>
        <p:txBody>
          <a:bodyPr wrap="square" rtlCol="0" anchor="ctr" anchorCtr="0">
            <a:sp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94949"/>
                </a:solidFill>
                <a:effectLst/>
                <a:uLnTx/>
                <a:uFillTx/>
                <a:latin typeface="Montserrat SemiBold" pitchFamily="2" charset="77"/>
                <a:ea typeface="League Spartan" charset="0"/>
                <a:cs typeface="Poppins" pitchFamily="2" charset="77"/>
              </a:rPr>
              <a:t>IT Excellence</a:t>
            </a:r>
          </a:p>
        </p:txBody>
      </p:sp>
      <p:sp>
        <p:nvSpPr>
          <p:cNvPr id="12" name="Chevron 1">
            <a:extLst>
              <a:ext uri="{FF2B5EF4-FFF2-40B4-BE49-F238E27FC236}">
                <a16:creationId xmlns:a16="http://schemas.microsoft.com/office/drawing/2014/main" id="{6C79A14C-E310-42BC-8213-D8B8D28944A2}"/>
              </a:ext>
            </a:extLst>
          </p:cNvPr>
          <p:cNvSpPr/>
          <p:nvPr/>
        </p:nvSpPr>
        <p:spPr>
          <a:xfrm>
            <a:off x="6343620" y="4209822"/>
            <a:ext cx="1438053" cy="1498175"/>
          </a:xfrm>
          <a:prstGeom prst="chevron">
            <a:avLst>
              <a:gd name="adj" fmla="val 21186"/>
            </a:avLst>
          </a:prstGeom>
          <a:solidFill>
            <a:srgbClr val="2576B7"/>
          </a:solidFill>
          <a:ln w="12700" cap="flat" cmpd="sng" algn="ctr">
            <a:noFill/>
            <a:prstDash val="solid"/>
            <a:miter lim="800000"/>
          </a:ln>
          <a:effectLst/>
        </p:spPr>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Montserrat SemiBold" pitchFamily="2" charset="77"/>
              <a:ea typeface="+mn-ea"/>
              <a:cs typeface="+mn-cs"/>
            </a:endParaRPr>
          </a:p>
        </p:txBody>
      </p:sp>
      <p:sp>
        <p:nvSpPr>
          <p:cNvPr id="13" name="Chevron 2">
            <a:extLst>
              <a:ext uri="{FF2B5EF4-FFF2-40B4-BE49-F238E27FC236}">
                <a16:creationId xmlns:a16="http://schemas.microsoft.com/office/drawing/2014/main" id="{D5392DBE-6871-4D55-ABE2-FC9CDC722D9D}"/>
              </a:ext>
            </a:extLst>
          </p:cNvPr>
          <p:cNvSpPr/>
          <p:nvPr/>
        </p:nvSpPr>
        <p:spPr>
          <a:xfrm>
            <a:off x="7812298" y="4209822"/>
            <a:ext cx="1438053" cy="1498175"/>
          </a:xfrm>
          <a:prstGeom prst="chevron">
            <a:avLst>
              <a:gd name="adj" fmla="val 21186"/>
            </a:avLst>
          </a:prstGeom>
          <a:solidFill>
            <a:srgbClr val="5090C4"/>
          </a:solidFill>
          <a:ln w="12700" cap="flat" cmpd="sng" algn="ctr">
            <a:noFill/>
            <a:prstDash val="solid"/>
            <a:miter lim="800000"/>
          </a:ln>
          <a:effectLst/>
        </p:spPr>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Montserrat SemiBold" pitchFamily="2" charset="77"/>
              <a:ea typeface="+mn-ea"/>
              <a:cs typeface="+mn-cs"/>
            </a:endParaRPr>
          </a:p>
        </p:txBody>
      </p:sp>
      <p:sp>
        <p:nvSpPr>
          <p:cNvPr id="15" name="Chevron 4">
            <a:extLst>
              <a:ext uri="{FF2B5EF4-FFF2-40B4-BE49-F238E27FC236}">
                <a16:creationId xmlns:a16="http://schemas.microsoft.com/office/drawing/2014/main" id="{4BDBCA53-C6EA-4BD9-93E4-8D6B572F07C0}"/>
              </a:ext>
            </a:extLst>
          </p:cNvPr>
          <p:cNvSpPr/>
          <p:nvPr/>
        </p:nvSpPr>
        <p:spPr>
          <a:xfrm>
            <a:off x="9280976" y="4209822"/>
            <a:ext cx="1438053" cy="1498175"/>
          </a:xfrm>
          <a:prstGeom prst="chevron">
            <a:avLst>
              <a:gd name="adj" fmla="val 21186"/>
            </a:avLst>
          </a:prstGeom>
          <a:solidFill>
            <a:srgbClr val="299C47"/>
          </a:solidFill>
          <a:ln w="12700" cap="flat" cmpd="sng" algn="ctr">
            <a:noFill/>
            <a:prstDash val="solid"/>
            <a:miter lim="800000"/>
          </a:ln>
          <a:effectLst/>
        </p:spPr>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Montserrat SemiBold" pitchFamily="2" charset="77"/>
              <a:ea typeface="+mn-ea"/>
              <a:cs typeface="+mn-cs"/>
            </a:endParaRPr>
          </a:p>
        </p:txBody>
      </p:sp>
      <p:sp>
        <p:nvSpPr>
          <p:cNvPr id="16" name="TextBox 15">
            <a:extLst>
              <a:ext uri="{FF2B5EF4-FFF2-40B4-BE49-F238E27FC236}">
                <a16:creationId xmlns:a16="http://schemas.microsoft.com/office/drawing/2014/main" id="{F7CA26DF-5DF8-4F19-AFC3-04CD6792DF09}"/>
              </a:ext>
            </a:extLst>
          </p:cNvPr>
          <p:cNvSpPr txBox="1"/>
          <p:nvPr/>
        </p:nvSpPr>
        <p:spPr>
          <a:xfrm>
            <a:off x="6529396" y="4574188"/>
            <a:ext cx="1066500" cy="769441"/>
          </a:xfrm>
          <a:prstGeom prst="rect">
            <a:avLst/>
          </a:prstGeom>
          <a:noFill/>
        </p:spPr>
        <p:txBody>
          <a:bodyPr wrap="square" rtlCol="0" anchor="ctr" anchorCtr="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US" sz="1100" b="1" dirty="0">
                <a:solidFill>
                  <a:srgbClr val="FFFFFF"/>
                </a:solidFill>
                <a:latin typeface="Montserrat SemiBold" pitchFamily="2" charset="77"/>
                <a:ea typeface="League Spartan" charset="0"/>
                <a:cs typeface="Poppins" pitchFamily="2" charset="77"/>
              </a:rPr>
              <a:t>Identify low-maturity IT processes</a:t>
            </a:r>
          </a:p>
        </p:txBody>
      </p:sp>
      <p:sp>
        <p:nvSpPr>
          <p:cNvPr id="17" name="TextBox 16">
            <a:extLst>
              <a:ext uri="{FF2B5EF4-FFF2-40B4-BE49-F238E27FC236}">
                <a16:creationId xmlns:a16="http://schemas.microsoft.com/office/drawing/2014/main" id="{AB30E0F7-631C-48C6-AAA2-DC0F9B9EFCA9}"/>
              </a:ext>
            </a:extLst>
          </p:cNvPr>
          <p:cNvSpPr txBox="1"/>
          <p:nvPr/>
        </p:nvSpPr>
        <p:spPr>
          <a:xfrm>
            <a:off x="8030235" y="4464240"/>
            <a:ext cx="1156481" cy="938719"/>
          </a:xfrm>
          <a:prstGeom prst="rect">
            <a:avLst/>
          </a:prstGeom>
          <a:noFill/>
        </p:spPr>
        <p:txBody>
          <a:bodyPr wrap="square" rtlCol="0" anchor="ctr" anchorCtr="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US" sz="1100" b="1" dirty="0">
                <a:solidFill>
                  <a:srgbClr val="FFFFFF"/>
                </a:solidFill>
                <a:latin typeface="Montserrat SemiBold" pitchFamily="2" charset="77"/>
                <a:ea typeface="League Spartan" charset="0"/>
                <a:cs typeface="Poppins" pitchFamily="2" charset="77"/>
              </a:rPr>
              <a:t>Prioritize based on effectiveness and importance</a:t>
            </a:r>
          </a:p>
        </p:txBody>
      </p:sp>
      <p:sp>
        <p:nvSpPr>
          <p:cNvPr id="19" name="TextBox 18">
            <a:extLst>
              <a:ext uri="{FF2B5EF4-FFF2-40B4-BE49-F238E27FC236}">
                <a16:creationId xmlns:a16="http://schemas.microsoft.com/office/drawing/2014/main" id="{5FD05070-D558-497B-854A-B9283C25C6F0}"/>
              </a:ext>
            </a:extLst>
          </p:cNvPr>
          <p:cNvSpPr txBox="1"/>
          <p:nvPr/>
        </p:nvSpPr>
        <p:spPr>
          <a:xfrm>
            <a:off x="9529538" y="4548880"/>
            <a:ext cx="1065994" cy="769441"/>
          </a:xfrm>
          <a:prstGeom prst="rect">
            <a:avLst/>
          </a:prstGeom>
          <a:noFill/>
        </p:spPr>
        <p:txBody>
          <a:bodyPr wrap="square" rtlCol="0" anchor="ctr" anchorCtr="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US" sz="1100" b="1" dirty="0">
                <a:solidFill>
                  <a:srgbClr val="FFFFFF"/>
                </a:solidFill>
                <a:latin typeface="Montserrat SemiBold" pitchFamily="2" charset="77"/>
                <a:ea typeface="League Spartan" charset="0"/>
                <a:cs typeface="Poppins" pitchFamily="2" charset="77"/>
              </a:rPr>
              <a:t>Formulate IT excellence initiatives</a:t>
            </a:r>
          </a:p>
        </p:txBody>
      </p:sp>
      <p:sp>
        <p:nvSpPr>
          <p:cNvPr id="18" name="Text Placeholder 3">
            <a:extLst>
              <a:ext uri="{FF2B5EF4-FFF2-40B4-BE49-F238E27FC236}">
                <a16:creationId xmlns:a16="http://schemas.microsoft.com/office/drawing/2014/main" id="{AB92DA5A-A4CA-4945-8610-9244AB332334}"/>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spTree>
    <p:extLst>
      <p:ext uri="{BB962C8B-B14F-4D97-AF65-F5344CB8AC3E}">
        <p14:creationId xmlns:p14="http://schemas.microsoft.com/office/powerpoint/2010/main" val="35007404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58C8-5DB4-4248-8EBE-8F713D26B6AD}"/>
              </a:ext>
            </a:extLst>
          </p:cNvPr>
          <p:cNvSpPr>
            <a:spLocks noGrp="1"/>
          </p:cNvSpPr>
          <p:nvPr>
            <p:ph type="title"/>
          </p:nvPr>
        </p:nvSpPr>
        <p:spPr>
          <a:xfrm>
            <a:off x="354105" y="530021"/>
            <a:ext cx="11409167" cy="1130188"/>
          </a:xfrm>
        </p:spPr>
        <p:txBody>
          <a:bodyPr/>
          <a:lstStyle/>
          <a:p>
            <a:r>
              <a:rPr lang="en-US" sz="3600" dirty="0"/>
              <a:t>Refer to the Management &amp; Governance diagnostic to identify priority IT processes</a:t>
            </a:r>
            <a:endParaRPr lang="en-CA" sz="3600" dirty="0"/>
          </a:p>
        </p:txBody>
      </p:sp>
      <p:sp>
        <p:nvSpPr>
          <p:cNvPr id="3" name="Text Placeholder 2">
            <a:extLst>
              <a:ext uri="{FF2B5EF4-FFF2-40B4-BE49-F238E27FC236}">
                <a16:creationId xmlns:a16="http://schemas.microsoft.com/office/drawing/2014/main" id="{D43470E1-AFC3-4640-89A2-9D006CAD56F0}"/>
              </a:ext>
            </a:extLst>
          </p:cNvPr>
          <p:cNvSpPr>
            <a:spLocks noGrp="1"/>
          </p:cNvSpPr>
          <p:nvPr>
            <p:ph type="body" sz="quarter" idx="10"/>
          </p:nvPr>
        </p:nvSpPr>
        <p:spPr>
          <a:xfrm>
            <a:off x="8744631" y="2651343"/>
            <a:ext cx="3018641" cy="3219701"/>
          </a:xfrm>
        </p:spPr>
        <p:txBody>
          <a:bodyPr/>
          <a:lstStyle/>
          <a:p>
            <a:r>
              <a:rPr lang="en-US" sz="1400" b="1" dirty="0">
                <a:solidFill>
                  <a:schemeClr val="tx1"/>
                </a:solidFill>
                <a:latin typeface="Roboto Condensed Light" panose="02000000000000000000" pitchFamily="2" charset="0"/>
                <a:ea typeface="Roboto Condensed Light" panose="02000000000000000000" pitchFamily="2" charset="0"/>
              </a:rPr>
              <a:t>Evaluate</a:t>
            </a:r>
            <a:r>
              <a:rPr lang="en-US" sz="1400" dirty="0">
                <a:solidFill>
                  <a:schemeClr val="tx1"/>
                </a:solidFill>
                <a:latin typeface="Roboto Condensed Light" panose="02000000000000000000" pitchFamily="2" charset="0"/>
                <a:ea typeface="Roboto Condensed Light" panose="02000000000000000000" pitchFamily="2" charset="0"/>
              </a:rPr>
              <a:t> </a:t>
            </a:r>
            <a:r>
              <a:rPr lang="en-US" sz="1400" b="1" dirty="0">
                <a:solidFill>
                  <a:schemeClr val="tx1"/>
                </a:solidFill>
                <a:latin typeface="Roboto Condensed Light" panose="02000000000000000000" pitchFamily="2" charset="0"/>
                <a:ea typeface="Roboto Condensed Light" panose="02000000000000000000" pitchFamily="2" charset="0"/>
              </a:rPr>
              <a:t>which processes your team disagreed on the most. </a:t>
            </a:r>
            <a:r>
              <a:rPr lang="en-US" sz="1400" dirty="0">
                <a:solidFill>
                  <a:schemeClr val="tx1"/>
                </a:solidFill>
                <a:latin typeface="Roboto Condensed Light" panose="02000000000000000000" pitchFamily="2" charset="0"/>
                <a:ea typeface="Roboto Condensed Light" panose="02000000000000000000" pitchFamily="2" charset="0"/>
              </a:rPr>
              <a:t>Determine if overall disagreement is high or low. Conduct a team exercise to discuss disagreements and build alignment.</a:t>
            </a:r>
          </a:p>
          <a:p>
            <a:r>
              <a:rPr lang="en-US" sz="1400" dirty="0">
                <a:solidFill>
                  <a:schemeClr val="tx1"/>
                </a:solidFill>
                <a:latin typeface="Roboto Condensed Light" panose="02000000000000000000" pitchFamily="2" charset="0"/>
                <a:ea typeface="Roboto Condensed Light" panose="02000000000000000000" pitchFamily="2" charset="0"/>
              </a:rPr>
              <a:t>Work with your team to ensure processes have clear ownership and accountability is reasonably distributed across your team. </a:t>
            </a:r>
          </a:p>
          <a:p>
            <a:r>
              <a:rPr lang="en-US" sz="1400" dirty="0">
                <a:solidFill>
                  <a:schemeClr val="tx1"/>
                </a:solidFill>
                <a:latin typeface="Roboto Condensed Light" panose="02000000000000000000" pitchFamily="2" charset="0"/>
                <a:ea typeface="Roboto Condensed Light" panose="02000000000000000000" pitchFamily="2" charset="0"/>
              </a:rPr>
              <a:t>See individual respondent scores for each process as well as their involvement. Use this to facilitate a conversation with the team and build consensus around performance and the priority level of each process. </a:t>
            </a:r>
            <a:endParaRPr lang="en-CA" sz="1400" dirty="0">
              <a:solidFill>
                <a:schemeClr val="tx1"/>
              </a:solidFill>
              <a:latin typeface="Roboto Condensed Light" panose="02000000000000000000" pitchFamily="2" charset="0"/>
              <a:ea typeface="Roboto Condensed Light" panose="02000000000000000000" pitchFamily="2" charset="0"/>
            </a:endParaRPr>
          </a:p>
        </p:txBody>
      </p:sp>
      <p:pic>
        <p:nvPicPr>
          <p:cNvPr id="5" name="Picture 4">
            <a:extLst>
              <a:ext uri="{FF2B5EF4-FFF2-40B4-BE49-F238E27FC236}">
                <a16:creationId xmlns:a16="http://schemas.microsoft.com/office/drawing/2014/main" id="{8C540ECD-CF9F-441C-867D-85A19F2C24EC}"/>
              </a:ext>
            </a:extLst>
          </p:cNvPr>
          <p:cNvPicPr>
            <a:picLocks noChangeAspect="1"/>
          </p:cNvPicPr>
          <p:nvPr/>
        </p:nvPicPr>
        <p:blipFill>
          <a:blip r:embed="rId2"/>
          <a:stretch>
            <a:fillRect/>
          </a:stretch>
        </p:blipFill>
        <p:spPr>
          <a:xfrm>
            <a:off x="430315" y="1902805"/>
            <a:ext cx="8168637" cy="4716778"/>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94CD3EF0-2AC5-4507-BC6E-2EBC84FADF42}"/>
              </a:ext>
            </a:extLst>
          </p:cNvPr>
          <p:cNvSpPr txBox="1"/>
          <p:nvPr/>
        </p:nvSpPr>
        <p:spPr>
          <a:xfrm>
            <a:off x="586577" y="6378606"/>
            <a:ext cx="3641444" cy="339436"/>
          </a:xfrm>
          <a:prstGeom prst="rect">
            <a:avLst/>
          </a:prstGeom>
        </p:spPr>
        <p:txBody>
          <a:bodyPr wrap="none" lIns="0" tIns="0" rIns="0" bIns="0" numCol="1" spcCol="360000" rtlCol="0">
            <a:noAutofit/>
          </a:bodyPr>
          <a:lstStyle/>
          <a:p>
            <a:pPr algn="l">
              <a:lnSpc>
                <a:spcPct val="110000"/>
              </a:lnSpc>
              <a:tabLst/>
            </a:pPr>
            <a:r>
              <a:rPr lang="en-US" sz="1200" dirty="0">
                <a:solidFill>
                  <a:schemeClr val="tx1">
                    <a:lumMod val="50000"/>
                  </a:schemeClr>
                </a:solidFill>
                <a:latin typeface="Roboto Condensed Light" panose="02000000000000000000" pitchFamily="2" charset="0"/>
                <a:ea typeface="Roboto Condensed Light" panose="02000000000000000000" pitchFamily="2" charset="0"/>
              </a:rPr>
              <a:t>Source: Info-Tech, Management &amp; Governance Diagnostic</a:t>
            </a:r>
          </a:p>
        </p:txBody>
      </p:sp>
      <p:sp>
        <p:nvSpPr>
          <p:cNvPr id="6" name="Text Placeholder 3">
            <a:extLst>
              <a:ext uri="{FF2B5EF4-FFF2-40B4-BE49-F238E27FC236}">
                <a16:creationId xmlns:a16="http://schemas.microsoft.com/office/drawing/2014/main" id="{DD860F3F-FB11-4B2A-984C-891B60236574}"/>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spTree>
    <p:extLst>
      <p:ext uri="{BB962C8B-B14F-4D97-AF65-F5344CB8AC3E}">
        <p14:creationId xmlns:p14="http://schemas.microsoft.com/office/powerpoint/2010/main" val="41317988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5391-DA07-4AFF-8EC5-0D97AD547BAC}"/>
              </a:ext>
            </a:extLst>
          </p:cNvPr>
          <p:cNvSpPr>
            <a:spLocks noGrp="1"/>
          </p:cNvSpPr>
          <p:nvPr>
            <p:ph type="title"/>
          </p:nvPr>
        </p:nvSpPr>
        <p:spPr>
          <a:xfrm>
            <a:off x="354106" y="530021"/>
            <a:ext cx="11318490" cy="1130188"/>
          </a:xfrm>
        </p:spPr>
        <p:txBody>
          <a:bodyPr/>
          <a:lstStyle/>
          <a:p>
            <a:r>
              <a:rPr lang="en-US" dirty="0"/>
              <a:t>Prioritize processes as initiatives to enable IT excellence </a:t>
            </a:r>
            <a:endParaRPr lang="en-CA" dirty="0"/>
          </a:p>
        </p:txBody>
      </p:sp>
      <p:sp>
        <p:nvSpPr>
          <p:cNvPr id="3" name="Text Placeholder 2">
            <a:extLst>
              <a:ext uri="{FF2B5EF4-FFF2-40B4-BE49-F238E27FC236}">
                <a16:creationId xmlns:a16="http://schemas.microsoft.com/office/drawing/2014/main" id="{312E6959-A94E-4606-82C3-7386340DD1F8}"/>
              </a:ext>
            </a:extLst>
          </p:cNvPr>
          <p:cNvSpPr>
            <a:spLocks noGrp="1"/>
          </p:cNvSpPr>
          <p:nvPr>
            <p:ph type="body" sz="quarter" idx="10"/>
          </p:nvPr>
        </p:nvSpPr>
        <p:spPr>
          <a:xfrm>
            <a:off x="465279" y="1778712"/>
            <a:ext cx="10871415" cy="678861"/>
          </a:xfrm>
        </p:spPr>
        <p:txBody>
          <a:bodyPr/>
          <a:lstStyle/>
          <a:p>
            <a:r>
              <a:rPr lang="en-US" sz="1600" dirty="0"/>
              <a:t>Once you’ve reviewed the MGD report, plot processes by their importance and effectiveness scores. Highlight any processes that are high importance and low effectiveness. </a:t>
            </a:r>
            <a:endParaRPr lang="en-CA" sz="1600" dirty="0"/>
          </a:p>
        </p:txBody>
      </p:sp>
      <p:pic>
        <p:nvPicPr>
          <p:cNvPr id="17" name="Picture 16">
            <a:extLst>
              <a:ext uri="{FF2B5EF4-FFF2-40B4-BE49-F238E27FC236}">
                <a16:creationId xmlns:a16="http://schemas.microsoft.com/office/drawing/2014/main" id="{D606D949-45F8-4DFF-A546-073B3C7D4836}"/>
              </a:ext>
            </a:extLst>
          </p:cNvPr>
          <p:cNvPicPr>
            <a:picLocks noChangeAspect="1"/>
          </p:cNvPicPr>
          <p:nvPr/>
        </p:nvPicPr>
        <p:blipFill rotWithShape="1">
          <a:blip r:embed="rId2"/>
          <a:srcRect l="18617"/>
          <a:stretch/>
        </p:blipFill>
        <p:spPr>
          <a:xfrm>
            <a:off x="278572" y="2588328"/>
            <a:ext cx="5701899" cy="3266641"/>
          </a:xfrm>
          <a:prstGeom prst="rect">
            <a:avLst/>
          </a:prstGeom>
        </p:spPr>
      </p:pic>
      <p:sp>
        <p:nvSpPr>
          <p:cNvPr id="11" name="TextBox 10">
            <a:extLst>
              <a:ext uri="{FF2B5EF4-FFF2-40B4-BE49-F238E27FC236}">
                <a16:creationId xmlns:a16="http://schemas.microsoft.com/office/drawing/2014/main" id="{3136F26B-57CE-4427-9D70-72AE4B21AF2A}"/>
              </a:ext>
            </a:extLst>
          </p:cNvPr>
          <p:cNvSpPr txBox="1"/>
          <p:nvPr/>
        </p:nvSpPr>
        <p:spPr>
          <a:xfrm>
            <a:off x="465279" y="6327980"/>
            <a:ext cx="3641444" cy="375250"/>
          </a:xfrm>
          <a:prstGeom prst="rect">
            <a:avLst/>
          </a:prstGeom>
        </p:spPr>
        <p:txBody>
          <a:bodyPr wrap="none" lIns="0" tIns="0" rIns="0" bIns="0" numCol="1" spcCol="360000" rtlCol="0">
            <a:noAutofit/>
          </a:bodyPr>
          <a:lstStyle/>
          <a:p>
            <a:pPr algn="l">
              <a:lnSpc>
                <a:spcPct val="110000"/>
              </a:lnSpc>
              <a:tabLst/>
            </a:pPr>
            <a:r>
              <a:rPr lang="en-US" sz="1200" dirty="0">
                <a:solidFill>
                  <a:schemeClr val="tx1">
                    <a:lumMod val="50000"/>
                  </a:schemeClr>
                </a:solidFill>
                <a:latin typeface="Roboto Condensed Light" panose="02000000000000000000" pitchFamily="2" charset="0"/>
                <a:ea typeface="Roboto Condensed Light" panose="02000000000000000000" pitchFamily="2" charset="0"/>
              </a:rPr>
              <a:t>Source: Info-Tech, Management &amp; Governance Diagnostic</a:t>
            </a:r>
          </a:p>
        </p:txBody>
      </p:sp>
      <p:sp>
        <p:nvSpPr>
          <p:cNvPr id="8" name="Text Placeholder 3">
            <a:extLst>
              <a:ext uri="{FF2B5EF4-FFF2-40B4-BE49-F238E27FC236}">
                <a16:creationId xmlns:a16="http://schemas.microsoft.com/office/drawing/2014/main" id="{88BCA97E-21A0-40CE-AE17-060EE90ED67F}"/>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graphicFrame>
        <p:nvGraphicFramePr>
          <p:cNvPr id="10" name="Table 8">
            <a:extLst>
              <a:ext uri="{FF2B5EF4-FFF2-40B4-BE49-F238E27FC236}">
                <a16:creationId xmlns:a16="http://schemas.microsoft.com/office/drawing/2014/main" id="{503BD8C0-9E30-4C48-851F-A27FCF6BA79A}"/>
              </a:ext>
            </a:extLst>
          </p:cNvPr>
          <p:cNvGraphicFramePr>
            <a:graphicFrameLocks noGrp="1"/>
          </p:cNvGraphicFramePr>
          <p:nvPr>
            <p:extLst>
              <p:ext uri="{D42A27DB-BD31-4B8C-83A1-F6EECF244321}">
                <p14:modId xmlns:p14="http://schemas.microsoft.com/office/powerpoint/2010/main" val="974017912"/>
              </p:ext>
            </p:extLst>
          </p:nvPr>
        </p:nvGraphicFramePr>
        <p:xfrm>
          <a:off x="6829926" y="2788598"/>
          <a:ext cx="4842670" cy="2899300"/>
        </p:xfrm>
        <a:graphic>
          <a:graphicData uri="http://schemas.openxmlformats.org/drawingml/2006/table">
            <a:tbl>
              <a:tblPr firstRow="1" bandRow="1">
                <a:tableStyleId>{69CF1AB2-1976-4502-BF36-3FF5EA218861}</a:tableStyleId>
              </a:tblPr>
              <a:tblGrid>
                <a:gridCol w="2421335">
                  <a:extLst>
                    <a:ext uri="{9D8B030D-6E8A-4147-A177-3AD203B41FA5}">
                      <a16:colId xmlns:a16="http://schemas.microsoft.com/office/drawing/2014/main" val="3630160639"/>
                    </a:ext>
                  </a:extLst>
                </a:gridCol>
                <a:gridCol w="2421335">
                  <a:extLst>
                    <a:ext uri="{9D8B030D-6E8A-4147-A177-3AD203B41FA5}">
                      <a16:colId xmlns:a16="http://schemas.microsoft.com/office/drawing/2014/main" val="354713258"/>
                    </a:ext>
                  </a:extLst>
                </a:gridCol>
              </a:tblGrid>
              <a:tr h="1449650">
                <a:tc>
                  <a:txBody>
                    <a:bodyPr/>
                    <a:lstStyle/>
                    <a:p>
                      <a:pPr algn="ctr"/>
                      <a:endParaRPr lang="en-CA" sz="1200" b="1" i="0" dirty="0">
                        <a:latin typeface="Montserrat" pitchFamily="2" charset="77"/>
                      </a:endParaRPr>
                    </a:p>
                  </a:txBody>
                  <a:tcPr>
                    <a:lnL w="12700" cap="flat" cmpd="sng" algn="ctr">
                      <a:noFill/>
                      <a:prstDash val="solid"/>
                      <a:round/>
                      <a:headEnd type="none" w="med" len="med"/>
                      <a:tailEnd type="none" w="med" len="med"/>
                    </a:lnL>
                    <a:lnR w="12700" cap="flat" cmpd="sng" algn="ctr">
                      <a:solidFill>
                        <a:srgbClr val="4A4A4A"/>
                      </a:solidFill>
                      <a:prstDash val="dot"/>
                      <a:round/>
                      <a:headEnd type="none" w="med" len="med"/>
                      <a:tailEnd type="none" w="med" len="med"/>
                    </a:lnR>
                    <a:lnT w="12700" cap="flat" cmpd="sng" algn="ctr">
                      <a:noFill/>
                      <a:prstDash val="solid"/>
                      <a:round/>
                      <a:headEnd type="none" w="med" len="med"/>
                      <a:tailEnd type="none" w="med" len="med"/>
                    </a:lnT>
                    <a:lnB w="12700" cap="flat" cmpd="sng" algn="ctr">
                      <a:solidFill>
                        <a:srgbClr val="4A4A4A"/>
                      </a:solidFill>
                      <a:prstDash val="dot"/>
                      <a:round/>
                      <a:headEnd type="none" w="med" len="med"/>
                      <a:tailEnd type="none" w="med" len="med"/>
                    </a:lnB>
                    <a:noFill/>
                  </a:tcPr>
                </a:tc>
                <a:tc>
                  <a:txBody>
                    <a:bodyPr/>
                    <a:lstStyle/>
                    <a:p>
                      <a:pPr algn="ctr"/>
                      <a:r>
                        <a:rPr lang="en-US" sz="1200" b="1" i="0" dirty="0">
                          <a:latin typeface="Montserrat" pitchFamily="2" charset="77"/>
                        </a:rPr>
                        <a:t>Maintain</a:t>
                      </a:r>
                      <a:endParaRPr lang="en-CA" sz="1200" b="1" i="0" dirty="0">
                        <a:latin typeface="Montserrat" pitchFamily="2" charset="77"/>
                      </a:endParaRPr>
                    </a:p>
                  </a:txBody>
                  <a:tcPr>
                    <a:lnL w="12700" cap="flat" cmpd="sng" algn="ctr">
                      <a:solidFill>
                        <a:srgbClr val="4A4A4A"/>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A4A4A"/>
                      </a:solidFill>
                      <a:prstDash val="dot"/>
                      <a:round/>
                      <a:headEnd type="none" w="med" len="med"/>
                      <a:tailEnd type="none" w="med" len="med"/>
                    </a:lnB>
                    <a:noFill/>
                  </a:tcPr>
                </a:tc>
                <a:extLst>
                  <a:ext uri="{0D108BD9-81ED-4DB2-BD59-A6C34878D82A}">
                    <a16:rowId xmlns:a16="http://schemas.microsoft.com/office/drawing/2014/main" val="3171309847"/>
                  </a:ext>
                </a:extLst>
              </a:tr>
              <a:tr h="1449650">
                <a:tc>
                  <a:txBody>
                    <a:bodyPr/>
                    <a:lstStyle/>
                    <a:p>
                      <a:pPr algn="ctr"/>
                      <a:r>
                        <a:rPr lang="en-US" sz="1200" b="1" i="0" dirty="0">
                          <a:latin typeface="Montserrat" pitchFamily="2" charset="77"/>
                        </a:rPr>
                        <a:t>Low Priority</a:t>
                      </a:r>
                      <a:endParaRPr lang="en-CA" sz="1200" b="1" i="0" dirty="0">
                        <a:latin typeface="Montserrat" pitchFamily="2" charset="77"/>
                      </a:endParaRPr>
                    </a:p>
                  </a:txBody>
                  <a:tcPr>
                    <a:lnL w="12700" cap="flat" cmpd="sng" algn="ctr">
                      <a:noFill/>
                      <a:prstDash val="solid"/>
                      <a:round/>
                      <a:headEnd type="none" w="med" len="med"/>
                      <a:tailEnd type="none" w="med" len="med"/>
                    </a:lnL>
                    <a:lnR w="12700" cap="flat" cmpd="sng" algn="ctr">
                      <a:solidFill>
                        <a:srgbClr val="4A4A4A"/>
                      </a:solidFill>
                      <a:prstDash val="dot"/>
                      <a:round/>
                      <a:headEnd type="none" w="med" len="med"/>
                      <a:tailEnd type="none" w="med" len="med"/>
                    </a:lnR>
                    <a:lnT w="12700" cap="flat" cmpd="sng" algn="ctr">
                      <a:solidFill>
                        <a:srgbClr val="4A4A4A"/>
                      </a:solidFill>
                      <a:prstDash val="dot"/>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200" b="1" i="0" dirty="0">
                          <a:latin typeface="Montserrat" pitchFamily="2" charset="77"/>
                        </a:rPr>
                        <a:t>Low Priority </a:t>
                      </a:r>
                      <a:endParaRPr lang="en-CA" sz="1200" b="1" i="0" dirty="0">
                        <a:latin typeface="Montserrat" pitchFamily="2" charset="77"/>
                      </a:endParaRPr>
                    </a:p>
                  </a:txBody>
                  <a:tcPr>
                    <a:lnL w="12700" cap="flat" cmpd="sng" algn="ctr">
                      <a:solidFill>
                        <a:srgbClr val="4A4A4A"/>
                      </a:solidFill>
                      <a:prstDash val="dot"/>
                      <a:round/>
                      <a:headEnd type="none" w="med" len="med"/>
                      <a:tailEnd type="none" w="med" len="med"/>
                    </a:lnL>
                    <a:lnR w="12700" cap="flat" cmpd="sng" algn="ctr">
                      <a:noFill/>
                      <a:prstDash val="solid"/>
                      <a:round/>
                      <a:headEnd type="none" w="med" len="med"/>
                      <a:tailEnd type="none" w="med" len="med"/>
                    </a:lnR>
                    <a:lnT w="12700" cap="flat" cmpd="sng" algn="ctr">
                      <a:solidFill>
                        <a:srgbClr val="4A4A4A"/>
                      </a:solidFill>
                      <a:prstDash val="dot"/>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66196268"/>
                  </a:ext>
                </a:extLst>
              </a:tr>
            </a:tbl>
          </a:graphicData>
        </a:graphic>
      </p:graphicFrame>
      <p:cxnSp>
        <p:nvCxnSpPr>
          <p:cNvPr id="12" name="Straight Arrow Connector 11">
            <a:extLst>
              <a:ext uri="{FF2B5EF4-FFF2-40B4-BE49-F238E27FC236}">
                <a16:creationId xmlns:a16="http://schemas.microsoft.com/office/drawing/2014/main" id="{BD2365D3-FD97-49CE-8B9E-ABF4D663FFC6}"/>
              </a:ext>
            </a:extLst>
          </p:cNvPr>
          <p:cNvCxnSpPr>
            <a:cxnSpLocks/>
          </p:cNvCxnSpPr>
          <p:nvPr/>
        </p:nvCxnSpPr>
        <p:spPr>
          <a:xfrm>
            <a:off x="6272270" y="2949952"/>
            <a:ext cx="0" cy="2737946"/>
          </a:xfrm>
          <a:prstGeom prst="straightConnector1">
            <a:avLst/>
          </a:prstGeom>
          <a:ln>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EE39FD1-78CE-4B5C-BC03-17543BF81D77}"/>
              </a:ext>
            </a:extLst>
          </p:cNvPr>
          <p:cNvCxnSpPr>
            <a:cxnSpLocks/>
          </p:cNvCxnSpPr>
          <p:nvPr/>
        </p:nvCxnSpPr>
        <p:spPr>
          <a:xfrm flipH="1">
            <a:off x="6829927" y="5877733"/>
            <a:ext cx="4733924" cy="0"/>
          </a:xfrm>
          <a:prstGeom prst="straightConnector1">
            <a:avLst/>
          </a:prstGeom>
          <a:ln>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C1F4281B-B335-4572-8594-9340D512933A}"/>
              </a:ext>
            </a:extLst>
          </p:cNvPr>
          <p:cNvSpPr/>
          <p:nvPr/>
        </p:nvSpPr>
        <p:spPr>
          <a:xfrm>
            <a:off x="7010432" y="3116986"/>
            <a:ext cx="832870" cy="345611"/>
          </a:xfrm>
          <a:prstGeom prst="roundRect">
            <a:avLst>
              <a:gd name="adj" fmla="val 0"/>
            </a:avLst>
          </a:prstGeom>
          <a:gradFill>
            <a:gsLst>
              <a:gs pos="100000">
                <a:schemeClr val="accent4">
                  <a:lumMod val="75000"/>
                </a:schemeClr>
              </a:gs>
              <a:gs pos="0">
                <a:schemeClr val="accent4"/>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dirty="0">
                <a:solidFill>
                  <a:schemeClr val="bg1"/>
                </a:solidFill>
                <a:latin typeface="Montserrat" pitchFamily="2" charset="77"/>
                <a:ea typeface="Roboto" panose="02000000000000000000" pitchFamily="2" charset="0"/>
              </a:rPr>
              <a:t>IT Strategy</a:t>
            </a:r>
            <a:endParaRPr lang="en-CA" sz="900" dirty="0">
              <a:solidFill>
                <a:schemeClr val="bg1"/>
              </a:solidFill>
              <a:latin typeface="Montserrat" pitchFamily="2" charset="77"/>
              <a:ea typeface="Roboto" panose="02000000000000000000" pitchFamily="2" charset="0"/>
            </a:endParaRPr>
          </a:p>
        </p:txBody>
      </p:sp>
      <p:sp>
        <p:nvSpPr>
          <p:cNvPr id="15" name="Rectangle: Rounded Corners 14">
            <a:extLst>
              <a:ext uri="{FF2B5EF4-FFF2-40B4-BE49-F238E27FC236}">
                <a16:creationId xmlns:a16="http://schemas.microsoft.com/office/drawing/2014/main" id="{B5BE934B-6893-4D0A-8025-0F69A1D7C88E}"/>
              </a:ext>
            </a:extLst>
          </p:cNvPr>
          <p:cNvSpPr/>
          <p:nvPr/>
        </p:nvSpPr>
        <p:spPr>
          <a:xfrm>
            <a:off x="7010432" y="3535085"/>
            <a:ext cx="1422806" cy="403200"/>
          </a:xfrm>
          <a:prstGeom prst="roundRect">
            <a:avLst>
              <a:gd name="adj" fmla="val 0"/>
            </a:avLst>
          </a:prstGeom>
          <a:gradFill>
            <a:gsLst>
              <a:gs pos="100000">
                <a:schemeClr val="accent4">
                  <a:lumMod val="75000"/>
                </a:schemeClr>
              </a:gs>
              <a:gs pos="0">
                <a:schemeClr val="accent4"/>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dirty="0">
                <a:solidFill>
                  <a:schemeClr val="bg1"/>
                </a:solidFill>
                <a:latin typeface="Montserrat" pitchFamily="2" charset="77"/>
                <a:ea typeface="Roboto" panose="02000000000000000000" pitchFamily="2" charset="0"/>
              </a:rPr>
              <a:t>Quality Management</a:t>
            </a:r>
            <a:endParaRPr lang="en-CA" sz="900" dirty="0">
              <a:solidFill>
                <a:schemeClr val="bg1"/>
              </a:solidFill>
              <a:latin typeface="Montserrat" pitchFamily="2" charset="77"/>
              <a:ea typeface="Roboto" panose="02000000000000000000" pitchFamily="2" charset="0"/>
            </a:endParaRPr>
          </a:p>
        </p:txBody>
      </p:sp>
      <p:sp>
        <p:nvSpPr>
          <p:cNvPr id="16" name="Rectangle: Rounded Corners 15">
            <a:extLst>
              <a:ext uri="{FF2B5EF4-FFF2-40B4-BE49-F238E27FC236}">
                <a16:creationId xmlns:a16="http://schemas.microsoft.com/office/drawing/2014/main" id="{EAB2BCCA-C28A-411C-8D5C-13F9232539F0}"/>
              </a:ext>
            </a:extLst>
          </p:cNvPr>
          <p:cNvSpPr/>
          <p:nvPr/>
        </p:nvSpPr>
        <p:spPr>
          <a:xfrm>
            <a:off x="9601701" y="3116986"/>
            <a:ext cx="1695600" cy="345611"/>
          </a:xfrm>
          <a:prstGeom prst="roundRect">
            <a:avLst>
              <a:gd name="adj" fmla="val 0"/>
            </a:avLst>
          </a:prstGeom>
          <a:gradFill>
            <a:gsLst>
              <a:gs pos="100000">
                <a:schemeClr val="accent4">
                  <a:lumMod val="75000"/>
                </a:schemeClr>
              </a:gs>
              <a:gs pos="0">
                <a:schemeClr val="accent4"/>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dirty="0">
                <a:solidFill>
                  <a:schemeClr val="bg1"/>
                </a:solidFill>
                <a:latin typeface="Montserrat" pitchFamily="2" charset="77"/>
                <a:ea typeface="Roboto" panose="02000000000000000000" pitchFamily="2" charset="0"/>
              </a:rPr>
              <a:t>Stakeholder Relations</a:t>
            </a:r>
            <a:endParaRPr lang="en-CA" sz="900" dirty="0">
              <a:solidFill>
                <a:schemeClr val="bg1"/>
              </a:solidFill>
              <a:latin typeface="Montserrat" pitchFamily="2" charset="77"/>
              <a:ea typeface="Roboto" panose="02000000000000000000" pitchFamily="2" charset="0"/>
            </a:endParaRPr>
          </a:p>
        </p:txBody>
      </p:sp>
      <p:sp>
        <p:nvSpPr>
          <p:cNvPr id="18" name="Rectangle: Rounded Corners 17">
            <a:extLst>
              <a:ext uri="{FF2B5EF4-FFF2-40B4-BE49-F238E27FC236}">
                <a16:creationId xmlns:a16="http://schemas.microsoft.com/office/drawing/2014/main" id="{F9716BBA-DD0B-4FDD-A7F8-4916A882CA09}"/>
              </a:ext>
            </a:extLst>
          </p:cNvPr>
          <p:cNvSpPr/>
          <p:nvPr/>
        </p:nvSpPr>
        <p:spPr>
          <a:xfrm>
            <a:off x="9668025" y="4888160"/>
            <a:ext cx="1629276" cy="302400"/>
          </a:xfrm>
          <a:prstGeom prst="roundRect">
            <a:avLst>
              <a:gd name="adj" fmla="val 0"/>
            </a:avLst>
          </a:prstGeom>
          <a:gradFill>
            <a:gsLst>
              <a:gs pos="100000">
                <a:schemeClr val="accent4">
                  <a:lumMod val="75000"/>
                </a:schemeClr>
              </a:gs>
              <a:gs pos="0">
                <a:schemeClr val="accent4"/>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dirty="0">
                <a:solidFill>
                  <a:schemeClr val="bg1"/>
                </a:solidFill>
                <a:latin typeface="Montserrat" pitchFamily="2" charset="77"/>
                <a:ea typeface="Roboto" panose="02000000000000000000" pitchFamily="2" charset="0"/>
              </a:rPr>
              <a:t>Security Management</a:t>
            </a:r>
            <a:endParaRPr lang="en-CA" sz="900" dirty="0">
              <a:solidFill>
                <a:schemeClr val="bg1"/>
              </a:solidFill>
              <a:latin typeface="Montserrat" pitchFamily="2" charset="77"/>
              <a:ea typeface="Roboto" panose="02000000000000000000" pitchFamily="2" charset="0"/>
            </a:endParaRPr>
          </a:p>
        </p:txBody>
      </p:sp>
      <p:sp>
        <p:nvSpPr>
          <p:cNvPr id="19" name="Rectangle: Rounded Corners 18">
            <a:extLst>
              <a:ext uri="{FF2B5EF4-FFF2-40B4-BE49-F238E27FC236}">
                <a16:creationId xmlns:a16="http://schemas.microsoft.com/office/drawing/2014/main" id="{4F6FB582-C53F-4F88-9C87-79C3498EEC0A}"/>
              </a:ext>
            </a:extLst>
          </p:cNvPr>
          <p:cNvSpPr/>
          <p:nvPr/>
        </p:nvSpPr>
        <p:spPr>
          <a:xfrm>
            <a:off x="7350667" y="4888758"/>
            <a:ext cx="1364336" cy="302400"/>
          </a:xfrm>
          <a:prstGeom prst="roundRect">
            <a:avLst>
              <a:gd name="adj" fmla="val 0"/>
            </a:avLst>
          </a:prstGeom>
          <a:gradFill>
            <a:gsLst>
              <a:gs pos="100000">
                <a:schemeClr val="accent4">
                  <a:lumMod val="75000"/>
                </a:schemeClr>
              </a:gs>
              <a:gs pos="0">
                <a:schemeClr val="accent4"/>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dirty="0">
                <a:solidFill>
                  <a:schemeClr val="bg1"/>
                </a:solidFill>
                <a:latin typeface="Montserrat" pitchFamily="2" charset="77"/>
                <a:ea typeface="Roboto" panose="02000000000000000000" pitchFamily="2" charset="0"/>
              </a:rPr>
              <a:t>Cost Management</a:t>
            </a:r>
            <a:endParaRPr lang="en-CA" sz="900" dirty="0">
              <a:solidFill>
                <a:schemeClr val="bg1"/>
              </a:solidFill>
              <a:latin typeface="Montserrat" pitchFamily="2" charset="77"/>
              <a:ea typeface="Roboto" panose="02000000000000000000" pitchFamily="2" charset="0"/>
            </a:endParaRPr>
          </a:p>
        </p:txBody>
      </p:sp>
      <p:sp>
        <p:nvSpPr>
          <p:cNvPr id="20" name="Rectangle 19">
            <a:extLst>
              <a:ext uri="{FF2B5EF4-FFF2-40B4-BE49-F238E27FC236}">
                <a16:creationId xmlns:a16="http://schemas.microsoft.com/office/drawing/2014/main" id="{CD91AB30-4350-4DE5-AB7C-89AE85EFB96B}"/>
              </a:ext>
            </a:extLst>
          </p:cNvPr>
          <p:cNvSpPr/>
          <p:nvPr/>
        </p:nvSpPr>
        <p:spPr>
          <a:xfrm>
            <a:off x="6829926" y="2740736"/>
            <a:ext cx="2283669" cy="1333228"/>
          </a:xfrm>
          <a:prstGeom prst="rect">
            <a:avLst/>
          </a:prstGeom>
          <a:noFill/>
          <a:ln w="47625" cap="flat" cmpd="sng" algn="ctr">
            <a:solidFill>
              <a:srgbClr val="B3242E"/>
            </a:solidFill>
            <a:prstDash val="solid"/>
            <a:miter lim="800000"/>
          </a:ln>
          <a:effectLst>
            <a:glow rad="38100">
              <a:schemeClr val="bg1">
                <a:lumMod val="95000"/>
                <a:alpha val="19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Roboto Condensed Light"/>
              <a:ea typeface="+mn-ea"/>
              <a:cs typeface="+mn-cs"/>
            </a:endParaRPr>
          </a:p>
        </p:txBody>
      </p:sp>
      <p:sp>
        <p:nvSpPr>
          <p:cNvPr id="21" name="Rectangle: Rounded Corners 64">
            <a:extLst>
              <a:ext uri="{FF2B5EF4-FFF2-40B4-BE49-F238E27FC236}">
                <a16:creationId xmlns:a16="http://schemas.microsoft.com/office/drawing/2014/main" id="{52399E14-E114-4529-A660-196A73D429FB}"/>
              </a:ext>
            </a:extLst>
          </p:cNvPr>
          <p:cNvSpPr/>
          <p:nvPr/>
        </p:nvSpPr>
        <p:spPr>
          <a:xfrm>
            <a:off x="7901688" y="3116986"/>
            <a:ext cx="1061901" cy="345611"/>
          </a:xfrm>
          <a:prstGeom prst="roundRect">
            <a:avLst>
              <a:gd name="adj" fmla="val 0"/>
            </a:avLst>
          </a:prstGeom>
          <a:gradFill>
            <a:gsLst>
              <a:gs pos="100000">
                <a:schemeClr val="accent4">
                  <a:lumMod val="75000"/>
                </a:schemeClr>
              </a:gs>
              <a:gs pos="0">
                <a:schemeClr val="accent4"/>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dirty="0">
                <a:solidFill>
                  <a:schemeClr val="bg1"/>
                </a:solidFill>
                <a:latin typeface="Montserrat" pitchFamily="2" charset="77"/>
                <a:ea typeface="Roboto" panose="02000000000000000000" pitchFamily="2" charset="0"/>
              </a:rPr>
              <a:t>Requirements Gathering</a:t>
            </a:r>
            <a:endParaRPr lang="en-CA" sz="900" dirty="0">
              <a:solidFill>
                <a:schemeClr val="bg1"/>
              </a:solidFill>
              <a:latin typeface="Montserrat" pitchFamily="2" charset="77"/>
              <a:ea typeface="Roboto" panose="02000000000000000000" pitchFamily="2" charset="0"/>
            </a:endParaRPr>
          </a:p>
        </p:txBody>
      </p:sp>
      <p:sp>
        <p:nvSpPr>
          <p:cNvPr id="22" name="Rectangle 21">
            <a:extLst>
              <a:ext uri="{FF2B5EF4-FFF2-40B4-BE49-F238E27FC236}">
                <a16:creationId xmlns:a16="http://schemas.microsoft.com/office/drawing/2014/main" id="{EE9DD27B-AE17-4E87-9C9E-D940A1277141}"/>
              </a:ext>
            </a:extLst>
          </p:cNvPr>
          <p:cNvSpPr/>
          <p:nvPr/>
        </p:nvSpPr>
        <p:spPr>
          <a:xfrm>
            <a:off x="7454073" y="2796346"/>
            <a:ext cx="1095172" cy="261610"/>
          </a:xfrm>
          <a:prstGeom prst="rect">
            <a:avLst/>
          </a:prstGeom>
        </p:spPr>
        <p:txBody>
          <a:bodyPr wrap="none">
            <a:spAutoFit/>
          </a:bodyPr>
          <a:lstStyle/>
          <a:p>
            <a:pPr algn="ctr"/>
            <a:r>
              <a:rPr lang="en-US" sz="1100" b="1" dirty="0">
                <a:latin typeface="Montserrat" pitchFamily="2" charset="77"/>
              </a:rPr>
              <a:t>High Priority</a:t>
            </a:r>
            <a:endParaRPr lang="en-CA" sz="1100" b="1" dirty="0">
              <a:latin typeface="Montserrat" pitchFamily="2" charset="77"/>
            </a:endParaRPr>
          </a:p>
        </p:txBody>
      </p:sp>
      <p:sp>
        <p:nvSpPr>
          <p:cNvPr id="23" name="Rectangle: Rounded Corners 66">
            <a:extLst>
              <a:ext uri="{FF2B5EF4-FFF2-40B4-BE49-F238E27FC236}">
                <a16:creationId xmlns:a16="http://schemas.microsoft.com/office/drawing/2014/main" id="{4F52E2D2-A332-43B1-A94F-CB1003364D75}"/>
              </a:ext>
            </a:extLst>
          </p:cNvPr>
          <p:cNvSpPr/>
          <p:nvPr/>
        </p:nvSpPr>
        <p:spPr>
          <a:xfrm>
            <a:off x="9601701" y="3536016"/>
            <a:ext cx="1695600" cy="402269"/>
          </a:xfrm>
          <a:prstGeom prst="roundRect">
            <a:avLst>
              <a:gd name="adj" fmla="val 0"/>
            </a:avLst>
          </a:prstGeom>
          <a:gradFill>
            <a:gsLst>
              <a:gs pos="100000">
                <a:schemeClr val="accent4">
                  <a:lumMod val="75000"/>
                </a:schemeClr>
              </a:gs>
              <a:gs pos="0">
                <a:schemeClr val="accent4"/>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dirty="0">
                <a:solidFill>
                  <a:schemeClr val="bg1"/>
                </a:solidFill>
                <a:latin typeface="Montserrat" pitchFamily="2" charset="77"/>
                <a:ea typeface="Roboto" panose="02000000000000000000" pitchFamily="2" charset="0"/>
              </a:rPr>
              <a:t>Portfolio Management</a:t>
            </a:r>
            <a:endParaRPr lang="en-CA" sz="900" dirty="0">
              <a:solidFill>
                <a:schemeClr val="bg1"/>
              </a:solidFill>
              <a:latin typeface="Montserrat" pitchFamily="2" charset="77"/>
              <a:ea typeface="Roboto" panose="02000000000000000000" pitchFamily="2" charset="0"/>
            </a:endParaRPr>
          </a:p>
        </p:txBody>
      </p:sp>
      <p:sp>
        <p:nvSpPr>
          <p:cNvPr id="24" name="Rectangle 23">
            <a:extLst>
              <a:ext uri="{FF2B5EF4-FFF2-40B4-BE49-F238E27FC236}">
                <a16:creationId xmlns:a16="http://schemas.microsoft.com/office/drawing/2014/main" id="{A6679DD4-26FC-4A86-8919-FA1FEB36C87A}"/>
              </a:ext>
            </a:extLst>
          </p:cNvPr>
          <p:cNvSpPr/>
          <p:nvPr/>
        </p:nvSpPr>
        <p:spPr>
          <a:xfrm>
            <a:off x="8794949" y="5721584"/>
            <a:ext cx="886090" cy="351788"/>
          </a:xfrm>
          <a:prstGeom prst="rect">
            <a:avLst/>
          </a:prstGeom>
          <a:solidFill>
            <a:schemeClr val="bg1"/>
          </a:solidFill>
          <a:ln w="47625" cap="flat" cmpd="sng" algn="ctr">
            <a:gradFill flip="none" rotWithShape="1">
              <a:gsLst>
                <a:gs pos="0">
                  <a:schemeClr val="bg1">
                    <a:lumMod val="85000"/>
                  </a:schemeClr>
                </a:gs>
                <a:gs pos="100000">
                  <a:schemeClr val="tx2">
                    <a:lumMod val="40000"/>
                    <a:lumOff val="60000"/>
                  </a:schemeClr>
                </a:gs>
              </a:gsLst>
              <a:lin ang="2700000" scaled="1"/>
              <a:tileRect/>
            </a:gradFill>
            <a:prstDash val="solid"/>
            <a:miter lim="800000"/>
          </a:ln>
          <a:effectLst>
            <a:glow rad="38100">
              <a:schemeClr val="bg1">
                <a:lumMod val="95000"/>
                <a:alpha val="19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Roboto Condensed Light"/>
              <a:ea typeface="+mn-ea"/>
              <a:cs typeface="+mn-cs"/>
            </a:endParaRPr>
          </a:p>
        </p:txBody>
      </p:sp>
      <p:sp>
        <p:nvSpPr>
          <p:cNvPr id="25" name="TextBox 24">
            <a:extLst>
              <a:ext uri="{FF2B5EF4-FFF2-40B4-BE49-F238E27FC236}">
                <a16:creationId xmlns:a16="http://schemas.microsoft.com/office/drawing/2014/main" id="{188046DF-0D76-4CF6-9C16-28084B5B2DE8}"/>
              </a:ext>
            </a:extLst>
          </p:cNvPr>
          <p:cNvSpPr txBox="1"/>
          <p:nvPr/>
        </p:nvSpPr>
        <p:spPr>
          <a:xfrm>
            <a:off x="8784216" y="5755460"/>
            <a:ext cx="931197" cy="290967"/>
          </a:xfrm>
          <a:prstGeom prst="rect">
            <a:avLst/>
          </a:prstGeom>
          <a:noFill/>
        </p:spPr>
        <p:txBody>
          <a:bodyPr wrap="square" lIns="0" tIns="0" rIns="0" bIns="0" numCol="1" spcCol="360000" rtlCol="0" anchor="ctr" anchorCtr="0">
            <a:noAutofit/>
          </a:bodyPr>
          <a:lstStyle/>
          <a:p>
            <a:pPr algn="ctr">
              <a:lnSpc>
                <a:spcPct val="110000"/>
              </a:lnSpc>
              <a:tabLst/>
            </a:pPr>
            <a:r>
              <a:rPr lang="en-US" sz="1000" dirty="0">
                <a:solidFill>
                  <a:schemeClr val="tx1">
                    <a:lumMod val="50000"/>
                  </a:schemeClr>
                </a:solidFill>
                <a:latin typeface="Roboto" panose="02000000000000000000" pitchFamily="2" charset="0"/>
                <a:ea typeface="Roboto" panose="02000000000000000000" pitchFamily="2" charset="0"/>
              </a:rPr>
              <a:t>Satisfaction</a:t>
            </a:r>
            <a:endParaRPr lang="en-CA" sz="1200" dirty="0">
              <a:solidFill>
                <a:schemeClr val="tx1">
                  <a:lumMod val="50000"/>
                </a:schemeClr>
              </a:solidFill>
              <a:latin typeface="Roboto" panose="02000000000000000000" pitchFamily="2" charset="0"/>
              <a:ea typeface="Roboto" panose="02000000000000000000" pitchFamily="2" charset="0"/>
            </a:endParaRPr>
          </a:p>
        </p:txBody>
      </p:sp>
      <p:sp>
        <p:nvSpPr>
          <p:cNvPr id="26" name="Rectangle 25">
            <a:extLst>
              <a:ext uri="{FF2B5EF4-FFF2-40B4-BE49-F238E27FC236}">
                <a16:creationId xmlns:a16="http://schemas.microsoft.com/office/drawing/2014/main" id="{E8BBDD51-600D-4AAF-A852-E29217C9049D}"/>
              </a:ext>
            </a:extLst>
          </p:cNvPr>
          <p:cNvSpPr/>
          <p:nvPr/>
        </p:nvSpPr>
        <p:spPr>
          <a:xfrm>
            <a:off x="5817404" y="4040088"/>
            <a:ext cx="886090" cy="351788"/>
          </a:xfrm>
          <a:prstGeom prst="rect">
            <a:avLst/>
          </a:prstGeom>
          <a:solidFill>
            <a:schemeClr val="bg1"/>
          </a:solidFill>
          <a:ln w="47625" cap="flat" cmpd="sng" algn="ctr">
            <a:gradFill flip="none" rotWithShape="1">
              <a:gsLst>
                <a:gs pos="0">
                  <a:schemeClr val="bg1">
                    <a:lumMod val="85000"/>
                  </a:schemeClr>
                </a:gs>
                <a:gs pos="100000">
                  <a:schemeClr val="tx2">
                    <a:lumMod val="40000"/>
                    <a:lumOff val="60000"/>
                  </a:schemeClr>
                </a:gs>
              </a:gsLst>
              <a:lin ang="2700000" scaled="1"/>
              <a:tileRect/>
            </a:gradFill>
            <a:prstDash val="solid"/>
            <a:miter lim="800000"/>
          </a:ln>
          <a:effectLst>
            <a:glow rad="38100">
              <a:schemeClr val="bg1">
                <a:lumMod val="95000"/>
                <a:alpha val="19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Roboto Condensed Light"/>
              <a:ea typeface="+mn-ea"/>
              <a:cs typeface="+mn-cs"/>
            </a:endParaRPr>
          </a:p>
        </p:txBody>
      </p:sp>
      <p:sp>
        <p:nvSpPr>
          <p:cNvPr id="27" name="TextBox 26">
            <a:extLst>
              <a:ext uri="{FF2B5EF4-FFF2-40B4-BE49-F238E27FC236}">
                <a16:creationId xmlns:a16="http://schemas.microsoft.com/office/drawing/2014/main" id="{CB1099BC-CFF2-48A8-9A8C-AC0971595E1A}"/>
              </a:ext>
            </a:extLst>
          </p:cNvPr>
          <p:cNvSpPr txBox="1"/>
          <p:nvPr/>
        </p:nvSpPr>
        <p:spPr>
          <a:xfrm>
            <a:off x="5806671" y="4073964"/>
            <a:ext cx="931197" cy="290967"/>
          </a:xfrm>
          <a:prstGeom prst="rect">
            <a:avLst/>
          </a:prstGeom>
          <a:noFill/>
        </p:spPr>
        <p:txBody>
          <a:bodyPr wrap="square" lIns="0" tIns="0" rIns="0" bIns="0" numCol="1" spcCol="360000" rtlCol="0" anchor="ctr" anchorCtr="0">
            <a:noAutofit/>
          </a:bodyPr>
          <a:lstStyle/>
          <a:p>
            <a:pPr algn="ctr">
              <a:lnSpc>
                <a:spcPct val="110000"/>
              </a:lnSpc>
              <a:tabLst/>
            </a:pPr>
            <a:r>
              <a:rPr lang="en-US" sz="1000" dirty="0">
                <a:solidFill>
                  <a:schemeClr val="tx1">
                    <a:lumMod val="50000"/>
                  </a:schemeClr>
                </a:solidFill>
                <a:latin typeface="Roboto" panose="02000000000000000000" pitchFamily="2" charset="0"/>
                <a:ea typeface="Roboto" panose="02000000000000000000" pitchFamily="2" charset="0"/>
              </a:rPr>
              <a:t>Importance</a:t>
            </a:r>
            <a:endParaRPr lang="en-CA" sz="1200" dirty="0">
              <a:solidFill>
                <a:schemeClr val="tx1">
                  <a:lumMod val="50000"/>
                </a:schemeClr>
              </a:solidFill>
              <a:latin typeface="Roboto" panose="02000000000000000000" pitchFamily="2" charset="0"/>
              <a:ea typeface="Roboto" panose="02000000000000000000" pitchFamily="2" charset="0"/>
            </a:endParaRPr>
          </a:p>
        </p:txBody>
      </p:sp>
      <p:sp>
        <p:nvSpPr>
          <p:cNvPr id="28" name="TextBox 27">
            <a:extLst>
              <a:ext uri="{FF2B5EF4-FFF2-40B4-BE49-F238E27FC236}">
                <a16:creationId xmlns:a16="http://schemas.microsoft.com/office/drawing/2014/main" id="{62C06CCF-1939-4476-81C8-52D1DEA89890}"/>
              </a:ext>
            </a:extLst>
          </p:cNvPr>
          <p:cNvSpPr txBox="1"/>
          <p:nvPr/>
        </p:nvSpPr>
        <p:spPr>
          <a:xfrm>
            <a:off x="11424867" y="5759684"/>
            <a:ext cx="931197" cy="267463"/>
          </a:xfrm>
          <a:prstGeom prst="rect">
            <a:avLst/>
          </a:prstGeom>
          <a:noFill/>
        </p:spPr>
        <p:txBody>
          <a:bodyPr wrap="square" lIns="0" tIns="0" rIns="0" bIns="0" numCol="1" spcCol="360000" rtlCol="0">
            <a:noAutofit/>
          </a:bodyPr>
          <a:lstStyle/>
          <a:p>
            <a:pPr algn="ctr">
              <a:lnSpc>
                <a:spcPct val="110000"/>
              </a:lnSpc>
              <a:tabLst/>
            </a:pPr>
            <a:r>
              <a:rPr lang="en-US" sz="1200" b="1" dirty="0">
                <a:solidFill>
                  <a:schemeClr val="tx1">
                    <a:lumMod val="50000"/>
                  </a:schemeClr>
                </a:solidFill>
                <a:latin typeface="Montserrat" pitchFamily="2" charset="77"/>
                <a:ea typeface="Roboto Condensed Light" panose="02000000000000000000" pitchFamily="2" charset="0"/>
              </a:rPr>
              <a:t>High</a:t>
            </a:r>
            <a:endParaRPr lang="en-CA" sz="1200" b="1" dirty="0">
              <a:solidFill>
                <a:schemeClr val="tx1">
                  <a:lumMod val="50000"/>
                </a:schemeClr>
              </a:solidFill>
              <a:latin typeface="Montserrat" pitchFamily="2" charset="77"/>
              <a:ea typeface="Roboto Condensed Light" panose="02000000000000000000" pitchFamily="2" charset="0"/>
            </a:endParaRPr>
          </a:p>
        </p:txBody>
      </p:sp>
      <p:sp>
        <p:nvSpPr>
          <p:cNvPr id="29" name="TextBox 28">
            <a:extLst>
              <a:ext uri="{FF2B5EF4-FFF2-40B4-BE49-F238E27FC236}">
                <a16:creationId xmlns:a16="http://schemas.microsoft.com/office/drawing/2014/main" id="{6B5014BF-B0BF-4CAB-858C-CB634E11C9FA}"/>
              </a:ext>
            </a:extLst>
          </p:cNvPr>
          <p:cNvSpPr txBox="1"/>
          <p:nvPr/>
        </p:nvSpPr>
        <p:spPr>
          <a:xfrm>
            <a:off x="5803145" y="2689274"/>
            <a:ext cx="931197" cy="267463"/>
          </a:xfrm>
          <a:prstGeom prst="rect">
            <a:avLst/>
          </a:prstGeom>
          <a:noFill/>
        </p:spPr>
        <p:txBody>
          <a:bodyPr wrap="square" lIns="0" tIns="0" rIns="0" bIns="0" numCol="1" spcCol="360000" rtlCol="0">
            <a:noAutofit/>
          </a:bodyPr>
          <a:lstStyle/>
          <a:p>
            <a:pPr algn="ctr">
              <a:lnSpc>
                <a:spcPct val="110000"/>
              </a:lnSpc>
              <a:tabLst/>
            </a:pPr>
            <a:r>
              <a:rPr lang="en-US" sz="1200" b="1" dirty="0">
                <a:solidFill>
                  <a:schemeClr val="tx1">
                    <a:lumMod val="50000"/>
                  </a:schemeClr>
                </a:solidFill>
                <a:latin typeface="Montserrat" pitchFamily="2" charset="77"/>
                <a:ea typeface="Roboto Condensed Light" panose="02000000000000000000" pitchFamily="2" charset="0"/>
              </a:rPr>
              <a:t>High</a:t>
            </a:r>
            <a:endParaRPr lang="en-CA" sz="1200" b="1" dirty="0">
              <a:solidFill>
                <a:schemeClr val="tx1">
                  <a:lumMod val="50000"/>
                </a:schemeClr>
              </a:solidFill>
              <a:latin typeface="Montserrat" pitchFamily="2" charset="77"/>
              <a:ea typeface="Roboto Condensed Light" panose="02000000000000000000" pitchFamily="2" charset="0"/>
            </a:endParaRPr>
          </a:p>
        </p:txBody>
      </p:sp>
      <p:sp>
        <p:nvSpPr>
          <p:cNvPr id="30" name="TextBox 29">
            <a:extLst>
              <a:ext uri="{FF2B5EF4-FFF2-40B4-BE49-F238E27FC236}">
                <a16:creationId xmlns:a16="http://schemas.microsoft.com/office/drawing/2014/main" id="{F480F0FD-95A5-4FB3-9116-4C7556017EFC}"/>
              </a:ext>
            </a:extLst>
          </p:cNvPr>
          <p:cNvSpPr txBox="1"/>
          <p:nvPr/>
        </p:nvSpPr>
        <p:spPr>
          <a:xfrm>
            <a:off x="5810927" y="5779089"/>
            <a:ext cx="931197" cy="267463"/>
          </a:xfrm>
          <a:prstGeom prst="rect">
            <a:avLst/>
          </a:prstGeom>
          <a:noFill/>
        </p:spPr>
        <p:txBody>
          <a:bodyPr wrap="square" lIns="0" tIns="0" rIns="0" bIns="0" numCol="1" spcCol="360000" rtlCol="0">
            <a:noAutofit/>
          </a:bodyPr>
          <a:lstStyle/>
          <a:p>
            <a:pPr algn="ctr">
              <a:lnSpc>
                <a:spcPct val="110000"/>
              </a:lnSpc>
              <a:tabLst/>
            </a:pPr>
            <a:r>
              <a:rPr lang="en-US" sz="1200" b="1" dirty="0">
                <a:solidFill>
                  <a:schemeClr val="tx1">
                    <a:lumMod val="50000"/>
                  </a:schemeClr>
                </a:solidFill>
                <a:latin typeface="Montserrat" pitchFamily="2" charset="77"/>
                <a:ea typeface="Roboto Condensed Light" panose="02000000000000000000" pitchFamily="2" charset="0"/>
              </a:rPr>
              <a:t>Low</a:t>
            </a:r>
            <a:endParaRPr lang="en-CA" sz="1200" b="1" dirty="0">
              <a:solidFill>
                <a:schemeClr val="tx1">
                  <a:lumMod val="50000"/>
                </a:schemeClr>
              </a:solidFill>
              <a:latin typeface="Montserrat" pitchFamily="2" charset="77"/>
              <a:ea typeface="Roboto Condensed Light" panose="02000000000000000000" pitchFamily="2" charset="0"/>
            </a:endParaRPr>
          </a:p>
        </p:txBody>
      </p:sp>
      <p:cxnSp>
        <p:nvCxnSpPr>
          <p:cNvPr id="5" name="Connector: Elbow 4">
            <a:extLst>
              <a:ext uri="{FF2B5EF4-FFF2-40B4-BE49-F238E27FC236}">
                <a16:creationId xmlns:a16="http://schemas.microsoft.com/office/drawing/2014/main" id="{D166B626-4E9F-4C5C-8FA4-0FE93322B178}"/>
              </a:ext>
            </a:extLst>
          </p:cNvPr>
          <p:cNvCxnSpPr/>
          <p:nvPr/>
        </p:nvCxnSpPr>
        <p:spPr>
          <a:xfrm flipV="1">
            <a:off x="5554368" y="4104611"/>
            <a:ext cx="1428750" cy="1265337"/>
          </a:xfrm>
          <a:prstGeom prst="bentConnector3">
            <a:avLst>
              <a:gd name="adj1" fmla="val 10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66086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3090928D-9DDB-4C7C-A91B-114353AD99B9}"/>
              </a:ext>
            </a:extLst>
          </p:cNvPr>
          <p:cNvSpPr/>
          <p:nvPr/>
        </p:nvSpPr>
        <p:spPr>
          <a:xfrm>
            <a:off x="4968334" y="2483786"/>
            <a:ext cx="4123986" cy="374157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endParaRPr>
          </a:p>
        </p:txBody>
      </p:sp>
      <p:sp>
        <p:nvSpPr>
          <p:cNvPr id="2" name="Title 1">
            <a:extLst>
              <a:ext uri="{FF2B5EF4-FFF2-40B4-BE49-F238E27FC236}">
                <a16:creationId xmlns:a16="http://schemas.microsoft.com/office/drawing/2014/main" id="{415DFE54-8537-4424-88CA-E85F208E889F}"/>
              </a:ext>
            </a:extLst>
          </p:cNvPr>
          <p:cNvSpPr>
            <a:spLocks noGrp="1"/>
          </p:cNvSpPr>
          <p:nvPr>
            <p:ph type="title"/>
          </p:nvPr>
        </p:nvSpPr>
        <p:spPr>
          <a:xfrm>
            <a:off x="354106" y="530021"/>
            <a:ext cx="11262506" cy="1130188"/>
          </a:xfrm>
        </p:spPr>
        <p:txBody>
          <a:bodyPr/>
          <a:lstStyle/>
          <a:p>
            <a:r>
              <a:rPr lang="en-US" dirty="0"/>
              <a:t>Brainstorm IT initiatives to improve core processes</a:t>
            </a:r>
            <a:endParaRPr lang="en-CA" dirty="0"/>
          </a:p>
        </p:txBody>
      </p:sp>
      <p:sp>
        <p:nvSpPr>
          <p:cNvPr id="5" name="Text Placeholder 6">
            <a:extLst>
              <a:ext uri="{FF2B5EF4-FFF2-40B4-BE49-F238E27FC236}">
                <a16:creationId xmlns:a16="http://schemas.microsoft.com/office/drawing/2014/main" id="{B1199B38-4C38-4376-806E-706282489FBC}"/>
              </a:ext>
            </a:extLst>
          </p:cNvPr>
          <p:cNvSpPr txBox="1">
            <a:spLocks/>
          </p:cNvSpPr>
          <p:nvPr/>
        </p:nvSpPr>
        <p:spPr>
          <a:xfrm>
            <a:off x="401359" y="1805786"/>
            <a:ext cx="11009980" cy="532423"/>
          </a:xfrm>
          <a:prstGeom prst="rect">
            <a:avLst/>
          </a:prstGeom>
        </p:spPr>
        <p:txBody>
          <a:bodyPr lIns="0" tIns="0" rIns="0" bIns="0">
            <a:noAutofit/>
          </a:bodyPr>
          <a:lstStyle>
            <a:lvl1pPr marL="0" indent="0" algn="l" defTabSz="914309"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Brainstorm IT initiatives for each high-priority process using the framework below. Describe each initiative as a plan or action to take to solve the problem.</a:t>
            </a:r>
            <a:endParaRPr lang="en-CA" sz="1600" dirty="0"/>
          </a:p>
        </p:txBody>
      </p:sp>
      <p:grpSp>
        <p:nvGrpSpPr>
          <p:cNvPr id="6" name="Group 5">
            <a:extLst>
              <a:ext uri="{FF2B5EF4-FFF2-40B4-BE49-F238E27FC236}">
                <a16:creationId xmlns:a16="http://schemas.microsoft.com/office/drawing/2014/main" id="{1D48D4CD-AD0A-463D-AE6B-9EE2EA1A0982}"/>
              </a:ext>
            </a:extLst>
          </p:cNvPr>
          <p:cNvGrpSpPr/>
          <p:nvPr/>
        </p:nvGrpSpPr>
        <p:grpSpPr>
          <a:xfrm>
            <a:off x="5291668" y="2909849"/>
            <a:ext cx="3502402" cy="3258190"/>
            <a:chOff x="7686817" y="1486561"/>
            <a:chExt cx="3810919" cy="3549718"/>
          </a:xfrm>
        </p:grpSpPr>
        <p:sp>
          <p:nvSpPr>
            <p:cNvPr id="7" name="Oval 6">
              <a:extLst>
                <a:ext uri="{FF2B5EF4-FFF2-40B4-BE49-F238E27FC236}">
                  <a16:creationId xmlns:a16="http://schemas.microsoft.com/office/drawing/2014/main" id="{C01DE5D0-F6AB-4162-9EE9-7E46181BFD12}"/>
                </a:ext>
              </a:extLst>
            </p:cNvPr>
            <p:cNvSpPr/>
            <p:nvPr/>
          </p:nvSpPr>
          <p:spPr>
            <a:xfrm>
              <a:off x="7686817" y="1486561"/>
              <a:ext cx="2120900" cy="2120900"/>
            </a:xfrm>
            <a:prstGeom prst="ellipse">
              <a:avLst/>
            </a:prstGeom>
            <a:solidFill>
              <a:srgbClr val="2576B7">
                <a:alpha val="74000"/>
              </a:srgbClr>
            </a:solidFill>
            <a:ln w="12700" cap="flat" cmpd="sng" algn="ctr">
              <a:noFill/>
              <a:prstDash val="solid"/>
              <a:miter lim="800000"/>
            </a:ln>
            <a:effectLst/>
          </p:spPr>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8" name="Oval 7">
              <a:extLst>
                <a:ext uri="{FF2B5EF4-FFF2-40B4-BE49-F238E27FC236}">
                  <a16:creationId xmlns:a16="http://schemas.microsoft.com/office/drawing/2014/main" id="{CDC153CE-0345-440D-BE17-1215F1120D97}"/>
                </a:ext>
              </a:extLst>
            </p:cNvPr>
            <p:cNvSpPr/>
            <p:nvPr/>
          </p:nvSpPr>
          <p:spPr>
            <a:xfrm>
              <a:off x="9376836" y="1486561"/>
              <a:ext cx="2120900" cy="2120900"/>
            </a:xfrm>
            <a:prstGeom prst="ellipse">
              <a:avLst/>
            </a:prstGeom>
            <a:solidFill>
              <a:srgbClr val="15466D">
                <a:alpha val="74000"/>
              </a:srgbClr>
            </a:solidFill>
            <a:ln w="12700" cap="flat" cmpd="sng" algn="ctr">
              <a:noFill/>
              <a:prstDash val="solid"/>
              <a:miter lim="800000"/>
            </a:ln>
            <a:effectLst/>
          </p:spPr>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 name="Oval 8">
              <a:extLst>
                <a:ext uri="{FF2B5EF4-FFF2-40B4-BE49-F238E27FC236}">
                  <a16:creationId xmlns:a16="http://schemas.microsoft.com/office/drawing/2014/main" id="{51568032-691B-486B-AAA6-ECED194C9474}"/>
                </a:ext>
              </a:extLst>
            </p:cNvPr>
            <p:cNvSpPr/>
            <p:nvPr/>
          </p:nvSpPr>
          <p:spPr>
            <a:xfrm>
              <a:off x="8531827" y="2915379"/>
              <a:ext cx="2120900" cy="2120900"/>
            </a:xfrm>
            <a:prstGeom prst="ellipse">
              <a:avLst/>
            </a:prstGeom>
            <a:solidFill>
              <a:srgbClr val="5090C4">
                <a:alpha val="74000"/>
              </a:srgbClr>
            </a:solidFill>
            <a:ln w="12700" cap="flat" cmpd="sng" algn="ctr">
              <a:noFill/>
              <a:prstDash val="solid"/>
              <a:miter lim="800000"/>
            </a:ln>
            <a:effectLst/>
          </p:spPr>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0" name="TextBox 35">
              <a:extLst>
                <a:ext uri="{FF2B5EF4-FFF2-40B4-BE49-F238E27FC236}">
                  <a16:creationId xmlns:a16="http://schemas.microsoft.com/office/drawing/2014/main" id="{D76074E4-CDC4-457B-91FD-F583ED26AC41}"/>
                </a:ext>
              </a:extLst>
            </p:cNvPr>
            <p:cNvSpPr txBox="1"/>
            <p:nvPr/>
          </p:nvSpPr>
          <p:spPr>
            <a:xfrm>
              <a:off x="8140980" y="2264887"/>
              <a:ext cx="1212574" cy="411739"/>
            </a:xfrm>
            <a:prstGeom prst="rect">
              <a:avLst/>
            </a:prstGeom>
            <a:noFill/>
          </p:spPr>
          <p:txBody>
            <a:bodyPr wrap="none" rtlCol="0" anchor="b" anchorCtr="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lnSpc>
                  <a:spcPct val="110000"/>
                </a:lnSpc>
              </a:pPr>
              <a:r>
                <a:rPr lang="en-US" sz="1800" b="1" dirty="0">
                  <a:solidFill>
                    <a:schemeClr val="bg1"/>
                  </a:solidFill>
                  <a:latin typeface="Montserrat SemiBold" pitchFamily="2" charset="77"/>
                  <a:ea typeface="League Spartan" charset="0"/>
                  <a:cs typeface="Poppins" pitchFamily="2" charset="77"/>
                </a:rPr>
                <a:t>Process</a:t>
              </a:r>
            </a:p>
          </p:txBody>
        </p:sp>
        <p:sp>
          <p:nvSpPr>
            <p:cNvPr id="11" name="TextBox 36">
              <a:extLst>
                <a:ext uri="{FF2B5EF4-FFF2-40B4-BE49-F238E27FC236}">
                  <a16:creationId xmlns:a16="http://schemas.microsoft.com/office/drawing/2014/main" id="{EEEF4E91-E6FC-490B-9533-BD60D965D84F}"/>
                </a:ext>
              </a:extLst>
            </p:cNvPr>
            <p:cNvSpPr txBox="1"/>
            <p:nvPr/>
          </p:nvSpPr>
          <p:spPr>
            <a:xfrm>
              <a:off x="9729139" y="2225226"/>
              <a:ext cx="1718392" cy="411739"/>
            </a:xfrm>
            <a:prstGeom prst="rect">
              <a:avLst/>
            </a:prstGeom>
            <a:noFill/>
          </p:spPr>
          <p:txBody>
            <a:bodyPr wrap="none" rtlCol="0" anchor="b" anchorCtr="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lnSpc>
                  <a:spcPct val="110000"/>
                </a:lnSpc>
              </a:pPr>
              <a:r>
                <a:rPr lang="en-US" sz="1800" b="1" dirty="0">
                  <a:solidFill>
                    <a:schemeClr val="bg1"/>
                  </a:solidFill>
                  <a:latin typeface="Montserrat SemiBold" pitchFamily="2" charset="77"/>
                  <a:ea typeface="League Spartan" charset="0"/>
                  <a:cs typeface="Poppins" pitchFamily="2" charset="77"/>
                </a:rPr>
                <a:t>Technology</a:t>
              </a:r>
            </a:p>
          </p:txBody>
        </p:sp>
        <p:sp>
          <p:nvSpPr>
            <p:cNvPr id="12" name="TextBox 37">
              <a:extLst>
                <a:ext uri="{FF2B5EF4-FFF2-40B4-BE49-F238E27FC236}">
                  <a16:creationId xmlns:a16="http://schemas.microsoft.com/office/drawing/2014/main" id="{B75D158C-1C2B-4A87-BADD-AA945A9F1948}"/>
                </a:ext>
              </a:extLst>
            </p:cNvPr>
            <p:cNvSpPr txBox="1"/>
            <p:nvPr/>
          </p:nvSpPr>
          <p:spPr>
            <a:xfrm>
              <a:off x="8647617" y="3904412"/>
              <a:ext cx="1889325" cy="411739"/>
            </a:xfrm>
            <a:prstGeom prst="rect">
              <a:avLst/>
            </a:prstGeom>
            <a:noFill/>
          </p:spPr>
          <p:txBody>
            <a:bodyPr wrap="none" rtlCol="0" anchor="b" anchorCtr="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lnSpc>
                  <a:spcPct val="110000"/>
                </a:lnSpc>
              </a:pPr>
              <a:r>
                <a:rPr lang="en-US" sz="1800" b="1" dirty="0">
                  <a:solidFill>
                    <a:schemeClr val="bg1"/>
                  </a:solidFill>
                  <a:latin typeface="Montserrat SemiBold" pitchFamily="2" charset="77"/>
                  <a:ea typeface="League Spartan" charset="0"/>
                  <a:cs typeface="Poppins" pitchFamily="2" charset="77"/>
                </a:rPr>
                <a:t>Organization</a:t>
              </a:r>
            </a:p>
          </p:txBody>
        </p:sp>
      </p:grpSp>
      <p:sp>
        <p:nvSpPr>
          <p:cNvPr id="15" name="Callout: Line 14">
            <a:extLst>
              <a:ext uri="{FF2B5EF4-FFF2-40B4-BE49-F238E27FC236}">
                <a16:creationId xmlns:a16="http://schemas.microsoft.com/office/drawing/2014/main" id="{49B9A124-E855-437B-A1A4-43C0C25D80E3}"/>
              </a:ext>
            </a:extLst>
          </p:cNvPr>
          <p:cNvSpPr/>
          <p:nvPr/>
        </p:nvSpPr>
        <p:spPr>
          <a:xfrm>
            <a:off x="8499702" y="4856566"/>
            <a:ext cx="1545959" cy="818891"/>
          </a:xfrm>
          <a:prstGeom prst="borderCallout1">
            <a:avLst>
              <a:gd name="adj1" fmla="val -3350"/>
              <a:gd name="adj2" fmla="val 34319"/>
              <a:gd name="adj3" fmla="val -53832"/>
              <a:gd name="adj4" fmla="val -253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rPr>
              <a:t>What systems are required to improve this process?</a:t>
            </a:r>
            <a:endParaRPr lang="en-CA" dirty="0">
              <a:solidFill>
                <a:schemeClr val="tx1"/>
              </a:solidFill>
              <a:latin typeface="Arial" panose="020B0604020202020204" pitchFamily="34" charset="0"/>
            </a:endParaRPr>
          </a:p>
        </p:txBody>
      </p:sp>
      <p:cxnSp>
        <p:nvCxnSpPr>
          <p:cNvPr id="21" name="Straight Connector 20">
            <a:extLst>
              <a:ext uri="{FF2B5EF4-FFF2-40B4-BE49-F238E27FC236}">
                <a16:creationId xmlns:a16="http://schemas.microsoft.com/office/drawing/2014/main" id="{5648561B-5806-4BC2-8FCA-5515180404CD}"/>
              </a:ext>
            </a:extLst>
          </p:cNvPr>
          <p:cNvCxnSpPr>
            <a:cxnSpLocks/>
          </p:cNvCxnSpPr>
          <p:nvPr/>
        </p:nvCxnSpPr>
        <p:spPr>
          <a:xfrm flipV="1">
            <a:off x="2143321" y="2636726"/>
            <a:ext cx="4071990" cy="13606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B20CE35-3FEE-48D6-B975-BA3F28BBF05F}"/>
              </a:ext>
            </a:extLst>
          </p:cNvPr>
          <p:cNvCxnSpPr>
            <a:cxnSpLocks/>
          </p:cNvCxnSpPr>
          <p:nvPr/>
        </p:nvCxnSpPr>
        <p:spPr>
          <a:xfrm>
            <a:off x="2058197" y="4711788"/>
            <a:ext cx="4157114" cy="13563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Callout: Line 30">
            <a:extLst>
              <a:ext uri="{FF2B5EF4-FFF2-40B4-BE49-F238E27FC236}">
                <a16:creationId xmlns:a16="http://schemas.microsoft.com/office/drawing/2014/main" id="{EEE5293A-ED33-483B-A9E1-3A8BFE170B05}"/>
              </a:ext>
            </a:extLst>
          </p:cNvPr>
          <p:cNvSpPr/>
          <p:nvPr/>
        </p:nvSpPr>
        <p:spPr>
          <a:xfrm>
            <a:off x="3784606" y="5302314"/>
            <a:ext cx="1798215" cy="1031671"/>
          </a:xfrm>
          <a:prstGeom prst="borderCallout1">
            <a:avLst>
              <a:gd name="adj1" fmla="val 23403"/>
              <a:gd name="adj2" fmla="val 100860"/>
              <a:gd name="adj3" fmla="val 9489"/>
              <a:gd name="adj4" fmla="val 13884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rPr>
              <a:t>What initiatives are required to manage people, data, and other organizational factors that are impacted by this process?</a:t>
            </a:r>
            <a:endParaRPr lang="en-CA" dirty="0">
              <a:solidFill>
                <a:schemeClr val="tx1"/>
              </a:solidFill>
              <a:latin typeface="Arial" panose="020B0604020202020204" pitchFamily="34" charset="0"/>
            </a:endParaRPr>
          </a:p>
        </p:txBody>
      </p:sp>
      <p:sp>
        <p:nvSpPr>
          <p:cNvPr id="38" name="Callout: Line 37">
            <a:extLst>
              <a:ext uri="{FF2B5EF4-FFF2-40B4-BE49-F238E27FC236}">
                <a16:creationId xmlns:a16="http://schemas.microsoft.com/office/drawing/2014/main" id="{AFBCFA1B-8896-477C-A0B1-DFA66351B6A9}"/>
              </a:ext>
            </a:extLst>
          </p:cNvPr>
          <p:cNvSpPr/>
          <p:nvPr/>
        </p:nvSpPr>
        <p:spPr>
          <a:xfrm>
            <a:off x="3784606" y="3359033"/>
            <a:ext cx="1278508" cy="818891"/>
          </a:xfrm>
          <a:prstGeom prst="borderCallout1">
            <a:avLst>
              <a:gd name="adj1" fmla="val 23403"/>
              <a:gd name="adj2" fmla="val 100860"/>
              <a:gd name="adj3" fmla="val 61368"/>
              <a:gd name="adj4" fmla="val 12834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rPr>
              <a:t>What processes must be created, changed or removed based on the data?</a:t>
            </a:r>
            <a:endParaRPr lang="en-CA" dirty="0">
              <a:solidFill>
                <a:schemeClr val="tx1"/>
              </a:solidFill>
              <a:latin typeface="Arial" panose="020B0604020202020204" pitchFamily="34" charset="0"/>
            </a:endParaRPr>
          </a:p>
        </p:txBody>
      </p:sp>
      <p:sp>
        <p:nvSpPr>
          <p:cNvPr id="39" name="TextBox 38">
            <a:extLst>
              <a:ext uri="{FF2B5EF4-FFF2-40B4-BE49-F238E27FC236}">
                <a16:creationId xmlns:a16="http://schemas.microsoft.com/office/drawing/2014/main" id="{9789AC06-81C7-49A5-A834-F80F4716D04C}"/>
              </a:ext>
            </a:extLst>
          </p:cNvPr>
          <p:cNvSpPr txBox="1"/>
          <p:nvPr/>
        </p:nvSpPr>
        <p:spPr>
          <a:xfrm>
            <a:off x="9516668" y="4037588"/>
            <a:ext cx="914400" cy="367468"/>
          </a:xfrm>
          <a:prstGeom prst="rect">
            <a:avLst/>
          </a:prstGeom>
        </p:spPr>
        <p:txBody>
          <a:bodyPr wrap="none" lIns="0" tIns="0" rIns="0" bIns="0" numCol="1" spcCol="360000" rtlCol="0">
            <a:noAutofit/>
          </a:bodyPr>
          <a:lstStyle/>
          <a:p>
            <a:pPr algn="l">
              <a:lnSpc>
                <a:spcPct val="110000"/>
              </a:lnSpc>
              <a:tabLst/>
            </a:pPr>
            <a:r>
              <a:rPr lang="en-US" sz="5400" dirty="0">
                <a:solidFill>
                  <a:schemeClr val="accent1"/>
                </a:solidFill>
                <a:latin typeface="Roboto Condensed Light" panose="02000000000000000000" pitchFamily="2" charset="0"/>
                <a:ea typeface="Roboto Condensed Light" panose="02000000000000000000" pitchFamily="2" charset="0"/>
              </a:rPr>
              <a:t>=</a:t>
            </a:r>
            <a:endParaRPr lang="en-CA" sz="5400" dirty="0">
              <a:solidFill>
                <a:schemeClr val="accent1"/>
              </a:solidFill>
              <a:latin typeface="Roboto Condensed Light" panose="02000000000000000000" pitchFamily="2" charset="0"/>
              <a:ea typeface="Roboto Condensed Light" panose="02000000000000000000" pitchFamily="2" charset="0"/>
            </a:endParaRPr>
          </a:p>
        </p:txBody>
      </p:sp>
      <p:sp>
        <p:nvSpPr>
          <p:cNvPr id="40" name="TextBox 39">
            <a:extLst>
              <a:ext uri="{FF2B5EF4-FFF2-40B4-BE49-F238E27FC236}">
                <a16:creationId xmlns:a16="http://schemas.microsoft.com/office/drawing/2014/main" id="{7DDD514C-E26B-4BC0-A4C0-27E62A740469}"/>
              </a:ext>
            </a:extLst>
          </p:cNvPr>
          <p:cNvSpPr txBox="1"/>
          <p:nvPr/>
        </p:nvSpPr>
        <p:spPr>
          <a:xfrm>
            <a:off x="10206938" y="4299912"/>
            <a:ext cx="1296955" cy="367158"/>
          </a:xfrm>
          <a:prstGeom prst="rect">
            <a:avLst/>
          </a:prstGeom>
        </p:spPr>
        <p:txBody>
          <a:bodyPr wrap="none" lIns="0" tIns="0" rIns="0" bIns="0" numCol="1" spcCol="360000" rtlCol="0">
            <a:noAutofit/>
          </a:bodyPr>
          <a:lstStyle/>
          <a:p>
            <a:pPr algn="l">
              <a:lnSpc>
                <a:spcPct val="110000"/>
              </a:lnSpc>
              <a:tabLst/>
            </a:pPr>
            <a:r>
              <a:rPr lang="en-US" sz="2400" dirty="0">
                <a:solidFill>
                  <a:schemeClr val="accent1"/>
                </a:solidFill>
                <a:latin typeface="Roboto Condensed Light" panose="02000000000000000000" pitchFamily="2" charset="0"/>
                <a:ea typeface="Roboto Condensed Light" panose="02000000000000000000" pitchFamily="2" charset="0"/>
              </a:rPr>
              <a:t>Key Initiatives</a:t>
            </a:r>
            <a:endParaRPr lang="en-CA" sz="2400" dirty="0">
              <a:solidFill>
                <a:schemeClr val="accent1"/>
              </a:solidFill>
              <a:latin typeface="Roboto Condensed Light" panose="02000000000000000000" pitchFamily="2" charset="0"/>
              <a:ea typeface="Roboto Condensed Light" panose="02000000000000000000" pitchFamily="2" charset="0"/>
            </a:endParaRPr>
          </a:p>
        </p:txBody>
      </p:sp>
      <p:sp>
        <p:nvSpPr>
          <p:cNvPr id="20" name="Text Placeholder 3">
            <a:extLst>
              <a:ext uri="{FF2B5EF4-FFF2-40B4-BE49-F238E27FC236}">
                <a16:creationId xmlns:a16="http://schemas.microsoft.com/office/drawing/2014/main" id="{8634E588-574C-4092-8F13-0C1E3E3BAAB2}"/>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pic>
        <p:nvPicPr>
          <p:cNvPr id="4" name="Picture 3">
            <a:extLst>
              <a:ext uri="{FF2B5EF4-FFF2-40B4-BE49-F238E27FC236}">
                <a16:creationId xmlns:a16="http://schemas.microsoft.com/office/drawing/2014/main" id="{15409D56-3B30-4090-86F4-8D255D431F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07198" y="3946163"/>
            <a:ext cx="3529739" cy="1871986"/>
          </a:xfrm>
          <a:prstGeom prst="rect">
            <a:avLst/>
          </a:prstGeom>
        </p:spPr>
      </p:pic>
    </p:spTree>
    <p:extLst>
      <p:ext uri="{BB962C8B-B14F-4D97-AF65-F5344CB8AC3E}">
        <p14:creationId xmlns:p14="http://schemas.microsoft.com/office/powerpoint/2010/main" val="32475424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8114194" y="870715"/>
            <a:ext cx="3634300" cy="3654853"/>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138285882"/>
              </p:ext>
            </p:extLst>
          </p:nvPr>
        </p:nvGraphicFramePr>
        <p:xfrm>
          <a:off x="8097679" y="544769"/>
          <a:ext cx="3629216" cy="5167612"/>
        </p:xfrm>
        <a:graphic>
          <a:graphicData uri="http://schemas.openxmlformats.org/drawingml/2006/table">
            <a:tbl>
              <a:tblPr firstRow="1" bandRow="1">
                <a:effectLst/>
                <a:tableStyleId>{5C22544A-7EE6-4342-B048-85BDC9FD1C3A}</a:tableStyleId>
              </a:tblPr>
              <a:tblGrid>
                <a:gridCol w="1814608">
                  <a:extLst>
                    <a:ext uri="{9D8B030D-6E8A-4147-A177-3AD203B41FA5}">
                      <a16:colId xmlns:a16="http://schemas.microsoft.com/office/drawing/2014/main" val="866264451"/>
                    </a:ext>
                  </a:extLst>
                </a:gridCol>
                <a:gridCol w="1814608">
                  <a:extLst>
                    <a:ext uri="{9D8B030D-6E8A-4147-A177-3AD203B41FA5}">
                      <a16:colId xmlns:a16="http://schemas.microsoft.com/office/drawing/2014/main" val="2703970457"/>
                    </a:ext>
                  </a:extLst>
                </a:gridCol>
              </a:tblGrid>
              <a:tr h="751712">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308660">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MGD data</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IT initiatives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712">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328106">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Collaboration/ brainstorming tool (whiteboard, flip chart, digital equivalent) </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Flip chart/sheets of paper</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Markers</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Senior IT Team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6914441" cy="1130188"/>
          </a:xfrm>
        </p:spPr>
        <p:txBody>
          <a:bodyPr/>
          <a:lstStyle/>
          <a:p>
            <a:r>
              <a:rPr lang="en-US" sz="2800" dirty="0">
                <a:solidFill>
                  <a:srgbClr val="2576B7"/>
                </a:solidFill>
              </a:rPr>
              <a:t>3.2.3 </a:t>
            </a:r>
            <a:r>
              <a:rPr lang="en-US" sz="2800" dirty="0"/>
              <a:t>Identify and document your IT initiatives to enable IT excellence</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54105" y="1928141"/>
            <a:ext cx="4116208" cy="514337"/>
          </a:xfrm>
        </p:spPr>
        <p:txBody>
          <a:bodyPr/>
          <a:lstStyle/>
          <a:p>
            <a:r>
              <a:rPr lang="en-US" sz="1600" dirty="0">
                <a:latin typeface="Exo" panose="02000503000000000000" pitchFamily="2" charset="77"/>
              </a:rPr>
              <a:t>30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54104" y="2302891"/>
            <a:ext cx="7792086" cy="4555110"/>
          </a:xfrm>
          <a:prstGeom prst="rect">
            <a:avLst/>
          </a:prstGeom>
        </p:spPr>
        <p:txBody>
          <a:bodyPr lIns="0" tIns="0" rIns="0" bIns="0" numCol="1" spcCol="292608" anchor="t"/>
          <a:lstStyle/>
          <a:p>
            <a:pPr marL="177800" indent="-177800">
              <a:buFont typeface="+mj-lt"/>
              <a:buAutoNum type="arabicPeriod"/>
            </a:pPr>
            <a:r>
              <a:rPr lang="en-US" dirty="0">
                <a:latin typeface="Roboto Condensed Light"/>
                <a:ea typeface="Roboto Condensed Light"/>
              </a:rPr>
              <a:t>Review the MGD report and identify initiatives based on the following:</a:t>
            </a:r>
          </a:p>
          <a:p>
            <a:pPr marL="735012" lvl="1" indent="-285750">
              <a:buFont typeface="Wingdings" panose="05000000000000000000" pitchFamily="2" charset="2"/>
              <a:buChar char="q"/>
            </a:pPr>
            <a:r>
              <a:rPr lang="en-US" dirty="0">
                <a:latin typeface="Roboto Condensed Light"/>
                <a:ea typeface="Roboto Condensed Light"/>
              </a:rPr>
              <a:t>High Importance </a:t>
            </a:r>
          </a:p>
          <a:p>
            <a:pPr marL="735012" lvl="1" indent="-285750">
              <a:buFont typeface="Wingdings" panose="05000000000000000000" pitchFamily="2" charset="2"/>
              <a:buChar char="q"/>
            </a:pPr>
            <a:r>
              <a:rPr lang="en-US" dirty="0">
                <a:latin typeface="Roboto Condensed Light"/>
                <a:ea typeface="Roboto Condensed Light"/>
              </a:rPr>
              <a:t>Low effectiveness </a:t>
            </a:r>
          </a:p>
          <a:p>
            <a:pPr marL="0" indent="0">
              <a:buNone/>
            </a:pPr>
            <a:r>
              <a:rPr lang="en-US" dirty="0">
                <a:latin typeface="Roboto Condensed Light"/>
                <a:ea typeface="Roboto Condensed Light"/>
              </a:rPr>
              <a:t>2. Split into smaller groups and provide each group with their own low-maturity process from the diagnostic report.</a:t>
            </a:r>
          </a:p>
          <a:p>
            <a:pPr marL="0" indent="0">
              <a:buNone/>
            </a:pPr>
            <a:r>
              <a:rPr lang="en-US" dirty="0">
                <a:latin typeface="Roboto Condensed Light"/>
                <a:ea typeface="Roboto Condensed Light"/>
              </a:rPr>
              <a:t>3. Have participants identify all steps in the process and write them out on sticky notes.</a:t>
            </a:r>
          </a:p>
          <a:p>
            <a:pPr marL="0" indent="0">
              <a:buNone/>
            </a:pPr>
            <a:r>
              <a:rPr lang="en-US" dirty="0">
                <a:latin typeface="Roboto Condensed Light"/>
                <a:ea typeface="Roboto Condensed Light"/>
              </a:rPr>
              <a:t>4. Ask participants to flip over the paper and draw out the problem as they would explain it to a peer.</a:t>
            </a:r>
          </a:p>
          <a:p>
            <a:pPr marL="0" indent="0">
              <a:buNone/>
            </a:pPr>
            <a:r>
              <a:rPr lang="en-US" dirty="0">
                <a:latin typeface="Roboto Condensed Light"/>
                <a:ea typeface="Roboto Condensed Light"/>
              </a:rPr>
              <a:t>5. Have each participant or group present and explain the drawing to the team. </a:t>
            </a:r>
          </a:p>
          <a:p>
            <a:pPr marL="0" indent="0">
              <a:buNone/>
            </a:pPr>
            <a:r>
              <a:rPr lang="en-US" dirty="0">
                <a:latin typeface="Roboto Condensed Light"/>
                <a:ea typeface="Roboto Condensed Light"/>
              </a:rPr>
              <a:t>6. Have each team answer the following questions for problematic areas of the process:</a:t>
            </a:r>
          </a:p>
          <a:p>
            <a:pPr marL="735012" lvl="1" indent="-285750">
              <a:buFont typeface="Wingdings" panose="05000000000000000000" pitchFamily="2" charset="2"/>
              <a:buChar char="q"/>
            </a:pPr>
            <a:r>
              <a:rPr lang="en-US" dirty="0">
                <a:latin typeface="Roboto Condensed Light"/>
                <a:ea typeface="Roboto Condensed Light"/>
              </a:rPr>
              <a:t>What steps in the process must be created, changed, or removed based on your drawing?</a:t>
            </a:r>
          </a:p>
          <a:p>
            <a:pPr marL="735012" lvl="1" indent="-285750">
              <a:buFont typeface="Wingdings" panose="05000000000000000000" pitchFamily="2" charset="2"/>
              <a:buChar char="q"/>
            </a:pPr>
            <a:r>
              <a:rPr lang="en-US" dirty="0">
                <a:latin typeface="Roboto Condensed Light"/>
                <a:ea typeface="Roboto Condensed Light"/>
              </a:rPr>
              <a:t>What initiatives are required to manage people, data, and other organizational factors that are impacted by this process?</a:t>
            </a:r>
          </a:p>
          <a:p>
            <a:pPr marL="735012" lvl="1" indent="-285750">
              <a:buFont typeface="Wingdings" panose="05000000000000000000" pitchFamily="2" charset="2"/>
              <a:buChar char="q"/>
            </a:pPr>
            <a:r>
              <a:rPr lang="en-US" dirty="0">
                <a:latin typeface="Roboto Condensed Light"/>
                <a:ea typeface="Roboto Condensed Light"/>
              </a:rPr>
              <a:t>What systems are required to improve this process?</a:t>
            </a:r>
          </a:p>
          <a:p>
            <a:pPr marL="0" indent="0">
              <a:buNone/>
            </a:pPr>
            <a:r>
              <a:rPr lang="en-US" dirty="0">
                <a:latin typeface="Roboto Condensed Light"/>
                <a:ea typeface="Roboto Condensed Light"/>
              </a:rPr>
              <a:t>7. Identify process, technology, and organizational initiatives that are required to improve low-maturity processes. </a:t>
            </a:r>
          </a:p>
          <a:p>
            <a:pPr marL="0" indent="0">
              <a:buNone/>
            </a:pPr>
            <a:r>
              <a:rPr lang="en-US" dirty="0">
                <a:latin typeface="Roboto Condensed Light"/>
                <a:ea typeface="Roboto Condensed Light"/>
              </a:rPr>
              <a:t>8. Document your findings in the </a:t>
            </a:r>
            <a:r>
              <a:rPr lang="en-US" i="1" dirty="0">
                <a:latin typeface="Roboto Condensed Light"/>
                <a:ea typeface="Roboto Condensed Light"/>
              </a:rPr>
              <a:t>IT Strategy Workbook. </a:t>
            </a:r>
          </a:p>
          <a:p>
            <a:pPr marL="0" indent="0">
              <a:buNone/>
            </a:pPr>
            <a:endParaRPr lang="en-US" dirty="0">
              <a:latin typeface="Roboto Condensed Light"/>
              <a:ea typeface="Roboto Condensed Light"/>
            </a:endParaRPr>
          </a:p>
          <a:p>
            <a:pPr marL="0" indent="0">
              <a:buNone/>
            </a:pPr>
            <a:endParaRPr lang="en-US" dirty="0"/>
          </a:p>
          <a:p>
            <a:pPr marL="0" indent="0">
              <a:buNone/>
            </a:pPr>
            <a:endParaRPr lang="en-US" dirty="0">
              <a:latin typeface="Roboto Condensed Light"/>
              <a:ea typeface="Roboto Condensed Light"/>
            </a:endParaRPr>
          </a:p>
        </p:txBody>
      </p:sp>
      <p:grpSp>
        <p:nvGrpSpPr>
          <p:cNvPr id="41" name="Group 40">
            <a:extLst>
              <a:ext uri="{FF2B5EF4-FFF2-40B4-BE49-F238E27FC236}">
                <a16:creationId xmlns:a16="http://schemas.microsoft.com/office/drawing/2014/main" id="{DA0D6ED9-4036-C240-81AF-31DD45FA9BB7}"/>
              </a:ext>
            </a:extLst>
          </p:cNvPr>
          <p:cNvGrpSpPr/>
          <p:nvPr/>
        </p:nvGrpSpPr>
        <p:grpSpPr>
          <a:xfrm>
            <a:off x="8114194" y="5752245"/>
            <a:ext cx="3728423" cy="468002"/>
            <a:chOff x="469426" y="5628818"/>
            <a:chExt cx="4585350" cy="554002"/>
          </a:xfrm>
        </p:grpSpPr>
        <p:sp>
          <p:nvSpPr>
            <p:cNvPr id="42" name="Rectangle 41">
              <a:hlinkClick r:id="rId3"/>
              <a:extLst>
                <a:ext uri="{FF2B5EF4-FFF2-40B4-BE49-F238E27FC236}">
                  <a16:creationId xmlns:a16="http://schemas.microsoft.com/office/drawing/2014/main" id="{A000B179-89C7-724D-8FA3-FA0977082975}"/>
                </a:ext>
              </a:extLst>
            </p:cNvPr>
            <p:cNvSpPr/>
            <p:nvPr/>
          </p:nvSpPr>
          <p:spPr>
            <a:xfrm>
              <a:off x="907389" y="5628818"/>
              <a:ext cx="4147387"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Download the </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IT Strategy Presentation Template </a:t>
              </a: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to document your findings </a:t>
              </a:r>
            </a:p>
          </p:txBody>
        </p:sp>
        <p:sp>
          <p:nvSpPr>
            <p:cNvPr id="43" name="Rectangle 42">
              <a:extLst>
                <a:ext uri="{FF2B5EF4-FFF2-40B4-BE49-F238E27FC236}">
                  <a16:creationId xmlns:a16="http://schemas.microsoft.com/office/drawing/2014/main" id="{13D0E41C-A640-D04F-A9CB-65F81949503A}"/>
                </a:ext>
              </a:extLst>
            </p:cNvPr>
            <p:cNvSpPr>
              <a:spLocks noChangeAspect="1"/>
            </p:cNvSpPr>
            <p:nvPr/>
          </p:nvSpPr>
          <p:spPr>
            <a:xfrm>
              <a:off x="469426" y="5628820"/>
              <a:ext cx="437964"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pic>
          <p:nvPicPr>
            <p:cNvPr id="44" name="Picture 43">
              <a:extLst>
                <a:ext uri="{FF2B5EF4-FFF2-40B4-BE49-F238E27FC236}">
                  <a16:creationId xmlns:a16="http://schemas.microsoft.com/office/drawing/2014/main" id="{BAB8D2D5-A0FD-6249-92ED-396170EB90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33996" y="5751405"/>
              <a:ext cx="308823" cy="308824"/>
            </a:xfrm>
            <a:prstGeom prst="rect">
              <a:avLst/>
            </a:prstGeom>
          </p:spPr>
        </p:pic>
      </p:grpSp>
      <p:sp>
        <p:nvSpPr>
          <p:cNvPr id="11" name="Text Placeholder 3">
            <a:extLst>
              <a:ext uri="{FF2B5EF4-FFF2-40B4-BE49-F238E27FC236}">
                <a16:creationId xmlns:a16="http://schemas.microsoft.com/office/drawing/2014/main" id="{C7E4FD59-BE81-4B9F-88FB-F1BCFB608FB1}"/>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sp>
        <p:nvSpPr>
          <p:cNvPr id="12" name="Text Placeholder 6">
            <a:extLst>
              <a:ext uri="{FF2B5EF4-FFF2-40B4-BE49-F238E27FC236}">
                <a16:creationId xmlns:a16="http://schemas.microsoft.com/office/drawing/2014/main" id="{81FA9F24-2BED-40CF-9E22-70DB7B78C270}"/>
              </a:ext>
            </a:extLst>
          </p:cNvPr>
          <p:cNvSpPr txBox="1">
            <a:spLocks/>
          </p:cNvSpPr>
          <p:nvPr/>
        </p:nvSpPr>
        <p:spPr>
          <a:xfrm>
            <a:off x="354106" y="1357101"/>
            <a:ext cx="7492939" cy="48942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Objective: Use visuals to map out or articulate a particular issue, with emphasis on core steps within a process. </a:t>
            </a:r>
          </a:p>
        </p:txBody>
      </p:sp>
    </p:spTree>
    <p:extLst>
      <p:ext uri="{BB962C8B-B14F-4D97-AF65-F5344CB8AC3E}">
        <p14:creationId xmlns:p14="http://schemas.microsoft.com/office/powerpoint/2010/main" val="30064735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827F74-546A-4DDF-8309-48C895DFE47F}"/>
              </a:ext>
            </a:extLst>
          </p:cNvPr>
          <p:cNvSpPr>
            <a:spLocks noGrp="1"/>
          </p:cNvSpPr>
          <p:nvPr>
            <p:ph type="title"/>
          </p:nvPr>
        </p:nvSpPr>
        <p:spPr>
          <a:xfrm>
            <a:off x="381793" y="545358"/>
            <a:ext cx="6924615" cy="1130188"/>
          </a:xfrm>
        </p:spPr>
        <p:txBody>
          <a:bodyPr/>
          <a:lstStyle/>
          <a:p>
            <a:r>
              <a:rPr lang="en-US" dirty="0"/>
              <a:t>Case Study</a:t>
            </a:r>
            <a:endParaRPr lang="en-CA" dirty="0"/>
          </a:p>
        </p:txBody>
      </p:sp>
      <p:sp>
        <p:nvSpPr>
          <p:cNvPr id="4" name="Text Placeholder 3">
            <a:extLst>
              <a:ext uri="{FF2B5EF4-FFF2-40B4-BE49-F238E27FC236}">
                <a16:creationId xmlns:a16="http://schemas.microsoft.com/office/drawing/2014/main" id="{A8FB7103-9836-43AD-8A00-2D7AF5D67EE9}"/>
              </a:ext>
            </a:extLst>
          </p:cNvPr>
          <p:cNvSpPr>
            <a:spLocks noGrp="1"/>
          </p:cNvSpPr>
          <p:nvPr>
            <p:ph type="body" sz="quarter" idx="15"/>
          </p:nvPr>
        </p:nvSpPr>
        <p:spPr/>
        <p:txBody>
          <a:bodyPr/>
          <a:lstStyle/>
          <a:p>
            <a:r>
              <a:rPr lang="en-US" dirty="0"/>
              <a:t>Professional Services</a:t>
            </a:r>
            <a:endParaRPr lang="en-CA" dirty="0"/>
          </a:p>
        </p:txBody>
      </p:sp>
      <p:sp>
        <p:nvSpPr>
          <p:cNvPr id="5" name="Text Placeholder 4">
            <a:extLst>
              <a:ext uri="{FF2B5EF4-FFF2-40B4-BE49-F238E27FC236}">
                <a16:creationId xmlns:a16="http://schemas.microsoft.com/office/drawing/2014/main" id="{5C4F0B46-7CDB-4E3E-AEB4-D20B5E1EC7F8}"/>
              </a:ext>
            </a:extLst>
          </p:cNvPr>
          <p:cNvSpPr>
            <a:spLocks noGrp="1"/>
          </p:cNvSpPr>
          <p:nvPr>
            <p:ph type="body" sz="quarter" idx="16"/>
          </p:nvPr>
        </p:nvSpPr>
        <p:spPr/>
        <p:txBody>
          <a:bodyPr/>
          <a:lstStyle/>
          <a:p>
            <a:r>
              <a:rPr lang="en-US" dirty="0"/>
              <a:t>INDUSTRY</a:t>
            </a:r>
            <a:endParaRPr lang="en-CA" dirty="0"/>
          </a:p>
        </p:txBody>
      </p:sp>
      <p:sp>
        <p:nvSpPr>
          <p:cNvPr id="6" name="Text Placeholder 5">
            <a:extLst>
              <a:ext uri="{FF2B5EF4-FFF2-40B4-BE49-F238E27FC236}">
                <a16:creationId xmlns:a16="http://schemas.microsoft.com/office/drawing/2014/main" id="{FFFE08FD-2405-4DFC-AF87-878CFEB6821F}"/>
              </a:ext>
            </a:extLst>
          </p:cNvPr>
          <p:cNvSpPr>
            <a:spLocks noGrp="1"/>
          </p:cNvSpPr>
          <p:nvPr>
            <p:ph type="body" sz="quarter" idx="17"/>
          </p:nvPr>
        </p:nvSpPr>
        <p:spPr/>
        <p:txBody>
          <a:bodyPr/>
          <a:lstStyle/>
          <a:p>
            <a:r>
              <a:rPr lang="en-US" dirty="0"/>
              <a:t>Acme Corp. </a:t>
            </a:r>
            <a:endParaRPr lang="en-CA" dirty="0"/>
          </a:p>
        </p:txBody>
      </p:sp>
      <p:sp>
        <p:nvSpPr>
          <p:cNvPr id="7" name="Text Placeholder 6">
            <a:extLst>
              <a:ext uri="{FF2B5EF4-FFF2-40B4-BE49-F238E27FC236}">
                <a16:creationId xmlns:a16="http://schemas.microsoft.com/office/drawing/2014/main" id="{E1782323-BA95-445C-87D1-AE7AC3D57E5B}"/>
              </a:ext>
            </a:extLst>
          </p:cNvPr>
          <p:cNvSpPr>
            <a:spLocks noGrp="1"/>
          </p:cNvSpPr>
          <p:nvPr>
            <p:ph type="body" sz="quarter" idx="18"/>
          </p:nvPr>
        </p:nvSpPr>
        <p:spPr/>
        <p:txBody>
          <a:bodyPr/>
          <a:lstStyle/>
          <a:p>
            <a:r>
              <a:rPr lang="en-US" dirty="0"/>
              <a:t>COMPANY</a:t>
            </a:r>
            <a:endParaRPr lang="en-CA" dirty="0"/>
          </a:p>
        </p:txBody>
      </p:sp>
      <p:sp>
        <p:nvSpPr>
          <p:cNvPr id="8" name="Text Placeholder 7">
            <a:extLst>
              <a:ext uri="{FF2B5EF4-FFF2-40B4-BE49-F238E27FC236}">
                <a16:creationId xmlns:a16="http://schemas.microsoft.com/office/drawing/2014/main" id="{752FED69-2749-4CF8-897A-B7EC1E5CA7AE}"/>
              </a:ext>
            </a:extLst>
          </p:cNvPr>
          <p:cNvSpPr>
            <a:spLocks noGrp="1"/>
          </p:cNvSpPr>
          <p:nvPr>
            <p:ph type="body" sz="quarter" idx="31"/>
          </p:nvPr>
        </p:nvSpPr>
        <p:spPr>
          <a:xfrm>
            <a:off x="381794" y="1337122"/>
            <a:ext cx="6827898" cy="466166"/>
          </a:xfrm>
        </p:spPr>
        <p:txBody>
          <a:bodyPr/>
          <a:lstStyle/>
          <a:p>
            <a:r>
              <a:rPr lang="en-US" dirty="0"/>
              <a:t>Acme Corp. identified initiatives to enable IT excellence. </a:t>
            </a:r>
            <a:endParaRPr lang="en-CA" dirty="0"/>
          </a:p>
        </p:txBody>
      </p:sp>
      <p:sp>
        <p:nvSpPr>
          <p:cNvPr id="25" name="TextBox 24">
            <a:extLst>
              <a:ext uri="{FF2B5EF4-FFF2-40B4-BE49-F238E27FC236}">
                <a16:creationId xmlns:a16="http://schemas.microsoft.com/office/drawing/2014/main" id="{24B3F195-5857-4C97-ABED-6DBF387D73F5}"/>
              </a:ext>
            </a:extLst>
          </p:cNvPr>
          <p:cNvSpPr txBox="1"/>
          <p:nvPr/>
        </p:nvSpPr>
        <p:spPr>
          <a:xfrm>
            <a:off x="8927644" y="3176674"/>
            <a:ext cx="2636478" cy="246221"/>
          </a:xfrm>
          <a:prstGeom prst="rect">
            <a:avLst/>
          </a:prstGeom>
          <a:noFill/>
        </p:spPr>
        <p:txBody>
          <a:bodyPr wrap="square" lIns="0" tIns="0" rIns="0" bIns="0"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lang="en-US" sz="1600" b="1" dirty="0">
                <a:solidFill>
                  <a:srgbClr val="494949"/>
                </a:solidFill>
                <a:latin typeface="Montserrat SemiBold" pitchFamily="2" charset="77"/>
                <a:ea typeface="League Spartan" charset="0"/>
                <a:cs typeface="Poppins" pitchFamily="2" charset="77"/>
              </a:rPr>
              <a:t>IT Excellence Initiatives:</a:t>
            </a:r>
            <a:endParaRPr kumimoji="0" lang="en-US" sz="1600" b="1" i="0" u="none" strike="noStrike" kern="1200" cap="none" spc="0" normalizeH="0" baseline="0" noProof="0" dirty="0">
              <a:ln>
                <a:noFill/>
              </a:ln>
              <a:solidFill>
                <a:srgbClr val="494949"/>
              </a:solidFill>
              <a:effectLst/>
              <a:uLnTx/>
              <a:uFillTx/>
              <a:latin typeface="Montserrat SemiBold" pitchFamily="2" charset="77"/>
              <a:ea typeface="League Spartan" charset="0"/>
              <a:cs typeface="Poppins" pitchFamily="2" charset="77"/>
            </a:endParaRPr>
          </a:p>
        </p:txBody>
      </p:sp>
      <p:sp>
        <p:nvSpPr>
          <p:cNvPr id="26" name="Subtitle 2">
            <a:extLst>
              <a:ext uri="{FF2B5EF4-FFF2-40B4-BE49-F238E27FC236}">
                <a16:creationId xmlns:a16="http://schemas.microsoft.com/office/drawing/2014/main" id="{3738CC2F-38C3-46C0-AF41-DF6DB6E925D9}"/>
              </a:ext>
            </a:extLst>
          </p:cNvPr>
          <p:cNvSpPr txBox="1">
            <a:spLocks/>
          </p:cNvSpPr>
          <p:nvPr/>
        </p:nvSpPr>
        <p:spPr>
          <a:xfrm>
            <a:off x="9032033" y="3615536"/>
            <a:ext cx="2373579" cy="977383"/>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lang="en-US" sz="12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Improve communication of IT strategy </a:t>
            </a:r>
            <a:endPar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endParaRP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lang="en-US" sz="12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Improve automated testing </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lang="en-US" sz="12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Standardize and improve</a:t>
            </a: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 Agile requirements gathering </a:t>
            </a:r>
          </a:p>
        </p:txBody>
      </p:sp>
      <p:sp>
        <p:nvSpPr>
          <p:cNvPr id="28" name="Arc 27">
            <a:extLst>
              <a:ext uri="{FF2B5EF4-FFF2-40B4-BE49-F238E27FC236}">
                <a16:creationId xmlns:a16="http://schemas.microsoft.com/office/drawing/2014/main" id="{3A27A729-6A8D-4F13-8A9B-4704DF5FB700}"/>
              </a:ext>
            </a:extLst>
          </p:cNvPr>
          <p:cNvSpPr/>
          <p:nvPr/>
        </p:nvSpPr>
        <p:spPr>
          <a:xfrm>
            <a:off x="629466" y="2153585"/>
            <a:ext cx="4159057" cy="4159057"/>
          </a:xfrm>
          <a:prstGeom prst="arc">
            <a:avLst>
              <a:gd name="adj1" fmla="val 16200000"/>
              <a:gd name="adj2" fmla="val 5453292"/>
            </a:avLst>
          </a:prstGeom>
          <a:noFill/>
          <a:ln w="38100" cap="rnd" cmpd="sng" algn="ctr">
            <a:solidFill>
              <a:srgbClr val="FFFFFF">
                <a:lumMod val="85000"/>
              </a:srgbClr>
            </a:solidFill>
            <a:prstDash val="dash"/>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29" name="Freeform 17">
            <a:extLst>
              <a:ext uri="{FF2B5EF4-FFF2-40B4-BE49-F238E27FC236}">
                <a16:creationId xmlns:a16="http://schemas.microsoft.com/office/drawing/2014/main" id="{1767F82B-3851-462B-9224-ABC1EC10F5C3}"/>
              </a:ext>
            </a:extLst>
          </p:cNvPr>
          <p:cNvSpPr/>
          <p:nvPr/>
        </p:nvSpPr>
        <p:spPr>
          <a:xfrm>
            <a:off x="2698316" y="2417809"/>
            <a:ext cx="1815306" cy="3630611"/>
          </a:xfrm>
          <a:custGeom>
            <a:avLst/>
            <a:gdLst>
              <a:gd name="connsiteX0" fmla="*/ 0 w 4613275"/>
              <a:gd name="connsiteY0" fmla="*/ 0 h 9226550"/>
              <a:gd name="connsiteX1" fmla="*/ 4613275 w 4613275"/>
              <a:gd name="connsiteY1" fmla="*/ 4613275 h 9226550"/>
              <a:gd name="connsiteX2" fmla="*/ 0 w 4613275"/>
              <a:gd name="connsiteY2" fmla="*/ 9226550 h 9226550"/>
              <a:gd name="connsiteX3" fmla="*/ 0 w 4613275"/>
              <a:gd name="connsiteY3" fmla="*/ 8926779 h 9226550"/>
              <a:gd name="connsiteX4" fmla="*/ 4313504 w 4613275"/>
              <a:gd name="connsiteY4" fmla="*/ 4613275 h 9226550"/>
              <a:gd name="connsiteX5" fmla="*/ 0 w 4613275"/>
              <a:gd name="connsiteY5" fmla="*/ 299771 h 92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275" h="9226550">
                <a:moveTo>
                  <a:pt x="0" y="0"/>
                </a:moveTo>
                <a:cubicBezTo>
                  <a:pt x="2547841" y="0"/>
                  <a:pt x="4613275" y="2065434"/>
                  <a:pt x="4613275" y="4613275"/>
                </a:cubicBezTo>
                <a:cubicBezTo>
                  <a:pt x="4613275" y="7161116"/>
                  <a:pt x="2547841" y="9226550"/>
                  <a:pt x="0" y="9226550"/>
                </a:cubicBezTo>
                <a:lnTo>
                  <a:pt x="0" y="8926779"/>
                </a:lnTo>
                <a:cubicBezTo>
                  <a:pt x="2382282" y="8926779"/>
                  <a:pt x="4313504" y="6995557"/>
                  <a:pt x="4313504" y="4613275"/>
                </a:cubicBezTo>
                <a:cubicBezTo>
                  <a:pt x="4313504" y="2230993"/>
                  <a:pt x="2382282" y="299771"/>
                  <a:pt x="0" y="299771"/>
                </a:cubicBezTo>
                <a:close/>
              </a:path>
            </a:pathLst>
          </a:custGeom>
          <a:solidFill>
            <a:srgbClr val="FFFFFF">
              <a:lumMod val="8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30" name="Oval 29">
            <a:extLst>
              <a:ext uri="{FF2B5EF4-FFF2-40B4-BE49-F238E27FC236}">
                <a16:creationId xmlns:a16="http://schemas.microsoft.com/office/drawing/2014/main" id="{6AB4493C-C394-4AA3-85E7-E09FF930857B}"/>
              </a:ext>
            </a:extLst>
          </p:cNvPr>
          <p:cNvSpPr>
            <a:spLocks noChangeAspect="1"/>
          </p:cNvSpPr>
          <p:nvPr/>
        </p:nvSpPr>
        <p:spPr>
          <a:xfrm>
            <a:off x="4345913" y="4004513"/>
            <a:ext cx="228600" cy="228600"/>
          </a:xfrm>
          <a:prstGeom prst="ellipse">
            <a:avLst/>
          </a:prstGeom>
          <a:solidFill>
            <a:schemeClr val="accent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1" name="Rounded Rectangle 78">
            <a:extLst>
              <a:ext uri="{FF2B5EF4-FFF2-40B4-BE49-F238E27FC236}">
                <a16:creationId xmlns:a16="http://schemas.microsoft.com/office/drawing/2014/main" id="{02057EEB-C83C-4A50-A828-131B3E897587}"/>
              </a:ext>
            </a:extLst>
          </p:cNvPr>
          <p:cNvSpPr/>
          <p:nvPr/>
        </p:nvSpPr>
        <p:spPr>
          <a:xfrm>
            <a:off x="787977" y="3475175"/>
            <a:ext cx="3174240" cy="1325158"/>
          </a:xfrm>
          <a:prstGeom prst="rect">
            <a:avLst/>
          </a:prstGeom>
          <a:noFill/>
          <a:ln w="76200" cap="flat" cmpd="sng" algn="ctr">
            <a:solidFill>
              <a:schemeClr val="accent4"/>
            </a:solid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A244127F-F5A3-44E1-860A-618CBAB3FDB1}"/>
              </a:ext>
            </a:extLst>
          </p:cNvPr>
          <p:cNvSpPr txBox="1"/>
          <p:nvPr/>
        </p:nvSpPr>
        <p:spPr>
          <a:xfrm>
            <a:off x="892888" y="3568652"/>
            <a:ext cx="587020" cy="949042"/>
          </a:xfrm>
          <a:prstGeom prst="rect">
            <a:avLst/>
          </a:prstGeom>
          <a:noFill/>
        </p:spPr>
        <p:txBody>
          <a:bodyPr wrap="none" rtlCol="0" anchor="ctr">
            <a:sp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494949"/>
                </a:solidFill>
                <a:effectLst/>
                <a:uLnTx/>
                <a:uFillTx/>
                <a:latin typeface="Montserrat SemiBold" pitchFamily="2" charset="77"/>
                <a:ea typeface="+mn-ea"/>
                <a:cs typeface="Poppins" pitchFamily="2" charset="77"/>
              </a:rPr>
              <a:t>2</a:t>
            </a:r>
          </a:p>
        </p:txBody>
      </p:sp>
      <p:sp>
        <p:nvSpPr>
          <p:cNvPr id="33" name="TextBox 32">
            <a:extLst>
              <a:ext uri="{FF2B5EF4-FFF2-40B4-BE49-F238E27FC236}">
                <a16:creationId xmlns:a16="http://schemas.microsoft.com/office/drawing/2014/main" id="{0452ABF5-9311-4D10-8B78-1F2522C2F7B2}"/>
              </a:ext>
            </a:extLst>
          </p:cNvPr>
          <p:cNvSpPr txBox="1"/>
          <p:nvPr/>
        </p:nvSpPr>
        <p:spPr>
          <a:xfrm>
            <a:off x="1466684" y="3627100"/>
            <a:ext cx="2341481" cy="1010533"/>
          </a:xfrm>
          <a:prstGeom prst="rect">
            <a:avLst/>
          </a:prstGeom>
          <a:noFill/>
        </p:spPr>
        <p:txBody>
          <a:bodyPr wrap="square" rtlCol="0" anchor="ctr" anchorCtr="0">
            <a:sp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94949"/>
                </a:solidFill>
                <a:effectLst/>
                <a:uLnTx/>
                <a:uFillTx/>
                <a:latin typeface="Montserrat SemiBold" pitchFamily="2" charset="77"/>
                <a:ea typeface="League Spartan" charset="0"/>
                <a:cs typeface="Poppins" pitchFamily="2" charset="77"/>
              </a:rPr>
              <a:t>IT Excellence</a:t>
            </a:r>
          </a:p>
        </p:txBody>
      </p:sp>
      <p:sp>
        <p:nvSpPr>
          <p:cNvPr id="19" name="TextBox 18">
            <a:extLst>
              <a:ext uri="{FF2B5EF4-FFF2-40B4-BE49-F238E27FC236}">
                <a16:creationId xmlns:a16="http://schemas.microsoft.com/office/drawing/2014/main" id="{997B31E8-DB97-43D0-A92D-6F43F51DB500}"/>
              </a:ext>
            </a:extLst>
          </p:cNvPr>
          <p:cNvSpPr txBox="1"/>
          <p:nvPr/>
        </p:nvSpPr>
        <p:spPr>
          <a:xfrm>
            <a:off x="5026573" y="3170382"/>
            <a:ext cx="2636478" cy="246221"/>
          </a:xfrm>
          <a:prstGeom prst="rect">
            <a:avLst/>
          </a:prstGeom>
          <a:noFill/>
        </p:spPr>
        <p:txBody>
          <a:bodyPr wrap="square" lIns="0" tIns="0" rIns="0" bIns="0"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lang="en-US" sz="1600" b="1" dirty="0">
                <a:solidFill>
                  <a:srgbClr val="494949"/>
                </a:solidFill>
                <a:latin typeface="Montserrat SemiBold" pitchFamily="2" charset="77"/>
                <a:ea typeface="League Spartan" charset="0"/>
                <a:cs typeface="Poppins" pitchFamily="2" charset="77"/>
              </a:rPr>
              <a:t>Low-Maturity Processes:</a:t>
            </a:r>
            <a:endParaRPr kumimoji="0" lang="en-US" sz="1600" b="1" i="0" u="none" strike="noStrike" kern="1200" cap="none" spc="0" normalizeH="0" baseline="0" noProof="0" dirty="0">
              <a:ln>
                <a:noFill/>
              </a:ln>
              <a:solidFill>
                <a:srgbClr val="494949"/>
              </a:solidFill>
              <a:effectLst/>
              <a:uLnTx/>
              <a:uFillTx/>
              <a:latin typeface="Montserrat SemiBold" pitchFamily="2" charset="77"/>
              <a:ea typeface="League Spartan" charset="0"/>
              <a:cs typeface="Poppins" pitchFamily="2" charset="77"/>
            </a:endParaRPr>
          </a:p>
        </p:txBody>
      </p:sp>
      <p:sp>
        <p:nvSpPr>
          <p:cNvPr id="20" name="Subtitle 2">
            <a:extLst>
              <a:ext uri="{FF2B5EF4-FFF2-40B4-BE49-F238E27FC236}">
                <a16:creationId xmlns:a16="http://schemas.microsoft.com/office/drawing/2014/main" id="{FC602C66-1A8D-49EE-A3B2-E565467A0761}"/>
              </a:ext>
            </a:extLst>
          </p:cNvPr>
          <p:cNvSpPr txBox="1">
            <a:spLocks/>
          </p:cNvSpPr>
          <p:nvPr/>
        </p:nvSpPr>
        <p:spPr>
          <a:xfrm>
            <a:off x="5130962" y="3609244"/>
            <a:ext cx="2373579" cy="128221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lang="en-US" sz="12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IT Strategy </a:t>
            </a:r>
            <a:endPar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endParaRP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endParaRPr lang="en-US" sz="12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endParaRP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lang="en-US" sz="12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Quality Management</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endParaRPr lang="en-US" sz="12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endParaRP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lang="en-US" sz="12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Requirements Gathering</a:t>
            </a:r>
            <a:endPar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endParaRPr>
          </a:p>
        </p:txBody>
      </p:sp>
      <p:sp>
        <p:nvSpPr>
          <p:cNvPr id="21" name="Isosceles Triangle 20">
            <a:extLst>
              <a:ext uri="{FF2B5EF4-FFF2-40B4-BE49-F238E27FC236}">
                <a16:creationId xmlns:a16="http://schemas.microsoft.com/office/drawing/2014/main" id="{DF96D8DF-060A-46FA-A1AB-EB1192E29733}"/>
              </a:ext>
            </a:extLst>
          </p:cNvPr>
          <p:cNvSpPr/>
          <p:nvPr/>
        </p:nvSpPr>
        <p:spPr>
          <a:xfrm rot="5400000">
            <a:off x="7619992" y="4158834"/>
            <a:ext cx="1296589" cy="352579"/>
          </a:xfrm>
          <a:prstGeom prst="triangle">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Roboto Condensed Light"/>
              <a:ea typeface="+mn-ea"/>
              <a:cs typeface="+mn-cs"/>
            </a:endParaRPr>
          </a:p>
        </p:txBody>
      </p:sp>
      <p:sp>
        <p:nvSpPr>
          <p:cNvPr id="22" name="Text Placeholder 3">
            <a:extLst>
              <a:ext uri="{FF2B5EF4-FFF2-40B4-BE49-F238E27FC236}">
                <a16:creationId xmlns:a16="http://schemas.microsoft.com/office/drawing/2014/main" id="{F571C990-0E07-46F0-855C-E491009730CD}"/>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spTree>
    <p:extLst>
      <p:ext uri="{BB962C8B-B14F-4D97-AF65-F5344CB8AC3E}">
        <p14:creationId xmlns:p14="http://schemas.microsoft.com/office/powerpoint/2010/main" val="15004540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tle 1">
            <a:extLst>
              <a:ext uri="{FF2B5EF4-FFF2-40B4-BE49-F238E27FC236}">
                <a16:creationId xmlns:a16="http://schemas.microsoft.com/office/drawing/2014/main" id="{D3503BBB-84EB-4029-AD99-9A0A6592FC12}"/>
              </a:ext>
            </a:extLst>
          </p:cNvPr>
          <p:cNvSpPr txBox="1">
            <a:spLocks/>
          </p:cNvSpPr>
          <p:nvPr/>
        </p:nvSpPr>
        <p:spPr>
          <a:xfrm>
            <a:off x="659437" y="443176"/>
            <a:ext cx="10603523" cy="1130188"/>
          </a:xfrm>
          <a:prstGeom prst="rect">
            <a:avLst/>
          </a:prstGeom>
        </p:spPr>
        <p:txBody>
          <a:bodyPr vert="horz" lIns="0" tIns="0" rIns="0" bIns="0" rtlCol="0" anchor="t" anchorCtr="0">
            <a:noAutofit/>
          </a:bodyPr>
          <a:lstStyle>
            <a:lvl1pPr algn="l" defTabSz="914309" rtl="0" eaLnBrk="1" latinLnBrk="0" hangingPunct="1">
              <a:lnSpc>
                <a:spcPct val="90000"/>
              </a:lnSpc>
              <a:spcBef>
                <a:spcPct val="0"/>
              </a:spcBef>
              <a:buNone/>
              <a:defRPr sz="4000" b="0" i="0" kern="1200">
                <a:solidFill>
                  <a:srgbClr val="717272"/>
                </a:solidFill>
                <a:latin typeface="Montserrat SemiBold" pitchFamily="2" charset="77"/>
                <a:ea typeface="+mj-ea"/>
                <a:cs typeface="Arial" panose="020B0604020202020204" pitchFamily="34" charset="0"/>
              </a:defRPr>
            </a:lvl1pPr>
          </a:lstStyle>
          <a:p>
            <a:pPr marL="0" marR="0" lvl="0" indent="0" algn="l" defTabSz="914309"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17272"/>
                </a:solidFill>
                <a:effectLst/>
                <a:uLnTx/>
                <a:uFillTx/>
                <a:latin typeface="Montserrat SemiBold" pitchFamily="2" charset="77"/>
                <a:ea typeface="+mj-ea"/>
                <a:cs typeface="Arial" panose="020B0604020202020204" pitchFamily="34" charset="0"/>
              </a:rPr>
              <a:t>To drive technology innovation, focus on identifying industry and technology drivers that will have the most impact </a:t>
            </a:r>
            <a:endParaRPr kumimoji="0" lang="en-CA" sz="2800" b="0" i="0" u="none" strike="noStrike" kern="1200" cap="none" spc="0" normalizeH="0" baseline="0" noProof="0" dirty="0">
              <a:ln>
                <a:noFill/>
              </a:ln>
              <a:solidFill>
                <a:srgbClr val="717272"/>
              </a:solidFill>
              <a:effectLst/>
              <a:uLnTx/>
              <a:uFillTx/>
              <a:latin typeface="Montserrat SemiBold" pitchFamily="2" charset="77"/>
              <a:ea typeface="+mj-ea"/>
              <a:cs typeface="Arial" panose="020B0604020202020204" pitchFamily="34" charset="0"/>
            </a:endParaRPr>
          </a:p>
        </p:txBody>
      </p:sp>
      <p:sp>
        <p:nvSpPr>
          <p:cNvPr id="143" name="Arc 142">
            <a:extLst>
              <a:ext uri="{FF2B5EF4-FFF2-40B4-BE49-F238E27FC236}">
                <a16:creationId xmlns:a16="http://schemas.microsoft.com/office/drawing/2014/main" id="{1676540C-96FC-48A5-9A6D-96EDC8A3F93C}"/>
              </a:ext>
            </a:extLst>
          </p:cNvPr>
          <p:cNvSpPr/>
          <p:nvPr/>
        </p:nvSpPr>
        <p:spPr>
          <a:xfrm>
            <a:off x="274978" y="1954895"/>
            <a:ext cx="4159057" cy="4159057"/>
          </a:xfrm>
          <a:prstGeom prst="arc">
            <a:avLst>
              <a:gd name="adj1" fmla="val 16200000"/>
              <a:gd name="adj2" fmla="val 5453292"/>
            </a:avLst>
          </a:prstGeom>
          <a:noFill/>
          <a:ln w="38100" cap="rnd" cmpd="sng" algn="ctr">
            <a:solidFill>
              <a:srgbClr val="FFFFFF">
                <a:lumMod val="85000"/>
              </a:srgbClr>
            </a:solidFill>
            <a:prstDash val="dash"/>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144" name="Freeform 17">
            <a:extLst>
              <a:ext uri="{FF2B5EF4-FFF2-40B4-BE49-F238E27FC236}">
                <a16:creationId xmlns:a16="http://schemas.microsoft.com/office/drawing/2014/main" id="{B3DA6692-5F29-424F-9532-6A96912FF18D}"/>
              </a:ext>
            </a:extLst>
          </p:cNvPr>
          <p:cNvSpPr/>
          <p:nvPr/>
        </p:nvSpPr>
        <p:spPr>
          <a:xfrm>
            <a:off x="2343828" y="2219119"/>
            <a:ext cx="1815306" cy="3630611"/>
          </a:xfrm>
          <a:custGeom>
            <a:avLst/>
            <a:gdLst>
              <a:gd name="connsiteX0" fmla="*/ 0 w 4613275"/>
              <a:gd name="connsiteY0" fmla="*/ 0 h 9226550"/>
              <a:gd name="connsiteX1" fmla="*/ 4613275 w 4613275"/>
              <a:gd name="connsiteY1" fmla="*/ 4613275 h 9226550"/>
              <a:gd name="connsiteX2" fmla="*/ 0 w 4613275"/>
              <a:gd name="connsiteY2" fmla="*/ 9226550 h 9226550"/>
              <a:gd name="connsiteX3" fmla="*/ 0 w 4613275"/>
              <a:gd name="connsiteY3" fmla="*/ 8926779 h 9226550"/>
              <a:gd name="connsiteX4" fmla="*/ 4313504 w 4613275"/>
              <a:gd name="connsiteY4" fmla="*/ 4613275 h 9226550"/>
              <a:gd name="connsiteX5" fmla="*/ 0 w 4613275"/>
              <a:gd name="connsiteY5" fmla="*/ 299771 h 92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275" h="9226550">
                <a:moveTo>
                  <a:pt x="0" y="0"/>
                </a:moveTo>
                <a:cubicBezTo>
                  <a:pt x="2547841" y="0"/>
                  <a:pt x="4613275" y="2065434"/>
                  <a:pt x="4613275" y="4613275"/>
                </a:cubicBezTo>
                <a:cubicBezTo>
                  <a:pt x="4613275" y="7161116"/>
                  <a:pt x="2547841" y="9226550"/>
                  <a:pt x="0" y="9226550"/>
                </a:cubicBezTo>
                <a:lnTo>
                  <a:pt x="0" y="8926779"/>
                </a:lnTo>
                <a:cubicBezTo>
                  <a:pt x="2382282" y="8926779"/>
                  <a:pt x="4313504" y="6995557"/>
                  <a:pt x="4313504" y="4613275"/>
                </a:cubicBezTo>
                <a:cubicBezTo>
                  <a:pt x="4313504" y="2230993"/>
                  <a:pt x="2382282" y="299771"/>
                  <a:pt x="0" y="299771"/>
                </a:cubicBezTo>
                <a:close/>
              </a:path>
            </a:pathLst>
          </a:custGeom>
          <a:solidFill>
            <a:srgbClr val="FFFFFF">
              <a:lumMod val="8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145" name="Rounded Rectangle 78">
            <a:extLst>
              <a:ext uri="{FF2B5EF4-FFF2-40B4-BE49-F238E27FC236}">
                <a16:creationId xmlns:a16="http://schemas.microsoft.com/office/drawing/2014/main" id="{6D65DD22-25D6-40D1-B4CC-970D05DD0935}"/>
              </a:ext>
            </a:extLst>
          </p:cNvPr>
          <p:cNvSpPr/>
          <p:nvPr/>
        </p:nvSpPr>
        <p:spPr>
          <a:xfrm>
            <a:off x="536331" y="3267143"/>
            <a:ext cx="3076284" cy="1201509"/>
          </a:xfrm>
          <a:prstGeom prst="rect">
            <a:avLst/>
          </a:prstGeom>
          <a:noFill/>
          <a:ln w="76200" cap="flat" cmpd="sng" algn="ctr">
            <a:solidFill>
              <a:schemeClr val="accent3"/>
            </a:solid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46" name="TextBox 145">
            <a:extLst>
              <a:ext uri="{FF2B5EF4-FFF2-40B4-BE49-F238E27FC236}">
                <a16:creationId xmlns:a16="http://schemas.microsoft.com/office/drawing/2014/main" id="{5ABB71EA-6218-461C-8AD7-36157AE21D7F}"/>
              </a:ext>
            </a:extLst>
          </p:cNvPr>
          <p:cNvSpPr txBox="1"/>
          <p:nvPr/>
        </p:nvSpPr>
        <p:spPr>
          <a:xfrm>
            <a:off x="659437" y="3318597"/>
            <a:ext cx="587020" cy="949042"/>
          </a:xfrm>
          <a:prstGeom prst="rect">
            <a:avLst/>
          </a:prstGeom>
          <a:noFill/>
        </p:spPr>
        <p:txBody>
          <a:bodyPr wrap="none" rtlCol="0" anchor="ctr">
            <a:sp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494949"/>
                </a:solidFill>
                <a:effectLst/>
                <a:uLnTx/>
                <a:uFillTx/>
                <a:latin typeface="Montserrat SemiBold" pitchFamily="2" charset="77"/>
                <a:ea typeface="+mn-ea"/>
                <a:cs typeface="Poppins" pitchFamily="2" charset="77"/>
              </a:rPr>
              <a:t>3</a:t>
            </a:r>
          </a:p>
        </p:txBody>
      </p:sp>
      <p:sp>
        <p:nvSpPr>
          <p:cNvPr id="147" name="TextBox 146">
            <a:extLst>
              <a:ext uri="{FF2B5EF4-FFF2-40B4-BE49-F238E27FC236}">
                <a16:creationId xmlns:a16="http://schemas.microsoft.com/office/drawing/2014/main" id="{B6539535-A551-4A6D-B3DB-E7498CC9460B}"/>
              </a:ext>
            </a:extLst>
          </p:cNvPr>
          <p:cNvSpPr txBox="1"/>
          <p:nvPr/>
        </p:nvSpPr>
        <p:spPr>
          <a:xfrm>
            <a:off x="1233233" y="3614033"/>
            <a:ext cx="2341481" cy="536557"/>
          </a:xfrm>
          <a:prstGeom prst="rect">
            <a:avLst/>
          </a:prstGeom>
          <a:noFill/>
        </p:spPr>
        <p:txBody>
          <a:bodyPr wrap="square" rtlCol="0" anchor="ctr" anchorCtr="0">
            <a:sp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94949"/>
                </a:solidFill>
                <a:effectLst/>
                <a:uLnTx/>
                <a:uFillTx/>
                <a:latin typeface="Montserrat SemiBold" pitchFamily="2" charset="77"/>
                <a:ea typeface="League Spartan" charset="0"/>
                <a:cs typeface="Poppins" pitchFamily="2" charset="77"/>
              </a:rPr>
              <a:t>Innovation</a:t>
            </a:r>
          </a:p>
        </p:txBody>
      </p:sp>
      <p:sp>
        <p:nvSpPr>
          <p:cNvPr id="33" name="Oval 32">
            <a:extLst>
              <a:ext uri="{FF2B5EF4-FFF2-40B4-BE49-F238E27FC236}">
                <a16:creationId xmlns:a16="http://schemas.microsoft.com/office/drawing/2014/main" id="{7A0EB8A1-4B9A-4141-BD52-90F684721D85}"/>
              </a:ext>
            </a:extLst>
          </p:cNvPr>
          <p:cNvSpPr>
            <a:spLocks noChangeAspect="1"/>
          </p:cNvSpPr>
          <p:nvPr/>
        </p:nvSpPr>
        <p:spPr>
          <a:xfrm>
            <a:off x="3246813" y="5325100"/>
            <a:ext cx="228600" cy="228600"/>
          </a:xfrm>
          <a:prstGeom prst="ellipse">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4E1950F8-21B2-4C44-BB6D-D5408B7F7EC8}"/>
              </a:ext>
            </a:extLst>
          </p:cNvPr>
          <p:cNvSpPr txBox="1"/>
          <p:nvPr/>
        </p:nvSpPr>
        <p:spPr>
          <a:xfrm>
            <a:off x="5256505" y="2168338"/>
            <a:ext cx="3813544" cy="307777"/>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94949"/>
                </a:solidFill>
                <a:effectLst/>
                <a:uLnTx/>
                <a:uFillTx/>
                <a:latin typeface="Montserrat SemiBold" pitchFamily="2" charset="77"/>
                <a:ea typeface="League Spartan" charset="0"/>
                <a:cs typeface="Poppins" pitchFamily="2" charset="77"/>
              </a:rPr>
              <a:t>Drive Technology Innovation</a:t>
            </a:r>
          </a:p>
        </p:txBody>
      </p:sp>
      <p:sp>
        <p:nvSpPr>
          <p:cNvPr id="24" name="Subtitle 2">
            <a:extLst>
              <a:ext uri="{FF2B5EF4-FFF2-40B4-BE49-F238E27FC236}">
                <a16:creationId xmlns:a16="http://schemas.microsoft.com/office/drawing/2014/main" id="{1D7D8A8B-DEAD-44BD-99FA-1E798DACEC4B}"/>
              </a:ext>
            </a:extLst>
          </p:cNvPr>
          <p:cNvSpPr txBox="1">
            <a:spLocks/>
          </p:cNvSpPr>
          <p:nvPr/>
        </p:nvSpPr>
        <p:spPr>
          <a:xfrm>
            <a:off x="5256505" y="2690062"/>
            <a:ext cx="5703850" cy="92333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An industry-focused approach to driving technology innovation enables IT to look beyond what the business currently needs from us and take a proactive approach to how IT can propel the business forward and offer the company a competitive advantage. </a:t>
            </a:r>
          </a:p>
        </p:txBody>
      </p:sp>
      <p:sp>
        <p:nvSpPr>
          <p:cNvPr id="25" name="Chevron 1">
            <a:extLst>
              <a:ext uri="{FF2B5EF4-FFF2-40B4-BE49-F238E27FC236}">
                <a16:creationId xmlns:a16="http://schemas.microsoft.com/office/drawing/2014/main" id="{68A2775A-FD5D-4B49-ACE6-91FA9609568D}"/>
              </a:ext>
            </a:extLst>
          </p:cNvPr>
          <p:cNvSpPr/>
          <p:nvPr/>
        </p:nvSpPr>
        <p:spPr>
          <a:xfrm>
            <a:off x="5292885" y="4055525"/>
            <a:ext cx="1438053" cy="1498175"/>
          </a:xfrm>
          <a:prstGeom prst="chevron">
            <a:avLst>
              <a:gd name="adj" fmla="val 21186"/>
            </a:avLst>
          </a:prstGeom>
          <a:solidFill>
            <a:schemeClr val="accent3">
              <a:lumMod val="50000"/>
            </a:schemeClr>
          </a:solidFill>
          <a:ln w="12700" cap="flat" cmpd="sng" algn="ctr">
            <a:noFill/>
            <a:prstDash val="solid"/>
            <a:miter lim="800000"/>
          </a:ln>
          <a:effectLst/>
        </p:spPr>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Montserrat SemiBold" pitchFamily="2" charset="77"/>
              <a:ea typeface="+mn-ea"/>
              <a:cs typeface="+mn-cs"/>
            </a:endParaRPr>
          </a:p>
        </p:txBody>
      </p:sp>
      <p:sp>
        <p:nvSpPr>
          <p:cNvPr id="26" name="Chevron 2">
            <a:extLst>
              <a:ext uri="{FF2B5EF4-FFF2-40B4-BE49-F238E27FC236}">
                <a16:creationId xmlns:a16="http://schemas.microsoft.com/office/drawing/2014/main" id="{833DCE28-DD19-4CB4-87EB-2BB507EB032D}"/>
              </a:ext>
            </a:extLst>
          </p:cNvPr>
          <p:cNvSpPr/>
          <p:nvPr/>
        </p:nvSpPr>
        <p:spPr>
          <a:xfrm>
            <a:off x="6761563" y="4055525"/>
            <a:ext cx="1438053" cy="1498175"/>
          </a:xfrm>
          <a:prstGeom prst="chevron">
            <a:avLst>
              <a:gd name="adj" fmla="val 21186"/>
            </a:avLst>
          </a:prstGeom>
          <a:solidFill>
            <a:schemeClr val="accent3">
              <a:lumMod val="75000"/>
            </a:schemeClr>
          </a:solidFill>
          <a:ln w="12700" cap="flat" cmpd="sng" algn="ctr">
            <a:noFill/>
            <a:prstDash val="solid"/>
            <a:miter lim="800000"/>
          </a:ln>
          <a:effectLst/>
        </p:spPr>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Montserrat SemiBold" pitchFamily="2" charset="77"/>
              <a:ea typeface="+mn-ea"/>
              <a:cs typeface="+mn-cs"/>
            </a:endParaRPr>
          </a:p>
        </p:txBody>
      </p:sp>
      <p:sp>
        <p:nvSpPr>
          <p:cNvPr id="27" name="Chevron 3">
            <a:extLst>
              <a:ext uri="{FF2B5EF4-FFF2-40B4-BE49-F238E27FC236}">
                <a16:creationId xmlns:a16="http://schemas.microsoft.com/office/drawing/2014/main" id="{E1620565-69BD-4AFF-8720-08CD910ACD86}"/>
              </a:ext>
            </a:extLst>
          </p:cNvPr>
          <p:cNvSpPr/>
          <p:nvPr/>
        </p:nvSpPr>
        <p:spPr>
          <a:xfrm>
            <a:off x="8230242" y="4055525"/>
            <a:ext cx="1438053" cy="1498175"/>
          </a:xfrm>
          <a:prstGeom prst="chevron">
            <a:avLst>
              <a:gd name="adj" fmla="val 21186"/>
            </a:avLst>
          </a:prstGeom>
          <a:solidFill>
            <a:schemeClr val="accent3"/>
          </a:solidFill>
          <a:ln w="12700" cap="flat" cmpd="sng" algn="ctr">
            <a:noFill/>
            <a:prstDash val="solid"/>
            <a:miter lim="800000"/>
          </a:ln>
          <a:effectLst/>
        </p:spPr>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Montserrat SemiBold" pitchFamily="2" charset="77"/>
              <a:ea typeface="+mn-ea"/>
              <a:cs typeface="+mn-cs"/>
            </a:endParaRPr>
          </a:p>
        </p:txBody>
      </p:sp>
      <p:sp>
        <p:nvSpPr>
          <p:cNvPr id="28" name="Chevron 4">
            <a:extLst>
              <a:ext uri="{FF2B5EF4-FFF2-40B4-BE49-F238E27FC236}">
                <a16:creationId xmlns:a16="http://schemas.microsoft.com/office/drawing/2014/main" id="{1068DF48-03BF-4BD5-8356-D09B56FC096B}"/>
              </a:ext>
            </a:extLst>
          </p:cNvPr>
          <p:cNvSpPr/>
          <p:nvPr/>
        </p:nvSpPr>
        <p:spPr>
          <a:xfrm>
            <a:off x="9698920" y="4055525"/>
            <a:ext cx="1438053" cy="1498175"/>
          </a:xfrm>
          <a:prstGeom prst="chevron">
            <a:avLst>
              <a:gd name="adj" fmla="val 21186"/>
            </a:avLst>
          </a:prstGeom>
          <a:solidFill>
            <a:schemeClr val="accent3">
              <a:lumMod val="60000"/>
              <a:lumOff val="40000"/>
            </a:schemeClr>
          </a:solidFill>
          <a:ln w="12700" cap="flat" cmpd="sng" algn="ctr">
            <a:noFill/>
            <a:prstDash val="solid"/>
            <a:miter lim="800000"/>
          </a:ln>
          <a:effectLst/>
        </p:spPr>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Montserrat SemiBold" pitchFamily="2" charset="77"/>
              <a:ea typeface="+mn-ea"/>
              <a:cs typeface="+mn-cs"/>
            </a:endParaRPr>
          </a:p>
        </p:txBody>
      </p:sp>
      <p:sp>
        <p:nvSpPr>
          <p:cNvPr id="29" name="TextBox 28">
            <a:extLst>
              <a:ext uri="{FF2B5EF4-FFF2-40B4-BE49-F238E27FC236}">
                <a16:creationId xmlns:a16="http://schemas.microsoft.com/office/drawing/2014/main" id="{6072FE4D-2232-438A-B10A-5780E530BAA1}"/>
              </a:ext>
            </a:extLst>
          </p:cNvPr>
          <p:cNvSpPr txBox="1"/>
          <p:nvPr/>
        </p:nvSpPr>
        <p:spPr>
          <a:xfrm>
            <a:off x="5478661" y="4335251"/>
            <a:ext cx="1066500" cy="938719"/>
          </a:xfrm>
          <a:prstGeom prst="rect">
            <a:avLst/>
          </a:prstGeom>
          <a:noFill/>
        </p:spPr>
        <p:txBody>
          <a:bodyPr wrap="square" rtlCol="0" anchor="ctr" anchorCtr="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US" sz="1100" b="1" dirty="0">
                <a:solidFill>
                  <a:srgbClr val="FFFFFF"/>
                </a:solidFill>
                <a:latin typeface="Montserrat SemiBold" pitchFamily="2" charset="77"/>
                <a:ea typeface="League Spartan" charset="0"/>
                <a:cs typeface="Poppins" pitchFamily="2" charset="77"/>
              </a:rPr>
              <a:t>Identify areas of high business investment </a:t>
            </a:r>
          </a:p>
        </p:txBody>
      </p:sp>
      <p:sp>
        <p:nvSpPr>
          <p:cNvPr id="30" name="TextBox 29">
            <a:extLst>
              <a:ext uri="{FF2B5EF4-FFF2-40B4-BE49-F238E27FC236}">
                <a16:creationId xmlns:a16="http://schemas.microsoft.com/office/drawing/2014/main" id="{B707FF8F-0299-4C93-9671-00A96E4D801E}"/>
              </a:ext>
            </a:extLst>
          </p:cNvPr>
          <p:cNvSpPr txBox="1"/>
          <p:nvPr/>
        </p:nvSpPr>
        <p:spPr>
          <a:xfrm>
            <a:off x="6947076" y="4140666"/>
            <a:ext cx="1156481" cy="1277273"/>
          </a:xfrm>
          <a:prstGeom prst="rect">
            <a:avLst/>
          </a:prstGeom>
          <a:noFill/>
        </p:spPr>
        <p:txBody>
          <a:bodyPr wrap="square" rtlCol="0" anchor="ctr" anchorCtr="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US" sz="1100" b="1" dirty="0">
                <a:solidFill>
                  <a:srgbClr val="FFFFFF"/>
                </a:solidFill>
                <a:latin typeface="Montserrat SemiBold" pitchFamily="2" charset="77"/>
                <a:ea typeface="League Spartan" charset="0"/>
                <a:cs typeface="Poppins" pitchFamily="2" charset="77"/>
              </a:rPr>
              <a:t>Understand the art of the possible with industry and technology trends research</a:t>
            </a:r>
          </a:p>
        </p:txBody>
      </p:sp>
      <p:sp>
        <p:nvSpPr>
          <p:cNvPr id="31" name="TextBox 30">
            <a:extLst>
              <a:ext uri="{FF2B5EF4-FFF2-40B4-BE49-F238E27FC236}">
                <a16:creationId xmlns:a16="http://schemas.microsoft.com/office/drawing/2014/main" id="{FBFB9F76-69D0-453F-A633-3678C405B3A0}"/>
              </a:ext>
            </a:extLst>
          </p:cNvPr>
          <p:cNvSpPr txBox="1"/>
          <p:nvPr/>
        </p:nvSpPr>
        <p:spPr>
          <a:xfrm>
            <a:off x="8327870" y="4250613"/>
            <a:ext cx="1313791" cy="1107996"/>
          </a:xfrm>
          <a:prstGeom prst="rect">
            <a:avLst/>
          </a:prstGeom>
          <a:noFill/>
        </p:spPr>
        <p:txBody>
          <a:bodyPr wrap="square" rtlCol="0" anchor="ctr" anchorCtr="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US" sz="1100" b="1" dirty="0">
                <a:solidFill>
                  <a:srgbClr val="FFFFFF"/>
                </a:solidFill>
                <a:latin typeface="Montserrat SemiBold" pitchFamily="2" charset="77"/>
                <a:ea typeface="League Spartan" charset="0"/>
                <a:cs typeface="Poppins" pitchFamily="2" charset="77"/>
              </a:rPr>
              <a:t>Identify &amp; prioritize use cases using industry reference architectures </a:t>
            </a:r>
          </a:p>
        </p:txBody>
      </p:sp>
      <p:sp>
        <p:nvSpPr>
          <p:cNvPr id="32" name="TextBox 31">
            <a:extLst>
              <a:ext uri="{FF2B5EF4-FFF2-40B4-BE49-F238E27FC236}">
                <a16:creationId xmlns:a16="http://schemas.microsoft.com/office/drawing/2014/main" id="{1915654B-364F-48D3-8985-B7052D1BD058}"/>
              </a:ext>
            </a:extLst>
          </p:cNvPr>
          <p:cNvSpPr txBox="1"/>
          <p:nvPr/>
        </p:nvSpPr>
        <p:spPr>
          <a:xfrm>
            <a:off x="9947482" y="4394583"/>
            <a:ext cx="1065994" cy="769441"/>
          </a:xfrm>
          <a:prstGeom prst="rect">
            <a:avLst/>
          </a:prstGeom>
          <a:noFill/>
        </p:spPr>
        <p:txBody>
          <a:bodyPr wrap="square" rtlCol="0" anchor="ctr" anchorCtr="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US" sz="1100" b="1" dirty="0">
                <a:latin typeface="Montserrat SemiBold" pitchFamily="2" charset="77"/>
                <a:ea typeface="League Spartan" charset="0"/>
                <a:cs typeface="Poppins" pitchFamily="2" charset="77"/>
              </a:rPr>
              <a:t>Formulate IT innovation initiatives</a:t>
            </a:r>
          </a:p>
        </p:txBody>
      </p:sp>
      <p:sp>
        <p:nvSpPr>
          <p:cNvPr id="19" name="Text Placeholder 3">
            <a:extLst>
              <a:ext uri="{FF2B5EF4-FFF2-40B4-BE49-F238E27FC236}">
                <a16:creationId xmlns:a16="http://schemas.microsoft.com/office/drawing/2014/main" id="{7E524324-9299-48BC-B8FE-F57133FA5C03}"/>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spTree>
    <p:extLst>
      <p:ext uri="{BB962C8B-B14F-4D97-AF65-F5344CB8AC3E}">
        <p14:creationId xmlns:p14="http://schemas.microsoft.com/office/powerpoint/2010/main" val="3279176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B1D59-57FF-455C-8C68-A69C27DF3FDE}"/>
              </a:ext>
            </a:extLst>
          </p:cNvPr>
          <p:cNvSpPr>
            <a:spLocks noGrp="1"/>
          </p:cNvSpPr>
          <p:nvPr>
            <p:ph type="title"/>
          </p:nvPr>
        </p:nvSpPr>
        <p:spPr>
          <a:xfrm>
            <a:off x="354106" y="530021"/>
            <a:ext cx="5224658" cy="1130188"/>
          </a:xfrm>
        </p:spPr>
        <p:txBody>
          <a:bodyPr/>
          <a:lstStyle/>
          <a:p>
            <a:r>
              <a:rPr lang="en-US" sz="3200" dirty="0"/>
              <a:t>See where the CEO wants to invest in technology innovation</a:t>
            </a:r>
            <a:endParaRPr lang="en-CA" sz="3200" dirty="0"/>
          </a:p>
        </p:txBody>
      </p:sp>
      <p:pic>
        <p:nvPicPr>
          <p:cNvPr id="5" name="Picture 4">
            <a:extLst>
              <a:ext uri="{FF2B5EF4-FFF2-40B4-BE49-F238E27FC236}">
                <a16:creationId xmlns:a16="http://schemas.microsoft.com/office/drawing/2014/main" id="{3F83B069-B010-4BA0-8C5F-A779119C3E98}"/>
              </a:ext>
            </a:extLst>
          </p:cNvPr>
          <p:cNvPicPr>
            <a:picLocks noChangeAspect="1"/>
          </p:cNvPicPr>
          <p:nvPr/>
        </p:nvPicPr>
        <p:blipFill rotWithShape="1">
          <a:blip r:embed="rId2"/>
          <a:srcRect t="2327"/>
          <a:stretch/>
        </p:blipFill>
        <p:spPr>
          <a:xfrm>
            <a:off x="5885596" y="1026288"/>
            <a:ext cx="5782391" cy="5305573"/>
          </a:xfrm>
          <a:prstGeom prst="rect">
            <a:avLst/>
          </a:prstGeom>
        </p:spPr>
      </p:pic>
      <p:sp>
        <p:nvSpPr>
          <p:cNvPr id="7" name="TextBox 6">
            <a:extLst>
              <a:ext uri="{FF2B5EF4-FFF2-40B4-BE49-F238E27FC236}">
                <a16:creationId xmlns:a16="http://schemas.microsoft.com/office/drawing/2014/main" id="{2192DF87-C0E5-4A68-8C52-69DE707D72F4}"/>
              </a:ext>
            </a:extLst>
          </p:cNvPr>
          <p:cNvSpPr txBox="1"/>
          <p:nvPr/>
        </p:nvSpPr>
        <p:spPr>
          <a:xfrm>
            <a:off x="405387" y="4979397"/>
            <a:ext cx="936010" cy="459100"/>
          </a:xfrm>
          <a:prstGeom prst="rect">
            <a:avLst/>
          </a:prstGeom>
          <a:noFill/>
        </p:spPr>
        <p:txBody>
          <a:bodyPr wrap="square" lIns="0" tIns="0" rIns="0" bIns="0" rtlCol="0" anchor="b" anchorCtr="0">
            <a:spAutoFit/>
          </a:bodyPr>
          <a:lstStyle/>
          <a:p>
            <a:pPr>
              <a:lnSpc>
                <a:spcPct val="110000"/>
              </a:lnSpc>
              <a:defRPr/>
            </a:pPr>
            <a:r>
              <a:rPr lang="en-US" sz="1400" b="1" dirty="0">
                <a:solidFill>
                  <a:srgbClr val="494949"/>
                </a:solidFill>
                <a:latin typeface="Montserrat" pitchFamily="2" charset="77"/>
                <a:ea typeface="League Spartan" charset="0"/>
                <a:cs typeface="Poppins" pitchFamily="2" charset="77"/>
              </a:rPr>
              <a:t>Tech Adoption</a:t>
            </a:r>
          </a:p>
        </p:txBody>
      </p:sp>
      <p:sp>
        <p:nvSpPr>
          <p:cNvPr id="8" name="Rectangle 7">
            <a:extLst>
              <a:ext uri="{FF2B5EF4-FFF2-40B4-BE49-F238E27FC236}">
                <a16:creationId xmlns:a16="http://schemas.microsoft.com/office/drawing/2014/main" id="{7854E6FB-29F2-423F-A071-57428A78F87D}"/>
              </a:ext>
            </a:extLst>
          </p:cNvPr>
          <p:cNvSpPr/>
          <p:nvPr/>
        </p:nvSpPr>
        <p:spPr>
          <a:xfrm>
            <a:off x="1346005" y="4886214"/>
            <a:ext cx="2092125" cy="1016616"/>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algn="ctr" defTabSz="914400">
              <a:defRPr/>
            </a:pPr>
            <a:endParaRPr lang="en-US" sz="900" kern="0" dirty="0">
              <a:solidFill>
                <a:srgbClr val="000000"/>
              </a:solidFill>
              <a:latin typeface="Arial" panose="020B0604020202020204" pitchFamily="34" charset="0"/>
            </a:endParaRPr>
          </a:p>
        </p:txBody>
      </p:sp>
      <p:sp>
        <p:nvSpPr>
          <p:cNvPr id="9" name="TextBox 8">
            <a:extLst>
              <a:ext uri="{FF2B5EF4-FFF2-40B4-BE49-F238E27FC236}">
                <a16:creationId xmlns:a16="http://schemas.microsoft.com/office/drawing/2014/main" id="{FE591BBA-503F-42B2-BEE7-C2C97A7902A3}"/>
              </a:ext>
            </a:extLst>
          </p:cNvPr>
          <p:cNvSpPr txBox="1"/>
          <p:nvPr/>
        </p:nvSpPr>
        <p:spPr>
          <a:xfrm>
            <a:off x="1425061" y="4283572"/>
            <a:ext cx="1883000" cy="523220"/>
          </a:xfrm>
          <a:prstGeom prst="rect">
            <a:avLst/>
          </a:prstGeom>
          <a:noFill/>
        </p:spPr>
        <p:txBody>
          <a:bodyPr wrap="square" rtlCol="0" anchor="ctr" anchorCtr="0">
            <a:spAutoFit/>
          </a:bodyPr>
          <a:lstStyle/>
          <a:p>
            <a:pPr algn="ctr">
              <a:defRPr/>
            </a:pPr>
            <a:r>
              <a:rPr lang="en-US" sz="1400" b="1" dirty="0">
                <a:latin typeface="Montserrat SemiBold" pitchFamily="2" charset="77"/>
                <a:ea typeface="League Spartan" charset="0"/>
                <a:cs typeface="Poppins" pitchFamily="2" charset="77"/>
              </a:rPr>
              <a:t>Last Fiscal Year Strategy</a:t>
            </a:r>
          </a:p>
        </p:txBody>
      </p:sp>
      <p:sp>
        <p:nvSpPr>
          <p:cNvPr id="11" name="Subtitle 2">
            <a:extLst>
              <a:ext uri="{FF2B5EF4-FFF2-40B4-BE49-F238E27FC236}">
                <a16:creationId xmlns:a16="http://schemas.microsoft.com/office/drawing/2014/main" id="{5A793B36-26A8-4E37-A405-3F8202CEADB2}"/>
              </a:ext>
            </a:extLst>
          </p:cNvPr>
          <p:cNvSpPr txBox="1">
            <a:spLocks/>
          </p:cNvSpPr>
          <p:nvPr/>
        </p:nvSpPr>
        <p:spPr>
          <a:xfrm>
            <a:off x="1421871" y="4886214"/>
            <a:ext cx="1961137" cy="1015663"/>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defRPr/>
            </a:pPr>
            <a:r>
              <a:rPr lang="en-US" sz="1050" dirty="0">
                <a:solidFill>
                  <a:srgbClr val="000000"/>
                </a:solidFill>
                <a:latin typeface="Montserrat Light" panose="00000400000000000000" pitchFamily="2" charset="0"/>
                <a:ea typeface="Roboto Condensed Light" panose="02000000000000000000" pitchFamily="2" charset="0"/>
                <a:cs typeface="Lato Light" panose="020F0502020204030203" pitchFamily="34" charset="0"/>
              </a:rPr>
              <a:t>Has IT moved the needle on any technology innovation areas that were surfaced last year? Which business goals did they support? Communicate these. </a:t>
            </a:r>
          </a:p>
        </p:txBody>
      </p:sp>
      <p:sp>
        <p:nvSpPr>
          <p:cNvPr id="12" name="Rectangle 11">
            <a:extLst>
              <a:ext uri="{FF2B5EF4-FFF2-40B4-BE49-F238E27FC236}">
                <a16:creationId xmlns:a16="http://schemas.microsoft.com/office/drawing/2014/main" id="{CCA25056-85A2-4A91-9A3E-7FEC3A03793E}"/>
              </a:ext>
            </a:extLst>
          </p:cNvPr>
          <p:cNvSpPr/>
          <p:nvPr/>
        </p:nvSpPr>
        <p:spPr>
          <a:xfrm>
            <a:off x="3552134" y="4908023"/>
            <a:ext cx="2092125" cy="1008076"/>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algn="ctr" defTabSz="914400">
              <a:defRPr/>
            </a:pPr>
            <a:endParaRPr lang="en-US" sz="900" kern="0" dirty="0">
              <a:solidFill>
                <a:srgbClr val="000000"/>
              </a:solidFill>
              <a:latin typeface="Arial" panose="020B0604020202020204" pitchFamily="34" charset="0"/>
            </a:endParaRPr>
          </a:p>
        </p:txBody>
      </p:sp>
      <p:sp>
        <p:nvSpPr>
          <p:cNvPr id="13" name="TextBox 12">
            <a:extLst>
              <a:ext uri="{FF2B5EF4-FFF2-40B4-BE49-F238E27FC236}">
                <a16:creationId xmlns:a16="http://schemas.microsoft.com/office/drawing/2014/main" id="{401D4FB2-A2FE-4ED9-A7D1-B20BE8F1B39C}"/>
              </a:ext>
            </a:extLst>
          </p:cNvPr>
          <p:cNvSpPr txBox="1"/>
          <p:nvPr/>
        </p:nvSpPr>
        <p:spPr>
          <a:xfrm>
            <a:off x="3649236" y="4307216"/>
            <a:ext cx="1915355" cy="523220"/>
          </a:xfrm>
          <a:prstGeom prst="rect">
            <a:avLst/>
          </a:prstGeom>
          <a:noFill/>
        </p:spPr>
        <p:txBody>
          <a:bodyPr wrap="square" rtlCol="0" anchor="ctr" anchorCtr="0">
            <a:spAutoFit/>
          </a:bodyPr>
          <a:lstStyle/>
          <a:p>
            <a:pPr algn="ctr">
              <a:defRPr/>
            </a:pPr>
            <a:r>
              <a:rPr lang="en-US" sz="1400" b="1" dirty="0">
                <a:latin typeface="Montserrat SemiBold" pitchFamily="2" charset="77"/>
                <a:ea typeface="League Spartan" charset="0"/>
                <a:cs typeface="Poppins" pitchFamily="2" charset="77"/>
              </a:rPr>
              <a:t>Upcoming Year Strategy</a:t>
            </a:r>
          </a:p>
        </p:txBody>
      </p:sp>
      <p:sp>
        <p:nvSpPr>
          <p:cNvPr id="17" name="Subtitle 2">
            <a:extLst>
              <a:ext uri="{FF2B5EF4-FFF2-40B4-BE49-F238E27FC236}">
                <a16:creationId xmlns:a16="http://schemas.microsoft.com/office/drawing/2014/main" id="{5633CB70-D3BE-44B9-AC18-D222EBBDD047}"/>
              </a:ext>
            </a:extLst>
          </p:cNvPr>
          <p:cNvSpPr txBox="1">
            <a:spLocks/>
          </p:cNvSpPr>
          <p:nvPr/>
        </p:nvSpPr>
        <p:spPr>
          <a:xfrm>
            <a:off x="3617627" y="4958011"/>
            <a:ext cx="1961137" cy="854080"/>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defRPr/>
            </a:pPr>
            <a:r>
              <a:rPr lang="en-US" sz="1050" dirty="0">
                <a:solidFill>
                  <a:srgbClr val="000000"/>
                </a:solidFill>
                <a:latin typeface="Montserrat Light" panose="00000400000000000000" pitchFamily="2" charset="0"/>
                <a:ea typeface="Roboto Condensed Light" panose="02000000000000000000" pitchFamily="2" charset="0"/>
                <a:cs typeface="Lato Light" panose="020F0502020204030203" pitchFamily="34" charset="0"/>
              </a:rPr>
              <a:t>Do specific innovation drivers trigger projects or initiatives for the upcoming year? Incorporate these into the strategy. </a:t>
            </a:r>
          </a:p>
        </p:txBody>
      </p:sp>
      <p:sp>
        <p:nvSpPr>
          <p:cNvPr id="20" name="Rectangle 19">
            <a:extLst>
              <a:ext uri="{FF2B5EF4-FFF2-40B4-BE49-F238E27FC236}">
                <a16:creationId xmlns:a16="http://schemas.microsoft.com/office/drawing/2014/main" id="{A6B9A95D-309B-40CA-87B8-828B6C5888DD}"/>
              </a:ext>
            </a:extLst>
          </p:cNvPr>
          <p:cNvSpPr/>
          <p:nvPr/>
        </p:nvSpPr>
        <p:spPr>
          <a:xfrm>
            <a:off x="354106" y="4123236"/>
            <a:ext cx="5440219" cy="1917346"/>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endParaRPr>
          </a:p>
        </p:txBody>
      </p:sp>
      <p:sp>
        <p:nvSpPr>
          <p:cNvPr id="21" name="TextBox 20">
            <a:extLst>
              <a:ext uri="{FF2B5EF4-FFF2-40B4-BE49-F238E27FC236}">
                <a16:creationId xmlns:a16="http://schemas.microsoft.com/office/drawing/2014/main" id="{8EDD2C1F-1A02-4C31-AB45-34F22A909451}"/>
              </a:ext>
            </a:extLst>
          </p:cNvPr>
          <p:cNvSpPr txBox="1"/>
          <p:nvPr/>
        </p:nvSpPr>
        <p:spPr>
          <a:xfrm>
            <a:off x="1332044" y="3977016"/>
            <a:ext cx="3664451" cy="276999"/>
          </a:xfrm>
          <a:prstGeom prst="rect">
            <a:avLst/>
          </a:prstGeom>
          <a:solidFill>
            <a:schemeClr val="accent4">
              <a:lumMod val="75000"/>
            </a:schemeClr>
          </a:solidFill>
        </p:spPr>
        <p:txBody>
          <a:bodyPr wrap="square" rtlCol="0" anchor="ctr" anchorCtr="0">
            <a:spAutoFit/>
          </a:bodyPr>
          <a:lstStyle/>
          <a:p>
            <a:pPr algn="ctr">
              <a:defRPr/>
            </a:pPr>
            <a:r>
              <a:rPr lang="en-US" sz="1200" b="1" dirty="0">
                <a:solidFill>
                  <a:schemeClr val="bg1"/>
                </a:solidFill>
                <a:latin typeface="Montserrat SemiBold" pitchFamily="2" charset="77"/>
                <a:ea typeface="League Spartan" charset="0"/>
                <a:cs typeface="Poppins" pitchFamily="2" charset="77"/>
              </a:rPr>
              <a:t>Consider communicating these insights</a:t>
            </a:r>
          </a:p>
        </p:txBody>
      </p:sp>
      <p:sp>
        <p:nvSpPr>
          <p:cNvPr id="22" name="Text Placeholder 2">
            <a:extLst>
              <a:ext uri="{FF2B5EF4-FFF2-40B4-BE49-F238E27FC236}">
                <a16:creationId xmlns:a16="http://schemas.microsoft.com/office/drawing/2014/main" id="{0D9F6480-AB0C-41B3-9345-9F68C5A7F99F}"/>
              </a:ext>
            </a:extLst>
          </p:cNvPr>
          <p:cNvSpPr>
            <a:spLocks noGrp="1"/>
          </p:cNvSpPr>
          <p:nvPr>
            <p:ph type="body" sz="quarter" idx="10"/>
          </p:nvPr>
        </p:nvSpPr>
        <p:spPr>
          <a:xfrm>
            <a:off x="411316" y="2075244"/>
            <a:ext cx="5167448" cy="1444840"/>
          </a:xfrm>
        </p:spPr>
        <p:txBody>
          <a:bodyPr/>
          <a:lstStyle/>
          <a:p>
            <a:r>
              <a:rPr lang="en-US" sz="1600" dirty="0">
                <a:solidFill>
                  <a:schemeClr val="tx1"/>
                </a:solidFill>
                <a:latin typeface="Roboto Condensed Light" panose="02000000000000000000" pitchFamily="2" charset="0"/>
                <a:ea typeface="Roboto Condensed Light" panose="02000000000000000000" pitchFamily="2" charset="0"/>
              </a:rPr>
              <a:t>Begin with understanding the appetite for innovation technology, why the business wants to innovate, and should the business adopt these technologies in the next three to five years? </a:t>
            </a:r>
            <a:endParaRPr lang="en-US" dirty="0">
              <a:solidFill>
                <a:schemeClr val="tx1"/>
              </a:solidFill>
              <a:latin typeface="Roboto Condensed Light" panose="02000000000000000000" pitchFamily="2" charset="0"/>
              <a:ea typeface="Roboto Condensed Light" panose="02000000000000000000" pitchFamily="2" charset="0"/>
            </a:endParaRPr>
          </a:p>
          <a:p>
            <a:r>
              <a:rPr lang="en-CA" sz="1600" dirty="0">
                <a:solidFill>
                  <a:schemeClr val="tx1"/>
                </a:solidFill>
                <a:latin typeface="Roboto Condensed Light" panose="02000000000000000000" pitchFamily="2" charset="0"/>
                <a:ea typeface="Roboto Condensed Light" panose="02000000000000000000" pitchFamily="2" charset="0"/>
              </a:rPr>
              <a:t>*Projects or initiatives that drive technology innovation must always be an explicit category in strategic planning. </a:t>
            </a:r>
          </a:p>
        </p:txBody>
      </p:sp>
      <p:sp>
        <p:nvSpPr>
          <p:cNvPr id="24" name="Speech Bubble: Rectangle 23">
            <a:extLst>
              <a:ext uri="{FF2B5EF4-FFF2-40B4-BE49-F238E27FC236}">
                <a16:creationId xmlns:a16="http://schemas.microsoft.com/office/drawing/2014/main" id="{3E823111-04A3-476F-A7C9-5177E9F8101F}"/>
              </a:ext>
            </a:extLst>
          </p:cNvPr>
          <p:cNvSpPr/>
          <p:nvPr/>
        </p:nvSpPr>
        <p:spPr>
          <a:xfrm>
            <a:off x="6690050" y="1483567"/>
            <a:ext cx="2286984" cy="1314097"/>
          </a:xfrm>
          <a:prstGeom prst="wedgeRectCallout">
            <a:avLst>
              <a:gd name="adj1" fmla="val 57942"/>
              <a:gd name="adj2" fmla="val -1606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Roboto Condensed Light" panose="02000000000000000000" pitchFamily="2" charset="0"/>
                <a:ea typeface="Roboto Condensed Light" panose="02000000000000000000" pitchFamily="2" charset="0"/>
              </a:rPr>
              <a:t>These are ideal technology applications for which the CEO would like to drive adoption. Ensure you use this as a starting point to brainstorm use cases for innovation.</a:t>
            </a:r>
            <a:endParaRPr lang="en-CA" sz="1400" dirty="0">
              <a:solidFill>
                <a:schemeClr val="tx1"/>
              </a:solidFill>
              <a:latin typeface="Roboto Condensed Light" panose="02000000000000000000" pitchFamily="2" charset="0"/>
              <a:ea typeface="Roboto Condensed Light" panose="02000000000000000000" pitchFamily="2" charset="0"/>
            </a:endParaRPr>
          </a:p>
        </p:txBody>
      </p:sp>
      <p:pic>
        <p:nvPicPr>
          <p:cNvPr id="25" name="Picture 24">
            <a:extLst>
              <a:ext uri="{FF2B5EF4-FFF2-40B4-BE49-F238E27FC236}">
                <a16:creationId xmlns:a16="http://schemas.microsoft.com/office/drawing/2014/main" id="{B9193C1D-3CAB-4360-A449-6BC60A6D81E5}"/>
              </a:ext>
            </a:extLst>
          </p:cNvPr>
          <p:cNvPicPr>
            <a:picLocks noChangeAspect="1"/>
          </p:cNvPicPr>
          <p:nvPr/>
        </p:nvPicPr>
        <p:blipFill>
          <a:blip r:embed="rId3"/>
          <a:stretch>
            <a:fillRect/>
          </a:stretch>
        </p:blipFill>
        <p:spPr>
          <a:xfrm>
            <a:off x="11126315" y="168061"/>
            <a:ext cx="904434" cy="759103"/>
          </a:xfrm>
          <a:prstGeom prst="rect">
            <a:avLst/>
          </a:prstGeom>
        </p:spPr>
      </p:pic>
      <p:sp>
        <p:nvSpPr>
          <p:cNvPr id="16" name="TextBox 15">
            <a:extLst>
              <a:ext uri="{FF2B5EF4-FFF2-40B4-BE49-F238E27FC236}">
                <a16:creationId xmlns:a16="http://schemas.microsoft.com/office/drawing/2014/main" id="{B6F79386-F2CD-4C84-9F68-8CB82BA074D2}"/>
              </a:ext>
            </a:extLst>
          </p:cNvPr>
          <p:cNvSpPr txBox="1"/>
          <p:nvPr/>
        </p:nvSpPr>
        <p:spPr>
          <a:xfrm>
            <a:off x="6250258" y="6331861"/>
            <a:ext cx="3641444" cy="375250"/>
          </a:xfrm>
          <a:prstGeom prst="rect">
            <a:avLst/>
          </a:prstGeom>
        </p:spPr>
        <p:txBody>
          <a:bodyPr wrap="none" lIns="0" tIns="0" rIns="0" bIns="0" numCol="1" spcCol="360000" rtlCol="0">
            <a:noAutofit/>
          </a:bodyPr>
          <a:lstStyle/>
          <a:p>
            <a:pPr algn="l">
              <a:lnSpc>
                <a:spcPct val="110000"/>
              </a:lnSpc>
              <a:tabLst/>
            </a:pPr>
            <a:r>
              <a:rPr lang="en-US" sz="1200" dirty="0">
                <a:solidFill>
                  <a:schemeClr val="tx1">
                    <a:lumMod val="50000"/>
                  </a:schemeClr>
                </a:solidFill>
                <a:latin typeface="Roboto Condensed Light" panose="02000000000000000000" pitchFamily="2" charset="0"/>
                <a:ea typeface="Roboto Condensed Light" panose="02000000000000000000" pitchFamily="2" charset="0"/>
              </a:rPr>
              <a:t>Source: Info-Tech, CEO-CIO Alignment Diagnostic</a:t>
            </a:r>
          </a:p>
        </p:txBody>
      </p:sp>
      <p:sp>
        <p:nvSpPr>
          <p:cNvPr id="18" name="Text Placeholder 3">
            <a:extLst>
              <a:ext uri="{FF2B5EF4-FFF2-40B4-BE49-F238E27FC236}">
                <a16:creationId xmlns:a16="http://schemas.microsoft.com/office/drawing/2014/main" id="{90206F1F-F08B-4C92-9442-DF70AE71FCB5}"/>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spTree>
    <p:extLst>
      <p:ext uri="{BB962C8B-B14F-4D97-AF65-F5344CB8AC3E}">
        <p14:creationId xmlns:p14="http://schemas.microsoft.com/office/powerpoint/2010/main" val="11516285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92F55-2058-4787-8A85-2FF61D301C2B}"/>
              </a:ext>
            </a:extLst>
          </p:cNvPr>
          <p:cNvSpPr>
            <a:spLocks noGrp="1"/>
          </p:cNvSpPr>
          <p:nvPr>
            <p:ph type="title"/>
          </p:nvPr>
        </p:nvSpPr>
        <p:spPr>
          <a:xfrm>
            <a:off x="354106" y="530021"/>
            <a:ext cx="11411796" cy="1130188"/>
          </a:xfrm>
        </p:spPr>
        <p:txBody>
          <a:bodyPr/>
          <a:lstStyle/>
          <a:p>
            <a:r>
              <a:rPr lang="en-US" sz="3600" dirty="0"/>
              <a:t>Leverage industry roundtables and trend reports to understand the art of the possible</a:t>
            </a:r>
            <a:endParaRPr lang="en-CA" sz="3600" dirty="0"/>
          </a:p>
        </p:txBody>
      </p:sp>
      <p:sp>
        <p:nvSpPr>
          <p:cNvPr id="3" name="Text Placeholder 2">
            <a:extLst>
              <a:ext uri="{FF2B5EF4-FFF2-40B4-BE49-F238E27FC236}">
                <a16:creationId xmlns:a16="http://schemas.microsoft.com/office/drawing/2014/main" id="{1F8F5887-5897-476E-92C3-51AB9AF8E045}"/>
              </a:ext>
            </a:extLst>
          </p:cNvPr>
          <p:cNvSpPr>
            <a:spLocks noGrp="1"/>
          </p:cNvSpPr>
          <p:nvPr>
            <p:ph type="body" sz="quarter" idx="10"/>
          </p:nvPr>
        </p:nvSpPr>
        <p:spPr>
          <a:xfrm>
            <a:off x="524362" y="1812851"/>
            <a:ext cx="4287420" cy="4252047"/>
          </a:xfrm>
        </p:spPr>
        <p:txBody>
          <a:bodyPr/>
          <a:lstStyle/>
          <a:p>
            <a:r>
              <a:rPr lang="en-US" sz="1400" dirty="0">
                <a:solidFill>
                  <a:schemeClr val="tx1"/>
                </a:solidFill>
                <a:latin typeface="Roboto Condensed Light" panose="02000000000000000000" pitchFamily="2" charset="0"/>
                <a:ea typeface="Roboto Condensed Light" panose="02000000000000000000" pitchFamily="2" charset="0"/>
              </a:rPr>
              <a:t>Uncover important business and industry trends that can inform IT’s possibilities for technology innovation. Explore trends in:</a:t>
            </a:r>
          </a:p>
          <a:p>
            <a:pPr marL="171450" indent="-171450">
              <a:buFont typeface="Arial" panose="020B0604020202020204" pitchFamily="34" charset="0"/>
              <a:buChar char="•"/>
            </a:pPr>
            <a:r>
              <a:rPr lang="en-CA" sz="1400" dirty="0">
                <a:solidFill>
                  <a:schemeClr val="tx1"/>
                </a:solidFill>
                <a:latin typeface="Roboto Condensed Light" panose="02000000000000000000" pitchFamily="2" charset="0"/>
                <a:ea typeface="Roboto Condensed Light" panose="02000000000000000000" pitchFamily="2" charset="0"/>
              </a:rPr>
              <a:t>Budgeting </a:t>
            </a:r>
          </a:p>
          <a:p>
            <a:pPr marL="171450" indent="-171450">
              <a:buFont typeface="Arial" panose="020B0604020202020204" pitchFamily="34" charset="0"/>
              <a:buChar char="•"/>
            </a:pPr>
            <a:r>
              <a:rPr lang="en-CA" sz="1400" dirty="0">
                <a:solidFill>
                  <a:schemeClr val="tx1"/>
                </a:solidFill>
                <a:latin typeface="Roboto Condensed Light" panose="02000000000000000000" pitchFamily="2" charset="0"/>
                <a:ea typeface="Roboto Condensed Light" panose="02000000000000000000" pitchFamily="2" charset="0"/>
              </a:rPr>
              <a:t>Staffing, Hiring &amp; Retention </a:t>
            </a:r>
          </a:p>
          <a:p>
            <a:pPr marL="171450" indent="-171450">
              <a:buFont typeface="Arial" panose="020B0604020202020204" pitchFamily="34" charset="0"/>
              <a:buChar char="•"/>
            </a:pPr>
            <a:r>
              <a:rPr lang="en-CA" sz="1400" dirty="0">
                <a:solidFill>
                  <a:schemeClr val="tx1"/>
                </a:solidFill>
                <a:latin typeface="Roboto Condensed Light" panose="02000000000000000000" pitchFamily="2" charset="0"/>
                <a:ea typeface="Roboto Condensed Light" panose="02000000000000000000" pitchFamily="2" charset="0"/>
              </a:rPr>
              <a:t>Senior Leadership &amp; CIO Alignment </a:t>
            </a:r>
          </a:p>
          <a:p>
            <a:pPr marL="171450" indent="-171450">
              <a:buFont typeface="Arial" panose="020B0604020202020204" pitchFamily="34" charset="0"/>
              <a:buChar char="•"/>
            </a:pPr>
            <a:r>
              <a:rPr lang="en-CA" sz="1400" dirty="0">
                <a:solidFill>
                  <a:schemeClr val="tx1"/>
                </a:solidFill>
                <a:latin typeface="Roboto Condensed Light" panose="02000000000000000000" pitchFamily="2" charset="0"/>
                <a:ea typeface="Roboto Condensed Light" panose="02000000000000000000" pitchFamily="2" charset="0"/>
              </a:rPr>
              <a:t>IT Capacity &amp; Satisfaction </a:t>
            </a:r>
          </a:p>
          <a:p>
            <a:pPr marL="171450" indent="-171450">
              <a:buFont typeface="Arial" panose="020B0604020202020204" pitchFamily="34" charset="0"/>
              <a:buChar char="•"/>
            </a:pPr>
            <a:r>
              <a:rPr lang="en-CA" sz="1400" dirty="0">
                <a:solidFill>
                  <a:schemeClr val="tx1"/>
                </a:solidFill>
                <a:latin typeface="Roboto Condensed Light" panose="02000000000000000000" pitchFamily="2" charset="0"/>
                <a:ea typeface="Roboto Condensed Light" panose="02000000000000000000" pitchFamily="2" charset="0"/>
              </a:rPr>
              <a:t>Critical Performance Areas</a:t>
            </a:r>
          </a:p>
          <a:p>
            <a:pPr marL="171450" indent="-171450">
              <a:buFont typeface="Arial" panose="020B0604020202020204" pitchFamily="34" charset="0"/>
              <a:buChar char="•"/>
            </a:pPr>
            <a:r>
              <a:rPr lang="en-CA" sz="1400" dirty="0">
                <a:solidFill>
                  <a:schemeClr val="tx1"/>
                </a:solidFill>
                <a:latin typeface="Roboto Condensed Light" panose="02000000000000000000" pitchFamily="2" charset="0"/>
                <a:ea typeface="Roboto Condensed Light" panose="02000000000000000000" pitchFamily="2" charset="0"/>
              </a:rPr>
              <a:t>Creating new options from disruptive effects</a:t>
            </a:r>
          </a:p>
          <a:p>
            <a:pPr marL="171450" indent="-171450">
              <a:buFont typeface="Arial" panose="020B0604020202020204" pitchFamily="34" charset="0"/>
              <a:buChar char="•"/>
            </a:pPr>
            <a:r>
              <a:rPr lang="en-CA" sz="1400" dirty="0">
                <a:solidFill>
                  <a:schemeClr val="tx1"/>
                </a:solidFill>
                <a:latin typeface="Roboto Condensed Light" panose="02000000000000000000" pitchFamily="2" charset="0"/>
                <a:ea typeface="Roboto Condensed Light" panose="02000000000000000000" pitchFamily="2" charset="0"/>
              </a:rPr>
              <a:t>And much more…</a:t>
            </a:r>
          </a:p>
          <a:p>
            <a:r>
              <a:rPr lang="en-CA" sz="1400" dirty="0">
                <a:solidFill>
                  <a:schemeClr val="tx1"/>
                </a:solidFill>
                <a:latin typeface="Roboto Condensed Light" panose="02000000000000000000" pitchFamily="2" charset="0"/>
                <a:ea typeface="Roboto Condensed Light" panose="02000000000000000000" pitchFamily="2" charset="0"/>
              </a:rPr>
              <a:t>Market research is critical in identifying factors external to your organization and identifying technology innovation that will provide a competitive edge. It’s important to evaluate the impact each trend or opportunity will have in your organization and market. IT must be the driving force to recommending and enabling this change. </a:t>
            </a:r>
          </a:p>
          <a:p>
            <a:endParaRPr lang="en-CA" sz="1400" dirty="0">
              <a:solidFill>
                <a:schemeClr val="tx1"/>
              </a:solidFill>
              <a:latin typeface="Roboto Condensed Light" panose="02000000000000000000" pitchFamily="2" charset="0"/>
              <a:ea typeface="Roboto Condensed Light" panose="02000000000000000000" pitchFamily="2" charset="0"/>
            </a:endParaRPr>
          </a:p>
        </p:txBody>
      </p:sp>
      <p:sp>
        <p:nvSpPr>
          <p:cNvPr id="7" name="TextBox 6">
            <a:extLst>
              <a:ext uri="{FF2B5EF4-FFF2-40B4-BE49-F238E27FC236}">
                <a16:creationId xmlns:a16="http://schemas.microsoft.com/office/drawing/2014/main" id="{FF105EDC-2088-4724-B2DE-A520E1ECDAAD}"/>
              </a:ext>
            </a:extLst>
          </p:cNvPr>
          <p:cNvSpPr txBox="1"/>
          <p:nvPr/>
        </p:nvSpPr>
        <p:spPr>
          <a:xfrm>
            <a:off x="6060004" y="6156001"/>
            <a:ext cx="3189323" cy="375250"/>
          </a:xfrm>
          <a:prstGeom prst="rect">
            <a:avLst/>
          </a:prstGeom>
        </p:spPr>
        <p:txBody>
          <a:bodyPr wrap="none" lIns="0" tIns="0" rIns="0" bIns="0" numCol="1" spcCol="360000" rtlCol="0">
            <a:noAutofit/>
          </a:bodyPr>
          <a:lstStyle/>
          <a:p>
            <a:pPr algn="l">
              <a:lnSpc>
                <a:spcPct val="110000"/>
              </a:lnSpc>
              <a:tabLst/>
            </a:pPr>
            <a:r>
              <a:rPr lang="en-US" sz="1200" dirty="0">
                <a:solidFill>
                  <a:schemeClr val="tx1">
                    <a:lumMod val="50000"/>
                  </a:schemeClr>
                </a:solidFill>
                <a:latin typeface="Roboto Condensed Light" panose="02000000000000000000" pitchFamily="2" charset="0"/>
                <a:ea typeface="Roboto Condensed Light" panose="02000000000000000000" pitchFamily="2" charset="0"/>
              </a:rPr>
              <a:t>Images are from Info-Tech’s </a:t>
            </a:r>
            <a:r>
              <a:rPr lang="en-US" sz="1200" i="1" dirty="0">
                <a:solidFill>
                  <a:schemeClr val="tx1">
                    <a:lumMod val="50000"/>
                  </a:schemeClr>
                </a:solidFill>
                <a:latin typeface="Roboto Condensed Light" panose="02000000000000000000" pitchFamily="2" charset="0"/>
                <a:ea typeface="Roboto Condensed Light" panose="02000000000000000000" pitchFamily="2" charset="0"/>
                <a:hlinkClick r:id="rId2"/>
              </a:rPr>
              <a:t>Hospital Innovation Report</a:t>
            </a:r>
            <a:r>
              <a:rPr lang="en-US" sz="1200" i="1" dirty="0">
                <a:solidFill>
                  <a:schemeClr val="tx1">
                    <a:lumMod val="50000"/>
                  </a:schemeClr>
                </a:solidFill>
                <a:latin typeface="Roboto Condensed Light" panose="02000000000000000000" pitchFamily="2" charset="0"/>
                <a:ea typeface="Roboto Condensed Light" panose="02000000000000000000" pitchFamily="2" charset="0"/>
              </a:rPr>
              <a:t> </a:t>
            </a:r>
            <a:r>
              <a:rPr lang="en-US" sz="1200" dirty="0">
                <a:solidFill>
                  <a:schemeClr val="tx1">
                    <a:lumMod val="50000"/>
                  </a:schemeClr>
                </a:solidFill>
                <a:latin typeface="Roboto Condensed Light" panose="02000000000000000000" pitchFamily="2" charset="0"/>
                <a:ea typeface="Roboto Condensed Light" panose="02000000000000000000" pitchFamily="2" charset="0"/>
              </a:rPr>
              <a:t>and</a:t>
            </a:r>
            <a:r>
              <a:rPr lang="en-US" sz="1200" i="1" dirty="0">
                <a:solidFill>
                  <a:schemeClr val="tx1">
                    <a:lumMod val="50000"/>
                  </a:schemeClr>
                </a:solidFill>
                <a:latin typeface="Roboto Condensed Light" panose="02000000000000000000" pitchFamily="2" charset="0"/>
                <a:ea typeface="Roboto Condensed Light" panose="02000000000000000000" pitchFamily="2" charset="0"/>
              </a:rPr>
              <a:t> </a:t>
            </a:r>
            <a:r>
              <a:rPr lang="en-US" sz="1200" i="1" dirty="0">
                <a:solidFill>
                  <a:schemeClr val="tx1">
                    <a:lumMod val="50000"/>
                  </a:schemeClr>
                </a:solidFill>
                <a:latin typeface="Roboto Condensed Light" panose="02000000000000000000" pitchFamily="2" charset="0"/>
                <a:ea typeface="Roboto Condensed Light" panose="02000000000000000000" pitchFamily="2" charset="0"/>
                <a:hlinkClick r:id="rId3"/>
              </a:rPr>
              <a:t>2021 Tech Trends Report</a:t>
            </a:r>
            <a:endParaRPr lang="en-US" sz="1200" i="1" dirty="0">
              <a:solidFill>
                <a:schemeClr val="tx1">
                  <a:lumMod val="50000"/>
                </a:schemeClr>
              </a:solidFill>
              <a:latin typeface="Roboto Condensed Light" panose="02000000000000000000" pitchFamily="2" charset="0"/>
              <a:ea typeface="Roboto Condensed Light" panose="02000000000000000000" pitchFamily="2" charset="0"/>
            </a:endParaRPr>
          </a:p>
        </p:txBody>
      </p:sp>
      <p:grpSp>
        <p:nvGrpSpPr>
          <p:cNvPr id="12" name="Group 11">
            <a:extLst>
              <a:ext uri="{FF2B5EF4-FFF2-40B4-BE49-F238E27FC236}">
                <a16:creationId xmlns:a16="http://schemas.microsoft.com/office/drawing/2014/main" id="{B88B2121-E678-40D4-8BB5-DC3277705DDF}"/>
              </a:ext>
            </a:extLst>
          </p:cNvPr>
          <p:cNvGrpSpPr/>
          <p:nvPr/>
        </p:nvGrpSpPr>
        <p:grpSpPr>
          <a:xfrm>
            <a:off x="524362" y="6217540"/>
            <a:ext cx="4755561" cy="352739"/>
            <a:chOff x="2179926" y="3280346"/>
            <a:chExt cx="4755561" cy="468000"/>
          </a:xfrm>
        </p:grpSpPr>
        <p:grpSp>
          <p:nvGrpSpPr>
            <p:cNvPr id="13" name="Group 12">
              <a:extLst>
                <a:ext uri="{FF2B5EF4-FFF2-40B4-BE49-F238E27FC236}">
                  <a16:creationId xmlns:a16="http://schemas.microsoft.com/office/drawing/2014/main" id="{3E03B38C-A270-4230-A2FB-C443FF0E0921}"/>
                </a:ext>
              </a:extLst>
            </p:cNvPr>
            <p:cNvGrpSpPr/>
            <p:nvPr/>
          </p:nvGrpSpPr>
          <p:grpSpPr>
            <a:xfrm>
              <a:off x="2179926" y="3280346"/>
              <a:ext cx="4755561" cy="468000"/>
              <a:chOff x="2179926" y="2709431"/>
              <a:chExt cx="4755561" cy="468000"/>
            </a:xfrm>
          </p:grpSpPr>
          <p:sp>
            <p:nvSpPr>
              <p:cNvPr id="15" name="Rectangle 14">
                <a:hlinkClick r:id="rId4"/>
                <a:extLst>
                  <a:ext uri="{FF2B5EF4-FFF2-40B4-BE49-F238E27FC236}">
                    <a16:creationId xmlns:a16="http://schemas.microsoft.com/office/drawing/2014/main" id="{5ED7D60B-3806-46F8-B22D-AEB66AC7F478}"/>
                  </a:ext>
                </a:extLst>
              </p:cNvPr>
              <p:cNvSpPr/>
              <p:nvPr/>
            </p:nvSpPr>
            <p:spPr>
              <a:xfrm>
                <a:off x="2648067" y="2709431"/>
                <a:ext cx="4287420" cy="468000"/>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Exo" panose="02000503000000000000" pitchFamily="2" charset="77"/>
                  </a:rPr>
                  <a:t>Visit Info-Tech’s Industry Coverage Research to get started.</a:t>
                </a:r>
              </a:p>
            </p:txBody>
          </p:sp>
          <p:sp>
            <p:nvSpPr>
              <p:cNvPr id="16" name="Rectangle 15">
                <a:extLst>
                  <a:ext uri="{FF2B5EF4-FFF2-40B4-BE49-F238E27FC236}">
                    <a16:creationId xmlns:a16="http://schemas.microsoft.com/office/drawing/2014/main" id="{6F5B0230-A8CD-4493-A8C6-C647324531AA}"/>
                  </a:ext>
                </a:extLst>
              </p:cNvPr>
              <p:cNvSpPr>
                <a:spLocks noChangeAspect="1"/>
              </p:cNvSpPr>
              <p:nvPr/>
            </p:nvSpPr>
            <p:spPr>
              <a:xfrm>
                <a:off x="2179926" y="2709431"/>
                <a:ext cx="468000" cy="46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Exo" panose="02000503000000000000" pitchFamily="2" charset="77"/>
                </a:endParaRPr>
              </a:p>
            </p:txBody>
          </p:sp>
        </p:grpSp>
        <p:pic>
          <p:nvPicPr>
            <p:cNvPr id="14" name="Picture 13">
              <a:extLst>
                <a:ext uri="{FF2B5EF4-FFF2-40B4-BE49-F238E27FC236}">
                  <a16:creationId xmlns:a16="http://schemas.microsoft.com/office/drawing/2014/main" id="{45EF5055-59CB-4BA7-9074-3ADA7A3768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36971" y="3332124"/>
              <a:ext cx="364441" cy="364441"/>
            </a:xfrm>
            <a:prstGeom prst="rect">
              <a:avLst/>
            </a:prstGeom>
          </p:spPr>
        </p:pic>
      </p:grpSp>
      <p:sp>
        <p:nvSpPr>
          <p:cNvPr id="17" name="Text Placeholder 3">
            <a:extLst>
              <a:ext uri="{FF2B5EF4-FFF2-40B4-BE49-F238E27FC236}">
                <a16:creationId xmlns:a16="http://schemas.microsoft.com/office/drawing/2014/main" id="{129FD882-C3F5-4BBC-9838-2674A7D07F5C}"/>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pic>
        <p:nvPicPr>
          <p:cNvPr id="6" name="Picture 5">
            <a:extLst>
              <a:ext uri="{FF2B5EF4-FFF2-40B4-BE49-F238E27FC236}">
                <a16:creationId xmlns:a16="http://schemas.microsoft.com/office/drawing/2014/main" id="{BF963BBB-D6ED-4037-B9A0-5C53A36DF8BB}"/>
              </a:ext>
            </a:extLst>
          </p:cNvPr>
          <p:cNvPicPr>
            <a:picLocks noChangeAspect="1"/>
          </p:cNvPicPr>
          <p:nvPr/>
        </p:nvPicPr>
        <p:blipFill>
          <a:blip r:embed="rId6"/>
          <a:stretch>
            <a:fillRect/>
          </a:stretch>
        </p:blipFill>
        <p:spPr>
          <a:xfrm>
            <a:off x="4974165" y="1741854"/>
            <a:ext cx="6096793" cy="3186651"/>
          </a:xfrm>
          <a:prstGeom prst="rect">
            <a:avLst/>
          </a:prstGeom>
        </p:spPr>
      </p:pic>
      <p:pic>
        <p:nvPicPr>
          <p:cNvPr id="18" name="Picture 17">
            <a:extLst>
              <a:ext uri="{FF2B5EF4-FFF2-40B4-BE49-F238E27FC236}">
                <a16:creationId xmlns:a16="http://schemas.microsoft.com/office/drawing/2014/main" id="{96DE5F7B-48AE-41F7-8F5D-D94639A655D0}"/>
              </a:ext>
            </a:extLst>
          </p:cNvPr>
          <p:cNvPicPr>
            <a:picLocks noChangeAspect="1"/>
          </p:cNvPicPr>
          <p:nvPr/>
        </p:nvPicPr>
        <p:blipFill>
          <a:blip r:embed="rId7"/>
          <a:stretch>
            <a:fillRect/>
          </a:stretch>
        </p:blipFill>
        <p:spPr>
          <a:xfrm>
            <a:off x="5961785" y="3448439"/>
            <a:ext cx="5804117" cy="26164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219960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8296B-A7C7-4082-B667-2F55EB8436D7}"/>
              </a:ext>
            </a:extLst>
          </p:cNvPr>
          <p:cNvSpPr>
            <a:spLocks noGrp="1"/>
          </p:cNvSpPr>
          <p:nvPr>
            <p:ph type="title"/>
          </p:nvPr>
        </p:nvSpPr>
        <p:spPr>
          <a:xfrm>
            <a:off x="354106" y="530021"/>
            <a:ext cx="11243845" cy="1130188"/>
          </a:xfrm>
        </p:spPr>
        <p:txBody>
          <a:bodyPr/>
          <a:lstStyle/>
          <a:p>
            <a:r>
              <a:rPr lang="en-US" sz="3600" dirty="0"/>
              <a:t>Identify innovation use cases by leveraging your industry capability map  </a:t>
            </a:r>
            <a:endParaRPr lang="en-CA" sz="3600" dirty="0"/>
          </a:p>
        </p:txBody>
      </p:sp>
      <p:sp>
        <p:nvSpPr>
          <p:cNvPr id="3" name="Text Placeholder 2">
            <a:extLst>
              <a:ext uri="{FF2B5EF4-FFF2-40B4-BE49-F238E27FC236}">
                <a16:creationId xmlns:a16="http://schemas.microsoft.com/office/drawing/2014/main" id="{60D2B314-4D32-47E8-8CAF-5C920204C119}"/>
              </a:ext>
            </a:extLst>
          </p:cNvPr>
          <p:cNvSpPr>
            <a:spLocks noGrp="1"/>
          </p:cNvSpPr>
          <p:nvPr>
            <p:ph type="body" sz="quarter" idx="10"/>
          </p:nvPr>
        </p:nvSpPr>
        <p:spPr>
          <a:xfrm>
            <a:off x="354106" y="1979096"/>
            <a:ext cx="4656325" cy="2714202"/>
          </a:xfrm>
        </p:spPr>
        <p:txBody>
          <a:bodyPr/>
          <a:lstStyle/>
          <a:p>
            <a:r>
              <a:rPr lang="en-US" sz="1400" dirty="0">
                <a:solidFill>
                  <a:schemeClr val="tx1"/>
                </a:solidFill>
                <a:latin typeface="Roboto Condensed Light" panose="02000000000000000000" pitchFamily="2" charset="0"/>
                <a:ea typeface="Roboto Condensed Light" panose="02000000000000000000" pitchFamily="2" charset="0"/>
              </a:rPr>
              <a:t>Your previously customized capability map also offers great insight into where innovation can be most impactful for your organization. </a:t>
            </a:r>
          </a:p>
          <a:p>
            <a:pPr marL="171450" indent="-1714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Begin by identifying and prioritizing the value streams that provide the most potential and value for innovation. </a:t>
            </a:r>
          </a:p>
          <a:p>
            <a:pPr marL="171450" indent="-1714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Single out capabilities that are strong and have high maturity at your organization. This activity helps determine where technology innovation thrives but also surfaces constraints within your organization where innovation might not be viable. </a:t>
            </a:r>
          </a:p>
          <a:p>
            <a:pPr marL="171450" indent="-1714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Elicit use cases based on high-priority capabilities. </a:t>
            </a:r>
          </a:p>
        </p:txBody>
      </p:sp>
      <p:pic>
        <p:nvPicPr>
          <p:cNvPr id="4" name="Picture 3">
            <a:extLst>
              <a:ext uri="{FF2B5EF4-FFF2-40B4-BE49-F238E27FC236}">
                <a16:creationId xmlns:a16="http://schemas.microsoft.com/office/drawing/2014/main" id="{1D9880D8-B2A3-49F7-ABBE-4B534CBD97E4}"/>
              </a:ext>
            </a:extLst>
          </p:cNvPr>
          <p:cNvPicPr>
            <a:picLocks noChangeAspect="1"/>
          </p:cNvPicPr>
          <p:nvPr/>
        </p:nvPicPr>
        <p:blipFill>
          <a:blip r:embed="rId2"/>
          <a:stretch>
            <a:fillRect/>
          </a:stretch>
        </p:blipFill>
        <p:spPr>
          <a:xfrm>
            <a:off x="5243804" y="1708509"/>
            <a:ext cx="6413379" cy="4121497"/>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BA599F9F-F52C-414D-8C45-E8655618054C}"/>
              </a:ext>
            </a:extLst>
          </p:cNvPr>
          <p:cNvGrpSpPr/>
          <p:nvPr/>
        </p:nvGrpSpPr>
        <p:grpSpPr>
          <a:xfrm>
            <a:off x="5243804" y="6011534"/>
            <a:ext cx="4411473" cy="632890"/>
            <a:chOff x="225333" y="5920386"/>
            <a:chExt cx="3638816" cy="632890"/>
          </a:xfrm>
        </p:grpSpPr>
        <p:grpSp>
          <p:nvGrpSpPr>
            <p:cNvPr id="6" name="Group 5">
              <a:extLst>
                <a:ext uri="{FF2B5EF4-FFF2-40B4-BE49-F238E27FC236}">
                  <a16:creationId xmlns:a16="http://schemas.microsoft.com/office/drawing/2014/main" id="{22669681-A23B-4B75-8B47-203BDB8CA90A}"/>
                </a:ext>
              </a:extLst>
            </p:cNvPr>
            <p:cNvGrpSpPr/>
            <p:nvPr/>
          </p:nvGrpSpPr>
          <p:grpSpPr>
            <a:xfrm>
              <a:off x="290805" y="6228163"/>
              <a:ext cx="3573344" cy="325113"/>
              <a:chOff x="9042439" y="1243915"/>
              <a:chExt cx="3573344" cy="325113"/>
            </a:xfrm>
          </p:grpSpPr>
          <p:sp>
            <p:nvSpPr>
              <p:cNvPr id="8" name="TextBox 7">
                <a:extLst>
                  <a:ext uri="{FF2B5EF4-FFF2-40B4-BE49-F238E27FC236}">
                    <a16:creationId xmlns:a16="http://schemas.microsoft.com/office/drawing/2014/main" id="{82D9D3FC-6A84-48B0-8CFE-99229B0C82BE}"/>
                  </a:ext>
                </a:extLst>
              </p:cNvPr>
              <p:cNvSpPr txBox="1">
                <a:spLocks/>
              </p:cNvSpPr>
              <p:nvPr/>
            </p:nvSpPr>
            <p:spPr>
              <a:xfrm>
                <a:off x="9042439" y="1245028"/>
                <a:ext cx="1610684" cy="324000"/>
              </a:xfrm>
              <a:prstGeom prst="rect">
                <a:avLst/>
              </a:prstGeom>
              <a:solidFill>
                <a:srgbClr val="70AD47">
                  <a:lumMod val="60000"/>
                  <a:lumOff val="40000"/>
                </a:srgbClr>
              </a:solidFill>
              <a:ln w="3175">
                <a:solidFill>
                  <a:srgbClr val="44546A"/>
                </a:solidFill>
              </a:ln>
            </p:spPr>
            <p:txBody>
              <a:bodyPr wrap="square" rtlCol="0" anchor="ctr">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700" b="0" i="0" u="none" strike="noStrike" kern="0" cap="none" spc="0" normalizeH="0" baseline="0" noProof="0" dirty="0">
                    <a:ln>
                      <a:noFill/>
                    </a:ln>
                    <a:solidFill>
                      <a:srgbClr val="333333"/>
                    </a:solidFill>
                    <a:effectLst/>
                    <a:uLnTx/>
                    <a:uFillTx/>
                    <a:latin typeface="Montserrat Medium" panose="00000600000000000000" pitchFamily="2" charset="0"/>
                  </a:rPr>
                  <a:t>Capabilities that have high </a:t>
                </a:r>
                <a:r>
                  <a:rPr lang="en-CA" sz="700" kern="0" dirty="0">
                    <a:latin typeface="Montserrat Medium" panose="00000600000000000000" pitchFamily="2" charset="0"/>
                  </a:rPr>
                  <a:t>m</a:t>
                </a:r>
                <a:r>
                  <a:rPr kumimoji="0" lang="en-CA" sz="700" b="0" i="0" u="none" strike="noStrike" kern="0" cap="none" spc="0" normalizeH="0" baseline="0" noProof="0" dirty="0">
                    <a:ln>
                      <a:noFill/>
                    </a:ln>
                    <a:solidFill>
                      <a:srgbClr val="333333"/>
                    </a:solidFill>
                    <a:effectLst/>
                    <a:uLnTx/>
                    <a:uFillTx/>
                    <a:latin typeface="Montserrat Medium" panose="00000600000000000000" pitchFamily="2" charset="0"/>
                  </a:rPr>
                  <a:t>aturity within your organization.</a:t>
                </a:r>
              </a:p>
            </p:txBody>
          </p:sp>
          <p:sp>
            <p:nvSpPr>
              <p:cNvPr id="9" name="TextBox 8">
                <a:extLst>
                  <a:ext uri="{FF2B5EF4-FFF2-40B4-BE49-F238E27FC236}">
                    <a16:creationId xmlns:a16="http://schemas.microsoft.com/office/drawing/2014/main" id="{E23A718F-448F-4EE9-A95E-F36E19BD5249}"/>
                  </a:ext>
                </a:extLst>
              </p:cNvPr>
              <p:cNvSpPr txBox="1">
                <a:spLocks/>
              </p:cNvSpPr>
              <p:nvPr/>
            </p:nvSpPr>
            <p:spPr>
              <a:xfrm>
                <a:off x="10718595" y="1243915"/>
                <a:ext cx="1897188" cy="324000"/>
              </a:xfrm>
              <a:prstGeom prst="rect">
                <a:avLst/>
              </a:prstGeom>
              <a:solidFill>
                <a:srgbClr val="00B0F0"/>
              </a:solidFill>
              <a:ln w="3175">
                <a:solidFill>
                  <a:srgbClr val="44546A"/>
                </a:solidFill>
              </a:ln>
            </p:spPr>
            <p:txBody>
              <a:bodyPr wrap="square" rtlCol="0" anchor="ctr">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700" kern="0" dirty="0">
                    <a:latin typeface="Montserrat Medium" panose="00000600000000000000" pitchFamily="2" charset="0"/>
                  </a:rPr>
                  <a:t>Capabilities that provide high potential</a:t>
                </a:r>
                <a:r>
                  <a:rPr lang="en-CA" sz="700" kern="0" dirty="0">
                    <a:latin typeface="Montserrat Medium" panose="00000600000000000000" pitchFamily="2" charset="0"/>
                  </a:rPr>
                  <a:t> to create value to the value stream if automated.</a:t>
                </a:r>
                <a:endParaRPr kumimoji="0" lang="en-CA" sz="700" b="0" i="0" u="none" strike="noStrike" kern="0" cap="none" spc="0" normalizeH="0" baseline="0" noProof="0" dirty="0">
                  <a:ln>
                    <a:noFill/>
                  </a:ln>
                  <a:solidFill>
                    <a:srgbClr val="333333"/>
                  </a:solidFill>
                  <a:effectLst/>
                  <a:uLnTx/>
                  <a:uFillTx/>
                  <a:latin typeface="Montserrat Medium" panose="00000600000000000000" pitchFamily="2" charset="0"/>
                </a:endParaRPr>
              </a:p>
            </p:txBody>
          </p:sp>
        </p:grpSp>
        <p:sp>
          <p:nvSpPr>
            <p:cNvPr id="7" name="TextBox 6">
              <a:extLst>
                <a:ext uri="{FF2B5EF4-FFF2-40B4-BE49-F238E27FC236}">
                  <a16:creationId xmlns:a16="http://schemas.microsoft.com/office/drawing/2014/main" id="{71EC72B2-B9B6-42B6-A1D8-7577373D445D}"/>
                </a:ext>
              </a:extLst>
            </p:cNvPr>
            <p:cNvSpPr txBox="1"/>
            <p:nvPr/>
          </p:nvSpPr>
          <p:spPr>
            <a:xfrm>
              <a:off x="225333" y="5920386"/>
              <a:ext cx="90601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Montserrat Medium" panose="00000600000000000000" pitchFamily="2" charset="0"/>
                </a:rPr>
                <a:t>Legend:</a:t>
              </a:r>
              <a:endParaRPr kumimoji="0" lang="en-CA" sz="1400" b="1" i="0" u="none" strike="noStrike" kern="0" cap="none" spc="0" normalizeH="0" baseline="0" noProof="0" dirty="0">
                <a:ln>
                  <a:noFill/>
                </a:ln>
                <a:solidFill>
                  <a:prstClr val="black"/>
                </a:solidFill>
                <a:effectLst/>
                <a:uLnTx/>
                <a:uFillTx/>
                <a:latin typeface="Montserrat Medium" panose="00000600000000000000" pitchFamily="2" charset="0"/>
              </a:endParaRPr>
            </a:p>
          </p:txBody>
        </p:sp>
      </p:grpSp>
      <p:sp>
        <p:nvSpPr>
          <p:cNvPr id="13" name="TextBox 12">
            <a:extLst>
              <a:ext uri="{FF2B5EF4-FFF2-40B4-BE49-F238E27FC236}">
                <a16:creationId xmlns:a16="http://schemas.microsoft.com/office/drawing/2014/main" id="{31B7A49A-2F39-4285-9705-F173765D2895}"/>
              </a:ext>
            </a:extLst>
          </p:cNvPr>
          <p:cNvSpPr txBox="1"/>
          <p:nvPr/>
        </p:nvSpPr>
        <p:spPr>
          <a:xfrm>
            <a:off x="354106" y="4693298"/>
            <a:ext cx="4770344" cy="1338828"/>
          </a:xfrm>
          <a:prstGeom prst="rect">
            <a:avLst/>
          </a:prstGeom>
          <a:noFill/>
        </p:spPr>
        <p:txBody>
          <a:bodyPr wrap="square">
            <a:spAutoFit/>
          </a:bodyPr>
          <a:lstStyle/>
          <a:p>
            <a:r>
              <a:rPr lang="en-US" sz="1400" dirty="0">
                <a:latin typeface="Montserrat" panose="00000500000000000000" pitchFamily="2" charset="0"/>
                <a:ea typeface="Roboto Condensed Light" panose="02000000000000000000" pitchFamily="2" charset="0"/>
                <a:cs typeface="Arial" panose="020B0604020202020204" pitchFamily="34" charset="0"/>
              </a:rPr>
              <a:t>A business capability defines what a business does to enable value creation, rather than how. </a:t>
            </a:r>
          </a:p>
          <a:p>
            <a:endParaRPr lang="en-US" sz="1400" dirty="0">
              <a:latin typeface="Montserrat" panose="00000500000000000000" pitchFamily="2" charset="0"/>
              <a:ea typeface="Roboto Condensed Light" panose="02000000000000000000" pitchFamily="2" charset="0"/>
              <a:cs typeface="Arial" panose="020B0604020202020204" pitchFamily="34" charset="0"/>
            </a:endParaRPr>
          </a:p>
          <a:p>
            <a:r>
              <a:rPr lang="en-US" sz="1400" dirty="0">
                <a:latin typeface="Montserrat" panose="00000500000000000000" pitchFamily="2" charset="0"/>
                <a:ea typeface="Roboto Condensed Light" panose="02000000000000000000" pitchFamily="2" charset="0"/>
                <a:cs typeface="Arial" panose="020B0604020202020204" pitchFamily="34" charset="0"/>
              </a:rPr>
              <a:t>A use case is a behavior of the system that produces a measurable result of value to an actor. </a:t>
            </a:r>
            <a:endParaRPr lang="en-CA" sz="1400" dirty="0">
              <a:latin typeface="Montserrat" panose="00000500000000000000" pitchFamily="2" charset="0"/>
              <a:ea typeface="Roboto Condensed Light" panose="02000000000000000000" pitchFamily="2" charset="0"/>
              <a:cs typeface="Arial" panose="020B0604020202020204" pitchFamily="34" charset="0"/>
            </a:endParaRPr>
          </a:p>
          <a:p>
            <a:endParaRPr lang="en-CA" sz="1100" dirty="0">
              <a:latin typeface="Montserrat" panose="00000500000000000000" pitchFamily="2" charset="0"/>
              <a:ea typeface="Roboto Condensed Light" panose="02000000000000000000" pitchFamily="2" charset="0"/>
            </a:endParaRPr>
          </a:p>
        </p:txBody>
      </p:sp>
      <p:sp>
        <p:nvSpPr>
          <p:cNvPr id="11" name="Text Placeholder 3">
            <a:extLst>
              <a:ext uri="{FF2B5EF4-FFF2-40B4-BE49-F238E27FC236}">
                <a16:creationId xmlns:a16="http://schemas.microsoft.com/office/drawing/2014/main" id="{FC5FA22B-0BD3-4322-8D90-E3DABD8A54CE}"/>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spTree>
    <p:extLst>
      <p:ext uri="{BB962C8B-B14F-4D97-AF65-F5344CB8AC3E}">
        <p14:creationId xmlns:p14="http://schemas.microsoft.com/office/powerpoint/2010/main" val="1326223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383AB38-FA35-4D14-B357-1289235E2CF2}"/>
              </a:ext>
            </a:extLst>
          </p:cNvPr>
          <p:cNvSpPr/>
          <p:nvPr>
            <p:custDataLst>
              <p:tags r:id="rId1"/>
            </p:custDataLst>
          </p:nvPr>
        </p:nvSpPr>
        <p:spPr>
          <a:xfrm>
            <a:off x="9162761" y="1"/>
            <a:ext cx="3030827" cy="6857999"/>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1E5E92"/>
              </a:solidFill>
              <a:effectLst/>
              <a:uLnTx/>
              <a:uFillTx/>
              <a:latin typeface="Arial" panose="020B0604020202020204" pitchFamily="34" charset="0"/>
              <a:ea typeface="+mn-ea"/>
              <a:cs typeface="+mn-cs"/>
            </a:endParaRPr>
          </a:p>
        </p:txBody>
      </p:sp>
      <p:sp>
        <p:nvSpPr>
          <p:cNvPr id="2" name="Slide Number Placeholder 1">
            <a:extLst>
              <a:ext uri="{FF2B5EF4-FFF2-40B4-BE49-F238E27FC236}">
                <a16:creationId xmlns:a16="http://schemas.microsoft.com/office/drawing/2014/main" id="{C97A6139-8636-49C9-AC94-29F3DD54AD18}"/>
              </a:ext>
            </a:extLst>
          </p:cNvPr>
          <p:cNvSpPr txBox="1">
            <a:spLocks/>
          </p:cNvSpPr>
          <p:nvPr>
            <p:custDataLst>
              <p:tags r:id="rId2"/>
            </p:custDataLst>
          </p:nvPr>
        </p:nvSpPr>
        <p:spPr>
          <a:xfrm>
            <a:off x="9649144" y="6453854"/>
            <a:ext cx="2240414" cy="121252"/>
          </a:xfrm>
          <a:prstGeom prst="rect">
            <a:avLst/>
          </a:prstGeom>
        </p:spPr>
        <p:txBody>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0" marR="0" lvl="0" indent="0" algn="r" defTabSz="914400" rtl="0" eaLnBrk="1" fontAlgn="auto" latinLnBrk="0" hangingPunct="1">
              <a:lnSpc>
                <a:spcPct val="100000"/>
              </a:lnSpc>
              <a:spcBef>
                <a:spcPts val="161"/>
              </a:spcBef>
              <a:spcAft>
                <a:spcPts val="0"/>
              </a:spcAft>
              <a:buClrTx/>
              <a:buSzTx/>
              <a:buFontTx/>
              <a:buNone/>
              <a:tabLst>
                <a:tab pos="1309472" algn="l"/>
              </a:tabLst>
              <a:defRPr/>
            </a:pPr>
            <a:r>
              <a:rPr kumimoji="0" lang="en-CA" sz="788" b="0" i="0" u="none" strike="noStrike" kern="1200" cap="none" spc="-18" normalizeH="0" baseline="0" noProof="0" dirty="0">
                <a:ln>
                  <a:noFill/>
                </a:ln>
                <a:solidFill>
                  <a:srgbClr val="FFFFFF"/>
                </a:solidFill>
                <a:effectLst/>
                <a:uLnTx/>
                <a:uFillTx/>
                <a:latin typeface="Exo" pitchFamily="2" charset="77"/>
                <a:ea typeface="+mn-ea"/>
                <a:cs typeface="Arial"/>
              </a:rPr>
              <a:t>Info-</a:t>
            </a:r>
            <a:r>
              <a:rPr kumimoji="0" lang="en-CA" sz="788" b="0" i="0" u="none" strike="noStrike" kern="1200" cap="none" spc="-103" normalizeH="0" baseline="0" noProof="0" dirty="0">
                <a:ln>
                  <a:noFill/>
                </a:ln>
                <a:solidFill>
                  <a:srgbClr val="FFFFFF"/>
                </a:solidFill>
                <a:effectLst/>
                <a:uLnTx/>
                <a:uFillTx/>
                <a:latin typeface="Exo" pitchFamily="2" charset="77"/>
                <a:ea typeface="+mn-ea"/>
                <a:cs typeface="Arial"/>
              </a:rPr>
              <a:t>T</a:t>
            </a:r>
            <a:r>
              <a:rPr kumimoji="0" lang="en-CA" sz="788" b="0" i="0" u="none" strike="noStrike" kern="1200" cap="none" spc="-15" normalizeH="0" baseline="0" noProof="0" dirty="0">
                <a:ln>
                  <a:noFill/>
                </a:ln>
                <a:solidFill>
                  <a:srgbClr val="FFFFFF"/>
                </a:solidFill>
                <a:effectLst/>
                <a:uLnTx/>
                <a:uFillTx/>
                <a:latin typeface="Exo" pitchFamily="2" charset="77"/>
                <a:ea typeface="+mn-ea"/>
                <a:cs typeface="Arial"/>
              </a:rPr>
              <a:t>ec</a:t>
            </a:r>
            <a:r>
              <a:rPr kumimoji="0" lang="en-CA" sz="788" b="0" i="0" u="none" strike="noStrike" kern="1200" cap="none" spc="6" normalizeH="0" baseline="0" noProof="0" dirty="0">
                <a:ln>
                  <a:noFill/>
                </a:ln>
                <a:solidFill>
                  <a:srgbClr val="FFFFFF"/>
                </a:solidFill>
                <a:effectLst/>
                <a:uLnTx/>
                <a:uFillTx/>
                <a:latin typeface="Exo" pitchFamily="2" charset="77"/>
                <a:ea typeface="+mn-ea"/>
                <a:cs typeface="Arial"/>
              </a:rPr>
              <a:t>h</a:t>
            </a:r>
            <a:r>
              <a:rPr kumimoji="0" lang="en-CA" sz="788" b="0" i="0" u="none" strike="noStrike" kern="1200" cap="none" spc="-39" normalizeH="0" baseline="0" noProof="0" dirty="0">
                <a:ln>
                  <a:noFill/>
                </a:ln>
                <a:solidFill>
                  <a:srgbClr val="FFFFFF"/>
                </a:solidFill>
                <a:effectLst/>
                <a:uLnTx/>
                <a:uFillTx/>
                <a:latin typeface="Exo" pitchFamily="2" charset="77"/>
                <a:ea typeface="+mn-ea"/>
                <a:cs typeface="Arial"/>
              </a:rPr>
              <a:t> </a:t>
            </a:r>
            <a:r>
              <a:rPr kumimoji="0" lang="en-CA" sz="788" b="0" i="0" u="none" strike="noStrike" kern="1200" cap="none" spc="-15" normalizeH="0" baseline="0" noProof="0" dirty="0">
                <a:ln>
                  <a:noFill/>
                </a:ln>
                <a:solidFill>
                  <a:srgbClr val="FFFFFF"/>
                </a:solidFill>
                <a:effectLst/>
                <a:uLnTx/>
                <a:uFillTx/>
                <a:latin typeface="Exo" pitchFamily="2" charset="77"/>
                <a:ea typeface="+mn-ea"/>
                <a:cs typeface="Arial"/>
              </a:rPr>
              <a:t>Researc</a:t>
            </a:r>
            <a:r>
              <a:rPr kumimoji="0" lang="en-CA" sz="788" b="0" i="0" u="none" strike="noStrike" kern="1200" cap="none" spc="6" normalizeH="0" baseline="0" noProof="0" dirty="0">
                <a:ln>
                  <a:noFill/>
                </a:ln>
                <a:solidFill>
                  <a:srgbClr val="FFFFFF"/>
                </a:solidFill>
                <a:effectLst/>
                <a:uLnTx/>
                <a:uFillTx/>
                <a:latin typeface="Exo" pitchFamily="2" charset="77"/>
                <a:ea typeface="+mn-ea"/>
                <a:cs typeface="Arial"/>
              </a:rPr>
              <a:t>h</a:t>
            </a:r>
            <a:r>
              <a:rPr kumimoji="0" lang="en-CA" sz="788" b="0" i="0" u="none" strike="noStrike" kern="1200" cap="none" spc="-39" normalizeH="0" baseline="0" noProof="0" dirty="0">
                <a:ln>
                  <a:noFill/>
                </a:ln>
                <a:solidFill>
                  <a:srgbClr val="FFFFFF"/>
                </a:solidFill>
                <a:effectLst/>
                <a:uLnTx/>
                <a:uFillTx/>
                <a:latin typeface="Exo" pitchFamily="2" charset="77"/>
                <a:ea typeface="+mn-ea"/>
                <a:cs typeface="Arial"/>
              </a:rPr>
              <a:t> </a:t>
            </a:r>
            <a:r>
              <a:rPr kumimoji="0" lang="en-CA" sz="788" b="0" i="0" u="none" strike="noStrike" kern="1200" cap="none" spc="-15" normalizeH="0" baseline="0" noProof="0" dirty="0">
                <a:ln>
                  <a:noFill/>
                </a:ln>
                <a:solidFill>
                  <a:srgbClr val="FFFFFF"/>
                </a:solidFill>
                <a:effectLst/>
                <a:uLnTx/>
                <a:uFillTx/>
                <a:latin typeface="Exo" pitchFamily="2" charset="77"/>
                <a:ea typeface="+mn-ea"/>
                <a:cs typeface="Arial"/>
              </a:rPr>
              <a:t>Grou</a:t>
            </a:r>
            <a:r>
              <a:rPr kumimoji="0" lang="en-CA" sz="788" b="0" i="0" u="none" strike="noStrike" kern="1200" cap="none" spc="6" normalizeH="0" baseline="0" noProof="0" dirty="0">
                <a:ln>
                  <a:noFill/>
                </a:ln>
                <a:solidFill>
                  <a:srgbClr val="FFFFFF"/>
                </a:solidFill>
                <a:effectLst/>
                <a:uLnTx/>
                <a:uFillTx/>
                <a:latin typeface="Exo" pitchFamily="2" charset="77"/>
                <a:ea typeface="+mn-ea"/>
                <a:cs typeface="Arial"/>
              </a:rPr>
              <a:t>p   |   </a:t>
            </a:r>
            <a:fld id="{81D60167-4931-47E6-BA6A-407CBD079E47}" type="slidenum">
              <a:rPr kumimoji="0" sz="788" b="0" i="0" u="none" strike="noStrike" kern="1200" cap="none" spc="6" normalizeH="0" baseline="0" noProof="0" smtClean="0">
                <a:ln>
                  <a:noFill/>
                </a:ln>
                <a:solidFill>
                  <a:srgbClr val="FFFFFF"/>
                </a:solidFill>
                <a:effectLst/>
                <a:uLnTx/>
                <a:uFillTx/>
                <a:latin typeface="Exo" pitchFamily="2" charset="77"/>
                <a:ea typeface="+mn-ea"/>
                <a:cs typeface="Arial" panose="020B0604020202020204" pitchFamily="34" charset="0"/>
              </a:rPr>
              <a:pPr marL="7700" marR="0" lvl="0" indent="0" algn="r" defTabSz="914400" rtl="0" eaLnBrk="1" fontAlgn="auto" latinLnBrk="0" hangingPunct="1">
                <a:lnSpc>
                  <a:spcPct val="100000"/>
                </a:lnSpc>
                <a:spcBef>
                  <a:spcPts val="161"/>
                </a:spcBef>
                <a:spcAft>
                  <a:spcPts val="0"/>
                </a:spcAft>
                <a:buClrTx/>
                <a:buSzTx/>
                <a:buFontTx/>
                <a:buNone/>
                <a:tabLst>
                  <a:tab pos="1309472" algn="l"/>
                </a:tabLst>
                <a:defRPr/>
              </a:pPr>
              <a:t>9</a:t>
            </a:fld>
            <a:endParaRPr kumimoji="0" sz="788" b="0" i="0" u="none" strike="noStrike" kern="1200" cap="none" spc="6" normalizeH="0" baseline="0" noProof="0" dirty="0">
              <a:ln>
                <a:noFill/>
              </a:ln>
              <a:solidFill>
                <a:srgbClr val="FFFFFF"/>
              </a:solidFill>
              <a:effectLst/>
              <a:uLnTx/>
              <a:uFillTx/>
              <a:latin typeface="Exo" pitchFamily="2" charset="77"/>
              <a:ea typeface="+mn-ea"/>
              <a:cs typeface="Arial" panose="020B0604020202020204" pitchFamily="34" charset="0"/>
            </a:endParaRPr>
          </a:p>
        </p:txBody>
      </p:sp>
      <p:sp>
        <p:nvSpPr>
          <p:cNvPr id="3" name="Title 2">
            <a:extLst>
              <a:ext uri="{FF2B5EF4-FFF2-40B4-BE49-F238E27FC236}">
                <a16:creationId xmlns:a16="http://schemas.microsoft.com/office/drawing/2014/main" id="{4A3FF544-102B-48E8-9033-F9A7D5C60557}"/>
              </a:ext>
            </a:extLst>
          </p:cNvPr>
          <p:cNvSpPr txBox="1">
            <a:spLocks/>
          </p:cNvSpPr>
          <p:nvPr>
            <p:custDataLst>
              <p:tags r:id="rId3"/>
            </p:custDataLst>
          </p:nvPr>
        </p:nvSpPr>
        <p:spPr>
          <a:xfrm>
            <a:off x="354855" y="530399"/>
            <a:ext cx="6674475" cy="1130041"/>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717171"/>
                </a:solidFill>
                <a:effectLst/>
                <a:uLnTx/>
                <a:uFillTx/>
                <a:latin typeface="Montserrat SemiBold" pitchFamily="2" charset="77"/>
                <a:ea typeface="+mj-ea"/>
                <a:cs typeface="Arial" panose="020B0604020202020204" pitchFamily="34" charset="0"/>
              </a:rPr>
              <a:t>Guided Implementation</a:t>
            </a:r>
            <a:endParaRPr kumimoji="0" lang="en-CA" sz="4000" b="0" i="0" u="none" strike="noStrike" kern="1200" cap="none" spc="0" normalizeH="0" baseline="0" noProof="0" dirty="0">
              <a:ln>
                <a:noFill/>
              </a:ln>
              <a:solidFill>
                <a:srgbClr val="717171"/>
              </a:solidFill>
              <a:effectLst/>
              <a:uLnTx/>
              <a:uFillTx/>
              <a:latin typeface="Montserrat SemiBold" pitchFamily="2" charset="77"/>
              <a:ea typeface="+mj-ea"/>
              <a:cs typeface="Arial" panose="020B0604020202020204" pitchFamily="34" charset="0"/>
            </a:endParaRPr>
          </a:p>
        </p:txBody>
      </p:sp>
      <p:sp>
        <p:nvSpPr>
          <p:cNvPr id="4" name="Text Placeholder 3">
            <a:extLst>
              <a:ext uri="{FF2B5EF4-FFF2-40B4-BE49-F238E27FC236}">
                <a16:creationId xmlns:a16="http://schemas.microsoft.com/office/drawing/2014/main" id="{F73541B2-A2ED-44E7-838B-967AFBDA9C3D}"/>
              </a:ext>
            </a:extLst>
          </p:cNvPr>
          <p:cNvSpPr txBox="1">
            <a:spLocks/>
          </p:cNvSpPr>
          <p:nvPr>
            <p:custDataLst>
              <p:tags r:id="rId4"/>
            </p:custDataLst>
          </p:nvPr>
        </p:nvSpPr>
        <p:spPr>
          <a:xfrm>
            <a:off x="354854" y="1230096"/>
            <a:ext cx="7461054" cy="6699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94949"/>
                </a:solidFill>
                <a:effectLst/>
                <a:uLnTx/>
                <a:uFillTx/>
                <a:latin typeface="Montserrat Medium" pitchFamily="2" charset="77"/>
                <a:ea typeface="+mn-ea"/>
                <a:cs typeface="+mn-cs"/>
              </a:rPr>
              <a:t>What does a typical GI </a:t>
            </a:r>
            <a:r>
              <a:rPr kumimoji="0" lang="en-US" sz="2000" b="0" i="0" u="none" strike="noStrike" kern="1200" cap="none" spc="0" normalizeH="0" baseline="0" noProof="0" dirty="0">
                <a:ln>
                  <a:noFill/>
                </a:ln>
                <a:solidFill>
                  <a:srgbClr val="4A4A4A"/>
                </a:solidFill>
                <a:effectLst/>
                <a:uLnTx/>
                <a:uFillTx/>
                <a:latin typeface="Montserrat Medium" pitchFamily="2" charset="77"/>
                <a:ea typeface="+mn-ea"/>
                <a:cs typeface="+mn-cs"/>
              </a:rPr>
              <a:t>on</a:t>
            </a:r>
            <a:r>
              <a:rPr kumimoji="0" lang="en-US" sz="2000" b="0" i="0" u="none" strike="noStrike" kern="1200" cap="none" spc="0" normalizeH="0" baseline="0" noProof="0" dirty="0">
                <a:ln>
                  <a:noFill/>
                </a:ln>
                <a:solidFill>
                  <a:srgbClr val="494949"/>
                </a:solidFill>
                <a:effectLst/>
                <a:uLnTx/>
                <a:uFillTx/>
                <a:latin typeface="Montserrat Medium" pitchFamily="2" charset="77"/>
                <a:ea typeface="+mn-ea"/>
                <a:cs typeface="+mn-cs"/>
              </a:rPr>
              <a:t> this topic look like?</a:t>
            </a:r>
            <a:endParaRPr kumimoji="0" lang="en-CA" sz="2000" b="0" i="0" u="none" strike="noStrike" kern="1200" cap="none" spc="0" normalizeH="0" baseline="0" noProof="0" dirty="0">
              <a:ln>
                <a:noFill/>
              </a:ln>
              <a:solidFill>
                <a:srgbClr val="494949"/>
              </a:solidFill>
              <a:effectLst/>
              <a:uLnTx/>
              <a:uFillTx/>
              <a:latin typeface="Montserrat Medium" pitchFamily="2" charset="77"/>
              <a:ea typeface="+mn-ea"/>
              <a:cs typeface="+mn-cs"/>
            </a:endParaRPr>
          </a:p>
        </p:txBody>
      </p:sp>
      <p:pic>
        <p:nvPicPr>
          <p:cNvPr id="5" name="Picture 4">
            <a:extLst>
              <a:ext uri="{FF2B5EF4-FFF2-40B4-BE49-F238E27FC236}">
                <a16:creationId xmlns:a16="http://schemas.microsoft.com/office/drawing/2014/main" id="{366A3DAB-D053-472C-9609-F2792872845E}"/>
              </a:ext>
            </a:extLst>
          </p:cNvPr>
          <p:cNvPicPr>
            <a:picLocks noChangeAspect="1"/>
          </p:cNvPicPr>
          <p:nvPr>
            <p:custDataLst>
              <p:tags r:id="rId5"/>
            </p:custDataLst>
          </p:nvPr>
        </p:nvPicPr>
        <p:blipFill>
          <a:blip r:embed="rId27" cstate="screen">
            <a:extLst>
              <a:ext uri="{28A0092B-C50C-407E-A947-70E740481C1C}">
                <a14:useLocalDpi xmlns:a14="http://schemas.microsoft.com/office/drawing/2010/main"/>
              </a:ext>
            </a:extLst>
          </a:blip>
          <a:stretch>
            <a:fillRect/>
          </a:stretch>
        </p:blipFill>
        <p:spPr>
          <a:xfrm>
            <a:off x="259833" y="3268453"/>
            <a:ext cx="520953" cy="520953"/>
          </a:xfrm>
          <a:prstGeom prst="rect">
            <a:avLst/>
          </a:prstGeom>
        </p:spPr>
      </p:pic>
      <p:graphicFrame>
        <p:nvGraphicFramePr>
          <p:cNvPr id="7" name="Diagram 6">
            <a:extLst>
              <a:ext uri="{FF2B5EF4-FFF2-40B4-BE49-F238E27FC236}">
                <a16:creationId xmlns:a16="http://schemas.microsoft.com/office/drawing/2014/main" id="{B8CCC49A-D6A3-43EE-9C49-CA6B950D6A07}"/>
              </a:ext>
            </a:extLst>
          </p:cNvPr>
          <p:cNvGraphicFramePr/>
          <p:nvPr>
            <p:custDataLst>
              <p:tags r:id="rId6"/>
            </p:custDataLst>
            <p:extLst>
              <p:ext uri="{D42A27DB-BD31-4B8C-83A1-F6EECF244321}">
                <p14:modId xmlns:p14="http://schemas.microsoft.com/office/powerpoint/2010/main" val="3301086291"/>
              </p:ext>
            </p:extLst>
          </p:nvPr>
        </p:nvGraphicFramePr>
        <p:xfrm>
          <a:off x="309838" y="2092161"/>
          <a:ext cx="8646551" cy="1016192"/>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8" name="Rectangle 7">
            <a:extLst>
              <a:ext uri="{FF2B5EF4-FFF2-40B4-BE49-F238E27FC236}">
                <a16:creationId xmlns:a16="http://schemas.microsoft.com/office/drawing/2014/main" id="{876C24BD-7B6E-4AFE-84D3-78440DEC4C54}"/>
              </a:ext>
            </a:extLst>
          </p:cNvPr>
          <p:cNvSpPr/>
          <p:nvPr>
            <p:custDataLst>
              <p:tags r:id="rId7"/>
            </p:custDataLst>
          </p:nvPr>
        </p:nvSpPr>
        <p:spPr>
          <a:xfrm>
            <a:off x="745785" y="3315409"/>
            <a:ext cx="1256805" cy="1384995"/>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#1:</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Discuss business context and customize your organization’s capability map.</a:t>
            </a:r>
          </a:p>
        </p:txBody>
      </p:sp>
      <p:pic>
        <p:nvPicPr>
          <p:cNvPr id="9" name="Picture 8">
            <a:extLst>
              <a:ext uri="{FF2B5EF4-FFF2-40B4-BE49-F238E27FC236}">
                <a16:creationId xmlns:a16="http://schemas.microsoft.com/office/drawing/2014/main" id="{C0706F1E-A435-4E93-8FC5-B8319B197A71}"/>
              </a:ext>
            </a:extLst>
          </p:cNvPr>
          <p:cNvPicPr>
            <a:picLocks noChangeAspect="1"/>
          </p:cNvPicPr>
          <p:nvPr>
            <p:custDataLst>
              <p:tags r:id="rId8"/>
            </p:custDataLst>
          </p:nvPr>
        </p:nvPicPr>
        <p:blipFill>
          <a:blip r:embed="rId27" cstate="screen">
            <a:extLst>
              <a:ext uri="{28A0092B-C50C-407E-A947-70E740481C1C}">
                <a14:useLocalDpi xmlns:a14="http://schemas.microsoft.com/office/drawing/2010/main"/>
              </a:ext>
            </a:extLst>
          </a:blip>
          <a:stretch>
            <a:fillRect/>
          </a:stretch>
        </p:blipFill>
        <p:spPr>
          <a:xfrm>
            <a:off x="1977570" y="3268453"/>
            <a:ext cx="520953" cy="520953"/>
          </a:xfrm>
          <a:prstGeom prst="rect">
            <a:avLst/>
          </a:prstGeom>
        </p:spPr>
      </p:pic>
      <p:sp>
        <p:nvSpPr>
          <p:cNvPr id="10" name="Rectangle 9">
            <a:extLst>
              <a:ext uri="{FF2B5EF4-FFF2-40B4-BE49-F238E27FC236}">
                <a16:creationId xmlns:a16="http://schemas.microsoft.com/office/drawing/2014/main" id="{0A3D6A72-FBE2-44C3-BB5A-FF3B8AE94F0A}"/>
              </a:ext>
            </a:extLst>
          </p:cNvPr>
          <p:cNvSpPr/>
          <p:nvPr>
            <p:custDataLst>
              <p:tags r:id="rId9"/>
            </p:custDataLst>
          </p:nvPr>
        </p:nvSpPr>
        <p:spPr>
          <a:xfrm>
            <a:off x="2463523" y="3315409"/>
            <a:ext cx="1039430" cy="2246769"/>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#2:</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Identify mission and vision statements and guiding principles to discuss strategy scope.</a:t>
            </a:r>
          </a:p>
        </p:txBody>
      </p:sp>
      <p:pic>
        <p:nvPicPr>
          <p:cNvPr id="14" name="Picture 13">
            <a:extLst>
              <a:ext uri="{FF2B5EF4-FFF2-40B4-BE49-F238E27FC236}">
                <a16:creationId xmlns:a16="http://schemas.microsoft.com/office/drawing/2014/main" id="{F3EADD81-E9B1-4D37-B4F5-B9C527649DDC}"/>
              </a:ext>
            </a:extLst>
          </p:cNvPr>
          <p:cNvPicPr>
            <a:picLocks noChangeAspect="1"/>
          </p:cNvPicPr>
          <p:nvPr>
            <p:custDataLst>
              <p:tags r:id="rId10"/>
            </p:custDataLst>
          </p:nvPr>
        </p:nvPicPr>
        <p:blipFill>
          <a:blip r:embed="rId27" cstate="screen">
            <a:extLst>
              <a:ext uri="{28A0092B-C50C-407E-A947-70E740481C1C}">
                <a14:useLocalDpi xmlns:a14="http://schemas.microsoft.com/office/drawing/2010/main"/>
              </a:ext>
            </a:extLst>
          </a:blip>
          <a:stretch>
            <a:fillRect/>
          </a:stretch>
        </p:blipFill>
        <p:spPr>
          <a:xfrm>
            <a:off x="3550574" y="3315409"/>
            <a:ext cx="520953" cy="520953"/>
          </a:xfrm>
          <a:prstGeom prst="rect">
            <a:avLst/>
          </a:prstGeom>
        </p:spPr>
      </p:pic>
      <p:sp>
        <p:nvSpPr>
          <p:cNvPr id="15" name="Rectangle 14">
            <a:extLst>
              <a:ext uri="{FF2B5EF4-FFF2-40B4-BE49-F238E27FC236}">
                <a16:creationId xmlns:a16="http://schemas.microsoft.com/office/drawing/2014/main" id="{F995F532-DAD3-413C-BF05-3C3734A69655}"/>
              </a:ext>
            </a:extLst>
          </p:cNvPr>
          <p:cNvSpPr/>
          <p:nvPr>
            <p:custDataLst>
              <p:tags r:id="rId11"/>
            </p:custDataLst>
          </p:nvPr>
        </p:nvSpPr>
        <p:spPr>
          <a:xfrm>
            <a:off x="4040482" y="3362365"/>
            <a:ext cx="1351485" cy="1384995"/>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#3:</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t>
            </a:r>
            <a:r>
              <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Assess year-in-review data and evaluate performance. </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sp>
        <p:nvSpPr>
          <p:cNvPr id="16" name="Rectangle 15">
            <a:extLst>
              <a:ext uri="{FF2B5EF4-FFF2-40B4-BE49-F238E27FC236}">
                <a16:creationId xmlns:a16="http://schemas.microsoft.com/office/drawing/2014/main" id="{6D800CA0-031A-458F-90E4-1C272CCDB6E4}"/>
              </a:ext>
            </a:extLst>
          </p:cNvPr>
          <p:cNvSpPr/>
          <p:nvPr>
            <p:custDataLst>
              <p:tags r:id="rId12"/>
            </p:custDataLst>
          </p:nvPr>
        </p:nvSpPr>
        <p:spPr>
          <a:xfrm>
            <a:off x="4040482" y="4684077"/>
            <a:ext cx="1174220" cy="1600438"/>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#4: </a:t>
            </a:r>
            <a:r>
              <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Discuss diagnostic data results and success stories.</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17" name="Straight Connector 16">
            <a:extLst>
              <a:ext uri="{FF2B5EF4-FFF2-40B4-BE49-F238E27FC236}">
                <a16:creationId xmlns:a16="http://schemas.microsoft.com/office/drawing/2014/main" id="{43795F84-DBA5-4611-AFF5-08BD5AB31DA7}"/>
              </a:ext>
            </a:extLst>
          </p:cNvPr>
          <p:cNvCxnSpPr>
            <a:stCxn id="14" idx="2"/>
            <a:endCxn id="18" idx="0"/>
          </p:cNvCxnSpPr>
          <p:nvPr>
            <p:custDataLst>
              <p:tags r:id="rId13"/>
            </p:custDataLst>
          </p:nvPr>
        </p:nvCxnSpPr>
        <p:spPr>
          <a:xfrm>
            <a:off x="3811051" y="3836362"/>
            <a:ext cx="0"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E229D89-0003-4F5C-8E9E-C7C880A7FA8F}"/>
              </a:ext>
            </a:extLst>
          </p:cNvPr>
          <p:cNvPicPr>
            <a:picLocks noChangeAspect="1"/>
          </p:cNvPicPr>
          <p:nvPr>
            <p:custDataLst>
              <p:tags r:id="rId14"/>
            </p:custDataLst>
          </p:nvPr>
        </p:nvPicPr>
        <p:blipFill>
          <a:blip r:embed="rId27" cstate="screen">
            <a:extLst>
              <a:ext uri="{28A0092B-C50C-407E-A947-70E740481C1C}">
                <a14:useLocalDpi xmlns:a14="http://schemas.microsoft.com/office/drawing/2010/main"/>
              </a:ext>
            </a:extLst>
          </a:blip>
          <a:stretch>
            <a:fillRect/>
          </a:stretch>
        </p:blipFill>
        <p:spPr>
          <a:xfrm>
            <a:off x="3550574" y="4672636"/>
            <a:ext cx="520953" cy="520953"/>
          </a:xfrm>
          <a:prstGeom prst="rect">
            <a:avLst/>
          </a:prstGeom>
        </p:spPr>
      </p:pic>
      <p:pic>
        <p:nvPicPr>
          <p:cNvPr id="19" name="Picture 18">
            <a:extLst>
              <a:ext uri="{FF2B5EF4-FFF2-40B4-BE49-F238E27FC236}">
                <a16:creationId xmlns:a16="http://schemas.microsoft.com/office/drawing/2014/main" id="{02B68E01-79DA-4B1C-AD8C-903D8F9A8CE5}"/>
              </a:ext>
            </a:extLst>
          </p:cNvPr>
          <p:cNvPicPr>
            <a:picLocks noChangeAspect="1"/>
          </p:cNvPicPr>
          <p:nvPr>
            <p:custDataLst>
              <p:tags r:id="rId15"/>
            </p:custDataLst>
          </p:nvPr>
        </p:nvPicPr>
        <p:blipFill>
          <a:blip r:embed="rId27" cstate="screen">
            <a:extLst>
              <a:ext uri="{28A0092B-C50C-407E-A947-70E740481C1C}">
                <a14:useLocalDpi xmlns:a14="http://schemas.microsoft.com/office/drawing/2010/main"/>
              </a:ext>
            </a:extLst>
          </a:blip>
          <a:stretch>
            <a:fillRect/>
          </a:stretch>
        </p:blipFill>
        <p:spPr>
          <a:xfrm>
            <a:off x="5170931" y="3323923"/>
            <a:ext cx="520953" cy="520953"/>
          </a:xfrm>
          <a:prstGeom prst="rect">
            <a:avLst/>
          </a:prstGeom>
        </p:spPr>
      </p:pic>
      <p:sp>
        <p:nvSpPr>
          <p:cNvPr id="20" name="Rectangle 19">
            <a:extLst>
              <a:ext uri="{FF2B5EF4-FFF2-40B4-BE49-F238E27FC236}">
                <a16:creationId xmlns:a16="http://schemas.microsoft.com/office/drawing/2014/main" id="{0D51DD75-BDD9-416B-996F-FBF3F604DDBE}"/>
              </a:ext>
            </a:extLst>
          </p:cNvPr>
          <p:cNvSpPr/>
          <p:nvPr>
            <p:custDataLst>
              <p:tags r:id="rId16"/>
            </p:custDataLst>
          </p:nvPr>
        </p:nvSpPr>
        <p:spPr>
          <a:xfrm>
            <a:off x="5660839" y="3370879"/>
            <a:ext cx="1256805" cy="1384995"/>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#5:</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t>
            </a:r>
            <a:r>
              <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Identify strategic initiatives and required information.</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sp>
        <p:nvSpPr>
          <p:cNvPr id="21" name="Rectangle 20">
            <a:extLst>
              <a:ext uri="{FF2B5EF4-FFF2-40B4-BE49-F238E27FC236}">
                <a16:creationId xmlns:a16="http://schemas.microsoft.com/office/drawing/2014/main" id="{0D40DC66-C24E-4113-9799-023CEE0F10C5}"/>
              </a:ext>
            </a:extLst>
          </p:cNvPr>
          <p:cNvSpPr/>
          <p:nvPr>
            <p:custDataLst>
              <p:tags r:id="rId17"/>
            </p:custDataLst>
          </p:nvPr>
        </p:nvSpPr>
        <p:spPr>
          <a:xfrm>
            <a:off x="5660839" y="4692591"/>
            <a:ext cx="1059096"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#6: </a:t>
            </a:r>
            <a:r>
              <a:rPr lang="en-CA" sz="1400" dirty="0">
                <a:solidFill>
                  <a:srgbClr val="000000"/>
                </a:solidFill>
                <a:latin typeface="Roboto Condensed Light" panose="02000000000000000000" pitchFamily="2" charset="0"/>
                <a:ea typeface="Roboto Condensed Light" panose="02000000000000000000" pitchFamily="2" charset="0"/>
              </a:rPr>
              <a:t>Discuss how to build your roadmap.  </a:t>
            </a:r>
            <a:endPar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22" name="Straight Connector 21">
            <a:extLst>
              <a:ext uri="{FF2B5EF4-FFF2-40B4-BE49-F238E27FC236}">
                <a16:creationId xmlns:a16="http://schemas.microsoft.com/office/drawing/2014/main" id="{01A375F6-4276-4357-9BBD-ECB456564305}"/>
              </a:ext>
            </a:extLst>
          </p:cNvPr>
          <p:cNvCxnSpPr>
            <a:stCxn id="19" idx="2"/>
            <a:endCxn id="23" idx="0"/>
          </p:cNvCxnSpPr>
          <p:nvPr>
            <p:custDataLst>
              <p:tags r:id="rId18"/>
            </p:custDataLst>
          </p:nvPr>
        </p:nvCxnSpPr>
        <p:spPr>
          <a:xfrm>
            <a:off x="5431408" y="3844876"/>
            <a:ext cx="0"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C841EA5F-C7CE-4EE6-8CAB-638CE452BC69}"/>
              </a:ext>
            </a:extLst>
          </p:cNvPr>
          <p:cNvPicPr>
            <a:picLocks noChangeAspect="1"/>
          </p:cNvPicPr>
          <p:nvPr>
            <p:custDataLst>
              <p:tags r:id="rId19"/>
            </p:custDataLst>
          </p:nvPr>
        </p:nvPicPr>
        <p:blipFill>
          <a:blip r:embed="rId27" cstate="screen">
            <a:extLst>
              <a:ext uri="{28A0092B-C50C-407E-A947-70E740481C1C}">
                <a14:useLocalDpi xmlns:a14="http://schemas.microsoft.com/office/drawing/2010/main"/>
              </a:ext>
            </a:extLst>
          </a:blip>
          <a:stretch>
            <a:fillRect/>
          </a:stretch>
        </p:blipFill>
        <p:spPr>
          <a:xfrm>
            <a:off x="5170931" y="4681150"/>
            <a:ext cx="520953" cy="520953"/>
          </a:xfrm>
          <a:prstGeom prst="rect">
            <a:avLst/>
          </a:prstGeom>
        </p:spPr>
      </p:pic>
      <p:pic>
        <p:nvPicPr>
          <p:cNvPr id="24" name="Picture 23">
            <a:extLst>
              <a:ext uri="{FF2B5EF4-FFF2-40B4-BE49-F238E27FC236}">
                <a16:creationId xmlns:a16="http://schemas.microsoft.com/office/drawing/2014/main" id="{368B60EB-C827-4EC6-A97F-5F8A688424CC}"/>
              </a:ext>
            </a:extLst>
          </p:cNvPr>
          <p:cNvPicPr>
            <a:picLocks noChangeAspect="1"/>
          </p:cNvPicPr>
          <p:nvPr>
            <p:custDataLst>
              <p:tags r:id="rId20"/>
            </p:custDataLst>
          </p:nvPr>
        </p:nvPicPr>
        <p:blipFill>
          <a:blip r:embed="rId27" cstate="screen">
            <a:extLst>
              <a:ext uri="{28A0092B-C50C-407E-A947-70E740481C1C}">
                <a14:useLocalDpi xmlns:a14="http://schemas.microsoft.com/office/drawing/2010/main"/>
              </a:ext>
            </a:extLst>
          </a:blip>
          <a:stretch>
            <a:fillRect/>
          </a:stretch>
        </p:blipFill>
        <p:spPr>
          <a:xfrm>
            <a:off x="6839016" y="3315409"/>
            <a:ext cx="520953" cy="520953"/>
          </a:xfrm>
          <a:prstGeom prst="rect">
            <a:avLst/>
          </a:prstGeom>
        </p:spPr>
      </p:pic>
      <p:sp>
        <p:nvSpPr>
          <p:cNvPr id="25" name="Rectangle 24">
            <a:extLst>
              <a:ext uri="{FF2B5EF4-FFF2-40B4-BE49-F238E27FC236}">
                <a16:creationId xmlns:a16="http://schemas.microsoft.com/office/drawing/2014/main" id="{41B92865-F37C-4DD3-84FE-E43198CB0221}"/>
              </a:ext>
            </a:extLst>
          </p:cNvPr>
          <p:cNvSpPr/>
          <p:nvPr>
            <p:custDataLst>
              <p:tags r:id="rId21"/>
            </p:custDataLst>
          </p:nvPr>
        </p:nvSpPr>
        <p:spPr>
          <a:xfrm>
            <a:off x="7328924" y="3362364"/>
            <a:ext cx="1256805" cy="1384995"/>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#7:</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Discuss and identify appropriate operational strategy components. </a:t>
            </a:r>
          </a:p>
        </p:txBody>
      </p:sp>
      <p:sp>
        <p:nvSpPr>
          <p:cNvPr id="26" name="Rectangle 25">
            <a:extLst>
              <a:ext uri="{FF2B5EF4-FFF2-40B4-BE49-F238E27FC236}">
                <a16:creationId xmlns:a16="http://schemas.microsoft.com/office/drawing/2014/main" id="{00B56B9E-6653-467B-918F-AD7214396EEF}"/>
              </a:ext>
            </a:extLst>
          </p:cNvPr>
          <p:cNvSpPr/>
          <p:nvPr>
            <p:custDataLst>
              <p:tags r:id="rId22"/>
            </p:custDataLst>
          </p:nvPr>
        </p:nvSpPr>
        <p:spPr>
          <a:xfrm>
            <a:off x="7328924" y="4684077"/>
            <a:ext cx="1296307"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#8:</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Summarize results and plan next steps.</a:t>
            </a:r>
          </a:p>
        </p:txBody>
      </p:sp>
      <p:cxnSp>
        <p:nvCxnSpPr>
          <p:cNvPr id="27" name="Straight Connector 26">
            <a:extLst>
              <a:ext uri="{FF2B5EF4-FFF2-40B4-BE49-F238E27FC236}">
                <a16:creationId xmlns:a16="http://schemas.microsoft.com/office/drawing/2014/main" id="{50595DC1-8D51-4EF1-AC47-0A4885AF2AF2}"/>
              </a:ext>
            </a:extLst>
          </p:cNvPr>
          <p:cNvCxnSpPr>
            <a:cxnSpLocks/>
            <a:stCxn id="24" idx="2"/>
            <a:endCxn id="28" idx="0"/>
          </p:cNvCxnSpPr>
          <p:nvPr>
            <p:custDataLst>
              <p:tags r:id="rId23"/>
            </p:custDataLst>
          </p:nvPr>
        </p:nvCxnSpPr>
        <p:spPr>
          <a:xfrm>
            <a:off x="7099493" y="3836362"/>
            <a:ext cx="0"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9FE0DC71-AD8A-4A10-A4AD-A1A5FC4F2C88}"/>
              </a:ext>
            </a:extLst>
          </p:cNvPr>
          <p:cNvPicPr>
            <a:picLocks noChangeAspect="1"/>
          </p:cNvPicPr>
          <p:nvPr>
            <p:custDataLst>
              <p:tags r:id="rId24"/>
            </p:custDataLst>
          </p:nvPr>
        </p:nvPicPr>
        <p:blipFill>
          <a:blip r:embed="rId27" cstate="screen">
            <a:extLst>
              <a:ext uri="{28A0092B-C50C-407E-A947-70E740481C1C}">
                <a14:useLocalDpi xmlns:a14="http://schemas.microsoft.com/office/drawing/2010/main"/>
              </a:ext>
            </a:extLst>
          </a:blip>
          <a:stretch>
            <a:fillRect/>
          </a:stretch>
        </p:blipFill>
        <p:spPr>
          <a:xfrm>
            <a:off x="6839016" y="4672636"/>
            <a:ext cx="520953" cy="520953"/>
          </a:xfrm>
          <a:prstGeom prst="rect">
            <a:avLst/>
          </a:prstGeom>
        </p:spPr>
      </p:pic>
      <p:sp>
        <p:nvSpPr>
          <p:cNvPr id="31" name="TextBox 30">
            <a:extLst>
              <a:ext uri="{FF2B5EF4-FFF2-40B4-BE49-F238E27FC236}">
                <a16:creationId xmlns:a16="http://schemas.microsoft.com/office/drawing/2014/main" id="{3C951CA7-C56F-4944-A437-B07E96483324}"/>
              </a:ext>
            </a:extLst>
          </p:cNvPr>
          <p:cNvSpPr txBox="1"/>
          <p:nvPr>
            <p:custDataLst>
              <p:tags r:id="rId25"/>
            </p:custDataLst>
          </p:nvPr>
        </p:nvSpPr>
        <p:spPr>
          <a:xfrm>
            <a:off x="9423238" y="943806"/>
            <a:ext cx="2693370" cy="4649294"/>
          </a:xfrm>
          <a:prstGeom prst="rect">
            <a:avLst/>
          </a:prstGeom>
        </p:spPr>
        <p:txBody>
          <a:bodyPr vert="horz" wrap="square" lIns="0" tIns="6930" rIns="0" bIns="0" rtlCol="0">
            <a:spAutoFit/>
          </a:bodyPr>
          <a:lstStyle/>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FFFFFF"/>
                </a:solidFill>
                <a:effectLst/>
                <a:uLnTx/>
                <a:uFillTx/>
                <a:latin typeface="Montserrat Medium" pitchFamily="2" charset="77"/>
                <a:ea typeface="+mn-ea"/>
                <a:cs typeface="Arial Narrow"/>
              </a:rPr>
              <a:t>A Guided Implementation (GI) is a series </a:t>
            </a:r>
          </a:p>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FFFFFF"/>
                </a:solidFill>
                <a:effectLst/>
                <a:uLnTx/>
                <a:uFillTx/>
                <a:latin typeface="Montserrat Medium" pitchFamily="2" charset="77"/>
                <a:ea typeface="+mn-ea"/>
                <a:cs typeface="Arial Narrow"/>
              </a:rPr>
              <a:t>of calls with an Info-Tech analyst to help implement our best practices in your organization.</a:t>
            </a:r>
          </a:p>
          <a:p>
            <a:pPr marL="7700" marR="242951" lvl="0" indent="0" algn="l" defTabSz="554437" rtl="0" eaLnBrk="1" fontAlgn="auto" latinLnBrk="0" hangingPunct="1">
              <a:lnSpc>
                <a:spcPct val="100000"/>
              </a:lnSpc>
              <a:spcBef>
                <a:spcPts val="55"/>
              </a:spcBef>
              <a:spcAft>
                <a:spcPts val="0"/>
              </a:spcAft>
              <a:buClrTx/>
              <a:buSzTx/>
              <a:buFontTx/>
              <a:buNone/>
              <a:tabLst/>
              <a:defRPr/>
            </a:pPr>
            <a:endParaRPr kumimoji="0" lang="en-US" sz="2000" b="0" i="0" u="none" strike="noStrike" kern="1200" cap="none" spc="-30" normalizeH="0" baseline="0" noProof="0" dirty="0">
              <a:ln>
                <a:noFill/>
              </a:ln>
              <a:solidFill>
                <a:srgbClr val="FFFFFF"/>
              </a:solidFill>
              <a:effectLst/>
              <a:uLnTx/>
              <a:uFillTx/>
              <a:latin typeface="Montserrat Medium" pitchFamily="2" charset="77"/>
              <a:ea typeface="+mn-ea"/>
              <a:cs typeface="Arial Narrow"/>
            </a:endParaRPr>
          </a:p>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FFFFFF"/>
                </a:solidFill>
                <a:effectLst/>
                <a:uLnTx/>
                <a:uFillTx/>
                <a:latin typeface="Montserrat Medium" pitchFamily="2" charset="77"/>
                <a:ea typeface="+mn-ea"/>
                <a:cs typeface="Arial Narrow"/>
              </a:rPr>
              <a:t>A typical GI is between 8 to 12 calls over the course of </a:t>
            </a:r>
            <a:r>
              <a:rPr lang="en-US" sz="2000" spc="-30" dirty="0">
                <a:solidFill>
                  <a:srgbClr val="FFFFFF"/>
                </a:solidFill>
                <a:latin typeface="Montserrat Medium" pitchFamily="2" charset="77"/>
                <a:cs typeface="Arial Narrow"/>
              </a:rPr>
              <a:t>2 </a:t>
            </a:r>
            <a:r>
              <a:rPr kumimoji="0" lang="en-US" sz="2000" b="0" i="0" u="none" strike="noStrike" kern="1200" cap="none" spc="-30" normalizeH="0" baseline="0" noProof="0" dirty="0">
                <a:ln>
                  <a:noFill/>
                </a:ln>
                <a:solidFill>
                  <a:srgbClr val="FFFFFF"/>
                </a:solidFill>
                <a:effectLst/>
                <a:uLnTx/>
                <a:uFillTx/>
                <a:latin typeface="Montserrat Medium" pitchFamily="2" charset="77"/>
                <a:ea typeface="+mn-ea"/>
                <a:cs typeface="Arial Narrow"/>
              </a:rPr>
              <a:t>to </a:t>
            </a:r>
            <a:r>
              <a:rPr lang="en-US" sz="2000" spc="-30" dirty="0">
                <a:solidFill>
                  <a:srgbClr val="FFFFFF"/>
                </a:solidFill>
                <a:latin typeface="Montserrat Medium" pitchFamily="2" charset="77"/>
                <a:cs typeface="Arial Narrow"/>
              </a:rPr>
              <a:t>4</a:t>
            </a:r>
            <a:r>
              <a:rPr kumimoji="0" lang="en-US" sz="2000" b="0" i="0" u="none" strike="noStrike" kern="1200" cap="none" spc="-30" normalizeH="0" baseline="0" noProof="0" dirty="0">
                <a:ln>
                  <a:noFill/>
                </a:ln>
                <a:solidFill>
                  <a:srgbClr val="FFFFFF"/>
                </a:solidFill>
                <a:effectLst/>
                <a:uLnTx/>
                <a:uFillTx/>
                <a:latin typeface="Montserrat Medium" pitchFamily="2" charset="77"/>
                <a:ea typeface="+mn-ea"/>
                <a:cs typeface="Arial Narrow"/>
              </a:rPr>
              <a:t> months.</a:t>
            </a:r>
          </a:p>
        </p:txBody>
      </p:sp>
    </p:spTree>
    <p:extLst>
      <p:ext uri="{BB962C8B-B14F-4D97-AF65-F5344CB8AC3E}">
        <p14:creationId xmlns:p14="http://schemas.microsoft.com/office/powerpoint/2010/main" val="17992217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93E2B-FD65-4E66-976E-DC9D4A5B9F27}"/>
              </a:ext>
            </a:extLst>
          </p:cNvPr>
          <p:cNvSpPr>
            <a:spLocks noGrp="1"/>
          </p:cNvSpPr>
          <p:nvPr>
            <p:ph type="title"/>
          </p:nvPr>
        </p:nvSpPr>
        <p:spPr>
          <a:xfrm>
            <a:off x="354106" y="530021"/>
            <a:ext cx="11411796" cy="1130188"/>
          </a:xfrm>
        </p:spPr>
        <p:txBody>
          <a:bodyPr/>
          <a:lstStyle/>
          <a:p>
            <a:r>
              <a:rPr lang="en-US" dirty="0"/>
              <a:t>Prioritize use cases based on value and potential</a:t>
            </a:r>
            <a:endParaRPr lang="en-CA" dirty="0"/>
          </a:p>
        </p:txBody>
      </p:sp>
      <p:sp>
        <p:nvSpPr>
          <p:cNvPr id="3" name="Text Placeholder 2">
            <a:extLst>
              <a:ext uri="{FF2B5EF4-FFF2-40B4-BE49-F238E27FC236}">
                <a16:creationId xmlns:a16="http://schemas.microsoft.com/office/drawing/2014/main" id="{CF837FAA-537A-4211-87A1-6CE53D4303D5}"/>
              </a:ext>
            </a:extLst>
          </p:cNvPr>
          <p:cNvSpPr>
            <a:spLocks noGrp="1"/>
          </p:cNvSpPr>
          <p:nvPr>
            <p:ph type="body" sz="quarter" idx="10"/>
          </p:nvPr>
        </p:nvSpPr>
        <p:spPr>
          <a:xfrm>
            <a:off x="6767575" y="1987032"/>
            <a:ext cx="4998327" cy="3936951"/>
          </a:xfrm>
        </p:spPr>
        <p:txBody>
          <a:bodyPr/>
          <a:lstStyle/>
          <a:p>
            <a:r>
              <a:rPr lang="en-US" sz="1400" dirty="0">
                <a:solidFill>
                  <a:schemeClr val="tx1"/>
                </a:solidFill>
                <a:latin typeface="Roboto Condensed Light" panose="02000000000000000000" pitchFamily="2" charset="0"/>
                <a:ea typeface="Roboto Condensed Light" panose="02000000000000000000" pitchFamily="2" charset="0"/>
              </a:rPr>
              <a:t>Business demand for new technology is creating added pressure to innovate. If IT is not viewed as a source of innovation, its perceived value will decrease and the threat of shadow IT will grow.</a:t>
            </a:r>
          </a:p>
          <a:p>
            <a:r>
              <a:rPr lang="en-US" sz="1400" dirty="0">
                <a:solidFill>
                  <a:schemeClr val="tx1"/>
                </a:solidFill>
                <a:latin typeface="Roboto Condensed Light" panose="02000000000000000000" pitchFamily="2" charset="0"/>
                <a:ea typeface="Roboto Condensed Light" panose="02000000000000000000" pitchFamily="2" charset="0"/>
              </a:rPr>
              <a:t>Strong foundational knowledge on business and technology trends will result in identifying specific use cases that could offer your organization a competitive edge. </a:t>
            </a:r>
          </a:p>
          <a:p>
            <a:r>
              <a:rPr lang="en-US" sz="1400" dirty="0">
                <a:solidFill>
                  <a:schemeClr val="tx1"/>
                </a:solidFill>
                <a:latin typeface="Roboto Condensed Light" panose="02000000000000000000" pitchFamily="2" charset="0"/>
                <a:ea typeface="Roboto Condensed Light" panose="02000000000000000000" pitchFamily="2" charset="0"/>
              </a:rPr>
              <a:t>Remember to:</a:t>
            </a:r>
          </a:p>
          <a:p>
            <a:pPr marL="171450" indent="-1714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Identify and capitalize on opportunities for IT-led innovation.</a:t>
            </a:r>
          </a:p>
          <a:p>
            <a:pPr marL="171450" indent="-1714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Prioritize ideas and prototype solutions that will fuel organizational success. </a:t>
            </a:r>
          </a:p>
          <a:p>
            <a:pPr marL="171450" indent="-1714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Establish and formalize an effective IT-led innovation process.</a:t>
            </a:r>
          </a:p>
          <a:p>
            <a:pPr marL="171450" indent="-1714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Prioritize use cases that offer high value to the organization while still promising high potential within the constraints of your IT organization. </a:t>
            </a:r>
          </a:p>
          <a:p>
            <a:endParaRPr lang="en-CA" sz="1400" dirty="0">
              <a:solidFill>
                <a:schemeClr val="tx1"/>
              </a:solidFill>
              <a:latin typeface="Roboto Condensed Light" panose="02000000000000000000" pitchFamily="2" charset="0"/>
              <a:ea typeface="Roboto Condensed Light" panose="02000000000000000000" pitchFamily="2" charset="0"/>
            </a:endParaRPr>
          </a:p>
        </p:txBody>
      </p:sp>
      <p:grpSp>
        <p:nvGrpSpPr>
          <p:cNvPr id="16" name="Group 15">
            <a:extLst>
              <a:ext uri="{FF2B5EF4-FFF2-40B4-BE49-F238E27FC236}">
                <a16:creationId xmlns:a16="http://schemas.microsoft.com/office/drawing/2014/main" id="{7B4ECB5F-42E2-4D70-AF7B-EE5896A17B51}"/>
              </a:ext>
            </a:extLst>
          </p:cNvPr>
          <p:cNvGrpSpPr/>
          <p:nvPr/>
        </p:nvGrpSpPr>
        <p:grpSpPr>
          <a:xfrm>
            <a:off x="663447" y="6269906"/>
            <a:ext cx="7780757" cy="352739"/>
            <a:chOff x="2179926" y="3280346"/>
            <a:chExt cx="7780757" cy="468000"/>
          </a:xfrm>
        </p:grpSpPr>
        <p:grpSp>
          <p:nvGrpSpPr>
            <p:cNvPr id="17" name="Group 16">
              <a:extLst>
                <a:ext uri="{FF2B5EF4-FFF2-40B4-BE49-F238E27FC236}">
                  <a16:creationId xmlns:a16="http://schemas.microsoft.com/office/drawing/2014/main" id="{9D0C5AC7-C228-4F42-B5A0-2E80860E5B94}"/>
                </a:ext>
              </a:extLst>
            </p:cNvPr>
            <p:cNvGrpSpPr/>
            <p:nvPr/>
          </p:nvGrpSpPr>
          <p:grpSpPr>
            <a:xfrm>
              <a:off x="2179926" y="3280346"/>
              <a:ext cx="7780757" cy="468000"/>
              <a:chOff x="2179926" y="2709431"/>
              <a:chExt cx="7780757" cy="468000"/>
            </a:xfrm>
          </p:grpSpPr>
          <p:sp>
            <p:nvSpPr>
              <p:cNvPr id="19" name="Rectangle 18">
                <a:hlinkClick r:id="rId2"/>
                <a:extLst>
                  <a:ext uri="{FF2B5EF4-FFF2-40B4-BE49-F238E27FC236}">
                    <a16:creationId xmlns:a16="http://schemas.microsoft.com/office/drawing/2014/main" id="{184E634E-7861-40CD-B3F4-10EA4E263DC5}"/>
                  </a:ext>
                </a:extLst>
              </p:cNvPr>
              <p:cNvSpPr/>
              <p:nvPr/>
            </p:nvSpPr>
            <p:spPr>
              <a:xfrm>
                <a:off x="2648067" y="2709431"/>
                <a:ext cx="7312616" cy="468000"/>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Exo" panose="02000503000000000000" pitchFamily="2" charset="77"/>
                  </a:rPr>
                  <a:t>Visit Info-Tech’s </a:t>
                </a:r>
                <a:r>
                  <a:rPr lang="en-US" sz="1200" i="1" dirty="0">
                    <a:solidFill>
                      <a:schemeClr val="bg1"/>
                    </a:solidFill>
                    <a:latin typeface="Exo" panose="02000503000000000000" pitchFamily="2" charset="77"/>
                  </a:rPr>
                  <a:t>Kick-Start IT-Led Business Innovation </a:t>
                </a:r>
                <a:r>
                  <a:rPr lang="en-US" sz="1200" dirty="0">
                    <a:solidFill>
                      <a:schemeClr val="bg1"/>
                    </a:solidFill>
                    <a:latin typeface="Exo" panose="02000503000000000000" pitchFamily="2" charset="77"/>
                  </a:rPr>
                  <a:t>blueprint to download the full methodology. </a:t>
                </a:r>
              </a:p>
            </p:txBody>
          </p:sp>
          <p:sp>
            <p:nvSpPr>
              <p:cNvPr id="20" name="Rectangle 19">
                <a:extLst>
                  <a:ext uri="{FF2B5EF4-FFF2-40B4-BE49-F238E27FC236}">
                    <a16:creationId xmlns:a16="http://schemas.microsoft.com/office/drawing/2014/main" id="{6AA3C90A-F4EC-4A51-99A9-3A87F9D2E97F}"/>
                  </a:ext>
                </a:extLst>
              </p:cNvPr>
              <p:cNvSpPr>
                <a:spLocks noChangeAspect="1"/>
              </p:cNvSpPr>
              <p:nvPr/>
            </p:nvSpPr>
            <p:spPr>
              <a:xfrm>
                <a:off x="2179926" y="2709431"/>
                <a:ext cx="468000" cy="46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Exo" panose="02000503000000000000" pitchFamily="2" charset="77"/>
                </a:endParaRPr>
              </a:p>
            </p:txBody>
          </p:sp>
        </p:grpSp>
        <p:pic>
          <p:nvPicPr>
            <p:cNvPr id="18" name="Picture 17">
              <a:extLst>
                <a:ext uri="{FF2B5EF4-FFF2-40B4-BE49-F238E27FC236}">
                  <a16:creationId xmlns:a16="http://schemas.microsoft.com/office/drawing/2014/main" id="{493D9D7A-57AD-45ED-9216-3BE4A502AF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6971" y="3332124"/>
              <a:ext cx="364441" cy="364441"/>
            </a:xfrm>
            <a:prstGeom prst="rect">
              <a:avLst/>
            </a:prstGeom>
          </p:spPr>
        </p:pic>
      </p:grpSp>
      <p:sp>
        <p:nvSpPr>
          <p:cNvPr id="21" name="Text Placeholder 3">
            <a:extLst>
              <a:ext uri="{FF2B5EF4-FFF2-40B4-BE49-F238E27FC236}">
                <a16:creationId xmlns:a16="http://schemas.microsoft.com/office/drawing/2014/main" id="{589C3697-C697-4A14-8127-91A4F8EE05B5}"/>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graphicFrame>
        <p:nvGraphicFramePr>
          <p:cNvPr id="22" name="Table 8">
            <a:extLst>
              <a:ext uri="{FF2B5EF4-FFF2-40B4-BE49-F238E27FC236}">
                <a16:creationId xmlns:a16="http://schemas.microsoft.com/office/drawing/2014/main" id="{DCDF9D34-95A1-420F-832E-4B4B57FDA3B2}"/>
              </a:ext>
            </a:extLst>
          </p:cNvPr>
          <p:cNvGraphicFramePr>
            <a:graphicFrameLocks noGrp="1"/>
          </p:cNvGraphicFramePr>
          <p:nvPr>
            <p:extLst>
              <p:ext uri="{D42A27DB-BD31-4B8C-83A1-F6EECF244321}">
                <p14:modId xmlns:p14="http://schemas.microsoft.com/office/powerpoint/2010/main" val="3995239183"/>
              </p:ext>
            </p:extLst>
          </p:nvPr>
        </p:nvGraphicFramePr>
        <p:xfrm>
          <a:off x="1380887" y="2273008"/>
          <a:ext cx="4842670" cy="2899300"/>
        </p:xfrm>
        <a:graphic>
          <a:graphicData uri="http://schemas.openxmlformats.org/drawingml/2006/table">
            <a:tbl>
              <a:tblPr firstRow="1" bandRow="1">
                <a:tableStyleId>{69CF1AB2-1976-4502-BF36-3FF5EA218861}</a:tableStyleId>
              </a:tblPr>
              <a:tblGrid>
                <a:gridCol w="2421335">
                  <a:extLst>
                    <a:ext uri="{9D8B030D-6E8A-4147-A177-3AD203B41FA5}">
                      <a16:colId xmlns:a16="http://schemas.microsoft.com/office/drawing/2014/main" val="3630160639"/>
                    </a:ext>
                  </a:extLst>
                </a:gridCol>
                <a:gridCol w="2421335">
                  <a:extLst>
                    <a:ext uri="{9D8B030D-6E8A-4147-A177-3AD203B41FA5}">
                      <a16:colId xmlns:a16="http://schemas.microsoft.com/office/drawing/2014/main" val="354713258"/>
                    </a:ext>
                  </a:extLst>
                </a:gridCol>
              </a:tblGrid>
              <a:tr h="1449650">
                <a:tc>
                  <a:txBody>
                    <a:bodyPr/>
                    <a:lstStyle/>
                    <a:p>
                      <a:pPr algn="ctr"/>
                      <a:endParaRPr lang="en-CA" sz="1200" b="1" i="0" dirty="0">
                        <a:latin typeface="Montserrat" pitchFamily="2" charset="77"/>
                      </a:endParaRPr>
                    </a:p>
                  </a:txBody>
                  <a:tcPr>
                    <a:lnL w="12700" cap="flat" cmpd="sng" algn="ctr">
                      <a:noFill/>
                      <a:prstDash val="solid"/>
                      <a:round/>
                      <a:headEnd type="none" w="med" len="med"/>
                      <a:tailEnd type="none" w="med" len="med"/>
                    </a:lnL>
                    <a:lnR w="12700" cap="flat" cmpd="sng" algn="ctr">
                      <a:solidFill>
                        <a:srgbClr val="4A4A4A"/>
                      </a:solidFill>
                      <a:prstDash val="dot"/>
                      <a:round/>
                      <a:headEnd type="none" w="med" len="med"/>
                      <a:tailEnd type="none" w="med" len="med"/>
                    </a:lnR>
                    <a:lnT w="12700" cap="flat" cmpd="sng" algn="ctr">
                      <a:noFill/>
                      <a:prstDash val="solid"/>
                      <a:round/>
                      <a:headEnd type="none" w="med" len="med"/>
                      <a:tailEnd type="none" w="med" len="med"/>
                    </a:lnT>
                    <a:lnB w="12700" cap="flat" cmpd="sng" algn="ctr">
                      <a:solidFill>
                        <a:srgbClr val="4A4A4A"/>
                      </a:solidFill>
                      <a:prstDash val="dot"/>
                      <a:round/>
                      <a:headEnd type="none" w="med" len="med"/>
                      <a:tailEnd type="none" w="med" len="med"/>
                    </a:lnB>
                    <a:noFill/>
                  </a:tcPr>
                </a:tc>
                <a:tc>
                  <a:txBody>
                    <a:bodyPr/>
                    <a:lstStyle/>
                    <a:p>
                      <a:pPr algn="ctr"/>
                      <a:endParaRPr lang="en-CA" sz="1200" b="1" i="0" dirty="0">
                        <a:latin typeface="Montserrat" pitchFamily="2" charset="77"/>
                      </a:endParaRPr>
                    </a:p>
                  </a:txBody>
                  <a:tcPr>
                    <a:lnL w="12700" cap="flat" cmpd="sng" algn="ctr">
                      <a:solidFill>
                        <a:srgbClr val="4A4A4A"/>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A4A4A"/>
                      </a:solidFill>
                      <a:prstDash val="dot"/>
                      <a:round/>
                      <a:headEnd type="none" w="med" len="med"/>
                      <a:tailEnd type="none" w="med" len="med"/>
                    </a:lnB>
                    <a:noFill/>
                  </a:tcPr>
                </a:tc>
                <a:extLst>
                  <a:ext uri="{0D108BD9-81ED-4DB2-BD59-A6C34878D82A}">
                    <a16:rowId xmlns:a16="http://schemas.microsoft.com/office/drawing/2014/main" val="3171309847"/>
                  </a:ext>
                </a:extLst>
              </a:tr>
              <a:tr h="1449650">
                <a:tc>
                  <a:txBody>
                    <a:bodyPr/>
                    <a:lstStyle/>
                    <a:p>
                      <a:pPr algn="ctr"/>
                      <a:endParaRPr lang="en-CA" sz="1200" b="1" i="0" dirty="0">
                        <a:latin typeface="Montserrat" pitchFamily="2" charset="77"/>
                      </a:endParaRPr>
                    </a:p>
                  </a:txBody>
                  <a:tcPr>
                    <a:lnL w="12700" cap="flat" cmpd="sng" algn="ctr">
                      <a:noFill/>
                      <a:prstDash val="solid"/>
                      <a:round/>
                      <a:headEnd type="none" w="med" len="med"/>
                      <a:tailEnd type="none" w="med" len="med"/>
                    </a:lnL>
                    <a:lnR w="12700" cap="flat" cmpd="sng" algn="ctr">
                      <a:solidFill>
                        <a:srgbClr val="4A4A4A"/>
                      </a:solidFill>
                      <a:prstDash val="dot"/>
                      <a:round/>
                      <a:headEnd type="none" w="med" len="med"/>
                      <a:tailEnd type="none" w="med" len="med"/>
                    </a:lnR>
                    <a:lnT w="12700" cap="flat" cmpd="sng" algn="ctr">
                      <a:solidFill>
                        <a:srgbClr val="4A4A4A"/>
                      </a:solidFill>
                      <a:prstDash val="dot"/>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CA" sz="1200" b="1" i="0" dirty="0">
                        <a:latin typeface="Montserrat" pitchFamily="2" charset="77"/>
                      </a:endParaRPr>
                    </a:p>
                  </a:txBody>
                  <a:tcPr>
                    <a:lnL w="12700" cap="flat" cmpd="sng" algn="ctr">
                      <a:solidFill>
                        <a:srgbClr val="4A4A4A"/>
                      </a:solidFill>
                      <a:prstDash val="dot"/>
                      <a:round/>
                      <a:headEnd type="none" w="med" len="med"/>
                      <a:tailEnd type="none" w="med" len="med"/>
                    </a:lnL>
                    <a:lnR w="12700" cap="flat" cmpd="sng" algn="ctr">
                      <a:noFill/>
                      <a:prstDash val="solid"/>
                      <a:round/>
                      <a:headEnd type="none" w="med" len="med"/>
                      <a:tailEnd type="none" w="med" len="med"/>
                    </a:lnR>
                    <a:lnT w="12700" cap="flat" cmpd="sng" algn="ctr">
                      <a:solidFill>
                        <a:srgbClr val="4A4A4A"/>
                      </a:solidFill>
                      <a:prstDash val="dot"/>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66196268"/>
                  </a:ext>
                </a:extLst>
              </a:tr>
            </a:tbl>
          </a:graphicData>
        </a:graphic>
      </p:graphicFrame>
      <p:cxnSp>
        <p:nvCxnSpPr>
          <p:cNvPr id="23" name="Straight Arrow Connector 22">
            <a:extLst>
              <a:ext uri="{FF2B5EF4-FFF2-40B4-BE49-F238E27FC236}">
                <a16:creationId xmlns:a16="http://schemas.microsoft.com/office/drawing/2014/main" id="{A34F4E51-78F5-402C-A18E-4F143FEAF9EF}"/>
              </a:ext>
            </a:extLst>
          </p:cNvPr>
          <p:cNvCxnSpPr>
            <a:cxnSpLocks/>
          </p:cNvCxnSpPr>
          <p:nvPr/>
        </p:nvCxnSpPr>
        <p:spPr>
          <a:xfrm>
            <a:off x="823231" y="2434362"/>
            <a:ext cx="0" cy="2737946"/>
          </a:xfrm>
          <a:prstGeom prst="straightConnector1">
            <a:avLst/>
          </a:prstGeom>
          <a:ln>
            <a:solidFill>
              <a:srgbClr val="4A4A4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B9D4829-4D94-4C9A-8AB7-35921D86A048}"/>
              </a:ext>
            </a:extLst>
          </p:cNvPr>
          <p:cNvCxnSpPr>
            <a:cxnSpLocks/>
          </p:cNvCxnSpPr>
          <p:nvPr/>
        </p:nvCxnSpPr>
        <p:spPr>
          <a:xfrm flipH="1">
            <a:off x="1380888" y="5362143"/>
            <a:ext cx="4733924" cy="0"/>
          </a:xfrm>
          <a:prstGeom prst="straightConnector1">
            <a:avLst/>
          </a:prstGeom>
          <a:ln>
            <a:solidFill>
              <a:srgbClr val="4A4A4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65">
            <a:extLst>
              <a:ext uri="{FF2B5EF4-FFF2-40B4-BE49-F238E27FC236}">
                <a16:creationId xmlns:a16="http://schemas.microsoft.com/office/drawing/2014/main" id="{DC0188D6-24C2-4C15-9E81-3A31BF61350E}"/>
              </a:ext>
            </a:extLst>
          </p:cNvPr>
          <p:cNvSpPr/>
          <p:nvPr/>
        </p:nvSpPr>
        <p:spPr>
          <a:xfrm>
            <a:off x="4111470" y="2787802"/>
            <a:ext cx="1864358" cy="513824"/>
          </a:xfrm>
          <a:prstGeom prst="roundRect">
            <a:avLst>
              <a:gd name="adj" fmla="val 0"/>
            </a:avLst>
          </a:prstGeom>
          <a:gradFill>
            <a:gsLst>
              <a:gs pos="100000">
                <a:schemeClr val="accent3">
                  <a:lumMod val="50000"/>
                </a:schemeClr>
              </a:gs>
              <a:gs pos="0">
                <a:schemeClr val="accent3"/>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dirty="0">
                <a:solidFill>
                  <a:schemeClr val="bg1"/>
                </a:solidFill>
                <a:latin typeface="Montserrat" pitchFamily="2" charset="77"/>
                <a:ea typeface="Roboto" panose="02000000000000000000" pitchFamily="2" charset="0"/>
              </a:rPr>
              <a:t>Use RPA for Finance &amp;</a:t>
            </a:r>
            <a:br>
              <a:rPr lang="en-US" sz="900" dirty="0">
                <a:solidFill>
                  <a:schemeClr val="bg1"/>
                </a:solidFill>
                <a:latin typeface="Montserrat" pitchFamily="2" charset="77"/>
                <a:ea typeface="Roboto" panose="02000000000000000000" pitchFamily="2" charset="0"/>
              </a:rPr>
            </a:br>
            <a:r>
              <a:rPr lang="en-US" sz="900" dirty="0">
                <a:solidFill>
                  <a:schemeClr val="bg1"/>
                </a:solidFill>
                <a:latin typeface="Montserrat" pitchFamily="2" charset="77"/>
                <a:ea typeface="Roboto" panose="02000000000000000000" pitchFamily="2" charset="0"/>
              </a:rPr>
              <a:t>Billing Processes</a:t>
            </a:r>
            <a:endParaRPr lang="en-CA" sz="900" dirty="0">
              <a:solidFill>
                <a:schemeClr val="bg1"/>
              </a:solidFill>
              <a:latin typeface="Montserrat" pitchFamily="2" charset="77"/>
              <a:ea typeface="Roboto" panose="02000000000000000000" pitchFamily="2" charset="0"/>
            </a:endParaRPr>
          </a:p>
        </p:txBody>
      </p:sp>
      <p:sp>
        <p:nvSpPr>
          <p:cNvPr id="26" name="Rectangle: Rounded Corners 67">
            <a:extLst>
              <a:ext uri="{FF2B5EF4-FFF2-40B4-BE49-F238E27FC236}">
                <a16:creationId xmlns:a16="http://schemas.microsoft.com/office/drawing/2014/main" id="{B0D0E544-CE29-4E83-84E4-026FF694B33D}"/>
              </a:ext>
            </a:extLst>
          </p:cNvPr>
          <p:cNvSpPr/>
          <p:nvPr/>
        </p:nvSpPr>
        <p:spPr>
          <a:xfrm>
            <a:off x="4119993" y="4305699"/>
            <a:ext cx="1827262" cy="627330"/>
          </a:xfrm>
          <a:prstGeom prst="roundRect">
            <a:avLst>
              <a:gd name="adj" fmla="val 0"/>
            </a:avLst>
          </a:prstGeom>
          <a:gradFill>
            <a:gsLst>
              <a:gs pos="100000">
                <a:schemeClr val="accent3">
                  <a:lumMod val="50000"/>
                </a:schemeClr>
              </a:gs>
              <a:gs pos="0">
                <a:schemeClr val="accent3"/>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dirty="0">
                <a:solidFill>
                  <a:schemeClr val="bg1"/>
                </a:solidFill>
                <a:latin typeface="Montserrat" pitchFamily="2" charset="77"/>
                <a:ea typeface="Roboto" panose="02000000000000000000" pitchFamily="2" charset="0"/>
              </a:rPr>
              <a:t>Hire or Partner With Independent Contractors</a:t>
            </a:r>
            <a:endParaRPr lang="en-CA" sz="900" dirty="0">
              <a:solidFill>
                <a:schemeClr val="bg1"/>
              </a:solidFill>
              <a:latin typeface="Montserrat" pitchFamily="2" charset="77"/>
              <a:ea typeface="Roboto" panose="02000000000000000000" pitchFamily="2" charset="0"/>
            </a:endParaRPr>
          </a:p>
        </p:txBody>
      </p:sp>
      <p:sp>
        <p:nvSpPr>
          <p:cNvPr id="27" name="Rectangle 26">
            <a:extLst>
              <a:ext uri="{FF2B5EF4-FFF2-40B4-BE49-F238E27FC236}">
                <a16:creationId xmlns:a16="http://schemas.microsoft.com/office/drawing/2014/main" id="{71F69D96-1247-413C-A450-18B733B3C75A}"/>
              </a:ext>
            </a:extLst>
          </p:cNvPr>
          <p:cNvSpPr/>
          <p:nvPr/>
        </p:nvSpPr>
        <p:spPr>
          <a:xfrm>
            <a:off x="3939888" y="2225146"/>
            <a:ext cx="2283669" cy="1333228"/>
          </a:xfrm>
          <a:prstGeom prst="rect">
            <a:avLst/>
          </a:prstGeom>
          <a:noFill/>
          <a:ln w="47625" cap="flat" cmpd="sng" algn="ctr">
            <a:solidFill>
              <a:schemeClr val="accent4"/>
            </a:solidFill>
            <a:prstDash val="solid"/>
            <a:miter lim="800000"/>
          </a:ln>
          <a:effectLst>
            <a:glow rad="38100">
              <a:schemeClr val="bg1">
                <a:lumMod val="95000"/>
                <a:alpha val="19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Roboto Condensed Light"/>
              <a:ea typeface="+mn-ea"/>
              <a:cs typeface="+mn-cs"/>
            </a:endParaRPr>
          </a:p>
        </p:txBody>
      </p:sp>
      <p:sp>
        <p:nvSpPr>
          <p:cNvPr id="28" name="Rectangle 27">
            <a:extLst>
              <a:ext uri="{FF2B5EF4-FFF2-40B4-BE49-F238E27FC236}">
                <a16:creationId xmlns:a16="http://schemas.microsoft.com/office/drawing/2014/main" id="{035BAE18-CAAA-4ED8-9DF4-483594C61A78}"/>
              </a:ext>
            </a:extLst>
          </p:cNvPr>
          <p:cNvSpPr/>
          <p:nvPr/>
        </p:nvSpPr>
        <p:spPr>
          <a:xfrm>
            <a:off x="4564035" y="2376006"/>
            <a:ext cx="1095172" cy="261610"/>
          </a:xfrm>
          <a:prstGeom prst="rect">
            <a:avLst/>
          </a:prstGeom>
        </p:spPr>
        <p:txBody>
          <a:bodyPr wrap="none">
            <a:spAutoFit/>
          </a:bodyPr>
          <a:lstStyle/>
          <a:p>
            <a:pPr algn="ctr"/>
            <a:r>
              <a:rPr lang="en-US" sz="1100" b="1" dirty="0">
                <a:latin typeface="Montserrat" pitchFamily="2" charset="77"/>
              </a:rPr>
              <a:t>High Priority</a:t>
            </a:r>
            <a:endParaRPr lang="en-CA" sz="1100" b="1" dirty="0">
              <a:latin typeface="Montserrat" pitchFamily="2" charset="77"/>
            </a:endParaRPr>
          </a:p>
        </p:txBody>
      </p:sp>
      <p:sp>
        <p:nvSpPr>
          <p:cNvPr id="29" name="Rectangle 28">
            <a:extLst>
              <a:ext uri="{FF2B5EF4-FFF2-40B4-BE49-F238E27FC236}">
                <a16:creationId xmlns:a16="http://schemas.microsoft.com/office/drawing/2014/main" id="{B39EF7A4-4B09-4F58-9A39-7FA5572E8534}"/>
              </a:ext>
            </a:extLst>
          </p:cNvPr>
          <p:cNvSpPr/>
          <p:nvPr/>
        </p:nvSpPr>
        <p:spPr>
          <a:xfrm>
            <a:off x="3013879" y="5205994"/>
            <a:ext cx="1550152" cy="351788"/>
          </a:xfrm>
          <a:prstGeom prst="rect">
            <a:avLst/>
          </a:prstGeom>
          <a:solidFill>
            <a:schemeClr val="bg1"/>
          </a:solidFill>
          <a:ln w="47625" cap="flat" cmpd="sng" algn="ctr">
            <a:gradFill flip="none" rotWithShape="1">
              <a:gsLst>
                <a:gs pos="0">
                  <a:schemeClr val="bg1">
                    <a:lumMod val="85000"/>
                  </a:schemeClr>
                </a:gs>
                <a:gs pos="100000">
                  <a:schemeClr val="tx2">
                    <a:lumMod val="40000"/>
                    <a:lumOff val="60000"/>
                  </a:schemeClr>
                </a:gs>
              </a:gsLst>
              <a:lin ang="2700000" scaled="1"/>
              <a:tileRect/>
            </a:gradFill>
            <a:prstDash val="solid"/>
            <a:miter lim="800000"/>
          </a:ln>
          <a:effectLst>
            <a:glow rad="38100">
              <a:schemeClr val="bg1">
                <a:lumMod val="95000"/>
                <a:alpha val="19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Roboto Condensed Light"/>
              <a:ea typeface="+mn-ea"/>
              <a:cs typeface="+mn-cs"/>
            </a:endParaRPr>
          </a:p>
        </p:txBody>
      </p:sp>
      <p:sp>
        <p:nvSpPr>
          <p:cNvPr id="30" name="TextBox 29">
            <a:extLst>
              <a:ext uri="{FF2B5EF4-FFF2-40B4-BE49-F238E27FC236}">
                <a16:creationId xmlns:a16="http://schemas.microsoft.com/office/drawing/2014/main" id="{2E3263EB-1145-47C2-AF77-92DB603A19D9}"/>
              </a:ext>
            </a:extLst>
          </p:cNvPr>
          <p:cNvSpPr txBox="1"/>
          <p:nvPr/>
        </p:nvSpPr>
        <p:spPr>
          <a:xfrm>
            <a:off x="2962388" y="5239870"/>
            <a:ext cx="1676776" cy="290967"/>
          </a:xfrm>
          <a:prstGeom prst="rect">
            <a:avLst/>
          </a:prstGeom>
          <a:noFill/>
        </p:spPr>
        <p:txBody>
          <a:bodyPr wrap="square" lIns="0" tIns="0" rIns="0" bIns="0" numCol="1" spcCol="360000" rtlCol="0" anchor="ctr" anchorCtr="0">
            <a:noAutofit/>
          </a:bodyPr>
          <a:lstStyle/>
          <a:p>
            <a:pPr algn="ctr">
              <a:lnSpc>
                <a:spcPct val="110000"/>
              </a:lnSpc>
              <a:tabLst/>
            </a:pPr>
            <a:r>
              <a:rPr lang="en-US" sz="1000" dirty="0">
                <a:solidFill>
                  <a:schemeClr val="tx1">
                    <a:lumMod val="50000"/>
                  </a:schemeClr>
                </a:solidFill>
                <a:latin typeface="Roboto" panose="02000000000000000000" pitchFamily="2" charset="0"/>
                <a:ea typeface="Roboto" panose="02000000000000000000" pitchFamily="2" charset="0"/>
              </a:rPr>
              <a:t>Potential to Automate</a:t>
            </a:r>
            <a:endParaRPr lang="en-CA" sz="1200" dirty="0">
              <a:solidFill>
                <a:schemeClr val="tx1">
                  <a:lumMod val="50000"/>
                </a:schemeClr>
              </a:solidFill>
              <a:latin typeface="Roboto" panose="02000000000000000000" pitchFamily="2" charset="0"/>
              <a:ea typeface="Roboto" panose="02000000000000000000" pitchFamily="2" charset="0"/>
            </a:endParaRPr>
          </a:p>
        </p:txBody>
      </p:sp>
      <p:sp>
        <p:nvSpPr>
          <p:cNvPr id="31" name="Rectangle 30">
            <a:extLst>
              <a:ext uri="{FF2B5EF4-FFF2-40B4-BE49-F238E27FC236}">
                <a16:creationId xmlns:a16="http://schemas.microsoft.com/office/drawing/2014/main" id="{9AC4B152-62F4-444D-A8DB-892A242B3326}"/>
              </a:ext>
            </a:extLst>
          </p:cNvPr>
          <p:cNvSpPr/>
          <p:nvPr/>
        </p:nvSpPr>
        <p:spPr>
          <a:xfrm>
            <a:off x="368365" y="3524498"/>
            <a:ext cx="886090" cy="351788"/>
          </a:xfrm>
          <a:prstGeom prst="rect">
            <a:avLst/>
          </a:prstGeom>
          <a:solidFill>
            <a:schemeClr val="bg1"/>
          </a:solidFill>
          <a:ln w="47625" cap="flat" cmpd="sng" algn="ctr">
            <a:gradFill flip="none" rotWithShape="1">
              <a:gsLst>
                <a:gs pos="0">
                  <a:schemeClr val="bg1">
                    <a:lumMod val="85000"/>
                  </a:schemeClr>
                </a:gs>
                <a:gs pos="100000">
                  <a:schemeClr val="tx2">
                    <a:lumMod val="40000"/>
                    <a:lumOff val="60000"/>
                  </a:schemeClr>
                </a:gs>
              </a:gsLst>
              <a:lin ang="2700000" scaled="1"/>
              <a:tileRect/>
            </a:gradFill>
            <a:prstDash val="solid"/>
            <a:miter lim="800000"/>
          </a:ln>
          <a:effectLst>
            <a:glow rad="38100">
              <a:schemeClr val="bg1">
                <a:lumMod val="95000"/>
                <a:alpha val="19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Roboto Condensed Light"/>
              <a:ea typeface="+mn-ea"/>
              <a:cs typeface="+mn-cs"/>
            </a:endParaRPr>
          </a:p>
        </p:txBody>
      </p:sp>
      <p:sp>
        <p:nvSpPr>
          <p:cNvPr id="32" name="TextBox 31">
            <a:extLst>
              <a:ext uri="{FF2B5EF4-FFF2-40B4-BE49-F238E27FC236}">
                <a16:creationId xmlns:a16="http://schemas.microsoft.com/office/drawing/2014/main" id="{206A6886-2440-4E16-9E99-D138FCC5E021}"/>
              </a:ext>
            </a:extLst>
          </p:cNvPr>
          <p:cNvSpPr txBox="1"/>
          <p:nvPr/>
        </p:nvSpPr>
        <p:spPr>
          <a:xfrm>
            <a:off x="357632" y="3558374"/>
            <a:ext cx="931197" cy="290967"/>
          </a:xfrm>
          <a:prstGeom prst="rect">
            <a:avLst/>
          </a:prstGeom>
          <a:noFill/>
        </p:spPr>
        <p:txBody>
          <a:bodyPr wrap="square" lIns="0" tIns="0" rIns="0" bIns="0" numCol="1" spcCol="360000" rtlCol="0" anchor="ctr" anchorCtr="0">
            <a:noAutofit/>
          </a:bodyPr>
          <a:lstStyle/>
          <a:p>
            <a:pPr algn="ctr">
              <a:lnSpc>
                <a:spcPct val="110000"/>
              </a:lnSpc>
              <a:tabLst/>
            </a:pPr>
            <a:r>
              <a:rPr lang="en-US" sz="1000" dirty="0">
                <a:solidFill>
                  <a:schemeClr val="tx1">
                    <a:lumMod val="50000"/>
                  </a:schemeClr>
                </a:solidFill>
                <a:latin typeface="Roboto" panose="02000000000000000000" pitchFamily="2" charset="0"/>
                <a:ea typeface="Roboto" panose="02000000000000000000" pitchFamily="2" charset="0"/>
              </a:rPr>
              <a:t>Value</a:t>
            </a:r>
            <a:endParaRPr lang="en-CA" sz="1200" dirty="0">
              <a:solidFill>
                <a:schemeClr val="tx1">
                  <a:lumMod val="50000"/>
                </a:schemeClr>
              </a:solidFill>
              <a:latin typeface="Roboto" panose="02000000000000000000" pitchFamily="2" charset="0"/>
              <a:ea typeface="Roboto" panose="02000000000000000000" pitchFamily="2" charset="0"/>
            </a:endParaRPr>
          </a:p>
        </p:txBody>
      </p:sp>
      <p:sp>
        <p:nvSpPr>
          <p:cNvPr id="33" name="TextBox 32">
            <a:extLst>
              <a:ext uri="{FF2B5EF4-FFF2-40B4-BE49-F238E27FC236}">
                <a16:creationId xmlns:a16="http://schemas.microsoft.com/office/drawing/2014/main" id="{786B6FEF-AAE0-4775-B092-5451FCC0DB18}"/>
              </a:ext>
            </a:extLst>
          </p:cNvPr>
          <p:cNvSpPr txBox="1"/>
          <p:nvPr/>
        </p:nvSpPr>
        <p:spPr>
          <a:xfrm>
            <a:off x="5975828" y="5244094"/>
            <a:ext cx="931197" cy="267463"/>
          </a:xfrm>
          <a:prstGeom prst="rect">
            <a:avLst/>
          </a:prstGeom>
          <a:noFill/>
        </p:spPr>
        <p:txBody>
          <a:bodyPr wrap="square" lIns="0" tIns="0" rIns="0" bIns="0" numCol="1" spcCol="360000" rtlCol="0">
            <a:noAutofit/>
          </a:bodyPr>
          <a:lstStyle/>
          <a:p>
            <a:pPr algn="ctr">
              <a:lnSpc>
                <a:spcPct val="110000"/>
              </a:lnSpc>
              <a:tabLst/>
            </a:pPr>
            <a:r>
              <a:rPr lang="en-US" sz="1200" b="1" dirty="0">
                <a:solidFill>
                  <a:schemeClr val="tx1">
                    <a:lumMod val="50000"/>
                  </a:schemeClr>
                </a:solidFill>
                <a:latin typeface="Montserrat" pitchFamily="2" charset="77"/>
                <a:ea typeface="Roboto Condensed Light" panose="02000000000000000000" pitchFamily="2" charset="0"/>
              </a:rPr>
              <a:t>High</a:t>
            </a:r>
            <a:endParaRPr lang="en-CA" sz="1200" b="1" dirty="0">
              <a:solidFill>
                <a:schemeClr val="tx1">
                  <a:lumMod val="50000"/>
                </a:schemeClr>
              </a:solidFill>
              <a:latin typeface="Montserrat" pitchFamily="2" charset="77"/>
              <a:ea typeface="Roboto Condensed Light" panose="02000000000000000000" pitchFamily="2" charset="0"/>
            </a:endParaRPr>
          </a:p>
        </p:txBody>
      </p:sp>
      <p:sp>
        <p:nvSpPr>
          <p:cNvPr id="34" name="TextBox 33">
            <a:extLst>
              <a:ext uri="{FF2B5EF4-FFF2-40B4-BE49-F238E27FC236}">
                <a16:creationId xmlns:a16="http://schemas.microsoft.com/office/drawing/2014/main" id="{7EEC6DE4-8A22-4AF4-AFF7-C56324118BD3}"/>
              </a:ext>
            </a:extLst>
          </p:cNvPr>
          <p:cNvSpPr txBox="1"/>
          <p:nvPr/>
        </p:nvSpPr>
        <p:spPr>
          <a:xfrm>
            <a:off x="354106" y="2173684"/>
            <a:ext cx="931197" cy="267463"/>
          </a:xfrm>
          <a:prstGeom prst="rect">
            <a:avLst/>
          </a:prstGeom>
          <a:noFill/>
        </p:spPr>
        <p:txBody>
          <a:bodyPr wrap="square" lIns="0" tIns="0" rIns="0" bIns="0" numCol="1" spcCol="360000" rtlCol="0">
            <a:noAutofit/>
          </a:bodyPr>
          <a:lstStyle/>
          <a:p>
            <a:pPr algn="ctr">
              <a:lnSpc>
                <a:spcPct val="110000"/>
              </a:lnSpc>
              <a:tabLst/>
            </a:pPr>
            <a:r>
              <a:rPr lang="en-US" sz="1200" b="1" dirty="0">
                <a:solidFill>
                  <a:schemeClr val="tx1">
                    <a:lumMod val="50000"/>
                  </a:schemeClr>
                </a:solidFill>
                <a:latin typeface="Montserrat" pitchFamily="2" charset="77"/>
                <a:ea typeface="Roboto Condensed Light" panose="02000000000000000000" pitchFamily="2" charset="0"/>
              </a:rPr>
              <a:t>High</a:t>
            </a:r>
            <a:endParaRPr lang="en-CA" sz="1200" b="1" dirty="0">
              <a:solidFill>
                <a:schemeClr val="tx1">
                  <a:lumMod val="50000"/>
                </a:schemeClr>
              </a:solidFill>
              <a:latin typeface="Montserrat" pitchFamily="2" charset="77"/>
              <a:ea typeface="Roboto Condensed Light" panose="02000000000000000000" pitchFamily="2" charset="0"/>
            </a:endParaRPr>
          </a:p>
        </p:txBody>
      </p:sp>
      <p:sp>
        <p:nvSpPr>
          <p:cNvPr id="35" name="TextBox 34">
            <a:extLst>
              <a:ext uri="{FF2B5EF4-FFF2-40B4-BE49-F238E27FC236}">
                <a16:creationId xmlns:a16="http://schemas.microsoft.com/office/drawing/2014/main" id="{28C80ACF-2656-425A-B3F6-622CB6FB0FEB}"/>
              </a:ext>
            </a:extLst>
          </p:cNvPr>
          <p:cNvSpPr txBox="1"/>
          <p:nvPr/>
        </p:nvSpPr>
        <p:spPr>
          <a:xfrm>
            <a:off x="361888" y="5263499"/>
            <a:ext cx="931197" cy="267463"/>
          </a:xfrm>
          <a:prstGeom prst="rect">
            <a:avLst/>
          </a:prstGeom>
          <a:noFill/>
        </p:spPr>
        <p:txBody>
          <a:bodyPr wrap="square" lIns="0" tIns="0" rIns="0" bIns="0" numCol="1" spcCol="360000" rtlCol="0">
            <a:noAutofit/>
          </a:bodyPr>
          <a:lstStyle/>
          <a:p>
            <a:pPr algn="ctr">
              <a:lnSpc>
                <a:spcPct val="110000"/>
              </a:lnSpc>
              <a:tabLst/>
            </a:pPr>
            <a:r>
              <a:rPr lang="en-US" sz="1200" b="1" dirty="0">
                <a:solidFill>
                  <a:schemeClr val="tx1">
                    <a:lumMod val="50000"/>
                  </a:schemeClr>
                </a:solidFill>
                <a:latin typeface="Montserrat" pitchFamily="2" charset="77"/>
                <a:ea typeface="Roboto Condensed Light" panose="02000000000000000000" pitchFamily="2" charset="0"/>
              </a:rPr>
              <a:t>Low</a:t>
            </a:r>
            <a:endParaRPr lang="en-CA" sz="1200" b="1" dirty="0">
              <a:solidFill>
                <a:schemeClr val="tx1">
                  <a:lumMod val="50000"/>
                </a:schemeClr>
              </a:solidFill>
              <a:latin typeface="Montserrat" pitchFamily="2" charset="77"/>
              <a:ea typeface="Roboto Condensed Light" panose="02000000000000000000" pitchFamily="2" charset="0"/>
            </a:endParaRPr>
          </a:p>
        </p:txBody>
      </p:sp>
      <p:sp>
        <p:nvSpPr>
          <p:cNvPr id="36" name="Rectangle 35">
            <a:extLst>
              <a:ext uri="{FF2B5EF4-FFF2-40B4-BE49-F238E27FC236}">
                <a16:creationId xmlns:a16="http://schemas.microsoft.com/office/drawing/2014/main" id="{E860FBD5-510B-4835-9251-AF04FC93DF22}"/>
              </a:ext>
            </a:extLst>
          </p:cNvPr>
          <p:cNvSpPr/>
          <p:nvPr/>
        </p:nvSpPr>
        <p:spPr>
          <a:xfrm>
            <a:off x="1914314" y="2347431"/>
            <a:ext cx="1345240" cy="261610"/>
          </a:xfrm>
          <a:prstGeom prst="rect">
            <a:avLst/>
          </a:prstGeom>
        </p:spPr>
        <p:txBody>
          <a:bodyPr wrap="none">
            <a:spAutoFit/>
          </a:bodyPr>
          <a:lstStyle/>
          <a:p>
            <a:pPr algn="ctr"/>
            <a:r>
              <a:rPr lang="en-US" sz="1100" b="1" dirty="0">
                <a:latin typeface="Montserrat" pitchFamily="2" charset="77"/>
              </a:rPr>
              <a:t>Medium Priority</a:t>
            </a:r>
            <a:endParaRPr lang="en-CA" sz="1100" b="1" dirty="0">
              <a:latin typeface="Montserrat" pitchFamily="2" charset="77"/>
            </a:endParaRPr>
          </a:p>
        </p:txBody>
      </p:sp>
      <p:sp>
        <p:nvSpPr>
          <p:cNvPr id="37" name="Rectangle: Rounded Corners 65">
            <a:extLst>
              <a:ext uri="{FF2B5EF4-FFF2-40B4-BE49-F238E27FC236}">
                <a16:creationId xmlns:a16="http://schemas.microsoft.com/office/drawing/2014/main" id="{01B5120B-1219-403A-A3E1-6F3FC6E1C12C}"/>
              </a:ext>
            </a:extLst>
          </p:cNvPr>
          <p:cNvSpPr/>
          <p:nvPr/>
        </p:nvSpPr>
        <p:spPr>
          <a:xfrm>
            <a:off x="1673805" y="2705178"/>
            <a:ext cx="1864358" cy="679072"/>
          </a:xfrm>
          <a:prstGeom prst="roundRect">
            <a:avLst>
              <a:gd name="adj" fmla="val 0"/>
            </a:avLst>
          </a:prstGeom>
          <a:gradFill>
            <a:gsLst>
              <a:gs pos="100000">
                <a:schemeClr val="accent3">
                  <a:lumMod val="50000"/>
                </a:schemeClr>
              </a:gs>
              <a:gs pos="0">
                <a:schemeClr val="accent3"/>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dirty="0">
                <a:solidFill>
                  <a:schemeClr val="bg1"/>
                </a:solidFill>
                <a:latin typeface="Montserrat" pitchFamily="2" charset="77"/>
                <a:ea typeface="Roboto" panose="02000000000000000000" pitchFamily="2" charset="0"/>
              </a:rPr>
              <a:t>Build Real-Time Data &amp; Dynamic Benchmarking Products</a:t>
            </a:r>
            <a:endParaRPr lang="en-CA" sz="900" dirty="0">
              <a:solidFill>
                <a:schemeClr val="bg1"/>
              </a:solidFill>
              <a:latin typeface="Montserrat" pitchFamily="2" charset="77"/>
              <a:ea typeface="Roboto" panose="02000000000000000000" pitchFamily="2" charset="0"/>
            </a:endParaRPr>
          </a:p>
        </p:txBody>
      </p:sp>
      <p:sp>
        <p:nvSpPr>
          <p:cNvPr id="38" name="Rectangle 37">
            <a:extLst>
              <a:ext uri="{FF2B5EF4-FFF2-40B4-BE49-F238E27FC236}">
                <a16:creationId xmlns:a16="http://schemas.microsoft.com/office/drawing/2014/main" id="{D3381A11-4466-4215-936D-80D0F7860CB2}"/>
              </a:ext>
            </a:extLst>
          </p:cNvPr>
          <p:cNvSpPr/>
          <p:nvPr/>
        </p:nvSpPr>
        <p:spPr>
          <a:xfrm>
            <a:off x="4568844" y="3876709"/>
            <a:ext cx="1085554" cy="261610"/>
          </a:xfrm>
          <a:prstGeom prst="rect">
            <a:avLst/>
          </a:prstGeom>
        </p:spPr>
        <p:txBody>
          <a:bodyPr wrap="none">
            <a:spAutoFit/>
          </a:bodyPr>
          <a:lstStyle/>
          <a:p>
            <a:pPr algn="ctr"/>
            <a:r>
              <a:rPr lang="en-US" sz="1100" b="1" dirty="0">
                <a:latin typeface="Montserrat" pitchFamily="2" charset="77"/>
              </a:rPr>
              <a:t>Low Priority </a:t>
            </a:r>
            <a:endParaRPr lang="en-CA" sz="1100" b="1" dirty="0">
              <a:latin typeface="Montserrat" pitchFamily="2" charset="77"/>
            </a:endParaRPr>
          </a:p>
        </p:txBody>
      </p:sp>
      <p:sp>
        <p:nvSpPr>
          <p:cNvPr id="39" name="Rectangle 38">
            <a:extLst>
              <a:ext uri="{FF2B5EF4-FFF2-40B4-BE49-F238E27FC236}">
                <a16:creationId xmlns:a16="http://schemas.microsoft.com/office/drawing/2014/main" id="{E0526953-62CB-420E-BA2B-B3745C753845}"/>
              </a:ext>
            </a:extLst>
          </p:cNvPr>
          <p:cNvSpPr/>
          <p:nvPr/>
        </p:nvSpPr>
        <p:spPr>
          <a:xfrm>
            <a:off x="2044157" y="3876709"/>
            <a:ext cx="1085554" cy="261610"/>
          </a:xfrm>
          <a:prstGeom prst="rect">
            <a:avLst/>
          </a:prstGeom>
        </p:spPr>
        <p:txBody>
          <a:bodyPr wrap="none">
            <a:spAutoFit/>
          </a:bodyPr>
          <a:lstStyle/>
          <a:p>
            <a:pPr algn="ctr"/>
            <a:r>
              <a:rPr lang="en-US" sz="1100" b="1" dirty="0">
                <a:latin typeface="Montserrat" pitchFamily="2" charset="77"/>
              </a:rPr>
              <a:t>Low Priority </a:t>
            </a:r>
            <a:endParaRPr lang="en-CA" sz="1100" b="1" dirty="0">
              <a:latin typeface="Montserrat" pitchFamily="2" charset="77"/>
            </a:endParaRPr>
          </a:p>
        </p:txBody>
      </p:sp>
    </p:spTree>
    <p:extLst>
      <p:ext uri="{BB962C8B-B14F-4D97-AF65-F5344CB8AC3E}">
        <p14:creationId xmlns:p14="http://schemas.microsoft.com/office/powerpoint/2010/main" val="29601757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FBB21-83B3-4B19-BD44-5AA8E0433BA7}"/>
              </a:ext>
            </a:extLst>
          </p:cNvPr>
          <p:cNvSpPr>
            <a:spLocks noGrp="1"/>
          </p:cNvSpPr>
          <p:nvPr>
            <p:ph type="title"/>
          </p:nvPr>
        </p:nvSpPr>
        <p:spPr>
          <a:xfrm>
            <a:off x="354105" y="530021"/>
            <a:ext cx="11428901" cy="834315"/>
          </a:xfrm>
        </p:spPr>
        <p:txBody>
          <a:bodyPr/>
          <a:lstStyle/>
          <a:p>
            <a:r>
              <a:rPr lang="en-US" sz="3600" dirty="0"/>
              <a:t>Define IT initiatives to drive technology innovation</a:t>
            </a:r>
            <a:endParaRPr lang="en-CA" sz="3600" dirty="0"/>
          </a:p>
        </p:txBody>
      </p:sp>
      <p:sp>
        <p:nvSpPr>
          <p:cNvPr id="16" name="Text Placeholder 6">
            <a:extLst>
              <a:ext uri="{FF2B5EF4-FFF2-40B4-BE49-F238E27FC236}">
                <a16:creationId xmlns:a16="http://schemas.microsoft.com/office/drawing/2014/main" id="{BB67DF02-DC7B-431F-8E95-F51441C62546}"/>
              </a:ext>
            </a:extLst>
          </p:cNvPr>
          <p:cNvSpPr txBox="1">
            <a:spLocks/>
          </p:cNvSpPr>
          <p:nvPr/>
        </p:nvSpPr>
        <p:spPr>
          <a:xfrm>
            <a:off x="354104" y="1608032"/>
            <a:ext cx="11428902" cy="726888"/>
          </a:xfrm>
          <a:prstGeom prst="rect">
            <a:avLst/>
          </a:prstGeom>
        </p:spPr>
        <p:txBody>
          <a:bodyPr lIns="0" tIns="0" rIns="0" bIns="0">
            <a:noAutofit/>
          </a:bodyPr>
          <a:lstStyle>
            <a:lvl1pPr marL="0" indent="0" algn="l" defTabSz="914309"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Brainstorm IT initiatives for each high-priority use case using the framework below. Describe each initiative as a plan or action to take to arrive at the use-case outcome. </a:t>
            </a:r>
            <a:endParaRPr lang="en-CA" sz="1600" dirty="0"/>
          </a:p>
        </p:txBody>
      </p:sp>
      <p:sp>
        <p:nvSpPr>
          <p:cNvPr id="31" name="Oval 30">
            <a:extLst>
              <a:ext uri="{FF2B5EF4-FFF2-40B4-BE49-F238E27FC236}">
                <a16:creationId xmlns:a16="http://schemas.microsoft.com/office/drawing/2014/main" id="{7973EAA7-ED3C-430A-B11A-4A2265A737A5}"/>
              </a:ext>
            </a:extLst>
          </p:cNvPr>
          <p:cNvSpPr/>
          <p:nvPr/>
        </p:nvSpPr>
        <p:spPr>
          <a:xfrm>
            <a:off x="5098166" y="2334920"/>
            <a:ext cx="4123986" cy="3741575"/>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endParaRPr>
          </a:p>
        </p:txBody>
      </p:sp>
      <p:grpSp>
        <p:nvGrpSpPr>
          <p:cNvPr id="32" name="Group 31">
            <a:extLst>
              <a:ext uri="{FF2B5EF4-FFF2-40B4-BE49-F238E27FC236}">
                <a16:creationId xmlns:a16="http://schemas.microsoft.com/office/drawing/2014/main" id="{DCD49B9A-0417-469C-8393-0BF989EFE104}"/>
              </a:ext>
            </a:extLst>
          </p:cNvPr>
          <p:cNvGrpSpPr/>
          <p:nvPr/>
        </p:nvGrpSpPr>
        <p:grpSpPr>
          <a:xfrm>
            <a:off x="5421500" y="2760983"/>
            <a:ext cx="3502402" cy="3258190"/>
            <a:chOff x="7686817" y="1486561"/>
            <a:chExt cx="3810919" cy="3549718"/>
          </a:xfrm>
        </p:grpSpPr>
        <p:sp>
          <p:nvSpPr>
            <p:cNvPr id="33" name="Oval 32">
              <a:extLst>
                <a:ext uri="{FF2B5EF4-FFF2-40B4-BE49-F238E27FC236}">
                  <a16:creationId xmlns:a16="http://schemas.microsoft.com/office/drawing/2014/main" id="{9E6F61D2-4A4F-4F60-ADF9-9699965ED78A}"/>
                </a:ext>
              </a:extLst>
            </p:cNvPr>
            <p:cNvSpPr/>
            <p:nvPr/>
          </p:nvSpPr>
          <p:spPr>
            <a:xfrm>
              <a:off x="7686817" y="1486561"/>
              <a:ext cx="2120900" cy="2120900"/>
            </a:xfrm>
            <a:prstGeom prst="ellipse">
              <a:avLst/>
            </a:prstGeom>
            <a:solidFill>
              <a:srgbClr val="2576B7">
                <a:alpha val="74000"/>
              </a:srgbClr>
            </a:solidFill>
            <a:ln w="12700" cap="flat" cmpd="sng" algn="ctr">
              <a:noFill/>
              <a:prstDash val="solid"/>
              <a:miter lim="800000"/>
            </a:ln>
            <a:effectLst/>
          </p:spPr>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4" name="Oval 33">
              <a:extLst>
                <a:ext uri="{FF2B5EF4-FFF2-40B4-BE49-F238E27FC236}">
                  <a16:creationId xmlns:a16="http://schemas.microsoft.com/office/drawing/2014/main" id="{B05A34A6-4941-4EC9-8BFD-DAA3B71FD934}"/>
                </a:ext>
              </a:extLst>
            </p:cNvPr>
            <p:cNvSpPr/>
            <p:nvPr/>
          </p:nvSpPr>
          <p:spPr>
            <a:xfrm>
              <a:off x="9376836" y="1486561"/>
              <a:ext cx="2120900" cy="2120900"/>
            </a:xfrm>
            <a:prstGeom prst="ellipse">
              <a:avLst/>
            </a:prstGeom>
            <a:solidFill>
              <a:srgbClr val="15466D">
                <a:alpha val="74000"/>
              </a:srgbClr>
            </a:solidFill>
            <a:ln w="12700" cap="flat" cmpd="sng" algn="ctr">
              <a:noFill/>
              <a:prstDash val="solid"/>
              <a:miter lim="800000"/>
            </a:ln>
            <a:effectLst/>
          </p:spPr>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5" name="Oval 34">
              <a:extLst>
                <a:ext uri="{FF2B5EF4-FFF2-40B4-BE49-F238E27FC236}">
                  <a16:creationId xmlns:a16="http://schemas.microsoft.com/office/drawing/2014/main" id="{DB3D889E-81F9-42F7-BC85-EFBE15127B63}"/>
                </a:ext>
              </a:extLst>
            </p:cNvPr>
            <p:cNvSpPr/>
            <p:nvPr/>
          </p:nvSpPr>
          <p:spPr>
            <a:xfrm>
              <a:off x="8531827" y="2915379"/>
              <a:ext cx="2120900" cy="2120900"/>
            </a:xfrm>
            <a:prstGeom prst="ellipse">
              <a:avLst/>
            </a:prstGeom>
            <a:solidFill>
              <a:srgbClr val="5090C4">
                <a:alpha val="74000"/>
              </a:srgbClr>
            </a:solidFill>
            <a:ln w="12700" cap="flat" cmpd="sng" algn="ctr">
              <a:noFill/>
              <a:prstDash val="solid"/>
              <a:miter lim="800000"/>
            </a:ln>
            <a:effectLst/>
          </p:spPr>
          <p:txBody>
            <a:bodyPr rtlCol="0" anchor="ct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6" name="TextBox 35">
              <a:extLst>
                <a:ext uri="{FF2B5EF4-FFF2-40B4-BE49-F238E27FC236}">
                  <a16:creationId xmlns:a16="http://schemas.microsoft.com/office/drawing/2014/main" id="{59DF5C46-3758-4180-B437-96B594BDE1FF}"/>
                </a:ext>
              </a:extLst>
            </p:cNvPr>
            <p:cNvSpPr txBox="1"/>
            <p:nvPr/>
          </p:nvSpPr>
          <p:spPr>
            <a:xfrm>
              <a:off x="8140980" y="2264887"/>
              <a:ext cx="1212574" cy="411739"/>
            </a:xfrm>
            <a:prstGeom prst="rect">
              <a:avLst/>
            </a:prstGeom>
            <a:noFill/>
          </p:spPr>
          <p:txBody>
            <a:bodyPr wrap="none" rtlCol="0" anchor="b" anchorCtr="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lnSpc>
                  <a:spcPct val="110000"/>
                </a:lnSpc>
              </a:pPr>
              <a:r>
                <a:rPr lang="en-US" sz="1800" b="1" dirty="0">
                  <a:solidFill>
                    <a:schemeClr val="bg1"/>
                  </a:solidFill>
                  <a:latin typeface="Montserrat SemiBold" pitchFamily="2" charset="77"/>
                  <a:ea typeface="League Spartan" charset="0"/>
                  <a:cs typeface="Poppins" pitchFamily="2" charset="77"/>
                </a:rPr>
                <a:t>Process</a:t>
              </a:r>
            </a:p>
          </p:txBody>
        </p:sp>
        <p:sp>
          <p:nvSpPr>
            <p:cNvPr id="37" name="TextBox 36">
              <a:extLst>
                <a:ext uri="{FF2B5EF4-FFF2-40B4-BE49-F238E27FC236}">
                  <a16:creationId xmlns:a16="http://schemas.microsoft.com/office/drawing/2014/main" id="{5EAAA0C3-9303-4836-BA25-660BDF918E60}"/>
                </a:ext>
              </a:extLst>
            </p:cNvPr>
            <p:cNvSpPr txBox="1"/>
            <p:nvPr/>
          </p:nvSpPr>
          <p:spPr>
            <a:xfrm>
              <a:off x="9729139" y="2225226"/>
              <a:ext cx="1718392" cy="411739"/>
            </a:xfrm>
            <a:prstGeom prst="rect">
              <a:avLst/>
            </a:prstGeom>
            <a:noFill/>
          </p:spPr>
          <p:txBody>
            <a:bodyPr wrap="none" rtlCol="0" anchor="b" anchorCtr="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lnSpc>
                  <a:spcPct val="110000"/>
                </a:lnSpc>
              </a:pPr>
              <a:r>
                <a:rPr lang="en-US" sz="1800" b="1" dirty="0">
                  <a:solidFill>
                    <a:schemeClr val="bg1"/>
                  </a:solidFill>
                  <a:latin typeface="Montserrat SemiBold" pitchFamily="2" charset="77"/>
                  <a:ea typeface="League Spartan" charset="0"/>
                  <a:cs typeface="Poppins" pitchFamily="2" charset="77"/>
                </a:rPr>
                <a:t>Technology</a:t>
              </a:r>
            </a:p>
          </p:txBody>
        </p:sp>
        <p:sp>
          <p:nvSpPr>
            <p:cNvPr id="38" name="TextBox 37">
              <a:extLst>
                <a:ext uri="{FF2B5EF4-FFF2-40B4-BE49-F238E27FC236}">
                  <a16:creationId xmlns:a16="http://schemas.microsoft.com/office/drawing/2014/main" id="{ECAF4F88-8C3F-4B29-B9FA-9BAE049F2BA6}"/>
                </a:ext>
              </a:extLst>
            </p:cNvPr>
            <p:cNvSpPr txBox="1"/>
            <p:nvPr/>
          </p:nvSpPr>
          <p:spPr>
            <a:xfrm>
              <a:off x="8647617" y="3904412"/>
              <a:ext cx="1889325" cy="411739"/>
            </a:xfrm>
            <a:prstGeom prst="rect">
              <a:avLst/>
            </a:prstGeom>
            <a:noFill/>
          </p:spPr>
          <p:txBody>
            <a:bodyPr wrap="none" rtlCol="0" anchor="b" anchorCtr="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lnSpc>
                  <a:spcPct val="110000"/>
                </a:lnSpc>
              </a:pPr>
              <a:r>
                <a:rPr lang="en-US" sz="1800" b="1" dirty="0">
                  <a:solidFill>
                    <a:schemeClr val="bg1"/>
                  </a:solidFill>
                  <a:latin typeface="Montserrat SemiBold" pitchFamily="2" charset="77"/>
                  <a:ea typeface="League Spartan" charset="0"/>
                  <a:cs typeface="Poppins" pitchFamily="2" charset="77"/>
                </a:rPr>
                <a:t>Organization</a:t>
              </a:r>
            </a:p>
          </p:txBody>
        </p:sp>
      </p:grpSp>
      <p:sp>
        <p:nvSpPr>
          <p:cNvPr id="39" name="Callout: Line 38">
            <a:extLst>
              <a:ext uri="{FF2B5EF4-FFF2-40B4-BE49-F238E27FC236}">
                <a16:creationId xmlns:a16="http://schemas.microsoft.com/office/drawing/2014/main" id="{143D157E-42C1-443E-B99D-19E82069AFAA}"/>
              </a:ext>
            </a:extLst>
          </p:cNvPr>
          <p:cNvSpPr/>
          <p:nvPr/>
        </p:nvSpPr>
        <p:spPr>
          <a:xfrm>
            <a:off x="8629534" y="4707700"/>
            <a:ext cx="1545959" cy="818891"/>
          </a:xfrm>
          <a:prstGeom prst="borderCallout1">
            <a:avLst>
              <a:gd name="adj1" fmla="val -3350"/>
              <a:gd name="adj2" fmla="val 34319"/>
              <a:gd name="adj3" fmla="val -53832"/>
              <a:gd name="adj4" fmla="val -253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rPr>
              <a:t>What systems are required to improve this process?</a:t>
            </a:r>
            <a:endParaRPr lang="en-CA" dirty="0">
              <a:solidFill>
                <a:schemeClr val="tx1"/>
              </a:solidFill>
              <a:latin typeface="Arial" panose="020B0604020202020204" pitchFamily="34" charset="0"/>
            </a:endParaRPr>
          </a:p>
        </p:txBody>
      </p:sp>
      <p:cxnSp>
        <p:nvCxnSpPr>
          <p:cNvPr id="41" name="Straight Connector 40">
            <a:extLst>
              <a:ext uri="{FF2B5EF4-FFF2-40B4-BE49-F238E27FC236}">
                <a16:creationId xmlns:a16="http://schemas.microsoft.com/office/drawing/2014/main" id="{B311BD02-E8F2-4C82-B0E4-C61B1D25A590}"/>
              </a:ext>
            </a:extLst>
          </p:cNvPr>
          <p:cNvCxnSpPr>
            <a:cxnSpLocks/>
          </p:cNvCxnSpPr>
          <p:nvPr/>
        </p:nvCxnSpPr>
        <p:spPr>
          <a:xfrm flipV="1">
            <a:off x="2679671" y="2487860"/>
            <a:ext cx="3665472" cy="124648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918A072-2848-4DDD-B7FF-4467B4B63C88}"/>
              </a:ext>
            </a:extLst>
          </p:cNvPr>
          <p:cNvCxnSpPr>
            <a:cxnSpLocks/>
          </p:cNvCxnSpPr>
          <p:nvPr/>
        </p:nvCxnSpPr>
        <p:spPr>
          <a:xfrm>
            <a:off x="2679671" y="4474806"/>
            <a:ext cx="3665472" cy="144447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43" name="Callout: Line 42">
            <a:extLst>
              <a:ext uri="{FF2B5EF4-FFF2-40B4-BE49-F238E27FC236}">
                <a16:creationId xmlns:a16="http://schemas.microsoft.com/office/drawing/2014/main" id="{9389EC0C-B5B7-4A48-A687-382CA90515E6}"/>
              </a:ext>
            </a:extLst>
          </p:cNvPr>
          <p:cNvSpPr/>
          <p:nvPr/>
        </p:nvSpPr>
        <p:spPr>
          <a:xfrm>
            <a:off x="4072458" y="5153448"/>
            <a:ext cx="1640195" cy="1031671"/>
          </a:xfrm>
          <a:prstGeom prst="borderCallout1">
            <a:avLst>
              <a:gd name="adj1" fmla="val 23403"/>
              <a:gd name="adj2" fmla="val 100860"/>
              <a:gd name="adj3" fmla="val 9489"/>
              <a:gd name="adj4" fmla="val 13884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rPr>
              <a:t>What initiatives are required to manage people, data, and other organizational factors that are impacted by this process?</a:t>
            </a:r>
            <a:endParaRPr lang="en-CA" dirty="0">
              <a:solidFill>
                <a:schemeClr val="tx1"/>
              </a:solidFill>
              <a:latin typeface="Arial" panose="020B0604020202020204" pitchFamily="34" charset="0"/>
            </a:endParaRPr>
          </a:p>
        </p:txBody>
      </p:sp>
      <p:sp>
        <p:nvSpPr>
          <p:cNvPr id="44" name="Callout: Line 43">
            <a:extLst>
              <a:ext uri="{FF2B5EF4-FFF2-40B4-BE49-F238E27FC236}">
                <a16:creationId xmlns:a16="http://schemas.microsoft.com/office/drawing/2014/main" id="{F9B900BA-2B11-4A86-B6B9-D0C55A9B4B1B}"/>
              </a:ext>
            </a:extLst>
          </p:cNvPr>
          <p:cNvSpPr/>
          <p:nvPr/>
        </p:nvSpPr>
        <p:spPr>
          <a:xfrm>
            <a:off x="3914438" y="3210167"/>
            <a:ext cx="1278508" cy="818891"/>
          </a:xfrm>
          <a:prstGeom prst="borderCallout1">
            <a:avLst>
              <a:gd name="adj1" fmla="val 23403"/>
              <a:gd name="adj2" fmla="val 100860"/>
              <a:gd name="adj3" fmla="val 61368"/>
              <a:gd name="adj4" fmla="val 12834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rPr>
              <a:t>What processes must be created, changed, or removed based on the data?</a:t>
            </a:r>
            <a:endParaRPr lang="en-CA" dirty="0">
              <a:solidFill>
                <a:schemeClr val="tx1"/>
              </a:solidFill>
              <a:latin typeface="Arial" panose="020B0604020202020204" pitchFamily="34" charset="0"/>
            </a:endParaRPr>
          </a:p>
        </p:txBody>
      </p:sp>
      <p:sp>
        <p:nvSpPr>
          <p:cNvPr id="45" name="TextBox 44">
            <a:extLst>
              <a:ext uri="{FF2B5EF4-FFF2-40B4-BE49-F238E27FC236}">
                <a16:creationId xmlns:a16="http://schemas.microsoft.com/office/drawing/2014/main" id="{FEEA0CFF-6F01-4056-A372-FBEA593703A5}"/>
              </a:ext>
            </a:extLst>
          </p:cNvPr>
          <p:cNvSpPr txBox="1"/>
          <p:nvPr/>
        </p:nvSpPr>
        <p:spPr>
          <a:xfrm>
            <a:off x="9557590" y="3880050"/>
            <a:ext cx="914400" cy="367468"/>
          </a:xfrm>
          <a:prstGeom prst="rect">
            <a:avLst/>
          </a:prstGeom>
        </p:spPr>
        <p:txBody>
          <a:bodyPr wrap="none" lIns="0" tIns="0" rIns="0" bIns="0" numCol="1" spcCol="360000" rtlCol="0">
            <a:noAutofit/>
          </a:bodyPr>
          <a:lstStyle/>
          <a:p>
            <a:pPr algn="l">
              <a:lnSpc>
                <a:spcPct val="110000"/>
              </a:lnSpc>
              <a:tabLst/>
            </a:pPr>
            <a:r>
              <a:rPr lang="en-US" sz="5400" dirty="0">
                <a:solidFill>
                  <a:schemeClr val="accent1"/>
                </a:solidFill>
                <a:latin typeface="Roboto Condensed Light" panose="02000000000000000000" pitchFamily="2" charset="0"/>
                <a:ea typeface="Roboto Condensed Light" panose="02000000000000000000" pitchFamily="2" charset="0"/>
              </a:rPr>
              <a:t>=</a:t>
            </a:r>
            <a:endParaRPr lang="en-CA" sz="5400" dirty="0">
              <a:solidFill>
                <a:schemeClr val="accent1"/>
              </a:solidFill>
              <a:latin typeface="Roboto Condensed Light" panose="02000000000000000000" pitchFamily="2" charset="0"/>
              <a:ea typeface="Roboto Condensed Light" panose="02000000000000000000" pitchFamily="2" charset="0"/>
            </a:endParaRPr>
          </a:p>
        </p:txBody>
      </p:sp>
      <p:sp>
        <p:nvSpPr>
          <p:cNvPr id="46" name="TextBox 45">
            <a:extLst>
              <a:ext uri="{FF2B5EF4-FFF2-40B4-BE49-F238E27FC236}">
                <a16:creationId xmlns:a16="http://schemas.microsoft.com/office/drawing/2014/main" id="{F74C4F6D-3331-44F1-9981-FB269FCF2B18}"/>
              </a:ext>
            </a:extLst>
          </p:cNvPr>
          <p:cNvSpPr txBox="1"/>
          <p:nvPr/>
        </p:nvSpPr>
        <p:spPr>
          <a:xfrm>
            <a:off x="10247860" y="4142374"/>
            <a:ext cx="1296955" cy="367158"/>
          </a:xfrm>
          <a:prstGeom prst="rect">
            <a:avLst/>
          </a:prstGeom>
        </p:spPr>
        <p:txBody>
          <a:bodyPr wrap="none" lIns="0" tIns="0" rIns="0" bIns="0" numCol="1" spcCol="360000" rtlCol="0">
            <a:noAutofit/>
          </a:bodyPr>
          <a:lstStyle/>
          <a:p>
            <a:pPr algn="l">
              <a:lnSpc>
                <a:spcPct val="110000"/>
              </a:lnSpc>
              <a:tabLst/>
            </a:pPr>
            <a:r>
              <a:rPr lang="en-US" sz="2400" dirty="0">
                <a:solidFill>
                  <a:schemeClr val="accent1"/>
                </a:solidFill>
                <a:latin typeface="Roboto Condensed Light" panose="02000000000000000000" pitchFamily="2" charset="0"/>
                <a:ea typeface="Roboto Condensed Light" panose="02000000000000000000" pitchFamily="2" charset="0"/>
              </a:rPr>
              <a:t>Key Initiatives</a:t>
            </a:r>
            <a:endParaRPr lang="en-CA" sz="2400" dirty="0">
              <a:solidFill>
                <a:schemeClr val="accent1"/>
              </a:solidFill>
              <a:latin typeface="Roboto Condensed Light" panose="02000000000000000000" pitchFamily="2" charset="0"/>
              <a:ea typeface="Roboto Condensed Light" panose="02000000000000000000" pitchFamily="2" charset="0"/>
            </a:endParaRPr>
          </a:p>
        </p:txBody>
      </p:sp>
      <p:sp>
        <p:nvSpPr>
          <p:cNvPr id="20" name="Text Placeholder 3">
            <a:extLst>
              <a:ext uri="{FF2B5EF4-FFF2-40B4-BE49-F238E27FC236}">
                <a16:creationId xmlns:a16="http://schemas.microsoft.com/office/drawing/2014/main" id="{F4CA9A1D-7F70-409A-96BA-4C3799E71672}"/>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pic>
        <p:nvPicPr>
          <p:cNvPr id="4" name="Picture 3">
            <a:extLst>
              <a:ext uri="{FF2B5EF4-FFF2-40B4-BE49-F238E27FC236}">
                <a16:creationId xmlns:a16="http://schemas.microsoft.com/office/drawing/2014/main" id="{A444D686-0771-4528-8BDE-EFBB7FBB9B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22821" y="3678948"/>
            <a:ext cx="3699430" cy="1956635"/>
          </a:xfrm>
          <a:prstGeom prst="rect">
            <a:avLst/>
          </a:prstGeom>
        </p:spPr>
      </p:pic>
    </p:spTree>
    <p:extLst>
      <p:ext uri="{BB962C8B-B14F-4D97-AF65-F5344CB8AC3E}">
        <p14:creationId xmlns:p14="http://schemas.microsoft.com/office/powerpoint/2010/main" val="12467001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11326906" cy="602713"/>
          </a:xfrm>
        </p:spPr>
        <p:txBody>
          <a:bodyPr/>
          <a:lstStyle/>
          <a:p>
            <a:r>
              <a:rPr lang="en-US" sz="3200" dirty="0">
                <a:solidFill>
                  <a:srgbClr val="2576B7"/>
                </a:solidFill>
              </a:rPr>
              <a:t>3.2.4 </a:t>
            </a:r>
            <a:r>
              <a:rPr lang="en-US" sz="3200" dirty="0"/>
              <a:t>Identify and document your IT initiatives to enable technology innovation</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67658" y="1953766"/>
            <a:ext cx="4116208" cy="385520"/>
          </a:xfrm>
        </p:spPr>
        <p:txBody>
          <a:bodyPr/>
          <a:lstStyle/>
          <a:p>
            <a:r>
              <a:rPr lang="en-US" sz="1600" dirty="0">
                <a:latin typeface="Exo" panose="02000503000000000000" pitchFamily="2" charset="77"/>
              </a:rPr>
              <a:t>60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71476" y="2371961"/>
            <a:ext cx="11454454" cy="4369406"/>
          </a:xfrm>
          <a:prstGeom prst="rect">
            <a:avLst/>
          </a:prstGeom>
        </p:spPr>
        <p:txBody>
          <a:bodyPr numCol="2" spcCol="360000"/>
          <a:lstStyle/>
          <a:p>
            <a:pPr marL="0" indent="0">
              <a:lnSpc>
                <a:spcPct val="100000"/>
              </a:lnSpc>
              <a:buNone/>
            </a:pPr>
            <a:r>
              <a:rPr lang="en-US" dirty="0"/>
              <a:t>Gather the IT strategy creation team. </a:t>
            </a:r>
          </a:p>
          <a:p>
            <a:pPr marL="0" indent="0">
              <a:lnSpc>
                <a:spcPct val="100000"/>
              </a:lnSpc>
              <a:buNone/>
            </a:pPr>
            <a:r>
              <a:rPr lang="en-US" sz="1800" b="1" dirty="0">
                <a:solidFill>
                  <a:schemeClr val="accent1"/>
                </a:solidFill>
              </a:rPr>
              <a:t>Step 1: Identify innovation initiatives</a:t>
            </a:r>
          </a:p>
          <a:p>
            <a:pPr marL="342900" indent="-342900">
              <a:buFont typeface="+mj-lt"/>
              <a:buAutoNum type="arabicPeriod"/>
            </a:pPr>
            <a:r>
              <a:rPr lang="en-US" dirty="0">
                <a:latin typeface="Roboto Condensed Light"/>
                <a:ea typeface="Roboto Condensed Light"/>
              </a:rPr>
              <a:t>Review diagnostic report data and other trends research and identify the following:</a:t>
            </a:r>
          </a:p>
          <a:p>
            <a:pPr marL="735012" lvl="1" indent="-285750">
              <a:buFont typeface="Wingdings" panose="05000000000000000000" pitchFamily="2" charset="2"/>
              <a:buChar char="q"/>
            </a:pPr>
            <a:r>
              <a:rPr lang="en-US" dirty="0">
                <a:latin typeface="Roboto Condensed Light"/>
                <a:ea typeface="Roboto Condensed Light"/>
              </a:rPr>
              <a:t>Your organization’s appetite for technology innovation </a:t>
            </a:r>
          </a:p>
          <a:p>
            <a:pPr marL="735012" lvl="1" indent="-285750">
              <a:buFont typeface="Wingdings" panose="05000000000000000000" pitchFamily="2" charset="2"/>
              <a:buChar char="q"/>
            </a:pPr>
            <a:r>
              <a:rPr lang="en-US" dirty="0">
                <a:latin typeface="Roboto Condensed Light"/>
                <a:ea typeface="Roboto Condensed Light"/>
              </a:rPr>
              <a:t>Areas of high investment for the business </a:t>
            </a:r>
          </a:p>
          <a:p>
            <a:pPr marL="735012" lvl="1" indent="-285750">
              <a:buFont typeface="Wingdings" panose="05000000000000000000" pitchFamily="2" charset="2"/>
              <a:buChar char="q"/>
            </a:pPr>
            <a:r>
              <a:rPr lang="en-US" dirty="0">
                <a:latin typeface="Roboto Condensed Light"/>
                <a:ea typeface="Roboto Condensed Light"/>
              </a:rPr>
              <a:t>High-impact use cases based on trends and industry research </a:t>
            </a:r>
          </a:p>
          <a:p>
            <a:pPr marL="342900" indent="-342900">
              <a:buFont typeface="+mj-lt"/>
              <a:buAutoNum type="arabicPeriod"/>
            </a:pPr>
            <a:r>
              <a:rPr lang="en-US" dirty="0">
                <a:latin typeface="Roboto Condensed Light"/>
                <a:ea typeface="Roboto Condensed Light"/>
              </a:rPr>
              <a:t>Leverage your organization’s capability map to brainstorm specific use cases and plot them on the 2X2 matrix based on the value they could provide to the business and their potential to success based on your organization’s constraints.</a:t>
            </a:r>
          </a:p>
          <a:p>
            <a:pPr marL="342900" indent="-342900">
              <a:buFont typeface="+mj-lt"/>
              <a:buAutoNum type="arabicPeriod"/>
            </a:pPr>
            <a:r>
              <a:rPr lang="en-US" dirty="0"/>
              <a:t>Brainstorm respective initiatives to include in your key initiative plan. </a:t>
            </a:r>
            <a:endParaRPr lang="en-US" dirty="0">
              <a:latin typeface="Roboto Condensed Light"/>
              <a:ea typeface="Roboto Condensed Light"/>
            </a:endParaRPr>
          </a:p>
          <a:p>
            <a:pPr marL="0" indent="0">
              <a:buNone/>
            </a:pPr>
            <a:r>
              <a:rPr lang="en-US" b="1" dirty="0">
                <a:latin typeface="Roboto Condensed Light"/>
                <a:ea typeface="Roboto Condensed Light"/>
              </a:rPr>
              <a:t>Note: Use cases are behaviors of the system that produce a measurable result of value to an actor. Initiatives are projects with a definitive start and end date, and they enhance, create, maintain, or remove capabilities.</a:t>
            </a:r>
          </a:p>
          <a:p>
            <a:pPr marL="0" indent="0">
              <a:lnSpc>
                <a:spcPct val="100000"/>
              </a:lnSpc>
              <a:buNone/>
            </a:pPr>
            <a:endParaRPr lang="en-US" sz="1800" b="1" dirty="0">
              <a:solidFill>
                <a:schemeClr val="accent1"/>
              </a:solidFill>
            </a:endParaRPr>
          </a:p>
          <a:p>
            <a:pPr marL="0" indent="0">
              <a:lnSpc>
                <a:spcPct val="100000"/>
              </a:lnSpc>
              <a:buNone/>
            </a:pPr>
            <a:r>
              <a:rPr lang="en-US" sz="1800" b="1" dirty="0">
                <a:solidFill>
                  <a:schemeClr val="accent1"/>
                </a:solidFill>
              </a:rPr>
              <a:t>Step 2: The $100 Test </a:t>
            </a:r>
          </a:p>
          <a:p>
            <a:pPr marL="184150" indent="-184150">
              <a:lnSpc>
                <a:spcPct val="100000"/>
              </a:lnSpc>
              <a:buFont typeface="Arial" panose="020B0604020202020204" pitchFamily="34" charset="0"/>
              <a:buChar char="•"/>
            </a:pPr>
            <a:r>
              <a:rPr lang="en-US" dirty="0"/>
              <a:t>Prioritize use cases with high-potential value and automation. </a:t>
            </a:r>
          </a:p>
          <a:p>
            <a:pPr marL="184150" indent="-184150">
              <a:lnSpc>
                <a:spcPct val="100000"/>
              </a:lnSpc>
              <a:buFont typeface="Arial" panose="020B0604020202020204" pitchFamily="34" charset="0"/>
              <a:buChar char="•"/>
            </a:pPr>
            <a:r>
              <a:rPr lang="en-US" dirty="0"/>
              <a:t>Explain to each group that they have a maximum of $100 to spend on a pre-existing list of innovation initiatives. Dollar values should be assigned to items based on their importance and groups will need to prepare a rationale for their decision.</a:t>
            </a:r>
          </a:p>
          <a:p>
            <a:pPr marL="184150" indent="-184150">
              <a:lnSpc>
                <a:spcPct val="100000"/>
              </a:lnSpc>
              <a:buFont typeface="Arial" panose="020B0604020202020204" pitchFamily="34" charset="0"/>
              <a:buChar char="•"/>
            </a:pPr>
            <a:r>
              <a:rPr lang="en-US" dirty="0"/>
              <a:t>Remind the group to ignore the literal cost or effort associated with the item or initiative. The primary issue here is importance. </a:t>
            </a:r>
          </a:p>
          <a:p>
            <a:pPr marL="184150" indent="-184150">
              <a:lnSpc>
                <a:spcPct val="100000"/>
              </a:lnSpc>
              <a:buFont typeface="Arial" panose="020B0604020202020204" pitchFamily="34" charset="0"/>
              <a:buChar char="•"/>
            </a:pPr>
            <a:r>
              <a:rPr lang="en-US" dirty="0"/>
              <a:t>Each group will create a chart with two columns. On the left-hand side, record each initiative that has been evaluated; on the right, record the dollar amount allocated to each item. </a:t>
            </a:r>
          </a:p>
          <a:p>
            <a:pPr marL="184150" indent="-184150">
              <a:lnSpc>
                <a:spcPct val="100000"/>
              </a:lnSpc>
              <a:buFont typeface="Arial" panose="020B0604020202020204" pitchFamily="34" charset="0"/>
              <a:buChar char="•"/>
            </a:pPr>
            <a:r>
              <a:rPr lang="en-US" dirty="0"/>
              <a:t>When each group has completed the chart, compare and discuss the results and reasoning.</a:t>
            </a:r>
          </a:p>
          <a:p>
            <a:pPr marL="0" indent="0">
              <a:lnSpc>
                <a:spcPct val="100000"/>
              </a:lnSpc>
              <a:buNone/>
            </a:pPr>
            <a:r>
              <a:rPr lang="en-US" dirty="0">
                <a:latin typeface="Roboto Condensed Light"/>
                <a:ea typeface="Roboto Condensed Light"/>
              </a:rPr>
              <a:t>Document your findings in the </a:t>
            </a:r>
            <a:r>
              <a:rPr lang="en-US" i="1" dirty="0">
                <a:latin typeface="Roboto Condensed Light"/>
                <a:ea typeface="Roboto Condensed Light"/>
              </a:rPr>
              <a:t>IT</a:t>
            </a:r>
            <a:r>
              <a:rPr lang="en-US" dirty="0">
                <a:latin typeface="Roboto Condensed Light"/>
                <a:ea typeface="Roboto Condensed Light"/>
              </a:rPr>
              <a:t> </a:t>
            </a:r>
            <a:r>
              <a:rPr lang="en-US" i="1" dirty="0">
                <a:latin typeface="Roboto Condensed Light"/>
                <a:ea typeface="Roboto Condensed Light"/>
              </a:rPr>
              <a:t>Strategy Workbook</a:t>
            </a:r>
            <a:r>
              <a:rPr lang="en-US" dirty="0">
                <a:latin typeface="Roboto Condensed Light"/>
                <a:ea typeface="Roboto Condensed Light"/>
              </a:rPr>
              <a:t>. </a:t>
            </a:r>
          </a:p>
          <a:p>
            <a:pPr marL="0" indent="0">
              <a:lnSpc>
                <a:spcPct val="100000"/>
              </a:lnSpc>
              <a:buNone/>
            </a:pPr>
            <a:endParaRPr lang="en-US" dirty="0"/>
          </a:p>
        </p:txBody>
      </p:sp>
      <p:sp>
        <p:nvSpPr>
          <p:cNvPr id="12" name="Text Placeholder 6">
            <a:extLst>
              <a:ext uri="{FF2B5EF4-FFF2-40B4-BE49-F238E27FC236}">
                <a16:creationId xmlns:a16="http://schemas.microsoft.com/office/drawing/2014/main" id="{52D40591-E197-445E-9BE3-333ACFEC47FE}"/>
              </a:ext>
            </a:extLst>
          </p:cNvPr>
          <p:cNvSpPr txBox="1">
            <a:spLocks/>
          </p:cNvSpPr>
          <p:nvPr/>
        </p:nvSpPr>
        <p:spPr>
          <a:xfrm>
            <a:off x="367658" y="1419902"/>
            <a:ext cx="11313354" cy="48942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Objective: Identify, organize, and structure initiatives, and leverage the $100 test exercise to determine the value of and prioritize innovation initiatives.</a:t>
            </a:r>
          </a:p>
        </p:txBody>
      </p:sp>
      <p:sp>
        <p:nvSpPr>
          <p:cNvPr id="8" name="Text Placeholder 3">
            <a:extLst>
              <a:ext uri="{FF2B5EF4-FFF2-40B4-BE49-F238E27FC236}">
                <a16:creationId xmlns:a16="http://schemas.microsoft.com/office/drawing/2014/main" id="{A75F959B-7D42-4B22-A03B-75D5FD1F4F83}"/>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576B7"/>
                </a:solidFill>
                <a:effectLst/>
                <a:uLnTx/>
                <a:uFillTx/>
                <a:latin typeface="Exo" panose="02000303000000000000" pitchFamily="2" charset="0"/>
                <a:ea typeface="+mn-ea"/>
                <a:cs typeface="+mn-cs"/>
              </a:rPr>
              <a:t>3.2 Identify Key Initiatives</a:t>
            </a:r>
          </a:p>
        </p:txBody>
      </p:sp>
    </p:spTree>
    <p:extLst>
      <p:ext uri="{BB962C8B-B14F-4D97-AF65-F5344CB8AC3E}">
        <p14:creationId xmlns:p14="http://schemas.microsoft.com/office/powerpoint/2010/main" val="42261815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3115FC4-33F6-3141-A2DB-D2CFA6675AC9}"/>
              </a:ext>
            </a:extLst>
          </p:cNvPr>
          <p:cNvSpPr/>
          <p:nvPr/>
        </p:nvSpPr>
        <p:spPr>
          <a:xfrm>
            <a:off x="356960" y="1828800"/>
            <a:ext cx="5710011" cy="3107640"/>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aphicFrame>
        <p:nvGraphicFramePr>
          <p:cNvPr id="4" name="Table 3">
            <a:extLst>
              <a:ext uri="{FF2B5EF4-FFF2-40B4-BE49-F238E27FC236}">
                <a16:creationId xmlns:a16="http://schemas.microsoft.com/office/drawing/2014/main" id="{2E91096C-A178-0A4F-8D96-F02F765B827A}"/>
              </a:ext>
            </a:extLst>
          </p:cNvPr>
          <p:cNvGraphicFramePr>
            <a:graphicFrameLocks noGrp="1"/>
          </p:cNvGraphicFramePr>
          <p:nvPr>
            <p:extLst>
              <p:ext uri="{D42A27DB-BD31-4B8C-83A1-F6EECF244321}">
                <p14:modId xmlns:p14="http://schemas.microsoft.com/office/powerpoint/2010/main" val="3450588975"/>
              </p:ext>
            </p:extLst>
          </p:nvPr>
        </p:nvGraphicFramePr>
        <p:xfrm>
          <a:off x="371474" y="1816100"/>
          <a:ext cx="5689602" cy="3108985"/>
        </p:xfrm>
        <a:graphic>
          <a:graphicData uri="http://schemas.openxmlformats.org/drawingml/2006/table">
            <a:tbl>
              <a:tblPr firstRow="1" bandRow="1">
                <a:effectLst/>
                <a:tableStyleId>{5C22544A-7EE6-4342-B048-85BDC9FD1C3A}</a:tableStyleId>
              </a:tblPr>
              <a:tblGrid>
                <a:gridCol w="2844801">
                  <a:extLst>
                    <a:ext uri="{9D8B030D-6E8A-4147-A177-3AD203B41FA5}">
                      <a16:colId xmlns:a16="http://schemas.microsoft.com/office/drawing/2014/main" val="866264451"/>
                    </a:ext>
                  </a:extLst>
                </a:gridCol>
                <a:gridCol w="2844801">
                  <a:extLst>
                    <a:ext uri="{9D8B030D-6E8A-4147-A177-3AD203B41FA5}">
                      <a16:colId xmlns:a16="http://schemas.microsoft.com/office/drawing/2014/main" val="2703970457"/>
                    </a:ext>
                  </a:extLst>
                </a:gridCol>
              </a:tblGrid>
              <a:tr h="578854">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91440" marB="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91440" marB="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530131">
                <a:tc>
                  <a:txBody>
                    <a:bodyPr/>
                    <a:lstStyle/>
                    <a:p>
                      <a:pPr marL="173038" indent="-173038" rtl="0">
                        <a:lnSpc>
                          <a:spcPts val="1600"/>
                        </a:lnSpc>
                        <a:spcBef>
                          <a:spcPts val="800"/>
                        </a:spcBef>
                        <a:buSzPts val="1100"/>
                        <a:buFont typeface="Arial" panose="020B0604020202020204" pitchFamily="34" charset="0"/>
                        <a:buChar char="•"/>
                        <a:tabLst/>
                      </a:pPr>
                      <a:r>
                        <a:rPr lang="en-US" sz="1400" b="0" i="0" u="none" strike="noStrike" baseline="0" dirty="0">
                          <a:solidFill>
                            <a:srgbClr val="000000"/>
                          </a:solidFill>
                          <a:latin typeface="Roboto Condensed Light" panose="02000000000000000000" pitchFamily="2" charset="0"/>
                          <a:ea typeface="Roboto Condensed Light" panose="02000000000000000000" pitchFamily="2" charset="0"/>
                        </a:rPr>
                        <a:t>Organization’s appetite for innovation and areas of investment </a:t>
                      </a:r>
                    </a:p>
                    <a:p>
                      <a:pPr marL="173038" indent="-173038" rtl="0">
                        <a:lnSpc>
                          <a:spcPts val="1600"/>
                        </a:lnSpc>
                        <a:spcBef>
                          <a:spcPts val="800"/>
                        </a:spcBef>
                        <a:buSzPts val="1100"/>
                        <a:buFont typeface="Arial" panose="020B0604020202020204" pitchFamily="34" charset="0"/>
                        <a:buChar char="•"/>
                        <a:tabLst/>
                      </a:pPr>
                      <a:r>
                        <a:rPr lang="en-US" sz="1400" b="0" i="0" u="none" strike="noStrike" baseline="0" dirty="0">
                          <a:solidFill>
                            <a:srgbClr val="000000"/>
                          </a:solidFill>
                          <a:latin typeface="Roboto Condensed Light" panose="02000000000000000000" pitchFamily="2" charset="0"/>
                          <a:ea typeface="Roboto Condensed Light" panose="02000000000000000000" pitchFamily="2" charset="0"/>
                        </a:rPr>
                        <a:t>Industry and market roundtables and technology trends </a:t>
                      </a:r>
                    </a:p>
                    <a:p>
                      <a:pPr marL="173038" indent="-173038" rtl="0">
                        <a:lnSpc>
                          <a:spcPts val="1600"/>
                        </a:lnSpc>
                        <a:spcBef>
                          <a:spcPts val="800"/>
                        </a:spcBef>
                        <a:buSzPts val="1100"/>
                        <a:buFont typeface="Arial" panose="020B0604020202020204" pitchFamily="34" charset="0"/>
                        <a:buChar char="•"/>
                        <a:tabLst/>
                      </a:pPr>
                      <a:r>
                        <a:rPr lang="en-US" sz="1400" b="0" i="0" u="none" strike="noStrike" baseline="0" dirty="0">
                          <a:solidFill>
                            <a:srgbClr val="000000"/>
                          </a:solidFill>
                          <a:latin typeface="Roboto Condensed Light" panose="02000000000000000000" pitchFamily="2" charset="0"/>
                          <a:ea typeface="Roboto Condensed Light" panose="02000000000000000000" pitchFamily="2" charset="0"/>
                        </a:rPr>
                        <a:t>Industry capability map </a:t>
                      </a:r>
                    </a:p>
                  </a:txBody>
                  <a:tcPr marL="288000" marR="288000" marT="288000"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400" b="0" i="0" dirty="0">
                          <a:solidFill>
                            <a:srgbClr val="000000"/>
                          </a:solidFill>
                          <a:latin typeface="Roboto Condensed Light" panose="02000000000000000000" pitchFamily="2" charset="0"/>
                          <a:ea typeface="Roboto Condensed Light" panose="02000000000000000000" pitchFamily="2" charset="0"/>
                        </a:rPr>
                        <a:t>Innovation initiatives </a:t>
                      </a:r>
                    </a:p>
                  </a:txBody>
                  <a:tcPr marL="288000" marR="288000" marT="288000"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686074955"/>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96968" y="530021"/>
            <a:ext cx="11496582" cy="570117"/>
          </a:xfrm>
        </p:spPr>
        <p:txBody>
          <a:bodyPr/>
          <a:lstStyle/>
          <a:p>
            <a:r>
              <a:rPr lang="en-US" sz="3600" dirty="0">
                <a:solidFill>
                  <a:srgbClr val="2576B7"/>
                </a:solidFill>
              </a:rPr>
              <a:t>3.2.4 </a:t>
            </a:r>
            <a:r>
              <a:rPr lang="en-US" sz="3600" dirty="0"/>
              <a:t>Identify and document your IT initiatives to enable technology innovation (cont.)</a:t>
            </a:r>
          </a:p>
        </p:txBody>
      </p:sp>
      <p:sp>
        <p:nvSpPr>
          <p:cNvPr id="20" name="Rectangle 19">
            <a:extLst>
              <a:ext uri="{FF2B5EF4-FFF2-40B4-BE49-F238E27FC236}">
                <a16:creationId xmlns:a16="http://schemas.microsoft.com/office/drawing/2014/main" id="{0C9FBE42-F7AC-E147-A266-0BD1AD803EDC}"/>
              </a:ext>
            </a:extLst>
          </p:cNvPr>
          <p:cNvSpPr/>
          <p:nvPr/>
        </p:nvSpPr>
        <p:spPr>
          <a:xfrm>
            <a:off x="6197600" y="1828800"/>
            <a:ext cx="5704114" cy="3107640"/>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aphicFrame>
        <p:nvGraphicFramePr>
          <p:cNvPr id="31" name="Table 30">
            <a:extLst>
              <a:ext uri="{FF2B5EF4-FFF2-40B4-BE49-F238E27FC236}">
                <a16:creationId xmlns:a16="http://schemas.microsoft.com/office/drawing/2014/main" id="{E89A80C3-4BF0-104A-ABDF-E152ACE41160}"/>
              </a:ext>
            </a:extLst>
          </p:cNvPr>
          <p:cNvGraphicFramePr>
            <a:graphicFrameLocks noGrp="1"/>
          </p:cNvGraphicFramePr>
          <p:nvPr>
            <p:extLst>
              <p:ext uri="{D42A27DB-BD31-4B8C-83A1-F6EECF244321}">
                <p14:modId xmlns:p14="http://schemas.microsoft.com/office/powerpoint/2010/main" val="3501455023"/>
              </p:ext>
            </p:extLst>
          </p:nvPr>
        </p:nvGraphicFramePr>
        <p:xfrm>
          <a:off x="6205538" y="1816100"/>
          <a:ext cx="5688012" cy="3108985"/>
        </p:xfrm>
        <a:graphic>
          <a:graphicData uri="http://schemas.openxmlformats.org/drawingml/2006/table">
            <a:tbl>
              <a:tblPr firstRow="1" bandRow="1">
                <a:effectLst/>
                <a:tableStyleId>{5C22544A-7EE6-4342-B048-85BDC9FD1C3A}</a:tableStyleId>
              </a:tblPr>
              <a:tblGrid>
                <a:gridCol w="2844006">
                  <a:extLst>
                    <a:ext uri="{9D8B030D-6E8A-4147-A177-3AD203B41FA5}">
                      <a16:colId xmlns:a16="http://schemas.microsoft.com/office/drawing/2014/main" val="866264451"/>
                    </a:ext>
                  </a:extLst>
                </a:gridCol>
                <a:gridCol w="2844006">
                  <a:extLst>
                    <a:ext uri="{9D8B030D-6E8A-4147-A177-3AD203B41FA5}">
                      <a16:colId xmlns:a16="http://schemas.microsoft.com/office/drawing/2014/main" val="2703970457"/>
                    </a:ext>
                  </a:extLst>
                </a:gridCol>
              </a:tblGrid>
              <a:tr h="578854">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Materials</a:t>
                      </a:r>
                    </a:p>
                  </a:txBody>
                  <a:tcPr marL="0" marR="0" marT="91440" marB="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Participants</a:t>
                      </a:r>
                    </a:p>
                  </a:txBody>
                  <a:tcPr marL="0" marR="0" marT="91440" marB="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530131">
                <a:tc>
                  <a:txBody>
                    <a:bodyPr/>
                    <a:lstStyle/>
                    <a:p>
                      <a:pPr marL="173038" indent="-173038" rtl="0">
                        <a:lnSpc>
                          <a:spcPts val="1600"/>
                        </a:lnSpc>
                        <a:spcBef>
                          <a:spcPts val="800"/>
                        </a:spcBef>
                        <a:buSzPts val="1100"/>
                        <a:buFont typeface="Arial" panose="020B0604020202020204" pitchFamily="34" charset="0"/>
                        <a:buChar char="•"/>
                        <a:tabLst/>
                      </a:pPr>
                      <a:r>
                        <a:rPr lang="en-US" sz="1400" b="0" i="0" u="none" strike="noStrike" baseline="0" dirty="0">
                          <a:solidFill>
                            <a:srgbClr val="000000"/>
                          </a:solidFill>
                          <a:latin typeface="Roboto Condensed Light" panose="02000000000000000000" pitchFamily="2" charset="0"/>
                          <a:ea typeface="Roboto Condensed Light" panose="02000000000000000000" pitchFamily="2" charset="0"/>
                        </a:rPr>
                        <a:t>Diagnostic and trend reports</a:t>
                      </a:r>
                    </a:p>
                    <a:p>
                      <a:pPr marL="173038" indent="-173038" rtl="0">
                        <a:lnSpc>
                          <a:spcPts val="1600"/>
                        </a:lnSpc>
                        <a:spcBef>
                          <a:spcPts val="800"/>
                        </a:spcBef>
                        <a:buSzPts val="1100"/>
                        <a:buFont typeface="Arial" panose="020B0604020202020204" pitchFamily="34" charset="0"/>
                        <a:buChar char="•"/>
                        <a:tabLst/>
                      </a:pPr>
                      <a:r>
                        <a:rPr lang="en-US" sz="1400" b="0" i="0" u="none" strike="noStrike" baseline="0" dirty="0">
                          <a:solidFill>
                            <a:srgbClr val="000000"/>
                          </a:solidFill>
                          <a:latin typeface="Roboto Condensed Light" panose="02000000000000000000" pitchFamily="2" charset="0"/>
                          <a:ea typeface="Roboto Condensed Light" panose="02000000000000000000" pitchFamily="2" charset="0"/>
                        </a:rPr>
                        <a:t>2X2 matrix</a:t>
                      </a:r>
                    </a:p>
                    <a:p>
                      <a:pPr marL="173038" indent="-173038" rtl="0">
                        <a:lnSpc>
                          <a:spcPts val="1600"/>
                        </a:lnSpc>
                        <a:spcBef>
                          <a:spcPts val="800"/>
                        </a:spcBef>
                        <a:buSzPts val="1100"/>
                        <a:buFont typeface="Arial" panose="020B0604020202020204" pitchFamily="34" charset="0"/>
                        <a:buChar char="•"/>
                        <a:tabLst/>
                      </a:pPr>
                      <a:r>
                        <a:rPr lang="en-US" sz="1400" b="0" i="0" u="none" strike="noStrike" baseline="0" dirty="0">
                          <a:solidFill>
                            <a:srgbClr val="000000"/>
                          </a:solidFill>
                          <a:latin typeface="Roboto Condensed Light" panose="02000000000000000000" pitchFamily="2" charset="0"/>
                          <a:ea typeface="Roboto Condensed Light" panose="02000000000000000000" pitchFamily="2" charset="0"/>
                        </a:rPr>
                        <a:t>Collaboration/brainstorming tool (whiteboard, flip chart, digital equivalent) </a:t>
                      </a:r>
                    </a:p>
                  </a:txBody>
                  <a:tcPr marL="288000" marR="288000" marT="288000"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4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400" b="0" i="0" dirty="0">
                          <a:solidFill>
                            <a:srgbClr val="000000"/>
                          </a:solidFill>
                          <a:latin typeface="Roboto Condensed Light" panose="02000000000000000000" pitchFamily="2" charset="0"/>
                          <a:ea typeface="Roboto Condensed Light" panose="02000000000000000000" pitchFamily="2" charset="0"/>
                        </a:rPr>
                        <a:t>Senior IT Team </a:t>
                      </a:r>
                    </a:p>
                  </a:txBody>
                  <a:tcPr marL="288000" marR="288000" marT="288000"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686074955"/>
                  </a:ext>
                </a:extLst>
              </a:tr>
            </a:tbl>
          </a:graphicData>
        </a:graphic>
      </p:graphicFrame>
      <p:grpSp>
        <p:nvGrpSpPr>
          <p:cNvPr id="7" name="Group 6">
            <a:extLst>
              <a:ext uri="{FF2B5EF4-FFF2-40B4-BE49-F238E27FC236}">
                <a16:creationId xmlns:a16="http://schemas.microsoft.com/office/drawing/2014/main" id="{BD5876DE-4308-45C2-AEB6-7EC43CC72D27}"/>
              </a:ext>
            </a:extLst>
          </p:cNvPr>
          <p:cNvGrpSpPr/>
          <p:nvPr/>
        </p:nvGrpSpPr>
        <p:grpSpPr>
          <a:xfrm>
            <a:off x="396968" y="5320158"/>
            <a:ext cx="5664108" cy="468002"/>
            <a:chOff x="469425" y="5628818"/>
            <a:chExt cx="3318766" cy="554002"/>
          </a:xfrm>
        </p:grpSpPr>
        <p:sp>
          <p:nvSpPr>
            <p:cNvPr id="8" name="Rectangle 7">
              <a:hlinkClick r:id="rId2"/>
              <a:extLst>
                <a:ext uri="{FF2B5EF4-FFF2-40B4-BE49-F238E27FC236}">
                  <a16:creationId xmlns:a16="http://schemas.microsoft.com/office/drawing/2014/main" id="{CC481737-7A1C-465C-969F-914300F9FE69}"/>
                </a:ext>
              </a:extLst>
            </p:cNvPr>
            <p:cNvSpPr/>
            <p:nvPr/>
          </p:nvSpPr>
          <p:spPr>
            <a:xfrm>
              <a:off x="907389" y="5628818"/>
              <a:ext cx="2880802"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Download the </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IT Strategy Presentation Template </a:t>
              </a: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and document your innovation initiatives.</a:t>
              </a:r>
            </a:p>
          </p:txBody>
        </p:sp>
        <p:sp>
          <p:nvSpPr>
            <p:cNvPr id="9" name="Rectangle 8">
              <a:extLst>
                <a:ext uri="{FF2B5EF4-FFF2-40B4-BE49-F238E27FC236}">
                  <a16:creationId xmlns:a16="http://schemas.microsoft.com/office/drawing/2014/main" id="{BF311C94-94DB-4B41-9FA2-9AB60D02F574}"/>
                </a:ext>
              </a:extLst>
            </p:cNvPr>
            <p:cNvSpPr>
              <a:spLocks noChangeAspect="1"/>
            </p:cNvSpPr>
            <p:nvPr/>
          </p:nvSpPr>
          <p:spPr>
            <a:xfrm>
              <a:off x="469425" y="5628820"/>
              <a:ext cx="437964"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grpSp>
      <p:pic>
        <p:nvPicPr>
          <p:cNvPr id="10" name="Picture 9">
            <a:extLst>
              <a:ext uri="{FF2B5EF4-FFF2-40B4-BE49-F238E27FC236}">
                <a16:creationId xmlns:a16="http://schemas.microsoft.com/office/drawing/2014/main" id="{903F84B5-3B2F-4A96-A540-F2E36DA7B2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952" y="5265709"/>
            <a:ext cx="551500" cy="551500"/>
          </a:xfrm>
          <a:prstGeom prst="rect">
            <a:avLst/>
          </a:prstGeom>
        </p:spPr>
      </p:pic>
    </p:spTree>
    <p:extLst>
      <p:ext uri="{BB962C8B-B14F-4D97-AF65-F5344CB8AC3E}">
        <p14:creationId xmlns:p14="http://schemas.microsoft.com/office/powerpoint/2010/main" val="20623517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827F74-546A-4DDF-8309-48C895DFE47F}"/>
              </a:ext>
            </a:extLst>
          </p:cNvPr>
          <p:cNvSpPr>
            <a:spLocks noGrp="1"/>
          </p:cNvSpPr>
          <p:nvPr>
            <p:ph type="title"/>
          </p:nvPr>
        </p:nvSpPr>
        <p:spPr>
          <a:xfrm>
            <a:off x="381793" y="545358"/>
            <a:ext cx="6924615" cy="1130188"/>
          </a:xfrm>
        </p:spPr>
        <p:txBody>
          <a:bodyPr/>
          <a:lstStyle/>
          <a:p>
            <a:r>
              <a:rPr lang="en-US" dirty="0"/>
              <a:t>Case Study</a:t>
            </a:r>
            <a:endParaRPr lang="en-CA" dirty="0"/>
          </a:p>
        </p:txBody>
      </p:sp>
      <p:sp>
        <p:nvSpPr>
          <p:cNvPr id="4" name="Text Placeholder 3">
            <a:extLst>
              <a:ext uri="{FF2B5EF4-FFF2-40B4-BE49-F238E27FC236}">
                <a16:creationId xmlns:a16="http://schemas.microsoft.com/office/drawing/2014/main" id="{A8FB7103-9836-43AD-8A00-2D7AF5D67EE9}"/>
              </a:ext>
            </a:extLst>
          </p:cNvPr>
          <p:cNvSpPr>
            <a:spLocks noGrp="1"/>
          </p:cNvSpPr>
          <p:nvPr>
            <p:ph type="body" sz="quarter" idx="15"/>
          </p:nvPr>
        </p:nvSpPr>
        <p:spPr/>
        <p:txBody>
          <a:bodyPr/>
          <a:lstStyle/>
          <a:p>
            <a:r>
              <a:rPr lang="en-US" dirty="0"/>
              <a:t>Professional Services</a:t>
            </a:r>
            <a:endParaRPr lang="en-CA" dirty="0"/>
          </a:p>
        </p:txBody>
      </p:sp>
      <p:sp>
        <p:nvSpPr>
          <p:cNvPr id="5" name="Text Placeholder 4">
            <a:extLst>
              <a:ext uri="{FF2B5EF4-FFF2-40B4-BE49-F238E27FC236}">
                <a16:creationId xmlns:a16="http://schemas.microsoft.com/office/drawing/2014/main" id="{5C4F0B46-7CDB-4E3E-AEB4-D20B5E1EC7F8}"/>
              </a:ext>
            </a:extLst>
          </p:cNvPr>
          <p:cNvSpPr>
            <a:spLocks noGrp="1"/>
          </p:cNvSpPr>
          <p:nvPr>
            <p:ph type="body" sz="quarter" idx="16"/>
          </p:nvPr>
        </p:nvSpPr>
        <p:spPr/>
        <p:txBody>
          <a:bodyPr/>
          <a:lstStyle/>
          <a:p>
            <a:r>
              <a:rPr lang="en-US" dirty="0"/>
              <a:t>INDUSTRY</a:t>
            </a:r>
            <a:endParaRPr lang="en-CA" dirty="0"/>
          </a:p>
        </p:txBody>
      </p:sp>
      <p:sp>
        <p:nvSpPr>
          <p:cNvPr id="6" name="Text Placeholder 5">
            <a:extLst>
              <a:ext uri="{FF2B5EF4-FFF2-40B4-BE49-F238E27FC236}">
                <a16:creationId xmlns:a16="http://schemas.microsoft.com/office/drawing/2014/main" id="{FFFE08FD-2405-4DFC-AF87-878CFEB6821F}"/>
              </a:ext>
            </a:extLst>
          </p:cNvPr>
          <p:cNvSpPr>
            <a:spLocks noGrp="1"/>
          </p:cNvSpPr>
          <p:nvPr>
            <p:ph type="body" sz="quarter" idx="17"/>
          </p:nvPr>
        </p:nvSpPr>
        <p:spPr/>
        <p:txBody>
          <a:bodyPr/>
          <a:lstStyle/>
          <a:p>
            <a:r>
              <a:rPr lang="en-US" dirty="0"/>
              <a:t>Acme Corp. </a:t>
            </a:r>
            <a:endParaRPr lang="en-CA" dirty="0"/>
          </a:p>
        </p:txBody>
      </p:sp>
      <p:sp>
        <p:nvSpPr>
          <p:cNvPr id="7" name="Text Placeholder 6">
            <a:extLst>
              <a:ext uri="{FF2B5EF4-FFF2-40B4-BE49-F238E27FC236}">
                <a16:creationId xmlns:a16="http://schemas.microsoft.com/office/drawing/2014/main" id="{E1782323-BA95-445C-87D1-AE7AC3D57E5B}"/>
              </a:ext>
            </a:extLst>
          </p:cNvPr>
          <p:cNvSpPr>
            <a:spLocks noGrp="1"/>
          </p:cNvSpPr>
          <p:nvPr>
            <p:ph type="body" sz="quarter" idx="18"/>
          </p:nvPr>
        </p:nvSpPr>
        <p:spPr/>
        <p:txBody>
          <a:bodyPr/>
          <a:lstStyle/>
          <a:p>
            <a:r>
              <a:rPr lang="en-US" dirty="0"/>
              <a:t>COMPANY</a:t>
            </a:r>
            <a:endParaRPr lang="en-CA" dirty="0"/>
          </a:p>
        </p:txBody>
      </p:sp>
      <p:sp>
        <p:nvSpPr>
          <p:cNvPr id="8" name="Text Placeholder 7">
            <a:extLst>
              <a:ext uri="{FF2B5EF4-FFF2-40B4-BE49-F238E27FC236}">
                <a16:creationId xmlns:a16="http://schemas.microsoft.com/office/drawing/2014/main" id="{752FED69-2749-4CF8-897A-B7EC1E5CA7AE}"/>
              </a:ext>
            </a:extLst>
          </p:cNvPr>
          <p:cNvSpPr>
            <a:spLocks noGrp="1"/>
          </p:cNvSpPr>
          <p:nvPr>
            <p:ph type="body" sz="quarter" idx="31"/>
          </p:nvPr>
        </p:nvSpPr>
        <p:spPr>
          <a:xfrm>
            <a:off x="381794" y="1337122"/>
            <a:ext cx="6827898" cy="466166"/>
          </a:xfrm>
        </p:spPr>
        <p:txBody>
          <a:bodyPr/>
          <a:lstStyle/>
          <a:p>
            <a:r>
              <a:rPr lang="en-US" dirty="0"/>
              <a:t>Acme Corp. identified initiatives to drive technology innovation. </a:t>
            </a:r>
            <a:endParaRPr lang="en-CA" dirty="0"/>
          </a:p>
        </p:txBody>
      </p:sp>
      <p:sp>
        <p:nvSpPr>
          <p:cNvPr id="25" name="TextBox 24">
            <a:extLst>
              <a:ext uri="{FF2B5EF4-FFF2-40B4-BE49-F238E27FC236}">
                <a16:creationId xmlns:a16="http://schemas.microsoft.com/office/drawing/2014/main" id="{24B3F195-5857-4C97-ABED-6DBF387D73F5}"/>
              </a:ext>
            </a:extLst>
          </p:cNvPr>
          <p:cNvSpPr txBox="1"/>
          <p:nvPr/>
        </p:nvSpPr>
        <p:spPr>
          <a:xfrm>
            <a:off x="8927644" y="3176674"/>
            <a:ext cx="2636478" cy="246221"/>
          </a:xfrm>
          <a:prstGeom prst="rect">
            <a:avLst/>
          </a:prstGeom>
          <a:noFill/>
        </p:spPr>
        <p:txBody>
          <a:bodyPr wrap="square" lIns="0" tIns="0" rIns="0" bIns="0"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lang="en-US" sz="1600" b="1" dirty="0">
                <a:solidFill>
                  <a:srgbClr val="494949"/>
                </a:solidFill>
                <a:latin typeface="Montserrat SemiBold" pitchFamily="2" charset="77"/>
                <a:ea typeface="League Spartan" charset="0"/>
                <a:cs typeface="Poppins" pitchFamily="2" charset="77"/>
              </a:rPr>
              <a:t>Innovation </a:t>
            </a:r>
            <a:r>
              <a:rPr kumimoji="0" lang="en-US" sz="1600" b="1" i="0" u="none" strike="noStrike" kern="1200" cap="none" spc="0" normalizeH="0" baseline="0" noProof="0" dirty="0">
                <a:ln>
                  <a:noFill/>
                </a:ln>
                <a:solidFill>
                  <a:srgbClr val="494949"/>
                </a:solidFill>
                <a:effectLst/>
                <a:uLnTx/>
                <a:uFillTx/>
                <a:latin typeface="Montserrat SemiBold" pitchFamily="2" charset="77"/>
                <a:ea typeface="League Spartan" charset="0"/>
                <a:cs typeface="Poppins" pitchFamily="2" charset="77"/>
              </a:rPr>
              <a:t>Initiatives:</a:t>
            </a:r>
          </a:p>
        </p:txBody>
      </p:sp>
      <p:sp>
        <p:nvSpPr>
          <p:cNvPr id="26" name="Subtitle 2">
            <a:extLst>
              <a:ext uri="{FF2B5EF4-FFF2-40B4-BE49-F238E27FC236}">
                <a16:creationId xmlns:a16="http://schemas.microsoft.com/office/drawing/2014/main" id="{3738CC2F-38C3-46C0-AF41-DF6DB6E925D9}"/>
              </a:ext>
            </a:extLst>
          </p:cNvPr>
          <p:cNvSpPr txBox="1">
            <a:spLocks/>
          </p:cNvSpPr>
          <p:nvPr/>
        </p:nvSpPr>
        <p:spPr>
          <a:xfrm>
            <a:off x="9032033" y="3615536"/>
            <a:ext cx="2373579" cy="1245277"/>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Acquire mobility suite to secure mobile apps</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endParaRP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Acquire RPA platform</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lang="en-US" sz="12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Train on RPA platform </a:t>
            </a:r>
            <a:endPar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endParaRPr>
          </a:p>
        </p:txBody>
      </p:sp>
      <p:sp>
        <p:nvSpPr>
          <p:cNvPr id="28" name="Arc 27">
            <a:extLst>
              <a:ext uri="{FF2B5EF4-FFF2-40B4-BE49-F238E27FC236}">
                <a16:creationId xmlns:a16="http://schemas.microsoft.com/office/drawing/2014/main" id="{3A27A729-6A8D-4F13-8A9B-4704DF5FB700}"/>
              </a:ext>
            </a:extLst>
          </p:cNvPr>
          <p:cNvSpPr/>
          <p:nvPr/>
        </p:nvSpPr>
        <p:spPr>
          <a:xfrm>
            <a:off x="629466" y="2153585"/>
            <a:ext cx="4159057" cy="4159057"/>
          </a:xfrm>
          <a:prstGeom prst="arc">
            <a:avLst>
              <a:gd name="adj1" fmla="val 16200000"/>
              <a:gd name="adj2" fmla="val 5453292"/>
            </a:avLst>
          </a:prstGeom>
          <a:noFill/>
          <a:ln w="38100" cap="rnd" cmpd="sng" algn="ctr">
            <a:solidFill>
              <a:srgbClr val="FFFFFF">
                <a:lumMod val="85000"/>
              </a:srgbClr>
            </a:solidFill>
            <a:prstDash val="dash"/>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29" name="Freeform 17">
            <a:extLst>
              <a:ext uri="{FF2B5EF4-FFF2-40B4-BE49-F238E27FC236}">
                <a16:creationId xmlns:a16="http://schemas.microsoft.com/office/drawing/2014/main" id="{1767F82B-3851-462B-9224-ABC1EC10F5C3}"/>
              </a:ext>
            </a:extLst>
          </p:cNvPr>
          <p:cNvSpPr/>
          <p:nvPr/>
        </p:nvSpPr>
        <p:spPr>
          <a:xfrm>
            <a:off x="2698316" y="2417809"/>
            <a:ext cx="1815306" cy="3630611"/>
          </a:xfrm>
          <a:custGeom>
            <a:avLst/>
            <a:gdLst>
              <a:gd name="connsiteX0" fmla="*/ 0 w 4613275"/>
              <a:gd name="connsiteY0" fmla="*/ 0 h 9226550"/>
              <a:gd name="connsiteX1" fmla="*/ 4613275 w 4613275"/>
              <a:gd name="connsiteY1" fmla="*/ 4613275 h 9226550"/>
              <a:gd name="connsiteX2" fmla="*/ 0 w 4613275"/>
              <a:gd name="connsiteY2" fmla="*/ 9226550 h 9226550"/>
              <a:gd name="connsiteX3" fmla="*/ 0 w 4613275"/>
              <a:gd name="connsiteY3" fmla="*/ 8926779 h 9226550"/>
              <a:gd name="connsiteX4" fmla="*/ 4313504 w 4613275"/>
              <a:gd name="connsiteY4" fmla="*/ 4613275 h 9226550"/>
              <a:gd name="connsiteX5" fmla="*/ 0 w 4613275"/>
              <a:gd name="connsiteY5" fmla="*/ 299771 h 92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275" h="9226550">
                <a:moveTo>
                  <a:pt x="0" y="0"/>
                </a:moveTo>
                <a:cubicBezTo>
                  <a:pt x="2547841" y="0"/>
                  <a:pt x="4613275" y="2065434"/>
                  <a:pt x="4613275" y="4613275"/>
                </a:cubicBezTo>
                <a:cubicBezTo>
                  <a:pt x="4613275" y="7161116"/>
                  <a:pt x="2547841" y="9226550"/>
                  <a:pt x="0" y="9226550"/>
                </a:cubicBezTo>
                <a:lnTo>
                  <a:pt x="0" y="8926779"/>
                </a:lnTo>
                <a:cubicBezTo>
                  <a:pt x="2382282" y="8926779"/>
                  <a:pt x="4313504" y="6995557"/>
                  <a:pt x="4313504" y="4613275"/>
                </a:cubicBezTo>
                <a:cubicBezTo>
                  <a:pt x="4313504" y="2230993"/>
                  <a:pt x="2382282" y="299771"/>
                  <a:pt x="0" y="299771"/>
                </a:cubicBezTo>
                <a:close/>
              </a:path>
            </a:pathLst>
          </a:custGeom>
          <a:solidFill>
            <a:srgbClr val="FFFFFF">
              <a:lumMod val="8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30" name="Oval 29">
            <a:extLst>
              <a:ext uri="{FF2B5EF4-FFF2-40B4-BE49-F238E27FC236}">
                <a16:creationId xmlns:a16="http://schemas.microsoft.com/office/drawing/2014/main" id="{6AB4493C-C394-4AA3-85E7-E09FF930857B}"/>
              </a:ext>
            </a:extLst>
          </p:cNvPr>
          <p:cNvSpPr>
            <a:spLocks noChangeAspect="1"/>
          </p:cNvSpPr>
          <p:nvPr/>
        </p:nvSpPr>
        <p:spPr>
          <a:xfrm>
            <a:off x="3866404" y="5292278"/>
            <a:ext cx="228600" cy="228600"/>
          </a:xfrm>
          <a:prstGeom prst="ellipse">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997B31E8-DB97-43D0-A92D-6F43F51DB500}"/>
              </a:ext>
            </a:extLst>
          </p:cNvPr>
          <p:cNvSpPr txBox="1"/>
          <p:nvPr/>
        </p:nvSpPr>
        <p:spPr>
          <a:xfrm>
            <a:off x="5026573" y="3170382"/>
            <a:ext cx="2636478" cy="246221"/>
          </a:xfrm>
          <a:prstGeom prst="rect">
            <a:avLst/>
          </a:prstGeom>
          <a:noFill/>
        </p:spPr>
        <p:txBody>
          <a:bodyPr wrap="square" lIns="0" tIns="0" rIns="0" bIns="0"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solidFill>
                <a:effectLst/>
                <a:uLnTx/>
                <a:uFillTx/>
                <a:latin typeface="Montserrat SemiBold" pitchFamily="2" charset="77"/>
                <a:ea typeface="League Spartan" charset="0"/>
                <a:cs typeface="Poppins" pitchFamily="2" charset="77"/>
              </a:rPr>
              <a:t>High-Priority Use Cases:</a:t>
            </a:r>
          </a:p>
        </p:txBody>
      </p:sp>
      <p:sp>
        <p:nvSpPr>
          <p:cNvPr id="20" name="Subtitle 2">
            <a:extLst>
              <a:ext uri="{FF2B5EF4-FFF2-40B4-BE49-F238E27FC236}">
                <a16:creationId xmlns:a16="http://schemas.microsoft.com/office/drawing/2014/main" id="{FC602C66-1A8D-49EE-A3B2-E565467A0761}"/>
              </a:ext>
            </a:extLst>
          </p:cNvPr>
          <p:cNvSpPr txBox="1">
            <a:spLocks/>
          </p:cNvSpPr>
          <p:nvPr/>
        </p:nvSpPr>
        <p:spPr>
          <a:xfrm>
            <a:off x="5130962" y="3609244"/>
            <a:ext cx="2373579" cy="1475981"/>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lang="en-US" sz="12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Enable employee mobility through mobilizing business processes</a:t>
            </a:r>
            <a:endPar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endParaRP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endParaRP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Fully automate expense billing process</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endParaRPr>
          </a:p>
        </p:txBody>
      </p:sp>
      <p:sp>
        <p:nvSpPr>
          <p:cNvPr id="22" name="Isosceles Triangle 21">
            <a:extLst>
              <a:ext uri="{FF2B5EF4-FFF2-40B4-BE49-F238E27FC236}">
                <a16:creationId xmlns:a16="http://schemas.microsoft.com/office/drawing/2014/main" id="{C2AB2C42-3F2B-4905-B777-22917B545BAB}"/>
              </a:ext>
            </a:extLst>
          </p:cNvPr>
          <p:cNvSpPr/>
          <p:nvPr/>
        </p:nvSpPr>
        <p:spPr>
          <a:xfrm rot="5400000">
            <a:off x="7619992" y="3986760"/>
            <a:ext cx="1296589" cy="352579"/>
          </a:xfrm>
          <a:prstGeom prst="triangle">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Roboto Condensed Light"/>
              <a:ea typeface="+mn-ea"/>
              <a:cs typeface="+mn-cs"/>
            </a:endParaRPr>
          </a:p>
        </p:txBody>
      </p:sp>
      <p:sp>
        <p:nvSpPr>
          <p:cNvPr id="21" name="Rounded Rectangle 78">
            <a:extLst>
              <a:ext uri="{FF2B5EF4-FFF2-40B4-BE49-F238E27FC236}">
                <a16:creationId xmlns:a16="http://schemas.microsoft.com/office/drawing/2014/main" id="{BD2770E6-FC5A-43B9-932E-96783706CB5D}"/>
              </a:ext>
            </a:extLst>
          </p:cNvPr>
          <p:cNvSpPr/>
          <p:nvPr/>
        </p:nvSpPr>
        <p:spPr>
          <a:xfrm>
            <a:off x="817735" y="3609244"/>
            <a:ext cx="3076284" cy="1201509"/>
          </a:xfrm>
          <a:prstGeom prst="rect">
            <a:avLst/>
          </a:prstGeom>
          <a:noFill/>
          <a:ln w="76200" cap="flat" cmpd="sng" algn="ctr">
            <a:solidFill>
              <a:schemeClr val="accent3"/>
            </a:solid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CAEA17AF-4D95-440F-9D26-E527C00B001E}"/>
              </a:ext>
            </a:extLst>
          </p:cNvPr>
          <p:cNvSpPr txBox="1"/>
          <p:nvPr/>
        </p:nvSpPr>
        <p:spPr>
          <a:xfrm>
            <a:off x="940841" y="3660698"/>
            <a:ext cx="587020" cy="949042"/>
          </a:xfrm>
          <a:prstGeom prst="rect">
            <a:avLst/>
          </a:prstGeom>
          <a:noFill/>
        </p:spPr>
        <p:txBody>
          <a:bodyPr wrap="none" rtlCol="0" anchor="ctr">
            <a:sp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494949"/>
                </a:solidFill>
                <a:effectLst/>
                <a:uLnTx/>
                <a:uFillTx/>
                <a:latin typeface="Montserrat SemiBold" pitchFamily="2" charset="77"/>
                <a:ea typeface="+mn-ea"/>
                <a:cs typeface="Poppins" pitchFamily="2" charset="77"/>
              </a:rPr>
              <a:t>3</a:t>
            </a:r>
          </a:p>
        </p:txBody>
      </p:sp>
      <p:sp>
        <p:nvSpPr>
          <p:cNvPr id="24" name="TextBox 23">
            <a:extLst>
              <a:ext uri="{FF2B5EF4-FFF2-40B4-BE49-F238E27FC236}">
                <a16:creationId xmlns:a16="http://schemas.microsoft.com/office/drawing/2014/main" id="{FCDD344A-B8C3-4850-9EA6-9D7FD4B425E7}"/>
              </a:ext>
            </a:extLst>
          </p:cNvPr>
          <p:cNvSpPr txBox="1"/>
          <p:nvPr/>
        </p:nvSpPr>
        <p:spPr>
          <a:xfrm>
            <a:off x="1514637" y="3956134"/>
            <a:ext cx="2341481" cy="536557"/>
          </a:xfrm>
          <a:prstGeom prst="rect">
            <a:avLst/>
          </a:prstGeom>
          <a:noFill/>
        </p:spPr>
        <p:txBody>
          <a:bodyPr wrap="square" rtlCol="0" anchor="ctr" anchorCtr="0">
            <a:sp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94949"/>
                </a:solidFill>
                <a:effectLst/>
                <a:uLnTx/>
                <a:uFillTx/>
                <a:latin typeface="Montserrat SemiBold" pitchFamily="2" charset="77"/>
                <a:ea typeface="League Spartan" charset="0"/>
                <a:cs typeface="Poppins" pitchFamily="2" charset="77"/>
              </a:rPr>
              <a:t>Innovation</a:t>
            </a:r>
          </a:p>
        </p:txBody>
      </p:sp>
      <p:sp>
        <p:nvSpPr>
          <p:cNvPr id="27" name="Text Placeholder 3">
            <a:extLst>
              <a:ext uri="{FF2B5EF4-FFF2-40B4-BE49-F238E27FC236}">
                <a16:creationId xmlns:a16="http://schemas.microsoft.com/office/drawing/2014/main" id="{93BD8ADE-8F3A-4D75-95B3-830B1919D5EA}"/>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spTree>
    <p:extLst>
      <p:ext uri="{BB962C8B-B14F-4D97-AF65-F5344CB8AC3E}">
        <p14:creationId xmlns:p14="http://schemas.microsoft.com/office/powerpoint/2010/main" val="2499988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5150B-EEE0-4EDB-BF3D-2AD1F74B4252}"/>
              </a:ext>
            </a:extLst>
          </p:cNvPr>
          <p:cNvSpPr>
            <a:spLocks noGrp="1"/>
          </p:cNvSpPr>
          <p:nvPr>
            <p:ph type="title"/>
          </p:nvPr>
        </p:nvSpPr>
        <p:spPr>
          <a:xfrm>
            <a:off x="354105" y="530021"/>
            <a:ext cx="11417761" cy="1130188"/>
          </a:xfrm>
        </p:spPr>
        <p:txBody>
          <a:bodyPr/>
          <a:lstStyle/>
          <a:p>
            <a:r>
              <a:rPr lang="en-US" dirty="0"/>
              <a:t>Consolidate projects into IT initiatives where needed</a:t>
            </a:r>
            <a:endParaRPr lang="en-CA" dirty="0"/>
          </a:p>
        </p:txBody>
      </p:sp>
      <p:sp>
        <p:nvSpPr>
          <p:cNvPr id="3" name="Text Placeholder 2">
            <a:extLst>
              <a:ext uri="{FF2B5EF4-FFF2-40B4-BE49-F238E27FC236}">
                <a16:creationId xmlns:a16="http://schemas.microsoft.com/office/drawing/2014/main" id="{90C34FBD-C41D-40C7-B909-2FBA5704E6BF}"/>
              </a:ext>
            </a:extLst>
          </p:cNvPr>
          <p:cNvSpPr>
            <a:spLocks noGrp="1"/>
          </p:cNvSpPr>
          <p:nvPr>
            <p:ph type="body" sz="quarter" idx="10"/>
          </p:nvPr>
        </p:nvSpPr>
        <p:spPr>
          <a:xfrm>
            <a:off x="5609492" y="1330317"/>
            <a:ext cx="6044367" cy="5039941"/>
          </a:xfrm>
        </p:spPr>
        <p:txBody>
          <a:bodyPr/>
          <a:lstStyle/>
          <a:p>
            <a:r>
              <a:rPr lang="en-US" sz="1400" b="1" dirty="0">
                <a:solidFill>
                  <a:schemeClr val="tx1"/>
                </a:solidFill>
                <a:latin typeface="Roboto Condensed Light" panose="02000000000000000000" pitchFamily="2" charset="0"/>
                <a:ea typeface="Roboto Condensed Light" panose="02000000000000000000" pitchFamily="2" charset="0"/>
              </a:rPr>
              <a:t>Note: Use this step if the brainstorming activity resulted in too many granular projects on the list instead of high-level initiatives. </a:t>
            </a:r>
          </a:p>
          <a:p>
            <a:r>
              <a:rPr lang="en-US" sz="1400" dirty="0">
                <a:solidFill>
                  <a:schemeClr val="tx1"/>
                </a:solidFill>
                <a:latin typeface="Roboto Condensed Light" panose="02000000000000000000" pitchFamily="2" charset="0"/>
                <a:ea typeface="Roboto Condensed Light" panose="02000000000000000000" pitchFamily="2" charset="0"/>
              </a:rPr>
              <a:t>Use an affinity mapping approach to roll up individual projects or initiatives into major IT programs. A project represents a single body of work or solutions while a program will be a collection of similar projects that achieve the same end outcome. Programs are key to establish IT’s overall strategic goals and should be the focus or highlight of your strategic plan. </a:t>
            </a:r>
          </a:p>
          <a:p>
            <a:r>
              <a:rPr lang="en-US" sz="1400" b="1" dirty="0">
                <a:solidFill>
                  <a:schemeClr val="tx1"/>
                </a:solidFill>
                <a:latin typeface="Roboto Condensed Light" panose="02000000000000000000" pitchFamily="2" charset="0"/>
                <a:ea typeface="Roboto Condensed Light" panose="02000000000000000000" pitchFamily="2" charset="0"/>
              </a:rPr>
              <a:t>Affinity Mapping: </a:t>
            </a:r>
          </a:p>
          <a:p>
            <a:pPr marL="171450" indent="-1714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Gather all projects and solutions brainstormed from previous activities (regardless of their size). </a:t>
            </a:r>
          </a:p>
          <a:p>
            <a:pPr marL="171450" indent="-1714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Start to group them by similarity or the end outcome that they support.</a:t>
            </a:r>
          </a:p>
          <a:p>
            <a:pPr marL="171450" indent="-1714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If they are initiative level, ensure they are moved to the top of the affinity map to represent the overall theme. </a:t>
            </a:r>
          </a:p>
          <a:p>
            <a:pPr marL="171450" indent="-1714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If they are smaller projects, ensure they are categorized under the appropriate initiative name or brainstorm a name that fits the category if one does not exist. </a:t>
            </a:r>
          </a:p>
          <a:p>
            <a:pPr marL="171450" indent="-171450">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At the end of this activity, you should be left with an affinity map that showcases your key IT initiatives that will be represented on your roadmap and the individual projects that support it (which will be used by your IT team to execute).</a:t>
            </a:r>
            <a:endParaRPr lang="en-CA" sz="1400" dirty="0">
              <a:solidFill>
                <a:schemeClr val="tx1"/>
              </a:solidFill>
              <a:latin typeface="Roboto Condensed Light" panose="02000000000000000000" pitchFamily="2" charset="0"/>
              <a:ea typeface="Roboto Condensed Light" panose="02000000000000000000" pitchFamily="2" charset="0"/>
            </a:endParaRPr>
          </a:p>
        </p:txBody>
      </p:sp>
      <p:sp>
        <p:nvSpPr>
          <p:cNvPr id="4" name="Text Placeholder 3">
            <a:extLst>
              <a:ext uri="{FF2B5EF4-FFF2-40B4-BE49-F238E27FC236}">
                <a16:creationId xmlns:a16="http://schemas.microsoft.com/office/drawing/2014/main" id="{AFD43A8F-2CEA-4851-88B2-5948B5720696}"/>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576B7"/>
                </a:solidFill>
                <a:effectLst/>
                <a:uLnTx/>
                <a:uFillTx/>
                <a:latin typeface="Exo" panose="02000303000000000000" pitchFamily="2" charset="0"/>
                <a:ea typeface="+mn-ea"/>
                <a:cs typeface="+mn-cs"/>
              </a:rPr>
              <a:t>3.2 Identify Key Initiatives</a:t>
            </a:r>
          </a:p>
        </p:txBody>
      </p:sp>
      <p:pic>
        <p:nvPicPr>
          <p:cNvPr id="1027" name="Picture 14">
            <a:extLst>
              <a:ext uri="{FF2B5EF4-FFF2-40B4-BE49-F238E27FC236}">
                <a16:creationId xmlns:a16="http://schemas.microsoft.com/office/drawing/2014/main" id="{A6AF7ACD-D52D-42F4-80C3-B0E16DAE5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489" y="1779683"/>
            <a:ext cx="2810776" cy="41412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a:extLst>
              <a:ext uri="{FF2B5EF4-FFF2-40B4-BE49-F238E27FC236}">
                <a16:creationId xmlns:a16="http://schemas.microsoft.com/office/drawing/2014/main" id="{58330864-545A-4919-8BF0-9287EF1F3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877" y="2869311"/>
            <a:ext cx="2955072" cy="350094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74191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7BC88-32E5-429C-9741-56FA5347CCE6}"/>
              </a:ext>
            </a:extLst>
          </p:cNvPr>
          <p:cNvSpPr>
            <a:spLocks noGrp="1"/>
          </p:cNvSpPr>
          <p:nvPr>
            <p:ph type="title"/>
          </p:nvPr>
        </p:nvSpPr>
        <p:spPr>
          <a:xfrm>
            <a:off x="354105" y="530021"/>
            <a:ext cx="11337151" cy="1130188"/>
          </a:xfrm>
        </p:spPr>
        <p:txBody>
          <a:bodyPr/>
          <a:lstStyle/>
          <a:p>
            <a:r>
              <a:rPr lang="en-US" sz="3200" dirty="0"/>
              <a:t>Frame IT goals that will resonate with your team</a:t>
            </a:r>
            <a:endParaRPr lang="en-CA" sz="3200" dirty="0"/>
          </a:p>
        </p:txBody>
      </p:sp>
      <p:sp>
        <p:nvSpPr>
          <p:cNvPr id="3" name="Text Placeholder 2">
            <a:extLst>
              <a:ext uri="{FF2B5EF4-FFF2-40B4-BE49-F238E27FC236}">
                <a16:creationId xmlns:a16="http://schemas.microsoft.com/office/drawing/2014/main" id="{374617C4-8016-4D5C-99DD-C8F1AFBE769B}"/>
              </a:ext>
            </a:extLst>
          </p:cNvPr>
          <p:cNvSpPr>
            <a:spLocks noGrp="1"/>
          </p:cNvSpPr>
          <p:nvPr>
            <p:ph type="body" sz="quarter" idx="10"/>
          </p:nvPr>
        </p:nvSpPr>
        <p:spPr>
          <a:xfrm>
            <a:off x="706781" y="1246585"/>
            <a:ext cx="10742674" cy="726888"/>
          </a:xfrm>
        </p:spPr>
        <p:txBody>
          <a:bodyPr/>
          <a:lstStyle/>
          <a:p>
            <a:r>
              <a:rPr lang="en-US" sz="1600" dirty="0"/>
              <a:t>An effective way to identify your IT goals is to reverse-engineer your key initiatives into high-level themes that will resonate and empower your IT organization. </a:t>
            </a:r>
            <a:endParaRPr lang="en-CA" sz="1600" dirty="0"/>
          </a:p>
        </p:txBody>
      </p:sp>
      <p:sp>
        <p:nvSpPr>
          <p:cNvPr id="4" name="Rectangle 3">
            <a:extLst>
              <a:ext uri="{FF2B5EF4-FFF2-40B4-BE49-F238E27FC236}">
                <a16:creationId xmlns:a16="http://schemas.microsoft.com/office/drawing/2014/main" id="{A483346F-A9E3-455A-B75F-05EAF6F0650F}"/>
              </a:ext>
            </a:extLst>
          </p:cNvPr>
          <p:cNvSpPr/>
          <p:nvPr/>
        </p:nvSpPr>
        <p:spPr>
          <a:xfrm>
            <a:off x="706781" y="2019177"/>
            <a:ext cx="4956048" cy="3182794"/>
          </a:xfrm>
          <a:prstGeom prst="rect">
            <a:avLst/>
          </a:prstGeom>
          <a:solidFill>
            <a:srgbClr val="494949">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aphicFrame>
        <p:nvGraphicFramePr>
          <p:cNvPr id="5" name="Chart 4">
            <a:extLst>
              <a:ext uri="{FF2B5EF4-FFF2-40B4-BE49-F238E27FC236}">
                <a16:creationId xmlns:a16="http://schemas.microsoft.com/office/drawing/2014/main" id="{1619CFBD-9A71-40E6-987C-95288E689C66}"/>
              </a:ext>
            </a:extLst>
          </p:cNvPr>
          <p:cNvGraphicFramePr/>
          <p:nvPr/>
        </p:nvGraphicFramePr>
        <p:xfrm>
          <a:off x="883670" y="3101503"/>
          <a:ext cx="4602270" cy="1847969"/>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13F1B222-0F98-4122-B3FC-945D4A6161C6}"/>
              </a:ext>
            </a:extLst>
          </p:cNvPr>
          <p:cNvSpPr txBox="1"/>
          <p:nvPr/>
        </p:nvSpPr>
        <p:spPr>
          <a:xfrm>
            <a:off x="800272" y="2627226"/>
            <a:ext cx="1859805" cy="377924"/>
          </a:xfrm>
          <a:prstGeom prst="rect">
            <a:avLst/>
          </a:prstGeom>
          <a:noFill/>
        </p:spPr>
        <p:txBody>
          <a:bodyPr wrap="none" rtlCol="0" anchor="ctr" anchorCtr="0">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94949"/>
                </a:solidFill>
                <a:effectLst/>
                <a:uLnTx/>
                <a:uFillTx/>
                <a:latin typeface="Montserrat SemiBold" pitchFamily="2" charset="77"/>
                <a:ea typeface="Roboto Condensed Light" panose="02000000000000000000" pitchFamily="2" charset="0"/>
                <a:cs typeface="Poppins" pitchFamily="2" charset="77"/>
              </a:rPr>
              <a:t>Key Initiatives</a:t>
            </a:r>
          </a:p>
        </p:txBody>
      </p:sp>
      <p:sp>
        <p:nvSpPr>
          <p:cNvPr id="11" name="Rectangle 10">
            <a:extLst>
              <a:ext uri="{FF2B5EF4-FFF2-40B4-BE49-F238E27FC236}">
                <a16:creationId xmlns:a16="http://schemas.microsoft.com/office/drawing/2014/main" id="{FC7B2697-41BC-4141-B265-31D72DA8F414}"/>
              </a:ext>
            </a:extLst>
          </p:cNvPr>
          <p:cNvSpPr/>
          <p:nvPr/>
        </p:nvSpPr>
        <p:spPr>
          <a:xfrm>
            <a:off x="5798825" y="2014512"/>
            <a:ext cx="2757317" cy="3182794"/>
          </a:xfrm>
          <a:prstGeom prst="rect">
            <a:avLst/>
          </a:prstGeom>
          <a:solidFill>
            <a:srgbClr val="494949">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B94FE777-3CF2-40D5-877F-9A89AFCCAEE3}"/>
              </a:ext>
            </a:extLst>
          </p:cNvPr>
          <p:cNvSpPr txBox="1"/>
          <p:nvPr/>
        </p:nvSpPr>
        <p:spPr>
          <a:xfrm>
            <a:off x="5905745" y="2627226"/>
            <a:ext cx="1189749" cy="377924"/>
          </a:xfrm>
          <a:prstGeom prst="rect">
            <a:avLst/>
          </a:prstGeom>
          <a:noFill/>
        </p:spPr>
        <p:txBody>
          <a:bodyPr wrap="none" rtlCol="0" anchor="ctr" anchorCtr="0">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94949"/>
                </a:solidFill>
                <a:effectLst/>
                <a:uLnTx/>
                <a:uFillTx/>
                <a:latin typeface="Montserrat SemiBold" pitchFamily="2" charset="77"/>
                <a:ea typeface="Roboto Condensed Light" panose="02000000000000000000" pitchFamily="2" charset="0"/>
                <a:cs typeface="Poppins" pitchFamily="2" charset="77"/>
              </a:rPr>
              <a:t>Themes:</a:t>
            </a:r>
          </a:p>
        </p:txBody>
      </p:sp>
      <p:sp>
        <p:nvSpPr>
          <p:cNvPr id="13" name="Rounded Rectangle 78">
            <a:extLst>
              <a:ext uri="{FF2B5EF4-FFF2-40B4-BE49-F238E27FC236}">
                <a16:creationId xmlns:a16="http://schemas.microsoft.com/office/drawing/2014/main" id="{0ADB2B2A-A658-44BB-A60A-5C1864D6F673}"/>
              </a:ext>
            </a:extLst>
          </p:cNvPr>
          <p:cNvSpPr/>
          <p:nvPr/>
        </p:nvSpPr>
        <p:spPr>
          <a:xfrm>
            <a:off x="4723444" y="2132733"/>
            <a:ext cx="2203166" cy="360721"/>
          </a:xfrm>
          <a:prstGeom prst="roundRect">
            <a:avLst>
              <a:gd name="adj" fmla="val 50000"/>
            </a:avLst>
          </a:prstGeom>
          <a:solidFill>
            <a:srgbClr val="494A4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86EAF3B-8C65-4BC1-9B9C-3F69287F8386}"/>
              </a:ext>
            </a:extLst>
          </p:cNvPr>
          <p:cNvSpPr txBox="1"/>
          <p:nvPr/>
        </p:nvSpPr>
        <p:spPr>
          <a:xfrm>
            <a:off x="4884207" y="2171740"/>
            <a:ext cx="1760418" cy="282706"/>
          </a:xfrm>
          <a:prstGeom prst="rect">
            <a:avLst/>
          </a:prstGeom>
          <a:noFill/>
        </p:spPr>
        <p:txBody>
          <a:bodyPr wrap="none" rtlCol="0" anchor="ctr" anchorCtr="0">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SemiBold" pitchFamily="2" charset="77"/>
                <a:ea typeface="Roboto Condensed Light" panose="02000000000000000000" pitchFamily="2" charset="0"/>
                <a:cs typeface="Poppins" pitchFamily="2" charset="77"/>
              </a:rPr>
              <a:t>Grouped by themes</a:t>
            </a:r>
          </a:p>
        </p:txBody>
      </p:sp>
      <p:sp>
        <p:nvSpPr>
          <p:cNvPr id="15" name="Triangle 80">
            <a:extLst>
              <a:ext uri="{FF2B5EF4-FFF2-40B4-BE49-F238E27FC236}">
                <a16:creationId xmlns:a16="http://schemas.microsoft.com/office/drawing/2014/main" id="{97677278-7D41-4665-BF09-113E9DFBD9DC}"/>
              </a:ext>
            </a:extLst>
          </p:cNvPr>
          <p:cNvSpPr>
            <a:spLocks noChangeAspect="1"/>
          </p:cNvSpPr>
          <p:nvPr/>
        </p:nvSpPr>
        <p:spPr>
          <a:xfrm rot="10800000">
            <a:off x="6675188" y="2281421"/>
            <a:ext cx="95464" cy="82296"/>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Rectangle 15">
            <a:extLst>
              <a:ext uri="{FF2B5EF4-FFF2-40B4-BE49-F238E27FC236}">
                <a16:creationId xmlns:a16="http://schemas.microsoft.com/office/drawing/2014/main" id="{4F57993E-64BE-4AC6-B782-142FFC57EF34}"/>
              </a:ext>
            </a:extLst>
          </p:cNvPr>
          <p:cNvSpPr/>
          <p:nvPr/>
        </p:nvSpPr>
        <p:spPr>
          <a:xfrm>
            <a:off x="8692138" y="2022789"/>
            <a:ext cx="2757317" cy="3182794"/>
          </a:xfrm>
          <a:prstGeom prst="rect">
            <a:avLst/>
          </a:prstGeom>
          <a:solidFill>
            <a:srgbClr val="494949">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FA93E530-D937-4C12-A577-D918B4AA0134}"/>
              </a:ext>
            </a:extLst>
          </p:cNvPr>
          <p:cNvSpPr txBox="1"/>
          <p:nvPr/>
        </p:nvSpPr>
        <p:spPr>
          <a:xfrm>
            <a:off x="8799058" y="2635503"/>
            <a:ext cx="1170513" cy="377924"/>
          </a:xfrm>
          <a:prstGeom prst="rect">
            <a:avLst/>
          </a:prstGeom>
          <a:noFill/>
        </p:spPr>
        <p:txBody>
          <a:bodyPr wrap="none" rtlCol="0" anchor="ctr" anchorCtr="0">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94949"/>
                </a:solidFill>
                <a:effectLst/>
                <a:uLnTx/>
                <a:uFillTx/>
                <a:latin typeface="Montserrat SemiBold" pitchFamily="2" charset="77"/>
                <a:ea typeface="Roboto Condensed Light" panose="02000000000000000000" pitchFamily="2" charset="0"/>
                <a:cs typeface="Poppins" pitchFamily="2" charset="77"/>
              </a:rPr>
              <a:t>IT Goals:</a:t>
            </a:r>
          </a:p>
        </p:txBody>
      </p:sp>
      <p:sp>
        <p:nvSpPr>
          <p:cNvPr id="18" name="Rounded Rectangle 78">
            <a:extLst>
              <a:ext uri="{FF2B5EF4-FFF2-40B4-BE49-F238E27FC236}">
                <a16:creationId xmlns:a16="http://schemas.microsoft.com/office/drawing/2014/main" id="{78406262-D6DF-44DF-9CB4-C06F8D0194BE}"/>
              </a:ext>
            </a:extLst>
          </p:cNvPr>
          <p:cNvSpPr/>
          <p:nvPr/>
        </p:nvSpPr>
        <p:spPr>
          <a:xfrm>
            <a:off x="7616757" y="2141010"/>
            <a:ext cx="2203166" cy="360721"/>
          </a:xfrm>
          <a:prstGeom prst="roundRect">
            <a:avLst>
              <a:gd name="adj" fmla="val 50000"/>
            </a:avLst>
          </a:prstGeom>
          <a:solidFill>
            <a:srgbClr val="494A4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56CB865E-1F70-4DBD-B769-2E348E034E27}"/>
              </a:ext>
            </a:extLst>
          </p:cNvPr>
          <p:cNvSpPr txBox="1"/>
          <p:nvPr/>
        </p:nvSpPr>
        <p:spPr>
          <a:xfrm>
            <a:off x="7696772" y="2187793"/>
            <a:ext cx="1659429" cy="282706"/>
          </a:xfrm>
          <a:prstGeom prst="rect">
            <a:avLst/>
          </a:prstGeom>
          <a:noFill/>
        </p:spPr>
        <p:txBody>
          <a:bodyPr wrap="none" rtlCol="0" anchor="ctr" anchorCtr="0">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SemiBold" pitchFamily="2" charset="77"/>
                <a:ea typeface="Roboto Condensed Light" panose="02000000000000000000" pitchFamily="2" charset="0"/>
                <a:cs typeface="Poppins" pitchFamily="2" charset="77"/>
              </a:rPr>
              <a:t>Reframed as Goals</a:t>
            </a:r>
          </a:p>
        </p:txBody>
      </p:sp>
      <p:sp>
        <p:nvSpPr>
          <p:cNvPr id="20" name="Triangle 80">
            <a:extLst>
              <a:ext uri="{FF2B5EF4-FFF2-40B4-BE49-F238E27FC236}">
                <a16:creationId xmlns:a16="http://schemas.microsoft.com/office/drawing/2014/main" id="{ABEF3B94-D707-486A-8A40-4C273BBA5CFA}"/>
              </a:ext>
            </a:extLst>
          </p:cNvPr>
          <p:cNvSpPr>
            <a:spLocks noChangeAspect="1"/>
          </p:cNvSpPr>
          <p:nvPr/>
        </p:nvSpPr>
        <p:spPr>
          <a:xfrm rot="10800000">
            <a:off x="9493807" y="2287998"/>
            <a:ext cx="95464" cy="82296"/>
          </a:xfrm>
          <a:prstGeom prst="triangl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22" name="Connector: Elbow 21">
            <a:extLst>
              <a:ext uri="{FF2B5EF4-FFF2-40B4-BE49-F238E27FC236}">
                <a16:creationId xmlns:a16="http://schemas.microsoft.com/office/drawing/2014/main" id="{2FA42D8B-975D-4771-8C71-941E6C02FA96}"/>
              </a:ext>
            </a:extLst>
          </p:cNvPr>
          <p:cNvCxnSpPr/>
          <p:nvPr/>
        </p:nvCxnSpPr>
        <p:spPr>
          <a:xfrm>
            <a:off x="5402396" y="3268978"/>
            <a:ext cx="1007706" cy="26125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5EB47B43-FBBA-4E7B-9123-D8610AE06D1C}"/>
              </a:ext>
            </a:extLst>
          </p:cNvPr>
          <p:cNvCxnSpPr>
            <a:cxnSpLocks/>
          </p:cNvCxnSpPr>
          <p:nvPr/>
        </p:nvCxnSpPr>
        <p:spPr>
          <a:xfrm flipV="1">
            <a:off x="5402396" y="3525856"/>
            <a:ext cx="1007706" cy="22546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D0FE010A-ABEB-4A57-8676-3781313F05DC}"/>
              </a:ext>
            </a:extLst>
          </p:cNvPr>
          <p:cNvCxnSpPr>
            <a:cxnSpLocks/>
          </p:cNvCxnSpPr>
          <p:nvPr/>
        </p:nvCxnSpPr>
        <p:spPr>
          <a:xfrm flipV="1">
            <a:off x="5400876" y="3536773"/>
            <a:ext cx="1009226" cy="4887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52634CA9-AD66-4652-8B31-54278AE3FE38}"/>
              </a:ext>
            </a:extLst>
          </p:cNvPr>
          <p:cNvCxnSpPr>
            <a:cxnSpLocks/>
          </p:cNvCxnSpPr>
          <p:nvPr/>
        </p:nvCxnSpPr>
        <p:spPr>
          <a:xfrm>
            <a:off x="5414111" y="4297188"/>
            <a:ext cx="930678" cy="321911"/>
          </a:xfrm>
          <a:prstGeom prst="bentConnector3">
            <a:avLst>
              <a:gd name="adj1" fmla="val 50000"/>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16707F69-81D6-41A8-8695-8162A9524890}"/>
              </a:ext>
            </a:extLst>
          </p:cNvPr>
          <p:cNvCxnSpPr>
            <a:cxnSpLocks/>
          </p:cNvCxnSpPr>
          <p:nvPr/>
        </p:nvCxnSpPr>
        <p:spPr>
          <a:xfrm>
            <a:off x="5414111" y="4477747"/>
            <a:ext cx="930678" cy="141352"/>
          </a:xfrm>
          <a:prstGeom prst="bentConnector3">
            <a:avLst>
              <a:gd name="adj1" fmla="val 50000"/>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79791CD-5982-4088-8455-6438E431CE0C}"/>
              </a:ext>
            </a:extLst>
          </p:cNvPr>
          <p:cNvSpPr txBox="1"/>
          <p:nvPr/>
        </p:nvSpPr>
        <p:spPr>
          <a:xfrm>
            <a:off x="6400133" y="3384502"/>
            <a:ext cx="1898277" cy="282706"/>
          </a:xfrm>
          <a:prstGeom prst="rect">
            <a:avLst/>
          </a:prstGeom>
          <a:noFill/>
        </p:spPr>
        <p:txBody>
          <a:bodyPr wrap="none" rtlCol="0" anchor="ctr" anchorCtr="0">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Montserrat SemiBold" pitchFamily="2" charset="77"/>
                <a:ea typeface="Roboto Condensed Light" panose="02000000000000000000" pitchFamily="2" charset="0"/>
                <a:cs typeface="Poppins" pitchFamily="2" charset="77"/>
              </a:rPr>
              <a:t>Customer Experience</a:t>
            </a:r>
          </a:p>
        </p:txBody>
      </p:sp>
      <p:sp>
        <p:nvSpPr>
          <p:cNvPr id="42" name="TextBox 41">
            <a:extLst>
              <a:ext uri="{FF2B5EF4-FFF2-40B4-BE49-F238E27FC236}">
                <a16:creationId xmlns:a16="http://schemas.microsoft.com/office/drawing/2014/main" id="{73BDED88-FE21-4658-BCF0-9CADA4F96AD0}"/>
              </a:ext>
            </a:extLst>
          </p:cNvPr>
          <p:cNvSpPr txBox="1"/>
          <p:nvPr/>
        </p:nvSpPr>
        <p:spPr>
          <a:xfrm>
            <a:off x="6400133" y="4477747"/>
            <a:ext cx="2165978" cy="282706"/>
          </a:xfrm>
          <a:prstGeom prst="rect">
            <a:avLst/>
          </a:prstGeom>
          <a:noFill/>
        </p:spPr>
        <p:txBody>
          <a:bodyPr wrap="none" rtlCol="0" anchor="ctr" anchorCtr="0">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Montserrat SemiBold" pitchFamily="2" charset="77"/>
                <a:ea typeface="Roboto Condensed Light" panose="02000000000000000000" pitchFamily="2" charset="0"/>
                <a:cs typeface="Poppins" pitchFamily="2" charset="77"/>
              </a:rPr>
              <a:t>Stakeholder Satisfaction </a:t>
            </a:r>
          </a:p>
        </p:txBody>
      </p:sp>
      <p:cxnSp>
        <p:nvCxnSpPr>
          <p:cNvPr id="44" name="Straight Arrow Connector 43">
            <a:extLst>
              <a:ext uri="{FF2B5EF4-FFF2-40B4-BE49-F238E27FC236}">
                <a16:creationId xmlns:a16="http://schemas.microsoft.com/office/drawing/2014/main" id="{F35BF2BD-440A-4962-AE6E-A6F790C1950C}"/>
              </a:ext>
            </a:extLst>
          </p:cNvPr>
          <p:cNvCxnSpPr/>
          <p:nvPr/>
        </p:nvCxnSpPr>
        <p:spPr>
          <a:xfrm>
            <a:off x="8418265" y="3525855"/>
            <a:ext cx="7615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D376740-A822-4EC4-A1DE-761EF7512695}"/>
              </a:ext>
            </a:extLst>
          </p:cNvPr>
          <p:cNvCxnSpPr/>
          <p:nvPr/>
        </p:nvCxnSpPr>
        <p:spPr>
          <a:xfrm>
            <a:off x="8418265" y="4619099"/>
            <a:ext cx="761586" cy="0"/>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EA029AA8-F383-4B68-9006-C7520F4D8830}"/>
              </a:ext>
            </a:extLst>
          </p:cNvPr>
          <p:cNvSpPr txBox="1"/>
          <p:nvPr/>
        </p:nvSpPr>
        <p:spPr>
          <a:xfrm>
            <a:off x="9230897" y="3253323"/>
            <a:ext cx="2165978" cy="688971"/>
          </a:xfrm>
          <a:prstGeom prst="rect">
            <a:avLst/>
          </a:prstGeom>
          <a:noFill/>
        </p:spPr>
        <p:txBody>
          <a:bodyPr wrap="square" rtlCol="0" anchor="ctr" anchorCtr="0">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Montserrat SemiBold" pitchFamily="2" charset="77"/>
                <a:ea typeface="Roboto Condensed Light" panose="02000000000000000000" pitchFamily="2" charset="0"/>
                <a:cs typeface="Poppins" pitchFamily="2" charset="77"/>
              </a:rPr>
              <a:t>Create a World-Class Customer Experience Capability</a:t>
            </a:r>
          </a:p>
        </p:txBody>
      </p:sp>
      <p:sp>
        <p:nvSpPr>
          <p:cNvPr id="47" name="TextBox 46">
            <a:extLst>
              <a:ext uri="{FF2B5EF4-FFF2-40B4-BE49-F238E27FC236}">
                <a16:creationId xmlns:a16="http://schemas.microsoft.com/office/drawing/2014/main" id="{C0D8DFEC-9115-430C-9CDD-0303C14B390E}"/>
              </a:ext>
            </a:extLst>
          </p:cNvPr>
          <p:cNvSpPr txBox="1"/>
          <p:nvPr/>
        </p:nvSpPr>
        <p:spPr>
          <a:xfrm>
            <a:off x="9230897" y="4373388"/>
            <a:ext cx="2004320" cy="485839"/>
          </a:xfrm>
          <a:prstGeom prst="rect">
            <a:avLst/>
          </a:prstGeom>
          <a:noFill/>
        </p:spPr>
        <p:txBody>
          <a:bodyPr wrap="square" rtlCol="0" anchor="ctr" anchorCtr="0">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Montserrat SemiBold" pitchFamily="2" charset="77"/>
                <a:ea typeface="Roboto Condensed Light" panose="02000000000000000000" pitchFamily="2" charset="0"/>
                <a:cs typeface="Poppins" pitchFamily="2" charset="77"/>
              </a:rPr>
              <a:t>Raise End-User Satisfaction by 85%</a:t>
            </a:r>
          </a:p>
        </p:txBody>
      </p:sp>
      <p:sp>
        <p:nvSpPr>
          <p:cNvPr id="48" name="TextBox 47">
            <a:extLst>
              <a:ext uri="{FF2B5EF4-FFF2-40B4-BE49-F238E27FC236}">
                <a16:creationId xmlns:a16="http://schemas.microsoft.com/office/drawing/2014/main" id="{35B6501B-1593-44B6-87E7-A7090078B2A0}"/>
              </a:ext>
            </a:extLst>
          </p:cNvPr>
          <p:cNvSpPr txBox="1"/>
          <p:nvPr/>
        </p:nvSpPr>
        <p:spPr>
          <a:xfrm>
            <a:off x="644441" y="5265717"/>
            <a:ext cx="5018388" cy="551369"/>
          </a:xfrm>
          <a:prstGeom prst="rect">
            <a:avLst/>
          </a:prstGeom>
          <a:noFill/>
        </p:spPr>
        <p:txBody>
          <a:bodyPr wrap="square" rtlCol="0" anchor="ctr" anchorCtr="0">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Poppins" pitchFamily="2" charset="77"/>
              </a:rPr>
              <a:t>Initiatives are projects with a definitive start and end date, and they enhance, create, maintain, or remove capabilities.</a:t>
            </a:r>
          </a:p>
        </p:txBody>
      </p:sp>
      <p:sp>
        <p:nvSpPr>
          <p:cNvPr id="49" name="TextBox 48">
            <a:extLst>
              <a:ext uri="{FF2B5EF4-FFF2-40B4-BE49-F238E27FC236}">
                <a16:creationId xmlns:a16="http://schemas.microsoft.com/office/drawing/2014/main" id="{FDD52F89-9A65-4D53-B650-1ADEB8799A60}"/>
              </a:ext>
            </a:extLst>
          </p:cNvPr>
          <p:cNvSpPr txBox="1"/>
          <p:nvPr/>
        </p:nvSpPr>
        <p:spPr>
          <a:xfrm>
            <a:off x="5764416" y="5265717"/>
            <a:ext cx="2806228" cy="551369"/>
          </a:xfrm>
          <a:prstGeom prst="rect">
            <a:avLst/>
          </a:prstGeom>
          <a:noFill/>
        </p:spPr>
        <p:txBody>
          <a:bodyPr wrap="square" rtlCol="0" anchor="ctr" anchorCtr="0">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Poppins" pitchFamily="2" charset="77"/>
              </a:rPr>
              <a:t>A theme is a central topic, subject, or message within a narrative.</a:t>
            </a:r>
          </a:p>
        </p:txBody>
      </p:sp>
      <p:sp>
        <p:nvSpPr>
          <p:cNvPr id="50" name="TextBox 49">
            <a:extLst>
              <a:ext uri="{FF2B5EF4-FFF2-40B4-BE49-F238E27FC236}">
                <a16:creationId xmlns:a16="http://schemas.microsoft.com/office/drawing/2014/main" id="{9633952B-302A-42FD-8D49-CCF6848F75A5}"/>
              </a:ext>
            </a:extLst>
          </p:cNvPr>
          <p:cNvSpPr txBox="1"/>
          <p:nvPr/>
        </p:nvSpPr>
        <p:spPr>
          <a:xfrm>
            <a:off x="8643227" y="5265717"/>
            <a:ext cx="2905920" cy="788357"/>
          </a:xfrm>
          <a:prstGeom prst="rect">
            <a:avLst/>
          </a:prstGeom>
          <a:noFill/>
        </p:spPr>
        <p:txBody>
          <a:bodyPr wrap="square" rtlCol="0" anchor="ctr" anchorCtr="0">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Poppins" pitchFamily="2" charset="77"/>
              </a:rPr>
              <a:t>IT goals are high-level, specific objectives that the IT organization needs to achieve to reach the target state. </a:t>
            </a:r>
          </a:p>
        </p:txBody>
      </p:sp>
      <p:sp>
        <p:nvSpPr>
          <p:cNvPr id="34" name="Text Placeholder 3">
            <a:extLst>
              <a:ext uri="{FF2B5EF4-FFF2-40B4-BE49-F238E27FC236}">
                <a16:creationId xmlns:a16="http://schemas.microsoft.com/office/drawing/2014/main" id="{D6E52C46-2EC2-4AE2-98DF-F88052150E29}"/>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spTree>
    <p:extLst>
      <p:ext uri="{BB962C8B-B14F-4D97-AF65-F5344CB8AC3E}">
        <p14:creationId xmlns:p14="http://schemas.microsoft.com/office/powerpoint/2010/main" val="2424594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A2EB6-9FAE-41CB-970B-1CDBA6A41D0A}"/>
              </a:ext>
            </a:extLst>
          </p:cNvPr>
          <p:cNvSpPr>
            <a:spLocks noGrp="1"/>
          </p:cNvSpPr>
          <p:nvPr>
            <p:ph type="title"/>
          </p:nvPr>
        </p:nvSpPr>
        <p:spPr>
          <a:xfrm>
            <a:off x="354105" y="530021"/>
            <a:ext cx="11581943" cy="1130188"/>
          </a:xfrm>
        </p:spPr>
        <p:txBody>
          <a:bodyPr/>
          <a:lstStyle/>
          <a:p>
            <a:r>
              <a:rPr lang="en-US" dirty="0"/>
              <a:t>Identifying IT goals is the last step in your goals cascade</a:t>
            </a:r>
            <a:endParaRPr lang="en-CA" dirty="0"/>
          </a:p>
        </p:txBody>
      </p:sp>
      <p:sp>
        <p:nvSpPr>
          <p:cNvPr id="4" name="Text Placeholder 2">
            <a:extLst>
              <a:ext uri="{FF2B5EF4-FFF2-40B4-BE49-F238E27FC236}">
                <a16:creationId xmlns:a16="http://schemas.microsoft.com/office/drawing/2014/main" id="{939F6545-E83C-4C4B-A38B-CF14FDBA2EE5}"/>
              </a:ext>
            </a:extLst>
          </p:cNvPr>
          <p:cNvSpPr txBox="1">
            <a:spLocks/>
          </p:cNvSpPr>
          <p:nvPr/>
        </p:nvSpPr>
        <p:spPr>
          <a:xfrm>
            <a:off x="6145076" y="1713544"/>
            <a:ext cx="5476964" cy="726888"/>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1000"/>
              </a:spcBef>
              <a:spcAft>
                <a:spcPts val="0"/>
              </a:spcAft>
              <a:buClrTx/>
              <a:buSzTx/>
              <a:tabLst/>
              <a:defRPr/>
            </a:pPr>
            <a:r>
              <a:rPr kumimoji="0" lang="en-US" sz="1800" b="0" i="0" u="none" strike="noStrike" kern="1200" cap="none" spc="0" normalizeH="0" baseline="0" noProof="0" dirty="0">
                <a:ln>
                  <a:noFill/>
                </a:ln>
                <a:solidFill>
                  <a:schemeClr val="tx1"/>
                </a:solidFill>
                <a:effectLst/>
                <a:uLnTx/>
                <a:uFillTx/>
                <a:latin typeface="Roboto Condensed Light" panose="02000000000000000000" pitchFamily="2" charset="0"/>
                <a:ea typeface="Roboto Condensed Light" panose="02000000000000000000" pitchFamily="2" charset="0"/>
              </a:rPr>
              <a:t>IT goals are high-level, specific objectives that the IT organization needs to achieve to reach the target state. </a:t>
            </a:r>
          </a:p>
          <a:p>
            <a:pPr marR="0" lvl="0" algn="l" defTabSz="914400" rtl="0" eaLnBrk="1" fontAlgn="auto" latinLnBrk="0" hangingPunct="1">
              <a:lnSpc>
                <a:spcPct val="100000"/>
              </a:lnSpc>
              <a:spcBef>
                <a:spcPts val="1000"/>
              </a:spcBef>
              <a:spcAft>
                <a:spcPts val="0"/>
              </a:spcAft>
              <a:buClrTx/>
              <a:buSzTx/>
              <a:tabLst/>
              <a:defRPr/>
            </a:pPr>
            <a:r>
              <a:rPr kumimoji="0" lang="en-US" sz="1800" b="0" i="0" u="none" strike="noStrike" kern="1200" cap="none" spc="0" normalizeH="0" baseline="0" noProof="0" dirty="0">
                <a:ln>
                  <a:noFill/>
                </a:ln>
                <a:solidFill>
                  <a:schemeClr val="tx1"/>
                </a:solidFill>
                <a:effectLst/>
                <a:uLnTx/>
                <a:uFillTx/>
                <a:latin typeface="Roboto Condensed Light" panose="02000000000000000000" pitchFamily="2" charset="0"/>
                <a:ea typeface="Roboto Condensed Light" panose="02000000000000000000" pitchFamily="2" charset="0"/>
              </a:rPr>
              <a:t>IT goals begin a process of framing what IT as an organization needs to be able to do in the target state. </a:t>
            </a:r>
          </a:p>
          <a:p>
            <a:pPr marR="0" lvl="0" algn="l" defTabSz="914400" rtl="0" eaLnBrk="1" fontAlgn="auto" latinLnBrk="0" hangingPunct="1">
              <a:lnSpc>
                <a:spcPct val="100000"/>
              </a:lnSpc>
              <a:spcBef>
                <a:spcPts val="1000"/>
              </a:spcBef>
              <a:spcAft>
                <a:spcPts val="0"/>
              </a:spcAft>
              <a:buClrTx/>
              <a:buSzTx/>
              <a:tabLst/>
              <a:defRPr/>
            </a:pPr>
            <a:r>
              <a:rPr kumimoji="0" lang="en-US" sz="1800" b="0" i="0" u="none" strike="noStrike" kern="1200" cap="none" spc="0" normalizeH="0" baseline="0" noProof="0" dirty="0">
                <a:ln>
                  <a:noFill/>
                </a:ln>
                <a:solidFill>
                  <a:schemeClr val="tx1"/>
                </a:solidFill>
                <a:effectLst/>
                <a:uLnTx/>
                <a:uFillTx/>
                <a:latin typeface="Roboto Condensed Light" panose="02000000000000000000" pitchFamily="2" charset="0"/>
                <a:ea typeface="Roboto Condensed Light" panose="02000000000000000000" pitchFamily="2" charset="0"/>
              </a:rPr>
              <a:t>IT goals will help identify the target-state IT capabilities and the initiatives that will need to be implemented to enable those capabilities. </a:t>
            </a:r>
            <a:endParaRPr kumimoji="0" lang="en-CA" sz="1800" b="0" i="0" u="none" strike="noStrike" kern="1200" cap="none" spc="0" normalizeH="0" baseline="0" noProof="0" dirty="0">
              <a:ln>
                <a:noFill/>
              </a:ln>
              <a:solidFill>
                <a:schemeClr val="tx1"/>
              </a:solidFill>
              <a:effectLst/>
              <a:uLnTx/>
              <a:uFillTx/>
              <a:latin typeface="Roboto Condensed Light" panose="02000000000000000000" pitchFamily="2" charset="0"/>
              <a:ea typeface="Roboto Condensed Light" panose="02000000000000000000" pitchFamily="2" charset="0"/>
            </a:endParaRPr>
          </a:p>
        </p:txBody>
      </p:sp>
      <p:sp>
        <p:nvSpPr>
          <p:cNvPr id="5" name="Rectangle 4">
            <a:extLst>
              <a:ext uri="{FF2B5EF4-FFF2-40B4-BE49-F238E27FC236}">
                <a16:creationId xmlns:a16="http://schemas.microsoft.com/office/drawing/2014/main" id="{AA666519-9D01-4CFA-A764-7397ECE76DEF}"/>
              </a:ext>
            </a:extLst>
          </p:cNvPr>
          <p:cNvSpPr/>
          <p:nvPr/>
        </p:nvSpPr>
        <p:spPr>
          <a:xfrm>
            <a:off x="466078" y="2697632"/>
            <a:ext cx="1639496" cy="1462736"/>
          </a:xfrm>
          <a:prstGeom prst="rect">
            <a:avLst/>
          </a:prstGeom>
          <a:solidFill>
            <a:schemeClr val="bg1">
              <a:lumMod val="50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66B64454-31D0-4BC2-8722-6270D5350697}"/>
              </a:ext>
            </a:extLst>
          </p:cNvPr>
          <p:cNvSpPr txBox="1"/>
          <p:nvPr/>
        </p:nvSpPr>
        <p:spPr>
          <a:xfrm>
            <a:off x="524428" y="3155093"/>
            <a:ext cx="1571282" cy="707886"/>
          </a:xfrm>
          <a:prstGeom prst="rect">
            <a:avLst/>
          </a:prstGeom>
          <a:noFill/>
        </p:spPr>
        <p:txBody>
          <a:bodyPr wrap="squar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ontserrat SemiBold" pitchFamily="2" charset="77"/>
                <a:ea typeface="Noto Sans Light" panose="020B0402040504020204" pitchFamily="34" charset="0"/>
                <a:cs typeface="Lato" panose="020F0502020204030203" pitchFamily="34" charset="0"/>
              </a:rPr>
              <a:t>Business Goals</a:t>
            </a:r>
          </a:p>
        </p:txBody>
      </p:sp>
      <p:sp>
        <p:nvSpPr>
          <p:cNvPr id="7" name="Subtitle 2">
            <a:extLst>
              <a:ext uri="{FF2B5EF4-FFF2-40B4-BE49-F238E27FC236}">
                <a16:creationId xmlns:a16="http://schemas.microsoft.com/office/drawing/2014/main" id="{61ECF4D4-6D64-4E7C-9F46-AED39F4C285D}"/>
              </a:ext>
            </a:extLst>
          </p:cNvPr>
          <p:cNvSpPr txBox="1">
            <a:spLocks/>
          </p:cNvSpPr>
          <p:nvPr/>
        </p:nvSpPr>
        <p:spPr>
          <a:xfrm>
            <a:off x="1201237" y="4498352"/>
            <a:ext cx="1788954" cy="325252"/>
          </a:xfrm>
          <a:prstGeom prst="rect">
            <a:avLst/>
          </a:prstGeom>
        </p:spPr>
        <p:txBody>
          <a:bodyPr vert="horz" wrap="non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a:ln>
                  <a:noFill/>
                </a:ln>
                <a:solidFill>
                  <a:srgbClr val="494949"/>
                </a:solidFill>
                <a:effectLst/>
                <a:uLnTx/>
                <a:uFillTx/>
                <a:latin typeface="Arial" panose="020B0604020202020204" pitchFamily="34" charset="0"/>
                <a:ea typeface="Noto Sans Light" panose="020B0402040504020204" pitchFamily="34" charset="0"/>
                <a:cs typeface="Lato Light" panose="020F0502020204030203" pitchFamily="34" charset="0"/>
              </a:rPr>
              <a:t>Achieved Through</a:t>
            </a:r>
          </a:p>
        </p:txBody>
      </p:sp>
      <p:sp>
        <p:nvSpPr>
          <p:cNvPr id="8" name="Rectangle 7">
            <a:extLst>
              <a:ext uri="{FF2B5EF4-FFF2-40B4-BE49-F238E27FC236}">
                <a16:creationId xmlns:a16="http://schemas.microsoft.com/office/drawing/2014/main" id="{F4B1F920-F1FA-4B9A-84E6-E634883544BA}"/>
              </a:ext>
            </a:extLst>
          </p:cNvPr>
          <p:cNvSpPr/>
          <p:nvPr/>
        </p:nvSpPr>
        <p:spPr>
          <a:xfrm>
            <a:off x="2277736" y="2697632"/>
            <a:ext cx="1639496" cy="1462736"/>
          </a:xfrm>
          <a:prstGeom prst="rect">
            <a:avLst/>
          </a:prstGeom>
          <a:solidFill>
            <a:schemeClr val="bg1">
              <a:lumMod val="50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70142819-F4A6-4C12-BBF4-A033C8E3F345}"/>
              </a:ext>
            </a:extLst>
          </p:cNvPr>
          <p:cNvSpPr txBox="1"/>
          <p:nvPr/>
        </p:nvSpPr>
        <p:spPr>
          <a:xfrm>
            <a:off x="2163924" y="3155093"/>
            <a:ext cx="1959395" cy="707886"/>
          </a:xfrm>
          <a:prstGeom prst="rect">
            <a:avLst/>
          </a:prstGeom>
          <a:noFill/>
        </p:spPr>
        <p:txBody>
          <a:bodyPr wrap="squar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ontserrat SemiBold" pitchFamily="2" charset="77"/>
                <a:ea typeface="Noto Sans Light" panose="020B0402040504020204" pitchFamily="34" charset="0"/>
                <a:cs typeface="Lato" panose="020F0502020204030203" pitchFamily="34" charset="0"/>
              </a:rPr>
              <a:t>Business Initiatives</a:t>
            </a:r>
          </a:p>
        </p:txBody>
      </p:sp>
      <p:sp>
        <p:nvSpPr>
          <p:cNvPr id="10" name="Subtitle 2">
            <a:extLst>
              <a:ext uri="{FF2B5EF4-FFF2-40B4-BE49-F238E27FC236}">
                <a16:creationId xmlns:a16="http://schemas.microsoft.com/office/drawing/2014/main" id="{11048157-3092-4ECF-A2B3-9E2C89734FA8}"/>
              </a:ext>
            </a:extLst>
          </p:cNvPr>
          <p:cNvSpPr txBox="1">
            <a:spLocks/>
          </p:cNvSpPr>
          <p:nvPr/>
        </p:nvSpPr>
        <p:spPr>
          <a:xfrm>
            <a:off x="3253688" y="4499153"/>
            <a:ext cx="1739261" cy="32525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a:ln>
                  <a:noFill/>
                </a:ln>
                <a:solidFill>
                  <a:srgbClr val="494949"/>
                </a:solidFill>
                <a:effectLst/>
                <a:uLnTx/>
                <a:uFillTx/>
                <a:latin typeface="Arial" panose="020B0604020202020204" pitchFamily="34" charset="0"/>
                <a:ea typeface="Noto Sans Light" panose="020B0402040504020204" pitchFamily="34" charset="0"/>
                <a:cs typeface="Lato Light" panose="020F0502020204030203" pitchFamily="34" charset="0"/>
              </a:rPr>
              <a:t>Create or Improve</a:t>
            </a:r>
          </a:p>
        </p:txBody>
      </p:sp>
      <p:sp>
        <p:nvSpPr>
          <p:cNvPr id="11" name="Rectangle 10">
            <a:extLst>
              <a:ext uri="{FF2B5EF4-FFF2-40B4-BE49-F238E27FC236}">
                <a16:creationId xmlns:a16="http://schemas.microsoft.com/office/drawing/2014/main" id="{FFCDCACF-96C3-48FD-A6A6-C21E208145C8}"/>
              </a:ext>
            </a:extLst>
          </p:cNvPr>
          <p:cNvSpPr/>
          <p:nvPr/>
        </p:nvSpPr>
        <p:spPr>
          <a:xfrm>
            <a:off x="4089394" y="2697632"/>
            <a:ext cx="1639496" cy="1462736"/>
          </a:xfrm>
          <a:prstGeom prst="rect">
            <a:avLst/>
          </a:prstGeom>
          <a:solidFill>
            <a:schemeClr val="bg1">
              <a:lumMod val="50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1106B8AF-9F67-4FEC-A4BC-D1675ACB500E}"/>
              </a:ext>
            </a:extLst>
          </p:cNvPr>
          <p:cNvSpPr txBox="1"/>
          <p:nvPr/>
        </p:nvSpPr>
        <p:spPr>
          <a:xfrm>
            <a:off x="3887511" y="3155092"/>
            <a:ext cx="2060890" cy="707886"/>
          </a:xfrm>
          <a:prstGeom prst="rect">
            <a:avLst/>
          </a:prstGeom>
          <a:noFill/>
        </p:spPr>
        <p:txBody>
          <a:bodyPr wrap="squar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ontserrat SemiBold" pitchFamily="2" charset="77"/>
                <a:ea typeface="Noto Sans Light" panose="020B0402040504020204" pitchFamily="34" charset="0"/>
                <a:cs typeface="Lato" panose="020F0502020204030203" pitchFamily="34" charset="0"/>
              </a:rPr>
              <a:t>Business Capabilities</a:t>
            </a:r>
          </a:p>
        </p:txBody>
      </p:sp>
      <p:sp>
        <p:nvSpPr>
          <p:cNvPr id="13" name="Rectangle 12">
            <a:extLst>
              <a:ext uri="{FF2B5EF4-FFF2-40B4-BE49-F238E27FC236}">
                <a16:creationId xmlns:a16="http://schemas.microsoft.com/office/drawing/2014/main" id="{02F9B336-FC4E-4753-A01B-DA53F0A0BF1B}"/>
              </a:ext>
            </a:extLst>
          </p:cNvPr>
          <p:cNvSpPr/>
          <p:nvPr/>
        </p:nvSpPr>
        <p:spPr>
          <a:xfrm>
            <a:off x="4984213" y="4501711"/>
            <a:ext cx="1639496" cy="1462736"/>
          </a:xfrm>
          <a:prstGeom prst="rect">
            <a:avLst/>
          </a:prstGeom>
          <a:solidFill>
            <a:schemeClr val="bg1">
              <a:lumMod val="50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5EE5C8CE-9DD9-4B4E-B779-DC52CC2B5176}"/>
              </a:ext>
            </a:extLst>
          </p:cNvPr>
          <p:cNvSpPr txBox="1"/>
          <p:nvPr/>
        </p:nvSpPr>
        <p:spPr>
          <a:xfrm>
            <a:off x="4927587" y="4959170"/>
            <a:ext cx="1800493" cy="707886"/>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ontserrat SemiBold" pitchFamily="2" charset="77"/>
                <a:ea typeface="Noto Sans Light" panose="020B0402040504020204" pitchFamily="34" charset="0"/>
                <a:cs typeface="Lato" panose="020F0502020204030203" pitchFamily="34" charset="0"/>
              </a:rPr>
              <a:t>IT</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ontserrat SemiBold" pitchFamily="2" charset="77"/>
                <a:ea typeface="Noto Sans Light" panose="020B0402040504020204" pitchFamily="34" charset="0"/>
                <a:cs typeface="Lato" panose="020F0502020204030203" pitchFamily="34" charset="0"/>
              </a:rPr>
              <a:t>Capabilities </a:t>
            </a:r>
          </a:p>
        </p:txBody>
      </p:sp>
      <p:sp>
        <p:nvSpPr>
          <p:cNvPr id="15" name="Subtitle 2">
            <a:extLst>
              <a:ext uri="{FF2B5EF4-FFF2-40B4-BE49-F238E27FC236}">
                <a16:creationId xmlns:a16="http://schemas.microsoft.com/office/drawing/2014/main" id="{47716282-B827-4E1D-847B-0CE123A716EE}"/>
              </a:ext>
            </a:extLst>
          </p:cNvPr>
          <p:cNvSpPr txBox="1">
            <a:spLocks/>
          </p:cNvSpPr>
          <p:nvPr/>
        </p:nvSpPr>
        <p:spPr>
          <a:xfrm>
            <a:off x="5838645" y="6255299"/>
            <a:ext cx="1753688" cy="325252"/>
          </a:xfrm>
          <a:prstGeom prst="rect">
            <a:avLst/>
          </a:prstGeom>
        </p:spPr>
        <p:txBody>
          <a:bodyPr vert="horz" wrap="non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a:ln>
                  <a:noFill/>
                </a:ln>
                <a:solidFill>
                  <a:srgbClr val="494949"/>
                </a:solidFill>
                <a:effectLst/>
                <a:uLnTx/>
                <a:uFillTx/>
                <a:latin typeface="Arial" panose="020B0604020202020204" pitchFamily="34" charset="0"/>
                <a:ea typeface="Noto Sans Light" panose="020B0402040504020204" pitchFamily="34" charset="0"/>
                <a:cs typeface="Lato Light" panose="020F0502020204030203" pitchFamily="34" charset="0"/>
              </a:rPr>
              <a:t>Create or Improve</a:t>
            </a:r>
          </a:p>
        </p:txBody>
      </p:sp>
      <p:sp>
        <p:nvSpPr>
          <p:cNvPr id="16" name="Rectangle 15">
            <a:extLst>
              <a:ext uri="{FF2B5EF4-FFF2-40B4-BE49-F238E27FC236}">
                <a16:creationId xmlns:a16="http://schemas.microsoft.com/office/drawing/2014/main" id="{98634302-65EB-48FF-A44A-CA81B371BFE4}"/>
              </a:ext>
            </a:extLst>
          </p:cNvPr>
          <p:cNvSpPr/>
          <p:nvPr/>
        </p:nvSpPr>
        <p:spPr>
          <a:xfrm>
            <a:off x="6832452" y="4501711"/>
            <a:ext cx="1639496" cy="1462736"/>
          </a:xfrm>
          <a:prstGeom prst="rect">
            <a:avLst/>
          </a:prstGeom>
          <a:solidFill>
            <a:schemeClr val="bg1">
              <a:lumMod val="50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2C72BC5A-F5AA-4FE0-BA31-050A71B7F186}"/>
              </a:ext>
            </a:extLst>
          </p:cNvPr>
          <p:cNvSpPr txBox="1"/>
          <p:nvPr/>
        </p:nvSpPr>
        <p:spPr>
          <a:xfrm>
            <a:off x="6924730" y="4959171"/>
            <a:ext cx="1547218" cy="707886"/>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ontserrat SemiBold" pitchFamily="2" charset="77"/>
                <a:ea typeface="Noto Sans Light" panose="020B0402040504020204" pitchFamily="34" charset="0"/>
                <a:cs typeface="Lato" panose="020F0502020204030203" pitchFamily="34" charset="0"/>
              </a:rPr>
              <a:t>IT</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ontserrat SemiBold" pitchFamily="2" charset="77"/>
                <a:ea typeface="Noto Sans Light" panose="020B0402040504020204" pitchFamily="34" charset="0"/>
                <a:cs typeface="Lato" panose="020F0502020204030203" pitchFamily="34" charset="0"/>
              </a:rPr>
              <a:t>Initiatives </a:t>
            </a:r>
          </a:p>
        </p:txBody>
      </p:sp>
      <p:sp>
        <p:nvSpPr>
          <p:cNvPr id="18" name="Subtitle 2">
            <a:extLst>
              <a:ext uri="{FF2B5EF4-FFF2-40B4-BE49-F238E27FC236}">
                <a16:creationId xmlns:a16="http://schemas.microsoft.com/office/drawing/2014/main" id="{248C6EFF-7C44-45A2-9636-B79C6D503702}"/>
              </a:ext>
            </a:extLst>
          </p:cNvPr>
          <p:cNvSpPr txBox="1">
            <a:spLocks/>
          </p:cNvSpPr>
          <p:nvPr/>
        </p:nvSpPr>
        <p:spPr>
          <a:xfrm>
            <a:off x="7748139" y="6255299"/>
            <a:ext cx="1788954" cy="325252"/>
          </a:xfrm>
          <a:prstGeom prst="rect">
            <a:avLst/>
          </a:prstGeom>
        </p:spPr>
        <p:txBody>
          <a:bodyPr vert="horz" wrap="non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a:ln>
                  <a:noFill/>
                </a:ln>
                <a:solidFill>
                  <a:srgbClr val="494949"/>
                </a:solidFill>
                <a:effectLst/>
                <a:uLnTx/>
                <a:uFillTx/>
                <a:latin typeface="Arial" panose="020B0604020202020204" pitchFamily="34" charset="0"/>
                <a:ea typeface="Noto Sans Light" panose="020B0402040504020204" pitchFamily="34" charset="0"/>
                <a:cs typeface="Lato Light" panose="020F0502020204030203" pitchFamily="34" charset="0"/>
              </a:rPr>
              <a:t>Achieved Through</a:t>
            </a:r>
          </a:p>
        </p:txBody>
      </p:sp>
      <p:sp>
        <p:nvSpPr>
          <p:cNvPr id="19" name="Rectangle 18">
            <a:extLst>
              <a:ext uri="{FF2B5EF4-FFF2-40B4-BE49-F238E27FC236}">
                <a16:creationId xmlns:a16="http://schemas.microsoft.com/office/drawing/2014/main" id="{FC971D6A-B145-446A-8FD1-7C5BD503130F}"/>
              </a:ext>
            </a:extLst>
          </p:cNvPr>
          <p:cNvSpPr/>
          <p:nvPr/>
        </p:nvSpPr>
        <p:spPr>
          <a:xfrm>
            <a:off x="8661301" y="4501711"/>
            <a:ext cx="1639496" cy="1462736"/>
          </a:xfrm>
          <a:prstGeom prst="rect">
            <a:avLst/>
          </a:prstGeom>
          <a:solidFill>
            <a:schemeClr val="accent4">
              <a:lumMod val="75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C3A0FFBF-93CB-458C-826A-851D0C8357D5}"/>
              </a:ext>
            </a:extLst>
          </p:cNvPr>
          <p:cNvSpPr txBox="1"/>
          <p:nvPr/>
        </p:nvSpPr>
        <p:spPr>
          <a:xfrm>
            <a:off x="9037311" y="4959171"/>
            <a:ext cx="979755" cy="707886"/>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ontserrat SemiBold" pitchFamily="2" charset="77"/>
                <a:ea typeface="Noto Sans Light" panose="020B0402040504020204" pitchFamily="34" charset="0"/>
                <a:cs typeface="Lato" panose="020F0502020204030203" pitchFamily="34" charset="0"/>
              </a:rPr>
              <a:t>IT</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ontserrat SemiBold" pitchFamily="2" charset="77"/>
                <a:ea typeface="Noto Sans Light" panose="020B0402040504020204" pitchFamily="34" charset="0"/>
                <a:cs typeface="Lato" panose="020F0502020204030203" pitchFamily="34" charset="0"/>
              </a:rPr>
              <a:t>Goals </a:t>
            </a:r>
          </a:p>
        </p:txBody>
      </p:sp>
      <p:sp>
        <p:nvSpPr>
          <p:cNvPr id="21" name="Subtitle 2">
            <a:extLst>
              <a:ext uri="{FF2B5EF4-FFF2-40B4-BE49-F238E27FC236}">
                <a16:creationId xmlns:a16="http://schemas.microsoft.com/office/drawing/2014/main" id="{FCE04E12-C324-48B5-BB45-957BD93334A7}"/>
              </a:ext>
            </a:extLst>
          </p:cNvPr>
          <p:cNvSpPr txBox="1">
            <a:spLocks/>
          </p:cNvSpPr>
          <p:nvPr/>
        </p:nvSpPr>
        <p:spPr>
          <a:xfrm>
            <a:off x="5385796" y="4164709"/>
            <a:ext cx="905699" cy="325252"/>
          </a:xfrm>
          <a:prstGeom prst="rect">
            <a:avLst/>
          </a:prstGeom>
        </p:spPr>
        <p:txBody>
          <a:bodyPr vert="horz" wrap="non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a:ln>
                  <a:noFill/>
                </a:ln>
                <a:solidFill>
                  <a:srgbClr val="494949"/>
                </a:solidFill>
                <a:effectLst/>
                <a:uLnTx/>
                <a:uFillTx/>
                <a:latin typeface="Arial" panose="020B0604020202020204" pitchFamily="34" charset="0"/>
                <a:ea typeface="Noto Sans Light" panose="020B0402040504020204" pitchFamily="34" charset="0"/>
                <a:cs typeface="Lato Light" panose="020F0502020204030203" pitchFamily="34" charset="0"/>
              </a:rPr>
              <a:t>Support</a:t>
            </a:r>
          </a:p>
        </p:txBody>
      </p:sp>
      <p:cxnSp>
        <p:nvCxnSpPr>
          <p:cNvPr id="22" name="Connector: Elbow 21">
            <a:extLst>
              <a:ext uri="{FF2B5EF4-FFF2-40B4-BE49-F238E27FC236}">
                <a16:creationId xmlns:a16="http://schemas.microsoft.com/office/drawing/2014/main" id="{54157E15-75BD-4B3D-9154-687D514D6566}"/>
              </a:ext>
            </a:extLst>
          </p:cNvPr>
          <p:cNvCxnSpPr>
            <a:stCxn id="5" idx="2"/>
            <a:endCxn id="8" idx="2"/>
          </p:cNvCxnSpPr>
          <p:nvPr/>
        </p:nvCxnSpPr>
        <p:spPr>
          <a:xfrm rot="16200000" flipH="1">
            <a:off x="2191655" y="3254539"/>
            <a:ext cx="12700" cy="1811658"/>
          </a:xfrm>
          <a:prstGeom prst="bentConnector3">
            <a:avLst>
              <a:gd name="adj1" fmla="val 180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46EF9D5C-CA89-40D5-8C25-C31549D93468}"/>
              </a:ext>
            </a:extLst>
          </p:cNvPr>
          <p:cNvCxnSpPr>
            <a:cxnSpLocks/>
          </p:cNvCxnSpPr>
          <p:nvPr/>
        </p:nvCxnSpPr>
        <p:spPr>
          <a:xfrm rot="16200000" flipH="1">
            <a:off x="4144829" y="3319484"/>
            <a:ext cx="12700" cy="1811658"/>
          </a:xfrm>
          <a:prstGeom prst="bentConnector3">
            <a:avLst>
              <a:gd name="adj1" fmla="val 180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F8A76482-4B27-4FBD-83F3-CDEC2887A5F8}"/>
              </a:ext>
            </a:extLst>
          </p:cNvPr>
          <p:cNvCxnSpPr>
            <a:cxnSpLocks/>
            <a:stCxn id="19" idx="2"/>
            <a:endCxn id="16" idx="2"/>
          </p:cNvCxnSpPr>
          <p:nvPr/>
        </p:nvCxnSpPr>
        <p:spPr>
          <a:xfrm rot="5400000">
            <a:off x="8566625" y="5050023"/>
            <a:ext cx="12700" cy="1828849"/>
          </a:xfrm>
          <a:prstGeom prst="bentConnector3">
            <a:avLst>
              <a:gd name="adj1" fmla="val 180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69983214-BC41-4D49-9B06-5DB0C5D0EDD2}"/>
              </a:ext>
            </a:extLst>
          </p:cNvPr>
          <p:cNvCxnSpPr>
            <a:cxnSpLocks/>
          </p:cNvCxnSpPr>
          <p:nvPr/>
        </p:nvCxnSpPr>
        <p:spPr>
          <a:xfrm rot="5400000">
            <a:off x="6617358" y="5062724"/>
            <a:ext cx="12700" cy="1828849"/>
          </a:xfrm>
          <a:prstGeom prst="bentConnector3">
            <a:avLst>
              <a:gd name="adj1" fmla="val 180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CBE72B9-77EA-49C9-9B38-A5A483C2515F}"/>
              </a:ext>
            </a:extLst>
          </p:cNvPr>
          <p:cNvCxnSpPr>
            <a:cxnSpLocks/>
          </p:cNvCxnSpPr>
          <p:nvPr/>
        </p:nvCxnSpPr>
        <p:spPr>
          <a:xfrm>
            <a:off x="5385796" y="3886803"/>
            <a:ext cx="0" cy="93680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EB8C1F18-B09B-4D9B-8FAE-042E473D6173}"/>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spTree>
    <p:extLst>
      <p:ext uri="{BB962C8B-B14F-4D97-AF65-F5344CB8AC3E}">
        <p14:creationId xmlns:p14="http://schemas.microsoft.com/office/powerpoint/2010/main" val="29942405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11326906" cy="602713"/>
          </a:xfrm>
        </p:spPr>
        <p:txBody>
          <a:bodyPr/>
          <a:lstStyle/>
          <a:p>
            <a:r>
              <a:rPr lang="en-US" sz="3600" dirty="0">
                <a:solidFill>
                  <a:srgbClr val="2576B7"/>
                </a:solidFill>
              </a:rPr>
              <a:t>3.2.5 </a:t>
            </a:r>
            <a:r>
              <a:rPr lang="en-US" sz="3600" dirty="0"/>
              <a:t>Identify your IT goals</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67658" y="1636522"/>
            <a:ext cx="4116208" cy="385520"/>
          </a:xfrm>
        </p:spPr>
        <p:txBody>
          <a:bodyPr/>
          <a:lstStyle/>
          <a:p>
            <a:r>
              <a:rPr lang="en-US" sz="1600" dirty="0">
                <a:latin typeface="Exo" panose="02000503000000000000" pitchFamily="2" charset="77"/>
              </a:rPr>
              <a:t>60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71476" y="2054717"/>
            <a:ext cx="11454454" cy="4563302"/>
          </a:xfrm>
          <a:prstGeom prst="rect">
            <a:avLst/>
          </a:prstGeom>
        </p:spPr>
        <p:txBody>
          <a:bodyPr numCol="2" spcCol="360000"/>
          <a:lstStyle/>
          <a:p>
            <a:pPr marL="0" indent="0">
              <a:lnSpc>
                <a:spcPct val="100000"/>
              </a:lnSpc>
              <a:buNone/>
            </a:pPr>
            <a:r>
              <a:rPr lang="en-US" dirty="0"/>
              <a:t>Gather the IT strategy creation team and revisit your IT initiatives. </a:t>
            </a:r>
          </a:p>
          <a:p>
            <a:pPr marL="0" indent="0">
              <a:lnSpc>
                <a:spcPct val="100000"/>
              </a:lnSpc>
              <a:buNone/>
            </a:pPr>
            <a:r>
              <a:rPr lang="en-US" sz="1800" b="1" dirty="0">
                <a:solidFill>
                  <a:schemeClr val="accent1"/>
                </a:solidFill>
              </a:rPr>
              <a:t>Step 1: Card Sorting</a:t>
            </a:r>
          </a:p>
          <a:p>
            <a:pPr marL="184150" indent="-184150">
              <a:lnSpc>
                <a:spcPct val="100000"/>
              </a:lnSpc>
              <a:buFont typeface="Arial" panose="020B0604020202020204" pitchFamily="34" charset="0"/>
              <a:buChar char="•"/>
            </a:pPr>
            <a:r>
              <a:rPr lang="en-US" dirty="0"/>
              <a:t>On each card, include an initiative and a description that is succinct but contains enough information to describe what the initiative is.  </a:t>
            </a:r>
          </a:p>
          <a:p>
            <a:pPr marL="184150" indent="-184150">
              <a:lnSpc>
                <a:spcPct val="100000"/>
              </a:lnSpc>
              <a:buFont typeface="Arial" panose="020B0604020202020204" pitchFamily="34" charset="0"/>
              <a:buChar char="•"/>
            </a:pPr>
            <a:r>
              <a:rPr lang="en-US" dirty="0"/>
              <a:t>Shuffle the deck and hand to the team. Describe the challenge and have the team sort the cards into groups that flow together. </a:t>
            </a:r>
          </a:p>
          <a:p>
            <a:pPr marL="184150" indent="-184150">
              <a:lnSpc>
                <a:spcPct val="100000"/>
              </a:lnSpc>
              <a:buFont typeface="Arial" panose="020B0604020202020204" pitchFamily="34" charset="0"/>
              <a:buChar char="•"/>
            </a:pPr>
            <a:r>
              <a:rPr lang="en-US" dirty="0"/>
              <a:t>The group should decide together on names and themes for each grouping.</a:t>
            </a:r>
          </a:p>
          <a:p>
            <a:pPr marL="0" indent="0">
              <a:lnSpc>
                <a:spcPct val="100000"/>
              </a:lnSpc>
              <a:buNone/>
            </a:pPr>
            <a:r>
              <a:rPr lang="en-US" sz="1800" b="1" dirty="0">
                <a:solidFill>
                  <a:schemeClr val="accent1"/>
                </a:solidFill>
              </a:rPr>
              <a:t>Step 2: Storyboarding </a:t>
            </a:r>
          </a:p>
          <a:p>
            <a:pPr marL="184150" indent="-184150">
              <a:lnSpc>
                <a:spcPct val="100000"/>
              </a:lnSpc>
              <a:buFont typeface="Arial" panose="020B0604020202020204" pitchFamily="34" charset="0"/>
              <a:buChar char="•"/>
            </a:pPr>
            <a:r>
              <a:rPr lang="en-US" dirty="0"/>
              <a:t>After the card sorting exercise is conducted, similar initiatives should be grouped into themes. Give each theme a name and give each smaller group one theme to work on.</a:t>
            </a:r>
          </a:p>
          <a:p>
            <a:pPr marL="184150" indent="-184150">
              <a:lnSpc>
                <a:spcPct val="100000"/>
              </a:lnSpc>
              <a:buFont typeface="Arial" panose="020B0604020202020204" pitchFamily="34" charset="0"/>
              <a:buChar char="•"/>
            </a:pPr>
            <a:r>
              <a:rPr lang="en-US" dirty="0"/>
              <a:t>Identify your specific theme to be reviewed, e.g. “Your ideal vision of a help desk is...”</a:t>
            </a:r>
          </a:p>
          <a:p>
            <a:pPr marL="184150" indent="-184150">
              <a:lnSpc>
                <a:spcPct val="100000"/>
              </a:lnSpc>
              <a:buFont typeface="Arial" panose="020B0604020202020204" pitchFamily="34" charset="0"/>
              <a:buChar char="•"/>
            </a:pPr>
            <a:r>
              <a:rPr lang="en-US" dirty="0"/>
              <a:t>Provide individuals (or teams) with white paper and markers. Instruct them to draw their ideal state, using pictures, words, etc.</a:t>
            </a:r>
          </a:p>
          <a:p>
            <a:pPr marL="184150" indent="-184150">
              <a:lnSpc>
                <a:spcPct val="100000"/>
              </a:lnSpc>
              <a:buFont typeface="Arial" panose="020B0604020202020204" pitchFamily="34" charset="0"/>
              <a:buChar char="•"/>
            </a:pPr>
            <a:r>
              <a:rPr lang="en-US" dirty="0"/>
              <a:t>Participants can use multiple sheets of paper to draw processes, steps, or components of their ideal vision.</a:t>
            </a:r>
          </a:p>
          <a:p>
            <a:pPr marL="184150" indent="-184150">
              <a:lnSpc>
                <a:spcPct val="100000"/>
              </a:lnSpc>
              <a:buFont typeface="Arial" panose="020B0604020202020204" pitchFamily="34" charset="0"/>
              <a:buChar char="•"/>
            </a:pPr>
            <a:r>
              <a:rPr lang="en-US" dirty="0"/>
              <a:t>Have teams present their stories. Capture themes, insights, and “a-ha” moments.</a:t>
            </a:r>
          </a:p>
          <a:p>
            <a:pPr marL="0" indent="0">
              <a:lnSpc>
                <a:spcPct val="100000"/>
              </a:lnSpc>
              <a:buNone/>
            </a:pPr>
            <a:r>
              <a:rPr lang="en-US" sz="1800" b="1" dirty="0">
                <a:solidFill>
                  <a:schemeClr val="accent1"/>
                </a:solidFill>
              </a:rPr>
              <a:t>Step 3: Finalize IT Goals</a:t>
            </a:r>
          </a:p>
          <a:p>
            <a:pPr marL="184150" indent="-184150">
              <a:lnSpc>
                <a:spcPct val="100000"/>
              </a:lnSpc>
              <a:buFont typeface="Arial" panose="020B0604020202020204" pitchFamily="34" charset="0"/>
              <a:buChar char="•"/>
            </a:pPr>
            <a:r>
              <a:rPr lang="en-US" dirty="0"/>
              <a:t>Read the IT goals slide (previous slide) to understand the characteristics of an IT goal. Review the examples on the previous slides with your team if you do not know where to begin. </a:t>
            </a:r>
          </a:p>
          <a:p>
            <a:pPr marL="184150" indent="-184150">
              <a:lnSpc>
                <a:spcPct val="100000"/>
              </a:lnSpc>
              <a:buFont typeface="Arial" panose="020B0604020202020204" pitchFamily="34" charset="0"/>
              <a:buChar char="•"/>
            </a:pPr>
            <a:r>
              <a:rPr lang="en-US" dirty="0"/>
              <a:t>Using the themes and storyboarding exercises outputs, create an IT goal that encompasses each of these implications. As well, create IT goals that achieve the vision and mission statements.   </a:t>
            </a:r>
          </a:p>
          <a:p>
            <a:pPr marL="184150" indent="-184150">
              <a:lnSpc>
                <a:spcPct val="100000"/>
              </a:lnSpc>
              <a:buFont typeface="Arial" panose="020B0604020202020204" pitchFamily="34" charset="0"/>
              <a:buChar char="•"/>
            </a:pPr>
            <a:r>
              <a:rPr lang="en-US" dirty="0"/>
              <a:t>Continue the process until you are satisfied that the themes of IT implications and vision and mission statements are covered by the goals. </a:t>
            </a:r>
          </a:p>
          <a:p>
            <a:pPr marL="184150" indent="-184150">
              <a:lnSpc>
                <a:spcPct val="100000"/>
              </a:lnSpc>
              <a:buFont typeface="Arial" panose="020B0604020202020204" pitchFamily="34" charset="0"/>
              <a:buChar char="•"/>
            </a:pPr>
            <a:r>
              <a:rPr lang="en-US" dirty="0"/>
              <a:t>Document your findings in the </a:t>
            </a:r>
            <a:r>
              <a:rPr lang="en-US" i="1" dirty="0"/>
              <a:t>IT Strategy Workbook. </a:t>
            </a:r>
          </a:p>
          <a:p>
            <a:pPr marL="184150" indent="-184150">
              <a:lnSpc>
                <a:spcPct val="100000"/>
              </a:lnSpc>
              <a:buFont typeface="Arial" panose="020B0604020202020204" pitchFamily="34" charset="0"/>
              <a:buChar char="•"/>
            </a:pPr>
            <a:endParaRPr lang="en-US" dirty="0"/>
          </a:p>
        </p:txBody>
      </p:sp>
      <p:sp>
        <p:nvSpPr>
          <p:cNvPr id="12" name="Text Placeholder 6">
            <a:extLst>
              <a:ext uri="{FF2B5EF4-FFF2-40B4-BE49-F238E27FC236}">
                <a16:creationId xmlns:a16="http://schemas.microsoft.com/office/drawing/2014/main" id="{52D40591-E197-445E-9BE3-333ACFEC47FE}"/>
              </a:ext>
            </a:extLst>
          </p:cNvPr>
          <p:cNvSpPr txBox="1">
            <a:spLocks/>
          </p:cNvSpPr>
          <p:nvPr/>
        </p:nvSpPr>
        <p:spPr>
          <a:xfrm>
            <a:off x="367658" y="1102658"/>
            <a:ext cx="11313354" cy="48942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Objective: Leverage card sorting to gather, organize, and structure initiatives, and leverage storyboarding to provide visioning and big-picture views to elicit IT goals.</a:t>
            </a:r>
          </a:p>
        </p:txBody>
      </p:sp>
      <p:sp>
        <p:nvSpPr>
          <p:cNvPr id="8" name="Text Placeholder 3">
            <a:extLst>
              <a:ext uri="{FF2B5EF4-FFF2-40B4-BE49-F238E27FC236}">
                <a16:creationId xmlns:a16="http://schemas.microsoft.com/office/drawing/2014/main" id="{A75F959B-7D42-4B22-A03B-75D5FD1F4F83}"/>
              </a:ext>
            </a:extLst>
          </p:cNvPr>
          <p:cNvSpPr txBox="1">
            <a:spLocks/>
          </p:cNvSpPr>
          <p:nvPr/>
        </p:nvSpPr>
        <p:spPr>
          <a:xfrm>
            <a:off x="121297" y="116633"/>
            <a:ext cx="2668556" cy="293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1"/>
                </a:solidFill>
                <a:latin typeface="Exo" panose="02000303000000000000" pitchFamily="2" charset="0"/>
              </a:rPr>
              <a:t>3.2 Identify Key Initiatives</a:t>
            </a:r>
          </a:p>
        </p:txBody>
      </p:sp>
    </p:spTree>
    <p:extLst>
      <p:ext uri="{BB962C8B-B14F-4D97-AF65-F5344CB8AC3E}">
        <p14:creationId xmlns:p14="http://schemas.microsoft.com/office/powerpoint/2010/main" val="20891740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3115FC4-33F6-3141-A2DB-D2CFA6675AC9}"/>
              </a:ext>
            </a:extLst>
          </p:cNvPr>
          <p:cNvSpPr/>
          <p:nvPr/>
        </p:nvSpPr>
        <p:spPr>
          <a:xfrm>
            <a:off x="356960" y="1828800"/>
            <a:ext cx="5710011" cy="3107640"/>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aphicFrame>
        <p:nvGraphicFramePr>
          <p:cNvPr id="4" name="Table 3">
            <a:extLst>
              <a:ext uri="{FF2B5EF4-FFF2-40B4-BE49-F238E27FC236}">
                <a16:creationId xmlns:a16="http://schemas.microsoft.com/office/drawing/2014/main" id="{2E91096C-A178-0A4F-8D96-F02F765B827A}"/>
              </a:ext>
            </a:extLst>
          </p:cNvPr>
          <p:cNvGraphicFramePr>
            <a:graphicFrameLocks noGrp="1"/>
          </p:cNvGraphicFramePr>
          <p:nvPr>
            <p:extLst>
              <p:ext uri="{D42A27DB-BD31-4B8C-83A1-F6EECF244321}">
                <p14:modId xmlns:p14="http://schemas.microsoft.com/office/powerpoint/2010/main" val="1931304633"/>
              </p:ext>
            </p:extLst>
          </p:nvPr>
        </p:nvGraphicFramePr>
        <p:xfrm>
          <a:off x="371474" y="1816100"/>
          <a:ext cx="5689602" cy="3491654"/>
        </p:xfrm>
        <a:graphic>
          <a:graphicData uri="http://schemas.openxmlformats.org/drawingml/2006/table">
            <a:tbl>
              <a:tblPr firstRow="1" bandRow="1">
                <a:effectLst/>
                <a:tableStyleId>{5C22544A-7EE6-4342-B048-85BDC9FD1C3A}</a:tableStyleId>
              </a:tblPr>
              <a:tblGrid>
                <a:gridCol w="2844801">
                  <a:extLst>
                    <a:ext uri="{9D8B030D-6E8A-4147-A177-3AD203B41FA5}">
                      <a16:colId xmlns:a16="http://schemas.microsoft.com/office/drawing/2014/main" val="866264451"/>
                    </a:ext>
                  </a:extLst>
                </a:gridCol>
                <a:gridCol w="2844801">
                  <a:extLst>
                    <a:ext uri="{9D8B030D-6E8A-4147-A177-3AD203B41FA5}">
                      <a16:colId xmlns:a16="http://schemas.microsoft.com/office/drawing/2014/main" val="2703970457"/>
                    </a:ext>
                  </a:extLst>
                </a:gridCol>
              </a:tblGrid>
              <a:tr h="650102">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91440" marB="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91440" marB="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841552">
                <a:tc>
                  <a:txBody>
                    <a:bodyPr/>
                    <a:lstStyle/>
                    <a:p>
                      <a:pPr marL="173038" indent="-173038" rtl="0">
                        <a:lnSpc>
                          <a:spcPts val="1600"/>
                        </a:lnSpc>
                        <a:spcBef>
                          <a:spcPts val="800"/>
                        </a:spcBef>
                        <a:buSzPts val="1100"/>
                        <a:buFont typeface="Arial" panose="020B0604020202020204" pitchFamily="34" charset="0"/>
                        <a:buChar char="•"/>
                        <a:tabLst/>
                      </a:pPr>
                      <a:r>
                        <a:rPr lang="en-US" sz="1400" b="0" i="0" u="none" strike="noStrike" baseline="0" dirty="0">
                          <a:solidFill>
                            <a:srgbClr val="000000"/>
                          </a:solidFill>
                          <a:latin typeface="Roboto Condensed Light" panose="02000000000000000000" pitchFamily="2" charset="0"/>
                          <a:ea typeface="Roboto Condensed Light" panose="02000000000000000000" pitchFamily="2" charset="0"/>
                        </a:rPr>
                        <a:t>IT initiatives</a:t>
                      </a:r>
                    </a:p>
                    <a:p>
                      <a:pPr marL="173038" indent="-173038" rtl="0">
                        <a:lnSpc>
                          <a:spcPts val="1600"/>
                        </a:lnSpc>
                        <a:spcBef>
                          <a:spcPts val="800"/>
                        </a:spcBef>
                        <a:buSzPts val="1100"/>
                        <a:buFont typeface="Arial" panose="020B0604020202020204" pitchFamily="34" charset="0"/>
                        <a:buChar char="•"/>
                        <a:tabLst/>
                      </a:pPr>
                      <a:r>
                        <a:rPr lang="en-US" sz="1400" b="0" i="0" u="none" strike="noStrike" baseline="0" dirty="0">
                          <a:solidFill>
                            <a:srgbClr val="000000"/>
                          </a:solidFill>
                          <a:latin typeface="Roboto Condensed Light" panose="02000000000000000000" pitchFamily="2" charset="0"/>
                          <a:ea typeface="Roboto Condensed Light" panose="02000000000000000000" pitchFamily="2" charset="0"/>
                        </a:rPr>
                        <a:t>IT goals definition</a:t>
                      </a:r>
                    </a:p>
                  </a:txBody>
                  <a:tcPr marL="288000" marR="288000" marT="288000"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400" b="0" i="0" dirty="0">
                          <a:solidFill>
                            <a:srgbClr val="000000"/>
                          </a:solidFill>
                          <a:latin typeface="Roboto Condensed Light" panose="02000000000000000000" pitchFamily="2" charset="0"/>
                          <a:ea typeface="Roboto Condensed Light" panose="02000000000000000000" pitchFamily="2" charset="0"/>
                        </a:rPr>
                        <a:t>IT goals</a:t>
                      </a:r>
                    </a:p>
                  </a:txBody>
                  <a:tcPr marL="288000" marR="288000" marT="288000"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686074955"/>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96968" y="530021"/>
            <a:ext cx="11119040" cy="570117"/>
          </a:xfrm>
        </p:spPr>
        <p:txBody>
          <a:bodyPr/>
          <a:lstStyle/>
          <a:p>
            <a:r>
              <a:rPr lang="en-US" sz="4000" dirty="0">
                <a:solidFill>
                  <a:srgbClr val="2576B7"/>
                </a:solidFill>
              </a:rPr>
              <a:t>3.2.5 </a:t>
            </a:r>
            <a:r>
              <a:rPr lang="en-US" sz="4000" dirty="0"/>
              <a:t>Identify your IT goals (cont.)</a:t>
            </a:r>
            <a:endParaRPr lang="en-US" dirty="0"/>
          </a:p>
        </p:txBody>
      </p:sp>
      <p:sp>
        <p:nvSpPr>
          <p:cNvPr id="20" name="Rectangle 19">
            <a:extLst>
              <a:ext uri="{FF2B5EF4-FFF2-40B4-BE49-F238E27FC236}">
                <a16:creationId xmlns:a16="http://schemas.microsoft.com/office/drawing/2014/main" id="{0C9FBE42-F7AC-E147-A266-0BD1AD803EDC}"/>
              </a:ext>
            </a:extLst>
          </p:cNvPr>
          <p:cNvSpPr/>
          <p:nvPr/>
        </p:nvSpPr>
        <p:spPr>
          <a:xfrm>
            <a:off x="6197600" y="1828800"/>
            <a:ext cx="5704114" cy="3107640"/>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aphicFrame>
        <p:nvGraphicFramePr>
          <p:cNvPr id="31" name="Table 30">
            <a:extLst>
              <a:ext uri="{FF2B5EF4-FFF2-40B4-BE49-F238E27FC236}">
                <a16:creationId xmlns:a16="http://schemas.microsoft.com/office/drawing/2014/main" id="{E89A80C3-4BF0-104A-ABDF-E152ACE41160}"/>
              </a:ext>
            </a:extLst>
          </p:cNvPr>
          <p:cNvGraphicFramePr>
            <a:graphicFrameLocks noGrp="1"/>
          </p:cNvGraphicFramePr>
          <p:nvPr>
            <p:extLst>
              <p:ext uri="{D42A27DB-BD31-4B8C-83A1-F6EECF244321}">
                <p14:modId xmlns:p14="http://schemas.microsoft.com/office/powerpoint/2010/main" val="1337639137"/>
              </p:ext>
            </p:extLst>
          </p:nvPr>
        </p:nvGraphicFramePr>
        <p:xfrm>
          <a:off x="6205538" y="1816100"/>
          <a:ext cx="5688012" cy="3491654"/>
        </p:xfrm>
        <a:graphic>
          <a:graphicData uri="http://schemas.openxmlformats.org/drawingml/2006/table">
            <a:tbl>
              <a:tblPr firstRow="1" bandRow="1">
                <a:effectLst/>
                <a:tableStyleId>{5C22544A-7EE6-4342-B048-85BDC9FD1C3A}</a:tableStyleId>
              </a:tblPr>
              <a:tblGrid>
                <a:gridCol w="2844006">
                  <a:extLst>
                    <a:ext uri="{9D8B030D-6E8A-4147-A177-3AD203B41FA5}">
                      <a16:colId xmlns:a16="http://schemas.microsoft.com/office/drawing/2014/main" val="866264451"/>
                    </a:ext>
                  </a:extLst>
                </a:gridCol>
                <a:gridCol w="2844006">
                  <a:extLst>
                    <a:ext uri="{9D8B030D-6E8A-4147-A177-3AD203B41FA5}">
                      <a16:colId xmlns:a16="http://schemas.microsoft.com/office/drawing/2014/main" val="2703970457"/>
                    </a:ext>
                  </a:extLst>
                </a:gridCol>
              </a:tblGrid>
              <a:tr h="578854">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Materials</a:t>
                      </a:r>
                    </a:p>
                  </a:txBody>
                  <a:tcPr marL="0" marR="0" marT="91440" marB="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Participants</a:t>
                      </a:r>
                    </a:p>
                  </a:txBody>
                  <a:tcPr marL="0" marR="0" marT="91440" marB="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530131">
                <a:tc>
                  <a:txBody>
                    <a:bodyPr/>
                    <a:lstStyle/>
                    <a:p>
                      <a:pPr marL="173038" indent="-173038" rtl="0">
                        <a:lnSpc>
                          <a:spcPts val="1600"/>
                        </a:lnSpc>
                        <a:spcBef>
                          <a:spcPts val="800"/>
                        </a:spcBef>
                        <a:buSzPts val="1100"/>
                        <a:buFont typeface="Arial" panose="020B0604020202020204" pitchFamily="34" charset="0"/>
                        <a:buChar char="•"/>
                        <a:tabLst/>
                      </a:pPr>
                      <a:r>
                        <a:rPr lang="en-US" sz="1400" b="0" i="1" u="none" strike="noStrike" baseline="0" dirty="0">
                          <a:solidFill>
                            <a:srgbClr val="000000"/>
                          </a:solidFill>
                          <a:latin typeface="Roboto Condensed Light" panose="02000000000000000000" pitchFamily="2" charset="0"/>
                          <a:ea typeface="Roboto Condensed Light" panose="02000000000000000000" pitchFamily="2" charset="0"/>
                        </a:rPr>
                        <a:t>IT Strategy Workbook</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400" b="0" i="0" u="none" strike="noStrike" baseline="0" dirty="0">
                          <a:solidFill>
                            <a:srgbClr val="000000"/>
                          </a:solidFill>
                          <a:latin typeface="Roboto Condensed Light" panose="02000000000000000000" pitchFamily="2" charset="0"/>
                          <a:ea typeface="Roboto Condensed Light" panose="02000000000000000000" pitchFamily="2" charset="0"/>
                        </a:rPr>
                        <a:t>Collaboration/brainstorming tool (whiteboard, flip chart, digital equivalent) </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400" b="0" i="0" u="none" strike="noStrike" baseline="0" dirty="0">
                          <a:solidFill>
                            <a:srgbClr val="000000"/>
                          </a:solidFill>
                          <a:latin typeface="Roboto Condensed Light" panose="02000000000000000000" pitchFamily="2" charset="0"/>
                          <a:ea typeface="Roboto Condensed Light" panose="02000000000000000000" pitchFamily="2" charset="0"/>
                        </a:rPr>
                        <a:t>4x6 recipe/index cards (multiple colors)</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400" b="0" i="0" u="none" strike="noStrike" baseline="0" dirty="0">
                          <a:solidFill>
                            <a:srgbClr val="000000"/>
                          </a:solidFill>
                          <a:latin typeface="Roboto Condensed Light" panose="02000000000000000000" pitchFamily="2" charset="0"/>
                          <a:ea typeface="Roboto Condensed Light" panose="02000000000000000000" pitchFamily="2" charset="0"/>
                        </a:rPr>
                        <a:t>Flip chart paper</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400" b="0" i="0" u="none" strike="noStrike" baseline="0" dirty="0">
                          <a:solidFill>
                            <a:srgbClr val="000000"/>
                          </a:solidFill>
                          <a:latin typeface="Roboto Condensed Light" panose="02000000000000000000" pitchFamily="2" charset="0"/>
                          <a:ea typeface="Roboto Condensed Light" panose="02000000000000000000" pitchFamily="2" charset="0"/>
                        </a:rPr>
                        <a:t>Markers</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400" b="0" i="0" u="none" strike="noStrike" baseline="0" dirty="0">
                          <a:solidFill>
                            <a:srgbClr val="000000"/>
                          </a:solidFill>
                          <a:latin typeface="Roboto Condensed Light" panose="02000000000000000000" pitchFamily="2" charset="0"/>
                          <a:ea typeface="Roboto Condensed Light" panose="02000000000000000000" pitchFamily="2" charset="0"/>
                        </a:rPr>
                        <a:t>Large table space </a:t>
                      </a:r>
                    </a:p>
                  </a:txBody>
                  <a:tcPr marL="288000" marR="288000" marT="288000"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4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400" b="0" i="0" dirty="0">
                          <a:solidFill>
                            <a:srgbClr val="000000"/>
                          </a:solidFill>
                          <a:latin typeface="Roboto Condensed Light" panose="02000000000000000000" pitchFamily="2" charset="0"/>
                          <a:ea typeface="Roboto Condensed Light" panose="02000000000000000000" pitchFamily="2" charset="0"/>
                        </a:rPr>
                        <a:t>Senior IT Team </a:t>
                      </a:r>
                    </a:p>
                  </a:txBody>
                  <a:tcPr marL="288000" marR="288000" marT="288000"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686074955"/>
                  </a:ext>
                </a:extLst>
              </a:tr>
            </a:tbl>
          </a:graphicData>
        </a:graphic>
      </p:graphicFrame>
      <p:grpSp>
        <p:nvGrpSpPr>
          <p:cNvPr id="7" name="Group 6">
            <a:extLst>
              <a:ext uri="{FF2B5EF4-FFF2-40B4-BE49-F238E27FC236}">
                <a16:creationId xmlns:a16="http://schemas.microsoft.com/office/drawing/2014/main" id="{BD5876DE-4308-45C2-AEB6-7EC43CC72D27}"/>
              </a:ext>
            </a:extLst>
          </p:cNvPr>
          <p:cNvGrpSpPr/>
          <p:nvPr/>
        </p:nvGrpSpPr>
        <p:grpSpPr>
          <a:xfrm>
            <a:off x="396968" y="5789715"/>
            <a:ext cx="5664108" cy="468002"/>
            <a:chOff x="469425" y="5628818"/>
            <a:chExt cx="3318766" cy="554002"/>
          </a:xfrm>
        </p:grpSpPr>
        <p:sp>
          <p:nvSpPr>
            <p:cNvPr id="8" name="Rectangle 7">
              <a:hlinkClick r:id="rId2"/>
              <a:extLst>
                <a:ext uri="{FF2B5EF4-FFF2-40B4-BE49-F238E27FC236}">
                  <a16:creationId xmlns:a16="http://schemas.microsoft.com/office/drawing/2014/main" id="{CC481737-7A1C-465C-969F-914300F9FE69}"/>
                </a:ext>
              </a:extLst>
            </p:cNvPr>
            <p:cNvSpPr/>
            <p:nvPr/>
          </p:nvSpPr>
          <p:spPr>
            <a:xfrm>
              <a:off x="907388" y="5628818"/>
              <a:ext cx="2880803"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Download the </a:t>
              </a:r>
              <a:r>
                <a:rPr kumimoji="0" lang="en-US" sz="1200" b="0" i="1" u="none" strike="noStrike" kern="1200" cap="none" spc="0" normalizeH="0" baseline="0" noProof="0" dirty="0">
                  <a:ln>
                    <a:noFill/>
                  </a:ln>
                  <a:solidFill>
                    <a:srgbClr val="FFFFFF"/>
                  </a:solidFill>
                  <a:effectLst/>
                  <a:uLnTx/>
                  <a:uFillTx/>
                  <a:latin typeface="Exo" panose="02000503000000000000" pitchFamily="2" charset="77"/>
                  <a:ea typeface="+mn-ea"/>
                  <a:cs typeface="+mn-cs"/>
                </a:rPr>
                <a:t>IT Strategy Workbook </a:t>
              </a:r>
              <a:r>
                <a:rPr kumimoji="0" lang="en-US" sz="1200" b="0" i="0" u="none" strike="noStrike" kern="1200" cap="none" spc="0" normalizeH="0" baseline="0" noProof="0" dirty="0">
                  <a:ln>
                    <a:noFill/>
                  </a:ln>
                  <a:solidFill>
                    <a:srgbClr val="FFFFFF"/>
                  </a:solidFill>
                  <a:effectLst/>
                  <a:uLnTx/>
                  <a:uFillTx/>
                  <a:latin typeface="Exo" panose="02000503000000000000" pitchFamily="2" charset="77"/>
                  <a:ea typeface="+mn-ea"/>
                  <a:cs typeface="+mn-cs"/>
                </a:rPr>
                <a:t>and document your IT goals in the “Goals Cascade” tab to complete your goals cascade.</a:t>
              </a:r>
            </a:p>
          </p:txBody>
        </p:sp>
        <p:sp>
          <p:nvSpPr>
            <p:cNvPr id="9" name="Rectangle 8">
              <a:extLst>
                <a:ext uri="{FF2B5EF4-FFF2-40B4-BE49-F238E27FC236}">
                  <a16:creationId xmlns:a16="http://schemas.microsoft.com/office/drawing/2014/main" id="{BF311C94-94DB-4B41-9FA2-9AB60D02F574}"/>
                </a:ext>
              </a:extLst>
            </p:cNvPr>
            <p:cNvSpPr>
              <a:spLocks noChangeAspect="1"/>
            </p:cNvSpPr>
            <p:nvPr/>
          </p:nvSpPr>
          <p:spPr>
            <a:xfrm>
              <a:off x="469425" y="5628820"/>
              <a:ext cx="437964"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xo" panose="02000503000000000000" pitchFamily="2" charset="77"/>
                <a:ea typeface="+mn-ea"/>
                <a:cs typeface="+mn-cs"/>
              </a:endParaRPr>
            </a:p>
          </p:txBody>
        </p:sp>
      </p:grpSp>
      <p:pic>
        <p:nvPicPr>
          <p:cNvPr id="10" name="Picture 9">
            <a:extLst>
              <a:ext uri="{FF2B5EF4-FFF2-40B4-BE49-F238E27FC236}">
                <a16:creationId xmlns:a16="http://schemas.microsoft.com/office/drawing/2014/main" id="{903F84B5-3B2F-4A96-A540-F2E36DA7B2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952" y="5735266"/>
            <a:ext cx="551500" cy="551500"/>
          </a:xfrm>
          <a:prstGeom prst="rect">
            <a:avLst/>
          </a:prstGeom>
        </p:spPr>
      </p:pic>
    </p:spTree>
    <p:extLst>
      <p:ext uri="{BB962C8B-B14F-4D97-AF65-F5344CB8AC3E}">
        <p14:creationId xmlns:p14="http://schemas.microsoft.com/office/powerpoint/2010/main" val="31747431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SHAPEINFO" val="&lt;ThreeDShapeInfo&gt;&lt;uuid val=&quot;{AFA3460B-1D53-42B3-AEE9-E160A75B4DD1}&quot;/&gt;&lt;isInvalidForFieldText val=&quot;0&quot;/&gt;&lt;Image&gt;&lt;filename val=&quot;C:\Users\natalie.sansone\AppData\Local\Temp\CP8220724968Session\CPTrustFolder8220724984\PPTImport822012416828\data\asimages\{AFA3460B-1D53-42B3-AEE9-E160A75B4DD1}_16.png&quot;/&gt;&lt;left val=&quot;956&quot;/&gt;&lt;top val=&quot;-1&quot;/&gt;&lt;width val=&quot;324&quot;/&gt;&lt;height val=&quot;722&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C38A4A-71C8-4492-8A9B-ECF53A4F5231}&quot;/&gt;&lt;isInvalidForFieldText val=&quot;0&quot;/&gt;&lt;Image&gt;&lt;filename val=&quot;C:\Users\natalie.sansone\AppData\Local\Temp\CP8220724968Session\CPTrustFolder8220724984\PPTImport822012416828\data\asimages\{96C38A4A-71C8-4492-8A9B-ECF53A4F5231}_16.png&quot;/&gt;&lt;left val=&quot;372&quot;/&gt;&lt;top val=&quot;347&quot;/&gt;&lt;width val=&quot;56&quot;/&gt;&lt;height val=&quot;55&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6&quot;/&gt;&lt;lineCharCount val=&quot;10&quot;/&gt;&lt;lineCharCount val=&quot;18&quot;/&gt;&lt;lineCharCount val=&quot;14&quot;/&gt;&lt;/TableIndex&gt;&lt;/ShapeTextInfo&gt;"/>
  <p:tag name="HTML_SHAPEINFO" val="&lt;ThreeDShapeInfo&gt;&lt;uuid val=&quot;{E09F5014-2C4C-48F5-9407-A8024D46B161}&quot;/&gt;&lt;isInvalidForFieldText val=&quot;0&quot;/&gt;&lt;Image&gt;&lt;filename val=&quot;C:\Users\natalie.sansone\AppData\Local\Temp\CP8220724968Session\CPTrustFolder8220724984\PPTImport822012416828\data\asimages\{E09F5014-2C4C-48F5-9407-A8024D46B161}_16.png&quot;/&gt;&lt;left val=&quot;421&quot;/&gt;&lt;top val=&quot;352&quot;/&gt;&lt;width val=&quot;150&quot;/&gt;&lt;height val=&quot;106&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3&quot;/&gt;&lt;lineCharCount val=&quot;12&quot;/&gt;&lt;lineCharCount val=&quot;12&quot;/&gt;&lt;/TableIndex&gt;&lt;/ShapeTextInfo&gt;"/>
  <p:tag name="HTML_SHAPEINFO" val="&lt;ThreeDShapeInfo&gt;&lt;uuid val=&quot;{90D34A26-61AB-4A28-AE69-393D70125EE8}&quot;/&gt;&lt;isInvalidForFieldText val=&quot;0&quot;/&gt;&lt;Image&gt;&lt;filename val=&quot;C:\Users\natalie.sansone\AppData\Local\Temp\CP8220724968Session\CPTrustFolder8220724984\PPTImport822012416828\data\asimages\{90D34A26-61AB-4A28-AE69-393D70125EE8}_16.png&quot;/&gt;&lt;left val=&quot;421&quot;/&gt;&lt;top val=&quot;490&quot;/&gt;&lt;width val=&quot;126&quot;/&gt;&lt;height val=&quot;107&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75AB799E-8B97-4459-A2A5-85A23343DE6C}&quot;/&gt;&lt;isInvalidForFieldText val=&quot;0&quot;/&gt;&lt;Image&gt;&lt;filename val=&quot;C:\Users\natalie.sansone\AppData\Local\Temp\CP8220724968Session\CPTrustFolder8220724984\PPTImport822012416828\data\asimages\{75AB799E-8B97-4459-A2A5-85A23343DE6C}_16.png&quot;/&gt;&lt;left val=&quot;397&quot;/&gt;&lt;top val=&quot;402&quot;/&gt;&lt;width val=&quot;4&quot;/&gt;&lt;height val=&quot;89&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F87098DC-DAB6-4EBE-A50C-7EF82B98056F}&quot;/&gt;&lt;isInvalidForFieldText val=&quot;0&quot;/&gt;&lt;Image&gt;&lt;filename val=&quot;C:\Users\natalie.sansone\AppData\Local\Temp\CP8220724968Session\CPTrustFolder8220724984\PPTImport822012416828\data\asimages\{F87098DC-DAB6-4EBE-A50C-7EF82B98056F}_16.png&quot;/&gt;&lt;left val=&quot;371&quot;/&gt;&lt;top val=&quot;489&quot;/&gt;&lt;width val=&quot;56&quot;/&gt;&lt;height val=&quot;56&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81C16A-FA89-4C4B-8C06-BF439964DC40}&quot;/&gt;&lt;isInvalidForFieldText val=&quot;0&quot;/&gt;&lt;Image&gt;&lt;filename val=&quot;C:\Users\natalie.sansone\AppData\Local\Temp\CP8220724968Session\CPTrustFolder8220724984\PPTImport822012416828\data\asimages\{7381C16A-FA89-4C4B-8C06-BF439964DC40}_16.png&quot;/&gt;&lt;left val=&quot;542&quot;/&gt;&lt;top val=&quot;348&quot;/&gt;&lt;width val=&quot;55&quot;/&gt;&lt;height val=&quot;55&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6&quot;/&gt;&lt;lineCharCount val=&quot;11&quot;/&gt;&lt;lineCharCount val=&quot;15&quot;/&gt;&lt;lineCharCount val=&quot;12&quot;/&gt;&lt;lineCharCount val=&quot;10&quot;/&gt;&lt;/TableIndex&gt;&lt;/ShapeTextInfo&gt;"/>
  <p:tag name="HTML_SHAPEINFO" val="&lt;ThreeDShapeInfo&gt;&lt;uuid val=&quot;{9D041F7F-B4D1-4CFA-8BF6-476072E66827}&quot;/&gt;&lt;isInvalidForFieldText val=&quot;0&quot;/&gt;&lt;Image&gt;&lt;filename val=&quot;C:\Users\natalie.sansone\AppData\Local\Temp\CP8220724968Session\CPTrustFolder8220724984\PPTImport822012416828\data\asimages\{9D041F7F-B4D1-4CFA-8BF6-476072E66827}_16.png&quot;/&gt;&lt;left val=&quot;592&quot;/&gt;&lt;top val=&quot;352&quot;/&gt;&lt;width val=&quot;137&quot;/&gt;&lt;height val=&quot;130&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4&quot;/&gt;&lt;lineCharCount val=&quot;12&quot;/&gt;&lt;lineCharCount val=&quot;14&quot;/&gt;&lt;/TableIndex&gt;&lt;/ShapeTextInfo&gt;"/>
  <p:tag name="HTML_SHAPEINFO" val="&lt;ThreeDShapeInfo&gt;&lt;uuid val=&quot;{E014B474-F32A-4372-807B-DB4C9B862E10}&quot;/&gt;&lt;isInvalidForFieldText val=&quot;0&quot;/&gt;&lt;Image&gt;&lt;filename val=&quot;C:\Users\natalie.sansone\AppData\Local\Temp\CP8220724968Session\CPTrustFolder8220724984\PPTImport822012416828\data\asimages\{E014B474-F32A-4372-807B-DB4C9B862E10}_16.png&quot;/&gt;&lt;left val=&quot;592&quot;/&gt;&lt;top val=&quot;490&quot;/&gt;&lt;width val=&quot;118&quot;/&gt;&lt;height val=&quot;107&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E51CE0-FFE7-42C5-9268-C69AD7260F57}&quot;/&gt;&lt;isInvalidForFieldText val=&quot;0&quot;/&gt;&lt;Image&gt;&lt;filename val=&quot;C:\Users\natalie.sansone\AppData\Local\Temp\CP8220724968Session\CPTrustFolder8220724984\PPTImport822012416828\data\asimages\{84E51CE0-FFE7-42C5-9268-C69AD7260F57}_16.png&quot;/&gt;&lt;left val=&quot;568&quot;/&gt;&lt;top val=&quot;403&quot;/&gt;&lt;width val=&quot;3&quot;/&gt;&lt;height val=&quot;89&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06C6706C-9433-4BB1-953C-066E225E5BF9}&quot;/&gt;&lt;isInvalidForFieldText val=&quot;0&quot;/&gt;&lt;Image&gt;&lt;filename val=&quot;C:\Users\natalie.sansone\AppData\Local\Temp\CP8220724968Session\CPTrustFolder8220724984\PPTImport822012416828\data\asimages\{06C6706C-9433-4BB1-953C-066E225E5BF9}_16.png&quot;/&gt;&lt;left val=&quot;541&quot;/&gt;&lt;top val=&quot;490&quot;/&gt;&lt;width val=&quot;55&quot;/&gt;&lt;height val=&quot;56&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755F8865-0CC6-44E8-9126-E90AD3BD4A28}&quot;/&gt;&lt;isInvalidForFieldText val=&quot;0&quot;/&gt;&lt;Image&gt;&lt;filename val=&quot;C:\Users\natalie.sansone\AppData\Local\Temp\CP8220724968Session\CPTrustFolder8220724984\PPTImport822012416828\data\asimages\{755F8865-0CC6-44E8-9126-E90AD3BD4A28}_16.png&quot;/&gt;&lt;left val=&quot;1012&quot;/&gt;&lt;top val=&quot;674&quot;/&gt;&lt;width val=&quot;243&quot;/&gt;&lt;height val=&quot;23&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DEB8B66D-7957-48F1-B00B-0CD06BEE03EA}&quot;/&gt;&lt;isInvalidForFieldText val=&quot;0&quot;/&gt;&lt;Image&gt;&lt;filename val=&quot;C:\Users\natalie.sansone\AppData\Local\Temp\CP8220724968Session\CPTrustFolder8220724984\PPTImport822012416828\data\asimages\{DEB8B66D-7957-48F1-B00B-0CD06BEE03EA}_16.png&quot;/&gt;&lt;left val=&quot;717&quot;/&gt;&lt;top val=&quot;347&quot;/&gt;&lt;width val=&quot;55&quot;/&gt;&lt;height val=&quot;55&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8&quot;/&gt;&lt;lineCharCount val=&quot;15&quot;/&gt;&lt;lineCharCount val=&quot;14&quot;/&gt;&lt;/TableIndex&gt;&lt;/ShapeTextInfo&gt;"/>
  <p:tag name="HTML_SHAPEINFO" val="&lt;ThreeDShapeInfo&gt;&lt;uuid val=&quot;{9E6D2209-8A17-4548-959D-9E0C2AA12002}&quot;/&gt;&lt;isInvalidForFieldText val=&quot;0&quot;/&gt;&lt;Image&gt;&lt;filename val=&quot;C:\Users\natalie.sansone\AppData\Local\Temp\CP8220724968Session\CPTrustFolder8220724984\PPTImport822012416828\data\asimages\{9E6D2209-8A17-4548-959D-9E0C2AA12002}_16.png&quot;/&gt;&lt;left val=&quot;766&quot;/&gt;&lt;top val=&quot;352&quot;/&gt;&lt;width val=&quot;136&quot;/&gt;&lt;height val=&quot;85&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0&quot;/&gt;&lt;lineCharCount val=&quot;17&quot;/&gt;&lt;lineCharCount val=&quot;11&quot;/&gt;&lt;/TableIndex&gt;&lt;/ShapeTextInfo&gt;"/>
  <p:tag name="HTML_SHAPEINFO" val="&lt;ThreeDShapeInfo&gt;&lt;uuid val=&quot;{91B8FD51-CF2D-4E45-AD4C-62C71CE2E01C}&quot;/&gt;&lt;isInvalidForFieldText val=&quot;0&quot;/&gt;&lt;Image&gt;&lt;filename val=&quot;C:\Users\natalie.sansone\AppData\Local\Temp\CP8220724968Session\CPTrustFolder8220724984\PPTImport822012416828\data\asimages\{91B8FD51-CF2D-4E45-AD4C-62C71CE2E01C}_16.png&quot;/&gt;&lt;left val=&quot;766&quot;/&gt;&lt;top val=&quot;490&quot;/&gt;&lt;width val=&quot;139&quot;/&gt;&lt;height val=&quot;107&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CC479C18-9940-4388-811D-1939BAE52F28}&quot;/&gt;&lt;isInvalidForFieldText val=&quot;0&quot;/&gt;&lt;Image&gt;&lt;filename val=&quot;C:\Users\natalie.sansone\AppData\Local\Temp\CP8220724968Session\CPTrustFolder8220724984\PPTImport822012416828\data\asimages\{CC479C18-9940-4388-811D-1939BAE52F28}_16.png&quot;/&gt;&lt;left val=&quot;743&quot;/&gt;&lt;top val=&quot;402&quot;/&gt;&lt;width val=&quot;3&quot;/&gt;&lt;height val=&quot;89&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C10259C7-4627-4C8D-BC35-F326B8C02A6D}&quot;/&gt;&lt;isInvalidForFieldText val=&quot;0&quot;/&gt;&lt;Image&gt;&lt;filename val=&quot;C:\Users\natalie.sansone\AppData\Local\Temp\CP8220724968Session\CPTrustFolder8220724984\PPTImport822012416828\data\asimages\{C10259C7-4627-4C8D-BC35-F326B8C02A6D}_16.png&quot;/&gt;&lt;left val=&quot;716&quot;/&gt;&lt;top val=&quot;489&quot;/&gt;&lt;width val=&quot;56&quot;/&gt;&lt;height val=&quot;56&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11&quot;/&gt;&lt;lineCharCount val=&quot;10&quot;/&gt;&lt;lineCharCount val=&quot;1&quot;/&gt;&lt;lineCharCount val=&quot;11&quot;/&gt;&lt;lineCharCount val=&quot;1&quot;/&gt;&lt;lineCharCount val=&quot;18&quot;/&gt;&lt;lineCharCount val=&quot;1&quot;/&gt;&lt;lineCharCount val=&quot;10&quot;/&gt;&lt;/TableIndex&gt;&lt;/ShapeTextInfo&gt;"/>
  <p:tag name="HTML_SHAPEINFO" val="&lt;ThreeDShapeInfo&gt;&lt;uuid val=&quot;{4E849F1B-288C-489E-B5ED-1EB974316CE9}&quot;/&gt;&lt;isInvalidForFieldText val=&quot;0&quot;/&gt;&lt;Image&gt;&lt;filename val=&quot;C:\Users\natalie.sansone\AppData\Local\Temp\CP8220724968Session\CPTrustFolder8220724984\PPTImport822012416828\data\asimages\{4E849F1B-288C-489E-B5ED-1EB974316CE9}_16.png&quot;/&gt;&lt;left val=&quot;990&quot;/&gt;&lt;top val=&quot;183&quot;/&gt;&lt;width val=&quot;272&quot;/&gt;&lt;height val=&quot;32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42C41969-24DE-4EB9-8B46-A382E2CC6BF7}&quot;/&gt;&lt;isInvalidForFieldText val=&quot;0&quot;/&gt;&lt;Image&gt;&lt;filename val=&quot;C:\Users\natalie.sansone\AppData\Local\Temp\CP8220724968Session\CPTrustFolder8220724984\PPTImport822012416828\data\asimages\{42C41969-24DE-4EB9-8B46-A382E2CC6BF7}_16.png&quot;/&gt;&lt;left val=&quot;4&quot;/&gt;&lt;top val=&quot;28&quot;/&gt;&lt;width val=&quot;733&quot;/&gt;&lt;height val=&quot;146&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A29F339E-C602-40BD-9DCA-E448DEF8B45F}&quot;/&gt;&lt;isInvalidForFieldText val=&quot;0&quot;/&gt;&lt;Image&gt;&lt;filename val=&quot;C:\Users\natalie.sansone\AppData\Local\Temp\CP8220724968Session\CPTrustFolder8220724984\PPTImport822012416828\data\asimages\{A29F339E-C602-40BD-9DCA-E448DEF8B45F}_16.png&quot;/&gt;&lt;left val=&quot;20&quot;/&gt;&lt;top val=&quot;120&quot;/&gt;&lt;width val=&quot;801&quot;/&gt;&lt;height val=&quot;80&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9B383ABA-C57C-4A97-AAAC-8381DAB36AE5}&quot;/&gt;&lt;isInvalidForFieldText val=&quot;0&quot;/&gt;&lt;Image&gt;&lt;filename val=&quot;C:\Users\natalie.sansone\AppData\Local\Temp\CP8220724968Session\CPTrustFolder8220724984\PPTImport822012416828\data\asimages\{9B383ABA-C57C-4A97-AAAC-8381DAB36AE5}_16.png&quot;/&gt;&lt;left val=&quot;26&quot;/&gt;&lt;top val=&quot;342&quot;/&gt;&lt;width val=&quot;55&quot;/&gt;&lt;height val=&quot;56&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07E574-932B-4458-8098-133C4B777F71}&quot;/&gt;&lt;isInvalidForFieldText val=&quot;0&quot;/&gt;&lt;Image&gt;&lt;filename val=&quot;C:\Users\natalie.sansone\AppData\Local\Temp\CP8220724968Session\CPTrustFolder8220724984\PPTImport822012416828\data\asimages\{A207E574-932B-4458-8098-133C4B777F71}_16.png&quot;/&gt;&lt;left val=&quot;30&quot;/&gt;&lt;top val=&quot;218&quot;/&gt;&lt;width val=&quot;910&quot;/&gt;&lt;height val=&quot;108&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5&quot;/&gt;&lt;lineCharCount val=&quot;14&quot;/&gt;&lt;lineCharCount val=&quot;16&quot;/&gt;&lt;lineCharCount val=&quot;14&quot;/&gt;&lt;lineCharCount val=&quot;12&quot;/&gt;&lt;lineCharCount val=&quot;9&quot;/&gt;&lt;lineCharCount val=&quot;14&quot;/&gt;&lt;lineCharCount val=&quot;11&quot;/&gt;&lt;lineCharCount val=&quot;16&quot;/&gt;&lt;/TableIndex&gt;&lt;/ShapeTextInfo&gt;"/>
  <p:tag name="HTML_SHAPEINFO" val="&lt;ThreeDShapeInfo&gt;&lt;uuid val=&quot;{C52FA0B8-11A0-4601-8461-0186D8E83F7E}&quot;/&gt;&lt;isInvalidForFieldText val=&quot;0&quot;/&gt;&lt;Image&gt;&lt;filename val=&quot;C:\Users\natalie.sansone\AppData\Local\Temp\CP8220724968Session\CPTrustFolder8220724984\PPTImport822012416828\data\asimages\{C52FA0B8-11A0-4601-8461-0186D8E83F7E}_16.png&quot;/&gt;&lt;left val=&quot;75&quot;/&gt;&lt;top val=&quot;346&quot;/&gt;&lt;width val=&quot;135&quot;/&gt;&lt;height val=&quot;219&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7A5C40-2D77-4E9D-BFF5-367129A249E2}&quot;/&gt;&lt;isInvalidForFieldText val=&quot;0&quot;/&gt;&lt;Image&gt;&lt;filename val=&quot;C:\Users\natalie.sansone\AppData\Local\Temp\CP8220724968Session\CPTrustFolder8220724984\PPTImport822012416828\data\asimages\{957A5C40-2D77-4E9D-BFF5-367129A249E2}_16.png&quot;/&gt;&lt;left val=&quot;206&quot;/&gt;&lt;top val=&quot;342&quot;/&gt;&lt;width val=&quot;55&quot;/&gt;&lt;height val=&quot;56&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7&quot;/&gt;&lt;lineCharCount val=&quot;12&quot;/&gt;&lt;lineCharCount val=&quot;10&quot;/&gt;&lt;/TableIndex&gt;&lt;/ShapeTextInfo&gt;"/>
  <p:tag name="HTML_SHAPEINFO" val="&lt;ThreeDShapeInfo&gt;&lt;uuid val=&quot;{C1C9C7AA-DE78-4977-A3C5-14E7A430BD5F}&quot;/&gt;&lt;isInvalidForFieldText val=&quot;0&quot;/&gt;&lt;Image&gt;&lt;filename val=&quot;C:\Users\natalie.sansone\AppData\Local\Temp\CP8220724968Session\CPTrustFolder8220724984\PPTImport822012416828\data\asimages\{C1C9C7AA-DE78-4977-A3C5-14E7A430BD5F}_16.png&quot;/&gt;&lt;left val=&quot;256&quot;/&gt;&lt;top val=&quot;346&quot;/&gt;&lt;width val=&quot;114&quot;/&gt;&lt;height val=&quot;107&quot;/&gt;&lt;hasText val=&quot;1&quot;/&gt;&lt;/Image&gt;&lt;/ThreeDShapeInfo&gt;"/>
</p:tagLst>
</file>

<file path=ppt/theme/theme1.xml><?xml version="1.0" encoding="utf-8"?>
<a:theme xmlns:a="http://schemas.openxmlformats.org/drawingml/2006/main" name="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ackCovers&amp;Dividers-Dark">
  <a:themeElements>
    <a:clrScheme name="InfoTechResearch">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4.xml><?xml version="1.0" encoding="utf-8"?>
<a:theme xmlns:a="http://schemas.openxmlformats.org/drawingml/2006/main" name="BackCovers&amp;Divid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3">
    <a:dk1>
      <a:srgbClr val="494949"/>
    </a:dk1>
    <a:lt1>
      <a:srgbClr val="FFFFFF"/>
    </a:lt1>
    <a:dk2>
      <a:srgbClr val="494949"/>
    </a:dk2>
    <a:lt2>
      <a:srgbClr val="FFFFFF"/>
    </a:lt2>
    <a:accent1>
      <a:srgbClr val="2576B7"/>
    </a:accent1>
    <a:accent2>
      <a:srgbClr val="5090C4"/>
    </a:accent2>
    <a:accent3>
      <a:srgbClr val="15466D"/>
    </a:accent3>
    <a:accent4>
      <a:srgbClr val="299C47"/>
    </a:accent4>
    <a:accent5>
      <a:srgbClr val="494A4A"/>
    </a:accent5>
    <a:accent6>
      <a:srgbClr val="717171"/>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7E42DA3A8CBA42BAC89DB133486799" ma:contentTypeVersion="15" ma:contentTypeDescription="Create a new document." ma:contentTypeScope="" ma:versionID="5067cce3b31215b1c273b3f13a86c8b1">
  <xsd:schema xmlns:xsd="http://www.w3.org/2001/XMLSchema" xmlns:xs="http://www.w3.org/2001/XMLSchema" xmlns:p="http://schemas.microsoft.com/office/2006/metadata/properties" xmlns:ns2="466bba01-7480-4b4a-acb9-db7fa6d7e0a9" xmlns:ns3="486453d8-a33f-4c49-aba1-7e9e1502de36" targetNamespace="http://schemas.microsoft.com/office/2006/metadata/properties" ma:root="true" ma:fieldsID="d9a18ed42ca0b82e3e86ddda5121fab9" ns2:_="" ns3:_="">
    <xsd:import namespace="466bba01-7480-4b4a-acb9-db7fa6d7e0a9"/>
    <xsd:import namespace="486453d8-a33f-4c49-aba1-7e9e1502de3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6bba01-7480-4b4a-acb9-db7fa6d7e0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2f5cc4b-fe74-47e1-a820-0ff86bf6e742"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86453d8-a33f-4c49-aba1-7e9e1502de3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90b95dc-c1bc-482a-abdc-4be77d376999}" ma:internalName="TaxCatchAll" ma:showField="CatchAllData" ma:web="486453d8-a33f-4c49-aba1-7e9e1502de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5BC2A6-C51B-47C4-9AD1-356B270E1F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6bba01-7480-4b4a-acb9-db7fa6d7e0a9"/>
    <ds:schemaRef ds:uri="486453d8-a33f-4c49-aba1-7e9e1502de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A296A0-AD7F-4202-BFA0-7D0DB2F1C1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23716</Words>
  <Application>Microsoft Office PowerPoint</Application>
  <PresentationFormat>Custom</PresentationFormat>
  <Paragraphs>2669</Paragraphs>
  <Slides>155</Slides>
  <Notes>30</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155</vt:i4>
      </vt:variant>
    </vt:vector>
  </HeadingPairs>
  <TitlesOfParts>
    <vt:vector size="178" baseType="lpstr">
      <vt:lpstr>Arial</vt:lpstr>
      <vt:lpstr>Exo</vt:lpstr>
      <vt:lpstr>Montserrat SemiBold</vt:lpstr>
      <vt:lpstr>Roboto Condensed Light</vt:lpstr>
      <vt:lpstr>Roboto Light</vt:lpstr>
      <vt:lpstr>Montserrat Semi</vt:lpstr>
      <vt:lpstr>Montserrat Light</vt:lpstr>
      <vt:lpstr>Roboto Condensed</vt:lpstr>
      <vt:lpstr>Calibri</vt:lpstr>
      <vt:lpstr>Wingdings</vt:lpstr>
      <vt:lpstr>Exo Light</vt:lpstr>
      <vt:lpstr>Roboto</vt:lpstr>
      <vt:lpstr>Exo ExtraBold</vt:lpstr>
      <vt:lpstr>Arial Narrow</vt:lpstr>
      <vt:lpstr>Montserrat</vt:lpstr>
      <vt:lpstr>Courier New</vt:lpstr>
      <vt:lpstr>Montserrat ExtraBold</vt:lpstr>
      <vt:lpstr>Roboto Medium</vt:lpstr>
      <vt:lpstr>Montserrat Medium</vt:lpstr>
      <vt:lpstr>Slide-Generic</vt:lpstr>
      <vt:lpstr>2_Slide-Generic</vt:lpstr>
      <vt:lpstr>1_BackCovers&amp;Dividers-Dark</vt:lpstr>
      <vt:lpstr>BackCovers&amp;Dividers-Dark</vt:lpstr>
      <vt:lpstr>PowerPoint Presentation</vt:lpstr>
      <vt:lpstr>Table of Contents</vt:lpstr>
      <vt:lpstr>Executive Summary</vt:lpstr>
      <vt:lpstr>Info-Tech’s approach</vt:lpstr>
      <vt:lpstr>Info-Tech’s methodology for IT Strategy</vt:lpstr>
      <vt:lpstr>Info-Tech’s methodology for IT Strategy</vt:lpstr>
      <vt:lpstr>Blueprint deliverables</vt:lpstr>
      <vt:lpstr>PowerPoint Presentation</vt:lpstr>
      <vt:lpstr>PowerPoint Presentation</vt:lpstr>
      <vt:lpstr>PowerPoint Presentation</vt:lpstr>
      <vt:lpstr>Workshop Requirements </vt:lpstr>
      <vt:lpstr>Phase 1</vt:lpstr>
      <vt:lpstr>To complete this phase, you will need:</vt:lpstr>
      <vt:lpstr>IT must aim to support the organization’s mission and vision</vt:lpstr>
      <vt:lpstr>Characteristics of a mission &amp; vision statement</vt:lpstr>
      <vt:lpstr>Derive the IT mission and vision statements from the business’</vt:lpstr>
      <vt:lpstr>1.1 Construct mission and vision statements</vt:lpstr>
      <vt:lpstr>1.1 Construct mission and vision statements (cont.)</vt:lpstr>
      <vt:lpstr>1.1 Construct mission and vision statements (cont.)</vt:lpstr>
      <vt:lpstr>IT mission statements demonstrate the IT function’s purpose</vt:lpstr>
      <vt:lpstr>Sample mission statements continued</vt:lpstr>
      <vt:lpstr>IT vision statements demonstrate what the IT organization “aspires to be” </vt:lpstr>
      <vt:lpstr>Sample vision statements continued</vt:lpstr>
      <vt:lpstr>Case Study</vt:lpstr>
      <vt:lpstr>IT guiding principles set the boundaries of your strategy </vt:lpstr>
      <vt:lpstr>Consider these four components when brainstorming guiding principles</vt:lpstr>
      <vt:lpstr>Consider this criteria when brainstorming guiding principle statements </vt:lpstr>
      <vt:lpstr>Review ten universal IT principles to determine if your organization wishes to adopt them </vt:lpstr>
      <vt:lpstr>1.2 Elicit guiding principles </vt:lpstr>
      <vt:lpstr>Example guiding principles </vt:lpstr>
      <vt:lpstr>Case Study</vt:lpstr>
      <vt:lpstr>1.3 Finalize your IT strategy scope </vt:lpstr>
      <vt:lpstr>PowerPoint Presentation</vt:lpstr>
      <vt:lpstr>Phase 2</vt:lpstr>
      <vt:lpstr>To complete this phase, you will need:</vt:lpstr>
      <vt:lpstr>Business value realized must be IT’s primary success factor for the year-in-review</vt:lpstr>
      <vt:lpstr>2.1 Determine business value realized from last fiscal year</vt:lpstr>
      <vt:lpstr>2.1 Determine business value realized from last fiscal year</vt:lpstr>
      <vt:lpstr>Diagnostic data is the key to building a data-driven strategy </vt:lpstr>
      <vt:lpstr>This section focuses on eliciting valuable information from three major diagnostics  </vt:lpstr>
      <vt:lpstr>Bookend diagnostic launches to a fiscal year to measure and evaluate the impact of IT strategic initiatives   </vt:lpstr>
      <vt:lpstr>The CEO-CIO diagnostic helps align IT’s future with the business </vt:lpstr>
      <vt:lpstr>Here are some critical insights to extract from the CEO-CIO report </vt:lpstr>
      <vt:lpstr>Enabling the business and satisfying stakeholders is THE mission of the IT department.  The purpose of the annual Business Vision report is to collect and present stakeholder feedback.</vt:lpstr>
      <vt:lpstr>The Management &amp; Governance diagnostic highlights IT’s operational excellence </vt:lpstr>
      <vt:lpstr>2.2 Evaluate diagnostic data, establish differentials, and uncover success stories</vt:lpstr>
      <vt:lpstr>Additional data for year-in-review </vt:lpstr>
      <vt:lpstr>Metrics are critical to ensuring alignment of IT performance and business service value achievement </vt:lpstr>
      <vt:lpstr>Communicate project impact from the perspective of sponsors and impacted users</vt:lpstr>
      <vt:lpstr>PowerPoint Presentation</vt:lpstr>
      <vt:lpstr>Business stakeholders care whether IT can complete projects on time and on budget</vt:lpstr>
      <vt:lpstr>Communicate any major pain points resolved with further stakeholder feedback </vt:lpstr>
      <vt:lpstr>2.3 Compile and prioritize additional year-in-review data</vt:lpstr>
      <vt:lpstr>2.4 Finalize your year-in-review</vt:lpstr>
      <vt:lpstr>PowerPoint Presentation</vt:lpstr>
      <vt:lpstr>Phase 3</vt:lpstr>
      <vt:lpstr>To complete this phase, you will need:</vt:lpstr>
      <vt:lpstr>Understanding the business context is a must for all strategic initiatives</vt:lpstr>
      <vt:lpstr>IT departments that understand business needs provide more value</vt:lpstr>
      <vt:lpstr>Conduct interviews to elicit the business context </vt:lpstr>
      <vt:lpstr>The CIO elicits the business context through interviews with their business counterparts  </vt:lpstr>
      <vt:lpstr>Use Info-Tech’s executive interview guide to elicit the business context </vt:lpstr>
      <vt:lpstr>3.1 Elicit and document the business context and business goals</vt:lpstr>
      <vt:lpstr>A goals cascade will strengthen IT’s alignment with the business goals</vt:lpstr>
      <vt:lpstr>You can align business goals to capabilities by identifying the value streams they relate to  </vt:lpstr>
      <vt:lpstr>Begin with understanding your industry’s generic value streams </vt:lpstr>
      <vt:lpstr>Review the full capability map for your industry </vt:lpstr>
      <vt:lpstr>Understand the implications of business initiatives on business capabilities </vt:lpstr>
      <vt:lpstr>Case Study</vt:lpstr>
      <vt:lpstr>Complete the business section of your goals cascade </vt:lpstr>
      <vt:lpstr>Key IT strategy initiatives can be categorized in three ways</vt:lpstr>
      <vt:lpstr>Business support initiatives must be directly aligned to business context outputs</vt:lpstr>
      <vt:lpstr>Identify the IT capabilities that directly support each high-priority business capability </vt:lpstr>
      <vt:lpstr>Brainstorm IT initiatives to enable high areas of opportunity to support the business</vt:lpstr>
      <vt:lpstr>Supporting the business requires a closer look at IT’s current maturity </vt:lpstr>
      <vt:lpstr>Consider low-performing core services that can also uncover initiatives </vt:lpstr>
      <vt:lpstr>3.2.2 Brainstorm and document your IT initiatives to support the business </vt:lpstr>
      <vt:lpstr>3.2.2 Brainstorm and document your IT initiatives to support the business (cont.) </vt:lpstr>
      <vt:lpstr>Case Study</vt:lpstr>
      <vt:lpstr>PowerPoint Presentation</vt:lpstr>
      <vt:lpstr>Refer to the Management &amp; Governance diagnostic to identify priority IT processes</vt:lpstr>
      <vt:lpstr>Prioritize processes as initiatives to enable IT excellence </vt:lpstr>
      <vt:lpstr>Brainstorm IT initiatives to improve core processes</vt:lpstr>
      <vt:lpstr>3.2.3 Identify and document your IT initiatives to enable IT excellence</vt:lpstr>
      <vt:lpstr>Case Study</vt:lpstr>
      <vt:lpstr>PowerPoint Presentation</vt:lpstr>
      <vt:lpstr>See where the CEO wants to invest in technology innovation</vt:lpstr>
      <vt:lpstr>Leverage industry roundtables and trend reports to understand the art of the possible</vt:lpstr>
      <vt:lpstr>Identify innovation use cases by leveraging your industry capability map  </vt:lpstr>
      <vt:lpstr>Prioritize use cases based on value and potential</vt:lpstr>
      <vt:lpstr>Define IT initiatives to drive technology innovation</vt:lpstr>
      <vt:lpstr>3.2.4 Identify and document your IT initiatives to enable technology innovation</vt:lpstr>
      <vt:lpstr>3.2.4 Identify and document your IT initiatives to enable technology innovation (cont.)</vt:lpstr>
      <vt:lpstr>Case Study</vt:lpstr>
      <vt:lpstr>Consolidate projects into IT initiatives where needed</vt:lpstr>
      <vt:lpstr>Frame IT goals that will resonate with your team</vt:lpstr>
      <vt:lpstr>Identifying IT goals is the last step in your goals cascade</vt:lpstr>
      <vt:lpstr>3.2.5 Identify your IT goals</vt:lpstr>
      <vt:lpstr>3.2.5 Identify your IT goals (cont.)</vt:lpstr>
      <vt:lpstr>Align with the business through the goals cascade visual </vt:lpstr>
      <vt:lpstr>Case Study</vt:lpstr>
      <vt:lpstr>Review your strategic choices for prioritization</vt:lpstr>
      <vt:lpstr>Conduct a second round of prioritization (where needed) to determine your final list of strategic initiatives </vt:lpstr>
      <vt:lpstr>Create initiative profiles for each high-priority initiative on your strategy</vt:lpstr>
      <vt:lpstr>Build a roadmap to visualize your key initiative plan </vt:lpstr>
      <vt:lpstr>Illustrate the execution of IT initiatives using roadmaps</vt:lpstr>
      <vt:lpstr>Bundle your initiatives for clarity and manageability </vt:lpstr>
      <vt:lpstr>3.4.1 Build your roadmap</vt:lpstr>
      <vt:lpstr>3.4.2 Build your sunshine diagram</vt:lpstr>
      <vt:lpstr>Case Study</vt:lpstr>
      <vt:lpstr>Finalize your key initiative plan</vt:lpstr>
      <vt:lpstr>PowerPoint Presentation</vt:lpstr>
      <vt:lpstr>Phase 4</vt:lpstr>
      <vt:lpstr>To complete this phase, you will need:</vt:lpstr>
      <vt:lpstr>Your operational strategy is IT facing</vt:lpstr>
      <vt:lpstr>Your operational strategy is key to execution</vt:lpstr>
      <vt:lpstr>Establish governance practices to ensure the success of your team </vt:lpstr>
      <vt:lpstr>IT must commit to frequent and effective stakeholder communication</vt:lpstr>
      <vt:lpstr>4.1.1 Establish stakeholder communication </vt:lpstr>
      <vt:lpstr>Case Study</vt:lpstr>
      <vt:lpstr>Create a strategy for managing and mitigating risks for your key initiatives</vt:lpstr>
      <vt:lpstr>Track progress towards IT goals with effective metrics and targets in place</vt:lpstr>
      <vt:lpstr>4.1.2 Identify metrics and targets</vt:lpstr>
      <vt:lpstr>Evaluate any resourcing changes required to support your strategy </vt:lpstr>
      <vt:lpstr>Evaluate the organizational structure to encourage collaboration and to develop the culture to deliver the relevant services</vt:lpstr>
      <vt:lpstr>Identify resourcing information that supports the IT strategy </vt:lpstr>
      <vt:lpstr>Identify changes required to reporting structure based on resourcing changes  </vt:lpstr>
      <vt:lpstr>4.2 Identify organizational changes required </vt:lpstr>
      <vt:lpstr>Calculate the incremental cost of each key initiative </vt:lpstr>
      <vt:lpstr>Present additional budget information to business stakeholders </vt:lpstr>
      <vt:lpstr>Identify the new ask for IT’s budget by comparing it to historical data</vt:lpstr>
      <vt:lpstr>4.3 Identify IT’s target budget for your strategy </vt:lpstr>
      <vt:lpstr>Functional roadmaps include the team-level projects required to complete initiatives </vt:lpstr>
      <vt:lpstr>Begin with identifying all functional areas within your IT team</vt:lpstr>
      <vt:lpstr>4.4 Build functional roadmaps</vt:lpstr>
      <vt:lpstr>Finalize and communicate your IT strategy to the business</vt:lpstr>
      <vt:lpstr>4.5.1 Create a next steps checklist</vt:lpstr>
      <vt:lpstr>Include functional strategies in your next steps checklist </vt:lpstr>
      <vt:lpstr>Create a refresh strategy</vt:lpstr>
      <vt:lpstr>4.5.2 Create a refresh strategy</vt:lpstr>
      <vt:lpstr>PowerPoint Presentation</vt:lpstr>
      <vt:lpstr>PowerPoint Presentation</vt:lpstr>
      <vt:lpstr>Bibliography</vt:lpstr>
      <vt:lpstr>PowerPoint Presentation</vt:lpstr>
      <vt:lpstr>IT Principle 1: Enterprise value focus</vt:lpstr>
      <vt:lpstr>IT Principle 2:  Fit for purpose</vt:lpstr>
      <vt:lpstr>IT Principle 3: Simplicity</vt:lpstr>
      <vt:lpstr>IT Principle 4:  Reuse &gt; buy &gt; build</vt:lpstr>
      <vt:lpstr>IT Principle 5: Managed data </vt:lpstr>
      <vt:lpstr>IT Principle 6:  Controlled technical diversity</vt:lpstr>
      <vt:lpstr>IT Principle 7: Managed security</vt:lpstr>
      <vt:lpstr>IT Principle 8: Compliance with laws and regulations</vt:lpstr>
      <vt:lpstr>IT Principle 9: Innovation</vt:lpstr>
      <vt:lpstr>IT Principle 10: Customer centricity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2021-07-06T20:35:42Z</dcterms:created>
  <dcterms:modified xsi:type="dcterms:W3CDTF">2025-10-06T16:31:42Z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2021-07-06T22:46:33Z</vt:lpwstr>
  </property>
  <property fmtid="{D5CDD505-2E9C-101B-9397-08002B2CF9AE}" pid="4" name="MSIP_Label_7d24214e-5322-4789-8422-cbe411bc3a74_Method">
    <vt:lpwstr>Privileged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92b47e93-55be-4a95-bdbf-c0dd76b7c283</vt:lpwstr>
  </property>
  <property fmtid="{D5CDD505-2E9C-101B-9397-08002B2CF9AE}" pid="8" name="MSIP_Label_7d24214e-5322-4789-8422-cbe411bc3a74_ContentBits">
    <vt:lpwstr>0</vt:lpwstr>
  </property>
</Properties>
</file>